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2"/>
  </p:notesMasterIdLst>
  <p:sldIdLst>
    <p:sldId id="276" r:id="rId2"/>
    <p:sldId id="270" r:id="rId3"/>
    <p:sldId id="257" r:id="rId4"/>
    <p:sldId id="259" r:id="rId5"/>
    <p:sldId id="279" r:id="rId6"/>
    <p:sldId id="281" r:id="rId7"/>
    <p:sldId id="282" r:id="rId8"/>
    <p:sldId id="284" r:id="rId9"/>
    <p:sldId id="280" r:id="rId10"/>
    <p:sldId id="283" r:id="rId1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408" autoAdjust="0"/>
  </p:normalViewPr>
  <p:slideViewPr>
    <p:cSldViewPr snapToGrid="0">
      <p:cViewPr varScale="1">
        <p:scale>
          <a:sx n="65" d="100"/>
          <a:sy n="65" d="100"/>
        </p:scale>
        <p:origin x="9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a:t>
            </a:fld>
            <a:endParaRPr lang="en-GB"/>
          </a:p>
        </p:txBody>
      </p:sp>
    </p:spTree>
    <p:extLst>
      <p:ext uri="{BB962C8B-B14F-4D97-AF65-F5344CB8AC3E}">
        <p14:creationId xmlns:p14="http://schemas.microsoft.com/office/powerpoint/2010/main" val="2659715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5</a:t>
            </a:fld>
            <a:endParaRPr lang="en-GB"/>
          </a:p>
        </p:txBody>
      </p:sp>
    </p:spTree>
    <p:extLst>
      <p:ext uri="{BB962C8B-B14F-4D97-AF65-F5344CB8AC3E}">
        <p14:creationId xmlns:p14="http://schemas.microsoft.com/office/powerpoint/2010/main" val="151180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 ABILITY CARD SORT</a:t>
            </a:r>
            <a:endParaRPr lang="en-GB" b="1" dirty="0"/>
          </a:p>
        </p:txBody>
      </p:sp>
      <p:sp>
        <p:nvSpPr>
          <p:cNvPr id="4" name="Slide Number Placeholder 3"/>
          <p:cNvSpPr>
            <a:spLocks noGrp="1"/>
          </p:cNvSpPr>
          <p:nvPr>
            <p:ph type="sldNum" sz="quarter" idx="10"/>
          </p:nvPr>
        </p:nvSpPr>
        <p:spPr/>
        <p:txBody>
          <a:bodyPr/>
          <a:lstStyle/>
          <a:p>
            <a:fld id="{F51FC72E-5535-43CA-AB0F-18A11782931B}" type="slidenum">
              <a:rPr lang="en-GB" smtClean="0"/>
              <a:t>8</a:t>
            </a:fld>
            <a:endParaRPr lang="en-GB"/>
          </a:p>
        </p:txBody>
      </p:sp>
    </p:spTree>
    <p:extLst>
      <p:ext uri="{BB962C8B-B14F-4D97-AF65-F5344CB8AC3E}">
        <p14:creationId xmlns:p14="http://schemas.microsoft.com/office/powerpoint/2010/main" val="2678235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9</a:t>
            </a:fld>
            <a:endParaRPr lang="en-GB"/>
          </a:p>
        </p:txBody>
      </p:sp>
    </p:spTree>
    <p:extLst>
      <p:ext uri="{BB962C8B-B14F-4D97-AF65-F5344CB8AC3E}">
        <p14:creationId xmlns:p14="http://schemas.microsoft.com/office/powerpoint/2010/main" val="586374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Planning</a:t>
            </a:r>
            <a:r>
              <a:rPr lang="en-GB" baseline="0" dirty="0" smtClean="0"/>
              <a:t> sheet for weaker groups/ students if needed</a:t>
            </a:r>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10</a:t>
            </a:fld>
            <a:endParaRPr lang="en-GB"/>
          </a:p>
        </p:txBody>
      </p:sp>
    </p:spTree>
    <p:extLst>
      <p:ext uri="{BB962C8B-B14F-4D97-AF65-F5344CB8AC3E}">
        <p14:creationId xmlns:p14="http://schemas.microsoft.com/office/powerpoint/2010/main" val="917446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771492"/>
            <a:ext cx="121920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p>
          <a:p>
            <a:pPr algn="ctr"/>
            <a:r>
              <a:rPr lang="en-GB" sz="2400" b="1" dirty="0" smtClean="0"/>
              <a:t>How different a king was Ashurbanipal, compared to the Assyrians and Hittites we have previously studied? Explain your answer</a:t>
            </a:r>
            <a:endParaRPr lang="en-GB" sz="2400" b="1" dirty="0"/>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60421" y="1247177"/>
            <a:ext cx="11887200" cy="3970318"/>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 Which city did </a:t>
            </a:r>
            <a:r>
              <a:rPr lang="en-GB" sz="2400" dirty="0" err="1" smtClean="0"/>
              <a:t>Ashurnasirpal</a:t>
            </a:r>
            <a:r>
              <a:rPr lang="en-GB" sz="2400" dirty="0" smtClean="0"/>
              <a:t> build and improve while he was King?</a:t>
            </a:r>
          </a:p>
          <a:p>
            <a:pPr marL="342900" indent="-342900">
              <a:lnSpc>
                <a:spcPct val="150000"/>
              </a:lnSpc>
              <a:buAutoNum type="arabicParenR"/>
            </a:pPr>
            <a:r>
              <a:rPr lang="en-GB" sz="2400" dirty="0" smtClean="0"/>
              <a:t>Give one example of when </a:t>
            </a:r>
            <a:r>
              <a:rPr lang="en-GB" sz="2400" dirty="0" err="1" smtClean="0"/>
              <a:t>Ashurnasirpal</a:t>
            </a:r>
            <a:r>
              <a:rPr lang="en-GB" sz="2400" dirty="0" smtClean="0"/>
              <a:t> acted like a violent megalomaniac?</a:t>
            </a:r>
          </a:p>
          <a:p>
            <a:pPr marL="342900" indent="-342900">
              <a:lnSpc>
                <a:spcPct val="150000"/>
              </a:lnSpc>
              <a:buAutoNum type="arabicParenR"/>
            </a:pPr>
            <a:r>
              <a:rPr lang="en-GB" sz="2400" dirty="0" smtClean="0"/>
              <a:t>List 2 countries/ areas that </a:t>
            </a:r>
            <a:r>
              <a:rPr lang="en-GB" sz="2400" dirty="0" err="1" smtClean="0"/>
              <a:t>Tiglath</a:t>
            </a:r>
            <a:r>
              <a:rPr lang="en-GB" sz="2400" dirty="0" smtClean="0"/>
              <a:t> </a:t>
            </a:r>
            <a:r>
              <a:rPr lang="en-GB" sz="2400" dirty="0" err="1" smtClean="0"/>
              <a:t>Pileser</a:t>
            </a:r>
            <a:r>
              <a:rPr lang="en-GB" sz="2400" dirty="0" smtClean="0"/>
              <a:t> took control of.</a:t>
            </a:r>
          </a:p>
          <a:p>
            <a:pPr marL="342900" indent="-342900">
              <a:lnSpc>
                <a:spcPct val="150000"/>
              </a:lnSpc>
              <a:buAutoNum type="arabicParenR"/>
            </a:pPr>
            <a:r>
              <a:rPr lang="en-GB" sz="2400" dirty="0" smtClean="0"/>
              <a:t>Name of </a:t>
            </a:r>
            <a:r>
              <a:rPr lang="en-GB" sz="2400" dirty="0" err="1" smtClean="0"/>
              <a:t>Tiglath</a:t>
            </a:r>
            <a:r>
              <a:rPr lang="en-GB" sz="2400" dirty="0" smtClean="0"/>
              <a:t> </a:t>
            </a:r>
            <a:r>
              <a:rPr lang="en-GB" sz="2400" dirty="0" err="1" smtClean="0"/>
              <a:t>Pileser’s</a:t>
            </a:r>
            <a:r>
              <a:rPr lang="en-GB" sz="2400" dirty="0" smtClean="0"/>
              <a:t> wife?</a:t>
            </a:r>
          </a:p>
          <a:p>
            <a:pPr marL="342900" indent="-342900">
              <a:lnSpc>
                <a:spcPct val="150000"/>
              </a:lnSpc>
              <a:buAutoNum type="arabicParenR"/>
            </a:pPr>
            <a:r>
              <a:rPr lang="en-GB" sz="2400" dirty="0" smtClean="0"/>
              <a:t>Give an example of two objects that were found in her tomb.</a:t>
            </a:r>
          </a:p>
          <a:p>
            <a:pPr marL="342900" indent="-342900">
              <a:lnSpc>
                <a:spcPct val="150000"/>
              </a:lnSpc>
              <a:buAutoNum type="arabicParenR"/>
            </a:pPr>
            <a:r>
              <a:rPr lang="en-GB" sz="2400" dirty="0" smtClean="0"/>
              <a:t>Which animal did Ashurbanipal hunt to prove his strength as a king?</a:t>
            </a:r>
          </a:p>
          <a:p>
            <a:pPr marL="342900" indent="-342900">
              <a:lnSpc>
                <a:spcPct val="150000"/>
              </a:lnSpc>
              <a:buAutoNum type="arabicParenR"/>
            </a:pPr>
            <a:r>
              <a:rPr lang="en-GB" sz="2400" dirty="0" smtClean="0"/>
              <a:t>What was the most significant building project of Ashurbanipal’s reign?</a:t>
            </a: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Rectangle 3"/>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0" name="Picture 6" descr="Image result for scales"/>
          <p:cNvPicPr>
            <a:picLocks noChangeAspect="1" noChangeArrowheads="1"/>
          </p:cNvPicPr>
          <p:nvPr/>
        </p:nvPicPr>
        <p:blipFill rotWithShape="1">
          <a:blip r:embed="rId3">
            <a:extLst>
              <a:ext uri="{28A0092B-C50C-407E-A947-70E740481C1C}">
                <a14:useLocalDpi xmlns:a14="http://schemas.microsoft.com/office/drawing/2010/main" val="0"/>
              </a:ext>
            </a:extLst>
          </a:blip>
          <a:srcRect b="7713"/>
          <a:stretch/>
        </p:blipFill>
        <p:spPr bwMode="auto">
          <a:xfrm>
            <a:off x="230187" y="491066"/>
            <a:ext cx="5803265" cy="58758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scales"/>
          <p:cNvPicPr>
            <a:picLocks noChangeAspect="1" noChangeArrowheads="1"/>
          </p:cNvPicPr>
          <p:nvPr/>
        </p:nvPicPr>
        <p:blipFill rotWithShape="1">
          <a:blip r:embed="rId3">
            <a:extLst>
              <a:ext uri="{28A0092B-C50C-407E-A947-70E740481C1C}">
                <a14:useLocalDpi xmlns:a14="http://schemas.microsoft.com/office/drawing/2010/main" val="0"/>
              </a:ext>
            </a:extLst>
          </a:blip>
          <a:srcRect b="7713"/>
          <a:stretch/>
        </p:blipFill>
        <p:spPr bwMode="auto">
          <a:xfrm>
            <a:off x="6263638" y="491066"/>
            <a:ext cx="5803265" cy="587586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781111" y="3504352"/>
            <a:ext cx="2252341" cy="2043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25095" y="3504352"/>
            <a:ext cx="2252341" cy="2043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263638" y="3504352"/>
            <a:ext cx="2252341" cy="2043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9834564" y="3469638"/>
            <a:ext cx="2252341" cy="2043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54051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3908762"/>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 </a:t>
            </a:r>
            <a:r>
              <a:rPr lang="en-GB" altLang="en-US" sz="2400" dirty="0">
                <a:solidFill>
                  <a:prstClr val="black"/>
                </a:solidFill>
                <a:latin typeface="Calibri" panose="020F0502020204030204"/>
                <a:cs typeface="Arial" panose="020B0604020202020204" pitchFamily="34" charset="0"/>
              </a:rPr>
              <a:t>U</a:t>
            </a:r>
            <a:r>
              <a:rPr lang="en-GB" altLang="en-US" sz="2400" dirty="0" smtClean="0">
                <a:solidFill>
                  <a:prstClr val="black"/>
                </a:solidFill>
                <a:latin typeface="Calibri" panose="020F0502020204030204"/>
                <a:cs typeface="Arial" panose="020B0604020202020204" pitchFamily="34" charset="0"/>
              </a:rPr>
              <a:t>nderstand how Assyria weakened and Babylon took over.</a:t>
            </a:r>
          </a:p>
          <a:p>
            <a:pPr defTabSz="914400" eaLnBrk="0" fontAlgn="base" hangingPunct="0">
              <a:spcBef>
                <a:spcPct val="0"/>
              </a:spcBef>
              <a:spcAft>
                <a:spcPct val="0"/>
              </a:spcAft>
              <a:buFont typeface="Arial" charset="0"/>
              <a:buChar char="•"/>
              <a:defRPr/>
            </a:pPr>
            <a:r>
              <a:rPr lang="en-GB" sz="2400" dirty="0">
                <a:solidFill>
                  <a:prstClr val="black"/>
                </a:solidFill>
                <a:latin typeface="Calibri" panose="020F0502020204030204"/>
                <a:cs typeface="Arial" panose="020B0604020202020204" pitchFamily="34" charset="0"/>
              </a:rPr>
              <a:t> A</a:t>
            </a:r>
            <a:r>
              <a:rPr lang="en-GB" sz="2400" dirty="0" smtClean="0">
                <a:solidFill>
                  <a:prstClr val="black"/>
                </a:solidFill>
                <a:latin typeface="Calibri" panose="020F0502020204030204"/>
                <a:cs typeface="Arial" panose="020B0604020202020204" pitchFamily="34" charset="0"/>
              </a:rPr>
              <a:t>ssess the most significant factors in Assyria’s fall from power.</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294021" y="-28163"/>
            <a:ext cx="10314193"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Fall of Assyria; Rise of Babylon</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369332"/>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What factors lead to the fall of the Assyrian Empire?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2" name="Picture 1"/>
          <p:cNvPicPr>
            <a:picLocks noChangeAspect="1"/>
          </p:cNvPicPr>
          <p:nvPr/>
        </p:nvPicPr>
        <p:blipFill>
          <a:blip r:embed="rId3"/>
          <a:stretch>
            <a:fillRect/>
          </a:stretch>
        </p:blipFill>
        <p:spPr>
          <a:xfrm>
            <a:off x="3145246" y="1548444"/>
            <a:ext cx="8341246" cy="3629434"/>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3205295" y="668286"/>
            <a:ext cx="1779432"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1400-1190BCE</a:t>
            </a:r>
          </a:p>
          <a:p>
            <a:pPr algn="ctr"/>
            <a:r>
              <a:rPr lang="en-GB" sz="1400" b="1" dirty="0" smtClean="0">
                <a:latin typeface="Calibri" panose="020F0502020204030204" pitchFamily="34" charset="0"/>
                <a:cs typeface="Calibri" panose="020F0502020204030204" pitchFamily="34" charset="0"/>
              </a:rPr>
              <a:t>The New </a:t>
            </a:r>
            <a:r>
              <a:rPr lang="en-GB" sz="1400" b="1" dirty="0" err="1" smtClean="0">
                <a:latin typeface="Calibri" panose="020F0502020204030204" pitchFamily="34" charset="0"/>
                <a:cs typeface="Calibri" panose="020F0502020204030204" pitchFamily="34" charset="0"/>
              </a:rPr>
              <a:t>Hittie</a:t>
            </a:r>
            <a:r>
              <a:rPr lang="en-GB" sz="1400" b="1" dirty="0" smtClean="0">
                <a:latin typeface="Calibri" panose="020F0502020204030204" pitchFamily="34" charset="0"/>
                <a:cs typeface="Calibri" panose="020F0502020204030204" pitchFamily="34" charset="0"/>
              </a:rPr>
              <a:t> Kingdom</a:t>
            </a:r>
            <a:endParaRPr lang="en-GB" sz="1400" b="1" dirty="0">
              <a:latin typeface="Calibri" panose="020F0502020204030204" pitchFamily="34" charset="0"/>
              <a:cs typeface="Calibri" panose="020F0502020204030204" pitchFamily="34" charset="0"/>
            </a:endParaRPr>
          </a:p>
        </p:txBody>
      </p:sp>
      <p:sp>
        <p:nvSpPr>
          <p:cNvPr id="11" name="TextBox 10"/>
          <p:cNvSpPr txBox="1"/>
          <p:nvPr/>
        </p:nvSpPr>
        <p:spPr>
          <a:xfrm>
            <a:off x="6220899" y="5261176"/>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6380479" y="343637"/>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4756501" y="3050658"/>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4095011" y="2673235"/>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2977069" y="3425426"/>
            <a:ext cx="1779432"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1275BCE</a:t>
            </a:r>
          </a:p>
          <a:p>
            <a:pPr algn="ctr"/>
            <a:r>
              <a:rPr lang="en-GB" sz="1400" b="1" dirty="0" smtClean="0">
                <a:latin typeface="Calibri" panose="020F0502020204030204" pitchFamily="34" charset="0"/>
                <a:cs typeface="Calibri" panose="020F0502020204030204" pitchFamily="34" charset="0"/>
              </a:rPr>
              <a:t>The Battle of </a:t>
            </a:r>
            <a:r>
              <a:rPr lang="en-GB" sz="1400" b="1" dirty="0" err="1" smtClean="0">
                <a:latin typeface="Calibri" panose="020F0502020204030204" pitchFamily="34" charset="0"/>
                <a:cs typeface="Calibri" panose="020F0502020204030204" pitchFamily="34" charset="0"/>
              </a:rPr>
              <a:t>Qadesh</a:t>
            </a:r>
            <a:endParaRPr lang="en-GB" sz="1400" b="1" dirty="0">
              <a:latin typeface="Calibri" panose="020F0502020204030204" pitchFamily="34" charset="0"/>
              <a:cs typeface="Calibri" panose="020F0502020204030204" pitchFamily="34" charset="0"/>
            </a:endParaRPr>
          </a:p>
        </p:txBody>
      </p:sp>
      <p:sp>
        <p:nvSpPr>
          <p:cNvPr id="22" name="TextBox 21"/>
          <p:cNvSpPr txBox="1"/>
          <p:nvPr/>
        </p:nvSpPr>
        <p:spPr>
          <a:xfrm>
            <a:off x="3335628" y="2173127"/>
            <a:ext cx="2077401"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1250-1150BCE</a:t>
            </a:r>
          </a:p>
          <a:p>
            <a:pPr algn="ctr"/>
            <a:r>
              <a:rPr lang="en-GB" sz="1400" b="1" dirty="0" smtClean="0">
                <a:latin typeface="Calibri" panose="020F0502020204030204" pitchFamily="34" charset="0"/>
                <a:cs typeface="Calibri" panose="020F0502020204030204" pitchFamily="34" charset="0"/>
              </a:rPr>
              <a:t>Rise of the ‘Sea Peoples’</a:t>
            </a:r>
            <a:endParaRPr lang="en-GB" sz="1400" b="1" dirty="0">
              <a:latin typeface="Calibri" panose="020F0502020204030204" pitchFamily="34" charset="0"/>
              <a:cs typeface="Calibri" panose="020F0502020204030204" pitchFamily="34" charset="0"/>
            </a:endParaRPr>
          </a:p>
        </p:txBody>
      </p:sp>
      <p:cxnSp>
        <p:nvCxnSpPr>
          <p:cNvPr id="4" name="Straight Arrow Connector 3"/>
          <p:cNvCxnSpPr/>
          <p:nvPr/>
        </p:nvCxnSpPr>
        <p:spPr>
          <a:xfrm>
            <a:off x="3759200" y="1422118"/>
            <a:ext cx="581015" cy="85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4095011" y="3116385"/>
            <a:ext cx="490409" cy="808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5051556" y="3783056"/>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latin typeface="Calibri" panose="020F0502020204030204" pitchFamily="34" charset="0"/>
                <a:cs typeface="Calibri" panose="020F0502020204030204" pitchFamily="34" charset="0"/>
              </a:rPr>
              <a:t>Assyria; Ashurnasirpal II</a:t>
            </a:r>
            <a:endParaRPr lang="en-GB" sz="1600" b="1" dirty="0">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5782900" y="3327056"/>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5549949" y="1776850"/>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latin typeface="Calibri" panose="020F0502020204030204" pitchFamily="34" charset="0"/>
                <a:cs typeface="Calibri" panose="020F0502020204030204" pitchFamily="34" charset="0"/>
              </a:rPr>
              <a:t>Assyria; </a:t>
            </a:r>
            <a:r>
              <a:rPr lang="en-GB" sz="1600" b="1" dirty="0" err="1" smtClean="0">
                <a:latin typeface="Calibri" panose="020F0502020204030204" pitchFamily="34" charset="0"/>
                <a:cs typeface="Calibri" panose="020F0502020204030204" pitchFamily="34" charset="0"/>
              </a:rPr>
              <a:t>Tiglath</a:t>
            </a:r>
            <a:r>
              <a:rPr lang="en-GB" sz="1600" b="1" dirty="0" smtClean="0">
                <a:latin typeface="Calibri" panose="020F0502020204030204" pitchFamily="34" charset="0"/>
                <a:cs typeface="Calibri" panose="020F0502020204030204" pitchFamily="34" charset="0"/>
              </a:rPr>
              <a:t> </a:t>
            </a:r>
            <a:r>
              <a:rPr lang="en-GB" sz="1600" b="1" dirty="0" err="1" smtClean="0">
                <a:latin typeface="Calibri" panose="020F0502020204030204" pitchFamily="34" charset="0"/>
                <a:cs typeface="Calibri" panose="020F0502020204030204" pitchFamily="34" charset="0"/>
              </a:rPr>
              <a:t>Pileser</a:t>
            </a:r>
            <a:r>
              <a:rPr lang="en-GB" sz="1600" b="1" dirty="0" smtClean="0">
                <a:latin typeface="Calibri" panose="020F0502020204030204" pitchFamily="34" charset="0"/>
                <a:cs typeface="Calibri" panose="020F0502020204030204" pitchFamily="34" charset="0"/>
              </a:rPr>
              <a:t> III</a:t>
            </a:r>
            <a:endParaRPr lang="en-GB" sz="1600" b="1" dirty="0">
              <a:latin typeface="Calibri" panose="020F0502020204030204" pitchFamily="34" charset="0"/>
              <a:cs typeface="Calibri" panose="020F0502020204030204" pitchFamily="34" charset="0"/>
            </a:endParaRPr>
          </a:p>
        </p:txBody>
      </p:sp>
      <p:cxnSp>
        <p:nvCxnSpPr>
          <p:cNvPr id="5" name="Straight Arrow Connector 4"/>
          <p:cNvCxnSpPr/>
          <p:nvPr/>
        </p:nvCxnSpPr>
        <p:spPr>
          <a:xfrm>
            <a:off x="6284316" y="2686952"/>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6376248" y="4508480"/>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668-627BCE</a:t>
            </a:r>
          </a:p>
          <a:p>
            <a:pPr algn="ctr"/>
            <a:r>
              <a:rPr lang="en-GB" sz="1600" b="1" dirty="0" smtClean="0">
                <a:latin typeface="Calibri" panose="020F0502020204030204" pitchFamily="34" charset="0"/>
                <a:cs typeface="Calibri" panose="020F0502020204030204" pitchFamily="34" charset="0"/>
              </a:rPr>
              <a:t>Assyria; Ashurbanipal</a:t>
            </a:r>
            <a:endParaRPr lang="en-GB" sz="1600" b="1" dirty="0">
              <a:latin typeface="Calibri" panose="020F0502020204030204" pitchFamily="34" charset="0"/>
              <a:cs typeface="Calibri" panose="020F0502020204030204" pitchFamily="34" charset="0"/>
            </a:endParaRPr>
          </a:p>
        </p:txBody>
      </p:sp>
      <p:cxnSp>
        <p:nvCxnSpPr>
          <p:cNvPr id="20" name="Straight Arrow Connector 19"/>
          <p:cNvCxnSpPr>
            <a:stCxn id="26" idx="0"/>
          </p:cNvCxnSpPr>
          <p:nvPr/>
        </p:nvCxnSpPr>
        <p:spPr>
          <a:xfrm flipV="1">
            <a:off x="7110615" y="3382829"/>
            <a:ext cx="0" cy="1125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6662469" y="737178"/>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626-612BCE</a:t>
            </a:r>
          </a:p>
          <a:p>
            <a:pPr algn="ctr"/>
            <a:r>
              <a:rPr lang="en-GB" sz="1600" b="1" dirty="0" smtClean="0">
                <a:latin typeface="Calibri" panose="020F0502020204030204" pitchFamily="34" charset="0"/>
                <a:cs typeface="Calibri" panose="020F0502020204030204" pitchFamily="34" charset="0"/>
              </a:rPr>
              <a:t>Fall of Assyria, Rise of Babylon</a:t>
            </a:r>
            <a:endParaRPr lang="en-GB" sz="1600" b="1" dirty="0">
              <a:latin typeface="Calibri" panose="020F0502020204030204" pitchFamily="34" charset="0"/>
              <a:cs typeface="Calibri" panose="020F0502020204030204" pitchFamily="34" charset="0"/>
            </a:endParaRPr>
          </a:p>
        </p:txBody>
      </p:sp>
      <p:cxnSp>
        <p:nvCxnSpPr>
          <p:cNvPr id="31" name="Straight Arrow Connector 30"/>
          <p:cNvCxnSpPr/>
          <p:nvPr/>
        </p:nvCxnSpPr>
        <p:spPr>
          <a:xfrm>
            <a:off x="7396835" y="1814396"/>
            <a:ext cx="1" cy="13586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rot="19015350">
            <a:off x="6815597" y="638339"/>
            <a:ext cx="1893195" cy="32138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Assyrian Kingdom, where Ashurbanipal was King?</a:t>
            </a:r>
          </a:p>
          <a:p>
            <a:pPr algn="ctr"/>
            <a:endParaRPr lang="en-GB" sz="3200" b="1" dirty="0"/>
          </a:p>
          <a:p>
            <a:pPr algn="ctr"/>
            <a:r>
              <a:rPr lang="en-GB" sz="3200" b="1" dirty="0" smtClean="0"/>
              <a:t>Modern day Iraq/ Iran!</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51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The fall of the great Assyrian Empire</a:t>
            </a:r>
            <a:endParaRPr lang="en-GB" sz="51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20698" y="952634"/>
            <a:ext cx="3580445" cy="574313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Under Ashurbanipal, the Assyrian empire was at its’ height, but by the end of his rule it was severely weakened.</a:t>
            </a:r>
          </a:p>
          <a:p>
            <a:pPr algn="ctr"/>
            <a:endParaRPr lang="en-GB" sz="2400" dirty="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Historians debate how far this was Ashurbanipal’s fault. Some say he gave too much power to his lowly advisors, others argue that attacks from the Medes and Babylonians brought down the empire.</a:t>
            </a:r>
          </a:p>
        </p:txBody>
      </p:sp>
      <p:sp>
        <p:nvSpPr>
          <p:cNvPr id="5" name="Rectangle 4"/>
          <p:cNvSpPr/>
          <p:nvPr/>
        </p:nvSpPr>
        <p:spPr>
          <a:xfrm>
            <a:off x="3875314" y="952634"/>
            <a:ext cx="8195986" cy="366290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u="sng" dirty="0" smtClean="0">
                <a:latin typeface="Calibri" panose="020F0502020204030204" pitchFamily="34" charset="0"/>
                <a:cs typeface="Calibri" panose="020F0502020204030204" pitchFamily="34" charset="0"/>
              </a:rPr>
              <a:t>TASK</a:t>
            </a:r>
            <a:r>
              <a:rPr lang="en-GB" sz="2400" dirty="0" smtClean="0">
                <a:latin typeface="Calibri" panose="020F0502020204030204" pitchFamily="34" charset="0"/>
                <a:cs typeface="Calibri" panose="020F0502020204030204" pitchFamily="34" charset="0"/>
              </a:rPr>
              <a:t>: read through the card sort that explains the different factors that lead to the fall of the Assyrian empire. Decide where each piece of information belongs on your table.</a:t>
            </a:r>
            <a:endParaRPr lang="en-GB" sz="2400" dirty="0">
              <a:latin typeface="Calibri" panose="020F0502020204030204" pitchFamily="34" charset="0"/>
              <a:cs typeface="Calibri" panose="020F0502020204030204" pitchFamily="34" charset="0"/>
            </a:endParaRPr>
          </a:p>
          <a:p>
            <a:pPr algn="ctr"/>
            <a:endParaRPr lang="en-GB" sz="2000" i="1" dirty="0">
              <a:latin typeface="Calibri" panose="020F0502020204030204" pitchFamily="34" charset="0"/>
              <a:cs typeface="Calibri" panose="020F0502020204030204" pitchFamily="34" charset="0"/>
            </a:endParaRPr>
          </a:p>
          <a:p>
            <a:pPr algn="ctr"/>
            <a:r>
              <a:rPr lang="en-GB" sz="2000" i="1" dirty="0" smtClean="0">
                <a:latin typeface="Calibri" panose="020F0502020204030204" pitchFamily="34" charset="0"/>
                <a:cs typeface="Calibri" panose="020F0502020204030204" pitchFamily="34" charset="0"/>
              </a:rPr>
              <a:t>Think, does some of the information belong in two of the factors? – if you think this is the case, write a sentence under that factor, in the table, explaining WHY!</a:t>
            </a:r>
          </a:p>
          <a:p>
            <a:pPr algn="ctr"/>
            <a:endParaRPr lang="en-GB" sz="2000" i="1" dirty="0"/>
          </a:p>
          <a:p>
            <a:pPr algn="ctr"/>
            <a:r>
              <a:rPr lang="en-GB" sz="2000" b="1" u="sng" dirty="0" smtClean="0">
                <a:latin typeface="Calibri" panose="020F0502020204030204" pitchFamily="34" charset="0"/>
                <a:cs typeface="Calibri" panose="020F0502020204030204" pitchFamily="34" charset="0"/>
              </a:rPr>
              <a:t>Next step</a:t>
            </a:r>
          </a:p>
          <a:p>
            <a:pPr algn="ctr"/>
            <a:r>
              <a:rPr lang="en-GB" sz="2000" dirty="0" smtClean="0">
                <a:latin typeface="Calibri" panose="020F0502020204030204" pitchFamily="34" charset="0"/>
                <a:cs typeface="Calibri" panose="020F0502020204030204" pitchFamily="34" charset="0"/>
              </a:rPr>
              <a:t>Give a 4-6 sentence explanation as to which of the factors YOU think is most significant when explaining why the Assyrian empire broke down.</a:t>
            </a:r>
            <a:endParaRPr lang="en-GB" sz="2000" dirty="0">
              <a:latin typeface="Calibri" panose="020F0502020204030204" pitchFamily="34" charset="0"/>
              <a:cs typeface="Calibri" panose="020F0502020204030204" pitchFamily="34" charset="0"/>
            </a:endParaRPr>
          </a:p>
        </p:txBody>
      </p:sp>
      <p:sp>
        <p:nvSpPr>
          <p:cNvPr id="8" name="Rounded Rectangle 7"/>
          <p:cNvSpPr/>
          <p:nvPr/>
        </p:nvSpPr>
        <p:spPr>
          <a:xfrm>
            <a:off x="3875314" y="5050970"/>
            <a:ext cx="8195986" cy="170183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400" i="1" dirty="0" smtClean="0">
                <a:latin typeface="Calibri" panose="020F0502020204030204" pitchFamily="34" charset="0"/>
                <a:cs typeface="Calibri" panose="020F0502020204030204" pitchFamily="34" charset="0"/>
              </a:rPr>
              <a:t>‘It is clear that the Assyrian empire fell as a result of the invasion of Medes and enemy troops’.</a:t>
            </a:r>
          </a:p>
          <a:p>
            <a:pPr algn="ctr"/>
            <a:endParaRPr lang="en-GB" sz="2400" i="1" dirty="0">
              <a:latin typeface="Calibri" panose="020F0502020204030204" pitchFamily="34" charset="0"/>
              <a:cs typeface="Calibri" panose="020F0502020204030204" pitchFamily="34" charset="0"/>
            </a:endParaRPr>
          </a:p>
          <a:p>
            <a:pPr algn="ctr"/>
            <a:r>
              <a:rPr lang="en-GB" sz="2200" i="1" dirty="0" smtClean="0">
                <a:latin typeface="Calibri" panose="020F0502020204030204" pitchFamily="34" charset="0"/>
                <a:cs typeface="Calibri" panose="020F0502020204030204" pitchFamily="34" charset="0"/>
              </a:rPr>
              <a:t>How far do you agree with this statement?</a:t>
            </a:r>
            <a:r>
              <a:rPr lang="en-GB" sz="2400" i="1" dirty="0" smtClean="0">
                <a:latin typeface="Calibri" panose="020F0502020204030204" pitchFamily="34" charset="0"/>
                <a:cs typeface="Calibri" panose="020F0502020204030204" pitchFamily="34" charset="0"/>
              </a:rPr>
              <a:t>  - </a:t>
            </a:r>
            <a:r>
              <a:rPr lang="en-GB" sz="2000" i="1" dirty="0" smtClean="0">
                <a:latin typeface="Calibri" panose="020F0502020204030204" pitchFamily="34" charset="0"/>
                <a:cs typeface="Calibri" panose="020F0502020204030204" pitchFamily="34" charset="0"/>
              </a:rPr>
              <a:t>Agree, disagree, conclude.</a:t>
            </a:r>
            <a:endParaRPr lang="en-GB" sz="2400" i="1" dirty="0">
              <a:latin typeface="Calibri" panose="020F0502020204030204" pitchFamily="34" charset="0"/>
              <a:cs typeface="Calibri" panose="020F0502020204030204" pitchFamily="34" charset="0"/>
            </a:endParaRPr>
          </a:p>
        </p:txBody>
      </p:sp>
      <p:sp>
        <p:nvSpPr>
          <p:cNvPr id="9" name="Rounded Rectangle 8"/>
          <p:cNvSpPr/>
          <p:nvPr/>
        </p:nvSpPr>
        <p:spPr>
          <a:xfrm>
            <a:off x="9552128" y="4732898"/>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715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97426493"/>
              </p:ext>
            </p:extLst>
          </p:nvPr>
        </p:nvGraphicFramePr>
        <p:xfrm>
          <a:off x="18143" y="0"/>
          <a:ext cx="12173856" cy="6858000"/>
        </p:xfrm>
        <a:graphic>
          <a:graphicData uri="http://schemas.openxmlformats.org/drawingml/2006/table">
            <a:tbl>
              <a:tblPr firstRow="1" bandRow="1">
                <a:tableStyleId>{5940675A-B579-460E-94D1-54222C63F5DA}</a:tableStyleId>
              </a:tblPr>
              <a:tblGrid>
                <a:gridCol w="4057952">
                  <a:extLst>
                    <a:ext uri="{9D8B030D-6E8A-4147-A177-3AD203B41FA5}">
                      <a16:colId xmlns:a16="http://schemas.microsoft.com/office/drawing/2014/main" val="590656286"/>
                    </a:ext>
                  </a:extLst>
                </a:gridCol>
                <a:gridCol w="4057952">
                  <a:extLst>
                    <a:ext uri="{9D8B030D-6E8A-4147-A177-3AD203B41FA5}">
                      <a16:colId xmlns:a16="http://schemas.microsoft.com/office/drawing/2014/main" val="4258187601"/>
                    </a:ext>
                  </a:extLst>
                </a:gridCol>
                <a:gridCol w="4057952">
                  <a:extLst>
                    <a:ext uri="{9D8B030D-6E8A-4147-A177-3AD203B41FA5}">
                      <a16:colId xmlns:a16="http://schemas.microsoft.com/office/drawing/2014/main" val="1385337600"/>
                    </a:ext>
                  </a:extLst>
                </a:gridCol>
              </a:tblGrid>
              <a:tr h="827423">
                <a:tc>
                  <a:txBody>
                    <a:bodyPr/>
                    <a:lstStyle/>
                    <a:p>
                      <a:pPr algn="ctr"/>
                      <a:r>
                        <a:rPr lang="en-GB" sz="2000" b="1" dirty="0" smtClean="0">
                          <a:latin typeface="Calibri" panose="020F0502020204030204" pitchFamily="34" charset="0"/>
                          <a:cs typeface="Calibri" panose="020F0502020204030204" pitchFamily="34" charset="0"/>
                        </a:rPr>
                        <a:t>Ashurbanipal left the</a:t>
                      </a:r>
                      <a:r>
                        <a:rPr lang="en-GB" sz="2000" b="1" baseline="0" dirty="0" smtClean="0">
                          <a:latin typeface="Calibri" panose="020F0502020204030204" pitchFamily="34" charset="0"/>
                          <a:cs typeface="Calibri" panose="020F0502020204030204" pitchFamily="34" charset="0"/>
                        </a:rPr>
                        <a:t> Empire weak</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000" b="1" dirty="0" err="1" smtClean="0">
                          <a:latin typeface="Calibri" panose="020F0502020204030204" pitchFamily="34" charset="0"/>
                          <a:cs typeface="Calibri" panose="020F0502020204030204" pitchFamily="34" charset="0"/>
                        </a:rPr>
                        <a:t>Nabopolassar</a:t>
                      </a:r>
                      <a:r>
                        <a:rPr lang="en-GB" sz="2000" b="1" baseline="0" dirty="0" smtClean="0">
                          <a:latin typeface="Calibri" panose="020F0502020204030204" pitchFamily="34" charset="0"/>
                          <a:cs typeface="Calibri" panose="020F0502020204030204" pitchFamily="34" charset="0"/>
                        </a:rPr>
                        <a:t> challenged for the throne of Babylon</a:t>
                      </a:r>
                      <a:endParaRPr lang="en-GB" sz="2000" b="1"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000" b="1" dirty="0" smtClean="0">
                          <a:latin typeface="Calibri" panose="020F0502020204030204" pitchFamily="34" charset="0"/>
                          <a:cs typeface="Calibri" panose="020F0502020204030204" pitchFamily="34" charset="0"/>
                        </a:rPr>
                        <a:t>The Medes and the Babylonians invaded</a:t>
                      </a:r>
                      <a:r>
                        <a:rPr lang="en-GB" sz="2000" b="1" baseline="0" dirty="0" smtClean="0">
                          <a:latin typeface="Calibri" panose="020F0502020204030204" pitchFamily="34" charset="0"/>
                          <a:cs typeface="Calibri" panose="020F0502020204030204" pitchFamily="34" charset="0"/>
                        </a:rPr>
                        <a:t> Assyria</a:t>
                      </a:r>
                      <a:endParaRPr lang="en-GB" sz="2000" b="1"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923607004"/>
                  </a:ext>
                </a:extLst>
              </a:tr>
              <a:tr h="6030577">
                <a:tc>
                  <a:txBody>
                    <a:bodyPr/>
                    <a:lstStyle/>
                    <a:p>
                      <a:endParaRPr lang="en-GB"/>
                    </a:p>
                  </a:txBody>
                  <a:tcPr>
                    <a:solidFill>
                      <a:schemeClr val="bg1"/>
                    </a:solidFill>
                  </a:tcPr>
                </a:tc>
                <a:tc>
                  <a:txBody>
                    <a:bodyPr/>
                    <a:lstStyle/>
                    <a:p>
                      <a:endParaRPr lang="en-GB" dirty="0"/>
                    </a:p>
                  </a:txBody>
                  <a:tcPr>
                    <a:solidFill>
                      <a:schemeClr val="bg1"/>
                    </a:solidFill>
                  </a:tcPr>
                </a:tc>
                <a:tc>
                  <a:txBody>
                    <a:bodyPr/>
                    <a:lstStyle/>
                    <a:p>
                      <a:endParaRPr lang="en-GB" dirty="0"/>
                    </a:p>
                  </a:txBody>
                  <a:tcPr>
                    <a:solidFill>
                      <a:schemeClr val="bg1"/>
                    </a:solidFill>
                  </a:tcPr>
                </a:tc>
                <a:extLst>
                  <a:ext uri="{0D108BD9-81ED-4DB2-BD59-A6C34878D82A}">
                    <a16:rowId xmlns:a16="http://schemas.microsoft.com/office/drawing/2014/main" val="1238323252"/>
                  </a:ext>
                </a:extLst>
              </a:tr>
            </a:tbl>
          </a:graphicData>
        </a:graphic>
      </p:graphicFrame>
    </p:spTree>
    <p:extLst>
      <p:ext uri="{BB962C8B-B14F-4D97-AF65-F5344CB8AC3E}">
        <p14:creationId xmlns:p14="http://schemas.microsoft.com/office/powerpoint/2010/main" val="2287664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29972439"/>
              </p:ext>
            </p:extLst>
          </p:nvPr>
        </p:nvGraphicFramePr>
        <p:xfrm>
          <a:off x="0" y="-1"/>
          <a:ext cx="12192000" cy="6858000"/>
        </p:xfrm>
        <a:graphic>
          <a:graphicData uri="http://schemas.openxmlformats.org/drawingml/2006/table">
            <a:tbl>
              <a:tblPr firstRow="1" bandRow="1">
                <a:tableStyleId>{5940675A-B579-460E-94D1-54222C63F5DA}</a:tableStyleId>
              </a:tblPr>
              <a:tblGrid>
                <a:gridCol w="2438400">
                  <a:extLst>
                    <a:ext uri="{9D8B030D-6E8A-4147-A177-3AD203B41FA5}">
                      <a16:colId xmlns:a16="http://schemas.microsoft.com/office/drawing/2014/main" val="3914454611"/>
                    </a:ext>
                  </a:extLst>
                </a:gridCol>
                <a:gridCol w="2438400">
                  <a:extLst>
                    <a:ext uri="{9D8B030D-6E8A-4147-A177-3AD203B41FA5}">
                      <a16:colId xmlns:a16="http://schemas.microsoft.com/office/drawing/2014/main" val="808758837"/>
                    </a:ext>
                  </a:extLst>
                </a:gridCol>
                <a:gridCol w="2438400">
                  <a:extLst>
                    <a:ext uri="{9D8B030D-6E8A-4147-A177-3AD203B41FA5}">
                      <a16:colId xmlns:a16="http://schemas.microsoft.com/office/drawing/2014/main" val="588882494"/>
                    </a:ext>
                  </a:extLst>
                </a:gridCol>
                <a:gridCol w="2438400">
                  <a:extLst>
                    <a:ext uri="{9D8B030D-6E8A-4147-A177-3AD203B41FA5}">
                      <a16:colId xmlns:a16="http://schemas.microsoft.com/office/drawing/2014/main" val="671330432"/>
                    </a:ext>
                  </a:extLst>
                </a:gridCol>
                <a:gridCol w="2438400">
                  <a:extLst>
                    <a:ext uri="{9D8B030D-6E8A-4147-A177-3AD203B41FA5}">
                      <a16:colId xmlns:a16="http://schemas.microsoft.com/office/drawing/2014/main" val="3647489958"/>
                    </a:ext>
                  </a:extLst>
                </a:gridCol>
              </a:tblGrid>
              <a:tr h="2286000">
                <a:tc>
                  <a:txBody>
                    <a:bodyPr/>
                    <a:lstStyle/>
                    <a:p>
                      <a:r>
                        <a:rPr lang="en-GB" sz="1400" dirty="0" smtClean="0">
                          <a:latin typeface="Calibri" panose="020F0502020204030204" pitchFamily="34" charset="0"/>
                          <a:cs typeface="Calibri" panose="020F0502020204030204" pitchFamily="34" charset="0"/>
                        </a:rPr>
                        <a:t>Egypt challenged the power</a:t>
                      </a:r>
                      <a:r>
                        <a:rPr lang="en-GB" sz="1400" baseline="0" dirty="0" smtClean="0">
                          <a:latin typeface="Calibri" panose="020F0502020204030204" pitchFamily="34" charset="0"/>
                          <a:cs typeface="Calibri" panose="020F0502020204030204" pitchFamily="34" charset="0"/>
                        </a:rPr>
                        <a:t> and control of the Assyrian empire, lead by the royal </a:t>
                      </a:r>
                      <a:r>
                        <a:rPr lang="en-GB" sz="1400" baseline="0" dirty="0" err="1" smtClean="0">
                          <a:latin typeface="Calibri" panose="020F0502020204030204" pitchFamily="34" charset="0"/>
                          <a:cs typeface="Calibri" panose="020F0502020204030204" pitchFamily="34" charset="0"/>
                        </a:rPr>
                        <a:t>Psammetichus</a:t>
                      </a:r>
                      <a:r>
                        <a:rPr lang="en-GB" sz="1400" baseline="0" dirty="0" smtClean="0">
                          <a:latin typeface="Calibri" panose="020F0502020204030204" pitchFamily="34" charset="0"/>
                          <a:cs typeface="Calibri" panose="020F0502020204030204" pitchFamily="34" charset="0"/>
                        </a:rPr>
                        <a:t>, and won!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Egypt was now free from the empire, and although </a:t>
                      </a:r>
                      <a:r>
                        <a:rPr lang="en-GB" sz="1400" baseline="0" dirty="0" err="1" smtClean="0">
                          <a:latin typeface="Calibri" panose="020F0502020204030204" pitchFamily="34" charset="0"/>
                          <a:cs typeface="Calibri" panose="020F0502020204030204" pitchFamily="34" charset="0"/>
                        </a:rPr>
                        <a:t>Ashurpanibal</a:t>
                      </a:r>
                      <a:r>
                        <a:rPr lang="en-GB" sz="1400" baseline="0" dirty="0" smtClean="0">
                          <a:latin typeface="Calibri" panose="020F0502020204030204" pitchFamily="34" charset="0"/>
                          <a:cs typeface="Calibri" panose="020F0502020204030204" pitchFamily="34" charset="0"/>
                        </a:rPr>
                        <a:t> condemned the actions, he did nothing!</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Female</a:t>
                      </a:r>
                      <a:r>
                        <a:rPr lang="en-GB" sz="1400" baseline="0" dirty="0" smtClean="0">
                          <a:latin typeface="Calibri" panose="020F0502020204030204" pitchFamily="34" charset="0"/>
                          <a:cs typeface="Calibri" panose="020F0502020204030204" pitchFamily="34" charset="0"/>
                        </a:rPr>
                        <a:t> relatives in the royal family began to assume positions of great influence in court, and therefore take charge in political decision making.</a:t>
                      </a:r>
                    </a:p>
                    <a:p>
                      <a:r>
                        <a:rPr lang="en-GB" sz="1400" baseline="0" dirty="0" smtClean="0">
                          <a:latin typeface="Calibri" panose="020F0502020204030204" pitchFamily="34" charset="0"/>
                          <a:cs typeface="Calibri" panose="020F0502020204030204" pitchFamily="34" charset="0"/>
                        </a:rPr>
                        <a:t>This was not the normal way for Assyrian women, and it undermined the strength of Ashurbanipal</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Ashurbanipal handed out important</a:t>
                      </a:r>
                      <a:r>
                        <a:rPr lang="en-GB" sz="1400" baseline="0" dirty="0" smtClean="0">
                          <a:latin typeface="Calibri" panose="020F0502020204030204" pitchFamily="34" charset="0"/>
                          <a:cs typeface="Calibri" panose="020F0502020204030204" pitchFamily="34" charset="0"/>
                        </a:rPr>
                        <a:t> positions in government to people who were close to him, but not appropriate for the role. E.g. his chief singer and chef were given important political jobs that normally went to the highest officials in the kingdom!</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Ashurbanipal no longer led his troops</a:t>
                      </a:r>
                      <a:r>
                        <a:rPr lang="en-GB" sz="1400" baseline="0" dirty="0" smtClean="0">
                          <a:latin typeface="Calibri" panose="020F0502020204030204" pitchFamily="34" charset="0"/>
                          <a:cs typeface="Calibri" panose="020F0502020204030204" pitchFamily="34" charset="0"/>
                        </a:rPr>
                        <a:t> out to battle himself, instead he left it to his generals.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This distanced him from his generals and made him look like a weak leader, when he had once been very strong.</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During the later years of his</a:t>
                      </a:r>
                      <a:r>
                        <a:rPr lang="en-GB" sz="1400" baseline="0" dirty="0" smtClean="0">
                          <a:latin typeface="Calibri" panose="020F0502020204030204" pitchFamily="34" charset="0"/>
                          <a:cs typeface="Calibri" panose="020F0502020204030204" pitchFamily="34" charset="0"/>
                        </a:rPr>
                        <a:t> reign, Ashurbanipal became hugely suspicious that plots were being made against him, so he ordered several mass executions of people he thought were working against him. </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He did this without proof!</a:t>
                      </a:r>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497168789"/>
                  </a:ext>
                </a:extLst>
              </a:tr>
              <a:tr h="2286000">
                <a:tc>
                  <a:txBody>
                    <a:bodyPr/>
                    <a:lstStyle/>
                    <a:p>
                      <a:r>
                        <a:rPr lang="en-GB" sz="1400" dirty="0" smtClean="0">
                          <a:latin typeface="Calibri" panose="020F0502020204030204" pitchFamily="34" charset="0"/>
                          <a:cs typeface="Calibri" panose="020F0502020204030204" pitchFamily="34" charset="0"/>
                        </a:rPr>
                        <a:t>Ashurbanipal’s sons took up the throne after him,</a:t>
                      </a:r>
                      <a:r>
                        <a:rPr lang="en-GB" sz="1400" baseline="0" dirty="0" smtClean="0">
                          <a:latin typeface="Calibri" panose="020F0502020204030204" pitchFamily="34" charset="0"/>
                          <a:cs typeface="Calibri" panose="020F0502020204030204" pitchFamily="34" charset="0"/>
                        </a:rPr>
                        <a:t> but they were very young and the empire had to be run by a priest on their behalf.</a:t>
                      </a:r>
                    </a:p>
                    <a:p>
                      <a:r>
                        <a:rPr lang="en-GB" sz="1400" baseline="0" dirty="0" smtClean="0">
                          <a:latin typeface="Calibri" panose="020F0502020204030204" pitchFamily="34" charset="0"/>
                          <a:cs typeface="Calibri" panose="020F0502020204030204" pitchFamily="34" charset="0"/>
                        </a:rPr>
                        <a:t>Both sons died soon into their reigns.</a:t>
                      </a: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In 626BCE, a Babylonian noble called </a:t>
                      </a:r>
                      <a:r>
                        <a:rPr lang="en-GB" sz="1400" dirty="0" err="1" smtClean="0">
                          <a:latin typeface="Calibri" panose="020F0502020204030204" pitchFamily="34" charset="0"/>
                          <a:cs typeface="Calibri" panose="020F0502020204030204" pitchFamily="34" charset="0"/>
                        </a:rPr>
                        <a:t>Nabopolassar</a:t>
                      </a:r>
                      <a:r>
                        <a:rPr lang="en-GB" sz="1400" dirty="0" smtClean="0">
                          <a:latin typeface="Calibri" panose="020F0502020204030204" pitchFamily="34" charset="0"/>
                          <a:cs typeface="Calibri" panose="020F0502020204030204" pitchFamily="34" charset="0"/>
                        </a:rPr>
                        <a:t> came forwards and claimed that</a:t>
                      </a:r>
                      <a:r>
                        <a:rPr lang="en-GB" sz="1400" baseline="0" dirty="0" smtClean="0">
                          <a:latin typeface="Calibri" panose="020F0502020204030204" pitchFamily="34" charset="0"/>
                          <a:cs typeface="Calibri" panose="020F0502020204030204" pitchFamily="34" charset="0"/>
                        </a:rPr>
                        <a:t> HE was king of Babylon, not the Assyrians kings.</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 The crown of Babylon had belonged to the Assyrian since </a:t>
                      </a:r>
                      <a:r>
                        <a:rPr lang="en-GB" sz="1400" baseline="0" dirty="0" err="1" smtClean="0">
                          <a:latin typeface="Calibri" panose="020F0502020204030204" pitchFamily="34" charset="0"/>
                          <a:cs typeface="Calibri" panose="020F0502020204030204" pitchFamily="34" charset="0"/>
                        </a:rPr>
                        <a:t>Tigalth</a:t>
                      </a:r>
                      <a:r>
                        <a:rPr lang="en-GB" sz="1400" baseline="0" dirty="0" smtClean="0">
                          <a:latin typeface="Calibri" panose="020F0502020204030204" pitchFamily="34" charset="0"/>
                          <a:cs typeface="Calibri" panose="020F0502020204030204" pitchFamily="34" charset="0"/>
                        </a:rPr>
                        <a:t> </a:t>
                      </a:r>
                      <a:r>
                        <a:rPr lang="en-GB" sz="1400" baseline="0" dirty="0" err="1" smtClean="0">
                          <a:latin typeface="Calibri" panose="020F0502020204030204" pitchFamily="34" charset="0"/>
                          <a:cs typeface="Calibri" panose="020F0502020204030204" pitchFamily="34" charset="0"/>
                        </a:rPr>
                        <a:t>Pileser</a:t>
                      </a:r>
                      <a:r>
                        <a:rPr lang="en-GB" sz="1400" baseline="0" dirty="0" smtClean="0">
                          <a:latin typeface="Calibri" panose="020F0502020204030204" pitchFamily="34" charset="0"/>
                          <a:cs typeface="Calibri" panose="020F0502020204030204" pitchFamily="34" charset="0"/>
                        </a:rPr>
                        <a:t> II.</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Babylon did not</a:t>
                      </a:r>
                      <a:r>
                        <a:rPr lang="en-GB" sz="1400" baseline="0" dirty="0" smtClean="0">
                          <a:latin typeface="Calibri" panose="020F0502020204030204" pitchFamily="34" charset="0"/>
                          <a:cs typeface="Calibri" panose="020F0502020204030204" pitchFamily="34" charset="0"/>
                        </a:rPr>
                        <a:t> want to be under Assyrian control, so they were happy and willing to accept </a:t>
                      </a:r>
                      <a:r>
                        <a:rPr lang="en-GB" sz="1400" baseline="0" dirty="0" err="1" smtClean="0">
                          <a:latin typeface="Calibri" panose="020F0502020204030204" pitchFamily="34" charset="0"/>
                          <a:cs typeface="Calibri" panose="020F0502020204030204" pitchFamily="34" charset="0"/>
                        </a:rPr>
                        <a:t>Nabopolassar</a:t>
                      </a:r>
                      <a:r>
                        <a:rPr lang="en-GB" sz="1400" baseline="0" dirty="0" smtClean="0">
                          <a:latin typeface="Calibri" panose="020F0502020204030204" pitchFamily="34" charset="0"/>
                          <a:cs typeface="Calibri" panose="020F0502020204030204" pitchFamily="34" charset="0"/>
                        </a:rPr>
                        <a:t> as their new king and join him in the fight against Assyria.</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err="1" smtClean="0">
                          <a:latin typeface="Calibri" panose="020F0502020204030204" pitchFamily="34" charset="0"/>
                          <a:cs typeface="Calibri" panose="020F0502020204030204" pitchFamily="34" charset="0"/>
                        </a:rPr>
                        <a:t>Nabopolassar</a:t>
                      </a:r>
                      <a:r>
                        <a:rPr lang="en-GB" sz="1400" baseline="0" dirty="0" smtClean="0">
                          <a:latin typeface="Calibri" panose="020F0502020204030204" pitchFamily="34" charset="0"/>
                          <a:cs typeface="Calibri" panose="020F0502020204030204" pitchFamily="34" charset="0"/>
                        </a:rPr>
                        <a:t> claimed that the same priest who had been given the hob of running the country for Ashurbanipal’s sons actually killed the boys and took the throne for himself.</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err="1" smtClean="0">
                          <a:latin typeface="Calibri" panose="020F0502020204030204" pitchFamily="34" charset="0"/>
                          <a:cs typeface="Calibri" panose="020F0502020204030204" pitchFamily="34" charset="0"/>
                        </a:rPr>
                        <a:t>Nabopolassar</a:t>
                      </a:r>
                      <a:r>
                        <a:rPr lang="en-GB" sz="1400" dirty="0" smtClean="0">
                          <a:latin typeface="Calibri" panose="020F0502020204030204" pitchFamily="34" charset="0"/>
                          <a:cs typeface="Calibri" panose="020F0502020204030204" pitchFamily="34" charset="0"/>
                        </a:rPr>
                        <a:t> led Babylonian and Median troops to destroy the city of Nineveh in 612BCE. </a:t>
                      </a:r>
                    </a:p>
                    <a:p>
                      <a:endParaRPr lang="en-GB" sz="1400" dirty="0" smtClean="0">
                        <a:latin typeface="Calibri" panose="020F0502020204030204" pitchFamily="34" charset="0"/>
                        <a:cs typeface="Calibri" panose="020F0502020204030204" pitchFamily="34" charset="0"/>
                      </a:endParaRPr>
                    </a:p>
                    <a:p>
                      <a:r>
                        <a:rPr lang="en-GB" sz="1400" dirty="0" smtClean="0">
                          <a:latin typeface="Calibri" panose="020F0502020204030204" pitchFamily="34" charset="0"/>
                          <a:cs typeface="Calibri" panose="020F0502020204030204" pitchFamily="34" charset="0"/>
                        </a:rPr>
                        <a:t>Destroying the capital of the Assyrian empire was the end of this</a:t>
                      </a:r>
                      <a:r>
                        <a:rPr lang="en-GB" sz="1400" baseline="0" dirty="0" smtClean="0">
                          <a:latin typeface="Calibri" panose="020F0502020204030204" pitchFamily="34" charset="0"/>
                          <a:cs typeface="Calibri" panose="020F0502020204030204" pitchFamily="34" charset="0"/>
                        </a:rPr>
                        <a:t> empire.</a:t>
                      </a:r>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901920681"/>
                  </a:ext>
                </a:extLst>
              </a:tr>
              <a:tr h="2286000">
                <a:tc>
                  <a:txBody>
                    <a:bodyPr/>
                    <a:lstStyle/>
                    <a:p>
                      <a:r>
                        <a:rPr lang="en-GB" sz="1400" dirty="0" smtClean="0">
                          <a:latin typeface="Calibri" panose="020F0502020204030204" pitchFamily="34" charset="0"/>
                          <a:cs typeface="Calibri" panose="020F0502020204030204" pitchFamily="34" charset="0"/>
                        </a:rPr>
                        <a:t>The king of the Medes, </a:t>
                      </a:r>
                      <a:r>
                        <a:rPr lang="en-GB" sz="1400" dirty="0" err="1" smtClean="0">
                          <a:latin typeface="Calibri" panose="020F0502020204030204" pitchFamily="34" charset="0"/>
                          <a:cs typeface="Calibri" panose="020F0502020204030204" pitchFamily="34" charset="0"/>
                        </a:rPr>
                        <a:t>Cyaxares</a:t>
                      </a:r>
                      <a:r>
                        <a:rPr lang="en-GB" sz="1400" dirty="0" smtClean="0">
                          <a:latin typeface="Calibri" panose="020F0502020204030204" pitchFamily="34" charset="0"/>
                          <a:cs typeface="Calibri" panose="020F0502020204030204" pitchFamily="34" charset="0"/>
                        </a:rPr>
                        <a:t>, joined with </a:t>
                      </a:r>
                      <a:r>
                        <a:rPr lang="en-GB" sz="1400" dirty="0" err="1" smtClean="0">
                          <a:latin typeface="Calibri" panose="020F0502020204030204" pitchFamily="34" charset="0"/>
                          <a:cs typeface="Calibri" panose="020F0502020204030204" pitchFamily="34" charset="0"/>
                        </a:rPr>
                        <a:t>Nabopolassar</a:t>
                      </a:r>
                      <a:r>
                        <a:rPr lang="en-GB" sz="1400" dirty="0" smtClean="0">
                          <a:latin typeface="Calibri" panose="020F0502020204030204" pitchFamily="34" charset="0"/>
                          <a:cs typeface="Calibri" panose="020F0502020204030204" pitchFamily="34" charset="0"/>
                        </a:rPr>
                        <a:t> against the Assyrians. </a:t>
                      </a:r>
                    </a:p>
                    <a:p>
                      <a:endParaRPr lang="en-GB" sz="1400" dirty="0" smtClean="0">
                        <a:latin typeface="Calibri" panose="020F0502020204030204" pitchFamily="34" charset="0"/>
                        <a:cs typeface="Calibri" panose="020F0502020204030204" pitchFamily="34" charset="0"/>
                      </a:endParaRPr>
                    </a:p>
                    <a:p>
                      <a:r>
                        <a:rPr lang="en-GB" sz="1400" dirty="0" smtClean="0">
                          <a:latin typeface="Calibri" panose="020F0502020204030204" pitchFamily="34" charset="0"/>
                          <a:cs typeface="Calibri" panose="020F0502020204030204" pitchFamily="34" charset="0"/>
                        </a:rPr>
                        <a:t>He provided troops for major</a:t>
                      </a:r>
                      <a:r>
                        <a:rPr lang="en-GB" sz="1400" baseline="0" dirty="0" smtClean="0">
                          <a:latin typeface="Calibri" panose="020F0502020204030204" pitchFamily="34" charset="0"/>
                          <a:cs typeface="Calibri" panose="020F0502020204030204" pitchFamily="34" charset="0"/>
                        </a:rPr>
                        <a:t> battles, and he actively worked to weaken the Eastern borders of the Assyrian empire.</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The Medes helped the Babylonians win the decisive battle against the Assyrians</a:t>
                      </a:r>
                      <a:r>
                        <a:rPr lang="en-GB" sz="1400" baseline="0" dirty="0" smtClean="0">
                          <a:latin typeface="Calibri" panose="020F0502020204030204" pitchFamily="34" charset="0"/>
                          <a:cs typeface="Calibri" panose="020F0502020204030204" pitchFamily="34" charset="0"/>
                        </a:rPr>
                        <a:t> at the city of Assur in 614BCE.</a:t>
                      </a:r>
                    </a:p>
                    <a:p>
                      <a:endParaRPr lang="en-GB" sz="1400" baseline="0" dirty="0" smtClean="0">
                        <a:latin typeface="Calibri" panose="020F0502020204030204" pitchFamily="34" charset="0"/>
                        <a:cs typeface="Calibri" panose="020F0502020204030204" pitchFamily="34" charset="0"/>
                      </a:endParaRPr>
                    </a:p>
                    <a:p>
                      <a:r>
                        <a:rPr lang="en-GB" sz="1400" baseline="0" dirty="0" smtClean="0">
                          <a:latin typeface="Calibri" panose="020F0502020204030204" pitchFamily="34" charset="0"/>
                          <a:cs typeface="Calibri" panose="020F0502020204030204" pitchFamily="34" charset="0"/>
                        </a:rPr>
                        <a:t>This city was of huge strategic importance to the Assyrians, and a real loss.</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err="1" smtClean="0">
                          <a:latin typeface="Calibri" panose="020F0502020204030204" pitchFamily="34" charset="0"/>
                          <a:cs typeface="Calibri" panose="020F0502020204030204" pitchFamily="34" charset="0"/>
                        </a:rPr>
                        <a:t>Cyaxares</a:t>
                      </a:r>
                      <a:r>
                        <a:rPr lang="en-GB" sz="1400" dirty="0" smtClean="0">
                          <a:latin typeface="Calibri" panose="020F0502020204030204" pitchFamily="34" charset="0"/>
                          <a:cs typeface="Calibri" panose="020F0502020204030204" pitchFamily="34" charset="0"/>
                        </a:rPr>
                        <a:t> signed</a:t>
                      </a:r>
                      <a:r>
                        <a:rPr lang="en-GB" sz="1400" baseline="0" dirty="0" smtClean="0">
                          <a:latin typeface="Calibri" panose="020F0502020204030204" pitchFamily="34" charset="0"/>
                          <a:cs typeface="Calibri" panose="020F0502020204030204" pitchFamily="34" charset="0"/>
                        </a:rPr>
                        <a:t> a </a:t>
                      </a:r>
                      <a:r>
                        <a:rPr lang="en-GB" sz="1400" baseline="0" dirty="0" err="1" smtClean="0">
                          <a:latin typeface="Calibri" panose="020F0502020204030204" pitchFamily="34" charset="0"/>
                          <a:cs typeface="Calibri" panose="020F0502020204030204" pitchFamily="34" charset="0"/>
                        </a:rPr>
                        <a:t>treay</a:t>
                      </a:r>
                      <a:r>
                        <a:rPr lang="en-GB" sz="1400" baseline="0" dirty="0" smtClean="0">
                          <a:latin typeface="Calibri" panose="020F0502020204030204" pitchFamily="34" charset="0"/>
                          <a:cs typeface="Calibri" panose="020F0502020204030204" pitchFamily="34" charset="0"/>
                        </a:rPr>
                        <a:t> with </a:t>
                      </a:r>
                      <a:r>
                        <a:rPr lang="en-GB" sz="1400" baseline="0" dirty="0" err="1" smtClean="0">
                          <a:latin typeface="Calibri" panose="020F0502020204030204" pitchFamily="34" charset="0"/>
                          <a:cs typeface="Calibri" panose="020F0502020204030204" pitchFamily="34" charset="0"/>
                        </a:rPr>
                        <a:t>Nabopolassar</a:t>
                      </a:r>
                      <a:r>
                        <a:rPr lang="en-GB" sz="1400" baseline="0" dirty="0" smtClean="0">
                          <a:latin typeface="Calibri" panose="020F0502020204030204" pitchFamily="34" charset="0"/>
                          <a:cs typeface="Calibri" panose="020F0502020204030204" pitchFamily="34" charset="0"/>
                        </a:rPr>
                        <a:t>, agreeing to be allies against the Assyrians. After this, the Medes began to attack the Assyrians</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400" dirty="0" smtClean="0">
                          <a:latin typeface="Calibri" panose="020F0502020204030204" pitchFamily="34" charset="0"/>
                          <a:cs typeface="Calibri" panose="020F0502020204030204" pitchFamily="34" charset="0"/>
                        </a:rPr>
                        <a:t>Once the Assyrians were defeated,</a:t>
                      </a:r>
                      <a:r>
                        <a:rPr lang="en-GB" sz="1400" baseline="0" dirty="0" smtClean="0">
                          <a:latin typeface="Calibri" panose="020F0502020204030204" pitchFamily="34" charset="0"/>
                          <a:cs typeface="Calibri" panose="020F0502020204030204" pitchFamily="34" charset="0"/>
                        </a:rPr>
                        <a:t> the Medes received large areas of land that had once been part of the Assyrian empire. </a:t>
                      </a:r>
                      <a:endParaRPr lang="en-GB" sz="1400" dirty="0">
                        <a:latin typeface="Calibri" panose="020F0502020204030204" pitchFamily="34" charset="0"/>
                        <a:cs typeface="Calibri" panose="020F0502020204030204" pitchFamily="34" charset="0"/>
                      </a:endParaRPr>
                    </a:p>
                  </a:txBody>
                  <a:tcPr>
                    <a:solidFill>
                      <a:schemeClr val="bg1"/>
                    </a:solidFill>
                  </a:tcPr>
                </a:tc>
                <a:tc>
                  <a:txBody>
                    <a:bodyPr/>
                    <a:lstStyle/>
                    <a:p>
                      <a:endParaRPr lang="en-GB" sz="14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491308440"/>
                  </a:ext>
                </a:extLst>
              </a:tr>
            </a:tbl>
          </a:graphicData>
        </a:graphic>
      </p:graphicFrame>
    </p:spTree>
    <p:extLst>
      <p:ext uri="{BB962C8B-B14F-4D97-AF65-F5344CB8AC3E}">
        <p14:creationId xmlns:p14="http://schemas.microsoft.com/office/powerpoint/2010/main" val="2258822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7838795"/>
              </p:ext>
            </p:extLst>
          </p:nvPr>
        </p:nvGraphicFramePr>
        <p:xfrm>
          <a:off x="0" y="-3"/>
          <a:ext cx="12192000" cy="6858002"/>
        </p:xfrm>
        <a:graphic>
          <a:graphicData uri="http://schemas.openxmlformats.org/drawingml/2006/table">
            <a:tbl>
              <a:tblPr firstRow="1" bandRow="1">
                <a:tableStyleId>{5940675A-B579-460E-94D1-54222C63F5DA}</a:tableStyleId>
              </a:tblPr>
              <a:tblGrid>
                <a:gridCol w="2438400">
                  <a:extLst>
                    <a:ext uri="{9D8B030D-6E8A-4147-A177-3AD203B41FA5}">
                      <a16:colId xmlns:a16="http://schemas.microsoft.com/office/drawing/2014/main" val="3914454611"/>
                    </a:ext>
                  </a:extLst>
                </a:gridCol>
                <a:gridCol w="2438400">
                  <a:extLst>
                    <a:ext uri="{9D8B030D-6E8A-4147-A177-3AD203B41FA5}">
                      <a16:colId xmlns:a16="http://schemas.microsoft.com/office/drawing/2014/main" val="808758837"/>
                    </a:ext>
                  </a:extLst>
                </a:gridCol>
                <a:gridCol w="2438400">
                  <a:extLst>
                    <a:ext uri="{9D8B030D-6E8A-4147-A177-3AD203B41FA5}">
                      <a16:colId xmlns:a16="http://schemas.microsoft.com/office/drawing/2014/main" val="588882494"/>
                    </a:ext>
                  </a:extLst>
                </a:gridCol>
                <a:gridCol w="2438400">
                  <a:extLst>
                    <a:ext uri="{9D8B030D-6E8A-4147-A177-3AD203B41FA5}">
                      <a16:colId xmlns:a16="http://schemas.microsoft.com/office/drawing/2014/main" val="671330432"/>
                    </a:ext>
                  </a:extLst>
                </a:gridCol>
                <a:gridCol w="2438400">
                  <a:extLst>
                    <a:ext uri="{9D8B030D-6E8A-4147-A177-3AD203B41FA5}">
                      <a16:colId xmlns:a16="http://schemas.microsoft.com/office/drawing/2014/main" val="3647489958"/>
                    </a:ext>
                  </a:extLst>
                </a:gridCol>
              </a:tblGrid>
              <a:tr h="3429001">
                <a:tc>
                  <a:txBody>
                    <a:bodyPr/>
                    <a:lstStyle/>
                    <a:p>
                      <a:r>
                        <a:rPr lang="en-GB" sz="1600" dirty="0" smtClean="0">
                          <a:latin typeface="Calibri" panose="020F0502020204030204" pitchFamily="34" charset="0"/>
                          <a:cs typeface="Calibri" panose="020F0502020204030204" pitchFamily="34" charset="0"/>
                        </a:rPr>
                        <a:t>Egypt challenged the power</a:t>
                      </a:r>
                      <a:r>
                        <a:rPr lang="en-GB" sz="1600" baseline="0" dirty="0" smtClean="0">
                          <a:latin typeface="Calibri" panose="020F0502020204030204" pitchFamily="34" charset="0"/>
                          <a:cs typeface="Calibri" panose="020F0502020204030204" pitchFamily="34" charset="0"/>
                        </a:rPr>
                        <a:t> and control of the Assyrian empire, lead by the royal </a:t>
                      </a:r>
                      <a:r>
                        <a:rPr lang="en-GB" sz="1600" baseline="0" dirty="0" err="1" smtClean="0">
                          <a:latin typeface="Calibri" panose="020F0502020204030204" pitchFamily="34" charset="0"/>
                          <a:cs typeface="Calibri" panose="020F0502020204030204" pitchFamily="34" charset="0"/>
                        </a:rPr>
                        <a:t>Psammetichus</a:t>
                      </a:r>
                      <a:r>
                        <a:rPr lang="en-GB" sz="1600" baseline="0" dirty="0" smtClean="0">
                          <a:latin typeface="Calibri" panose="020F0502020204030204" pitchFamily="34" charset="0"/>
                          <a:cs typeface="Calibri" panose="020F0502020204030204" pitchFamily="34" charset="0"/>
                        </a:rPr>
                        <a:t>, and won! </a:t>
                      </a:r>
                    </a:p>
                    <a:p>
                      <a:endParaRPr lang="en-GB" sz="1600" baseline="0" dirty="0" smtClean="0">
                        <a:latin typeface="Calibri" panose="020F0502020204030204" pitchFamily="34" charset="0"/>
                        <a:cs typeface="Calibri" panose="020F0502020204030204" pitchFamily="34" charset="0"/>
                      </a:endParaRPr>
                    </a:p>
                    <a:p>
                      <a:r>
                        <a:rPr lang="en-GB" sz="1600" baseline="0" dirty="0" smtClean="0">
                          <a:latin typeface="Calibri" panose="020F0502020204030204" pitchFamily="34" charset="0"/>
                          <a:cs typeface="Calibri" panose="020F0502020204030204" pitchFamily="34" charset="0"/>
                        </a:rPr>
                        <a:t>Egypt was now free from the empire, and although </a:t>
                      </a:r>
                      <a:r>
                        <a:rPr lang="en-GB" sz="1600" baseline="0" dirty="0" err="1" smtClean="0">
                          <a:latin typeface="Calibri" panose="020F0502020204030204" pitchFamily="34" charset="0"/>
                          <a:cs typeface="Calibri" panose="020F0502020204030204" pitchFamily="34" charset="0"/>
                        </a:rPr>
                        <a:t>Ashurpanibal</a:t>
                      </a:r>
                      <a:r>
                        <a:rPr lang="en-GB" sz="1600" baseline="0" dirty="0" smtClean="0">
                          <a:latin typeface="Calibri" panose="020F0502020204030204" pitchFamily="34" charset="0"/>
                          <a:cs typeface="Calibri" panose="020F0502020204030204" pitchFamily="34" charset="0"/>
                        </a:rPr>
                        <a:t> condemned the actions, he did nothing!</a:t>
                      </a:r>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The Medes helped the Babylonians win the decisive battle against the Assyrians</a:t>
                      </a:r>
                      <a:r>
                        <a:rPr lang="en-GB" sz="1600" baseline="0" dirty="0" smtClean="0">
                          <a:latin typeface="Calibri" panose="020F0502020204030204" pitchFamily="34" charset="0"/>
                          <a:cs typeface="Calibri" panose="020F0502020204030204" pitchFamily="34" charset="0"/>
                        </a:rPr>
                        <a:t> at the city of Assur in 614BCE.</a:t>
                      </a:r>
                    </a:p>
                    <a:p>
                      <a:endParaRPr lang="en-GB" sz="1600" baseline="0" dirty="0" smtClean="0">
                        <a:latin typeface="Calibri" panose="020F0502020204030204" pitchFamily="34" charset="0"/>
                        <a:cs typeface="Calibri" panose="020F0502020204030204" pitchFamily="34" charset="0"/>
                      </a:endParaRPr>
                    </a:p>
                    <a:p>
                      <a:r>
                        <a:rPr lang="en-GB" sz="1600" baseline="0" dirty="0" smtClean="0">
                          <a:latin typeface="Calibri" panose="020F0502020204030204" pitchFamily="34" charset="0"/>
                          <a:cs typeface="Calibri" panose="020F0502020204030204" pitchFamily="34" charset="0"/>
                        </a:rPr>
                        <a:t>This city was of huge strategic importance to the Assyrians, and a real loss.</a:t>
                      </a:r>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Ashurbanipal handed out important</a:t>
                      </a:r>
                      <a:r>
                        <a:rPr lang="en-GB" sz="1600" baseline="0" dirty="0" smtClean="0">
                          <a:latin typeface="Calibri" panose="020F0502020204030204" pitchFamily="34" charset="0"/>
                          <a:cs typeface="Calibri" panose="020F0502020204030204" pitchFamily="34" charset="0"/>
                        </a:rPr>
                        <a:t> positions in government to people who were close to him, but not appropriate for the role. E.g. his chief singer and chef were given important political jobs that normally went to the highest officials in the kingdom!</a:t>
                      </a:r>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Ashurbanipal no longer led his troops</a:t>
                      </a:r>
                      <a:r>
                        <a:rPr lang="en-GB" sz="1600" baseline="0" dirty="0" smtClean="0">
                          <a:latin typeface="Calibri" panose="020F0502020204030204" pitchFamily="34" charset="0"/>
                          <a:cs typeface="Calibri" panose="020F0502020204030204" pitchFamily="34" charset="0"/>
                        </a:rPr>
                        <a:t> out to battle himself, instead he left it to his generals. </a:t>
                      </a:r>
                    </a:p>
                    <a:p>
                      <a:endParaRPr lang="en-GB" sz="1600" baseline="0" dirty="0" smtClean="0">
                        <a:latin typeface="Calibri" panose="020F0502020204030204" pitchFamily="34" charset="0"/>
                        <a:cs typeface="Calibri" panose="020F0502020204030204" pitchFamily="34" charset="0"/>
                      </a:endParaRPr>
                    </a:p>
                    <a:p>
                      <a:r>
                        <a:rPr lang="en-GB" sz="1600" baseline="0" dirty="0" smtClean="0">
                          <a:latin typeface="Calibri" panose="020F0502020204030204" pitchFamily="34" charset="0"/>
                          <a:cs typeface="Calibri" panose="020F0502020204030204" pitchFamily="34" charset="0"/>
                        </a:rPr>
                        <a:t>This distanced him from his generals and made him look like a weak leader, when he had once been very strong.</a:t>
                      </a:r>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During the later years of his</a:t>
                      </a:r>
                      <a:r>
                        <a:rPr lang="en-GB" sz="1600" baseline="0" dirty="0" smtClean="0">
                          <a:latin typeface="Calibri" panose="020F0502020204030204" pitchFamily="34" charset="0"/>
                          <a:cs typeface="Calibri" panose="020F0502020204030204" pitchFamily="34" charset="0"/>
                        </a:rPr>
                        <a:t> reign, Ashurbanipal became hugely suspicious that plots were being made against him, so he ordered several mass executions of people he thought were working against him. </a:t>
                      </a:r>
                    </a:p>
                    <a:p>
                      <a:endParaRPr lang="en-GB" sz="1600" baseline="0" dirty="0" smtClean="0">
                        <a:latin typeface="Calibri" panose="020F0502020204030204" pitchFamily="34" charset="0"/>
                        <a:cs typeface="Calibri" panose="020F0502020204030204" pitchFamily="34" charset="0"/>
                      </a:endParaRPr>
                    </a:p>
                    <a:p>
                      <a:r>
                        <a:rPr lang="en-GB" sz="1600" baseline="0" dirty="0" smtClean="0">
                          <a:latin typeface="Calibri" panose="020F0502020204030204" pitchFamily="34" charset="0"/>
                          <a:cs typeface="Calibri" panose="020F0502020204030204" pitchFamily="34" charset="0"/>
                        </a:rPr>
                        <a:t>He did this without proof!</a:t>
                      </a:r>
                      <a:endParaRPr lang="en-GB" sz="16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497168789"/>
                  </a:ext>
                </a:extLst>
              </a:tr>
              <a:tr h="3429001">
                <a:tc>
                  <a:txBody>
                    <a:bodyPr/>
                    <a:lstStyle/>
                    <a:p>
                      <a:r>
                        <a:rPr lang="en-GB" sz="1600" dirty="0" smtClean="0">
                          <a:latin typeface="Calibri" panose="020F0502020204030204" pitchFamily="34" charset="0"/>
                          <a:cs typeface="Calibri" panose="020F0502020204030204" pitchFamily="34" charset="0"/>
                        </a:rPr>
                        <a:t>The king of the Medes, </a:t>
                      </a:r>
                      <a:r>
                        <a:rPr lang="en-GB" sz="1600" dirty="0" err="1" smtClean="0">
                          <a:latin typeface="Calibri" panose="020F0502020204030204" pitchFamily="34" charset="0"/>
                          <a:cs typeface="Calibri" panose="020F0502020204030204" pitchFamily="34" charset="0"/>
                        </a:rPr>
                        <a:t>Cyaxares</a:t>
                      </a:r>
                      <a:r>
                        <a:rPr lang="en-GB" sz="1600" dirty="0" smtClean="0">
                          <a:latin typeface="Calibri" panose="020F0502020204030204" pitchFamily="34" charset="0"/>
                          <a:cs typeface="Calibri" panose="020F0502020204030204" pitchFamily="34" charset="0"/>
                        </a:rPr>
                        <a:t>, joined with </a:t>
                      </a:r>
                      <a:r>
                        <a:rPr lang="en-GB" sz="1600" dirty="0" err="1" smtClean="0">
                          <a:latin typeface="Calibri" panose="020F0502020204030204" pitchFamily="34" charset="0"/>
                          <a:cs typeface="Calibri" panose="020F0502020204030204" pitchFamily="34" charset="0"/>
                        </a:rPr>
                        <a:t>Nabopolassar</a:t>
                      </a:r>
                      <a:r>
                        <a:rPr lang="en-GB" sz="1600" dirty="0" smtClean="0">
                          <a:latin typeface="Calibri" panose="020F0502020204030204" pitchFamily="34" charset="0"/>
                          <a:cs typeface="Calibri" panose="020F0502020204030204" pitchFamily="34" charset="0"/>
                        </a:rPr>
                        <a:t> against the Assyrians. </a:t>
                      </a:r>
                    </a:p>
                    <a:p>
                      <a:endParaRPr lang="en-GB" sz="1600" dirty="0" smtClean="0">
                        <a:latin typeface="Calibri" panose="020F0502020204030204" pitchFamily="34" charset="0"/>
                        <a:cs typeface="Calibri" panose="020F0502020204030204" pitchFamily="34" charset="0"/>
                      </a:endParaRPr>
                    </a:p>
                    <a:p>
                      <a:r>
                        <a:rPr lang="en-GB" sz="1600" dirty="0" smtClean="0">
                          <a:latin typeface="Calibri" panose="020F0502020204030204" pitchFamily="34" charset="0"/>
                          <a:cs typeface="Calibri" panose="020F0502020204030204" pitchFamily="34" charset="0"/>
                        </a:rPr>
                        <a:t>He provided troops for major</a:t>
                      </a:r>
                      <a:r>
                        <a:rPr lang="en-GB" sz="1600" baseline="0" dirty="0" smtClean="0">
                          <a:latin typeface="Calibri" panose="020F0502020204030204" pitchFamily="34" charset="0"/>
                          <a:cs typeface="Calibri" panose="020F0502020204030204" pitchFamily="34" charset="0"/>
                        </a:rPr>
                        <a:t> battles, and he actively worked to weaken the Eastern borders of the Assyrian empire.</a:t>
                      </a:r>
                      <a:endParaRPr lang="en-GB" sz="1600" dirty="0" smtClean="0">
                        <a:latin typeface="Calibri" panose="020F0502020204030204" pitchFamily="34" charset="0"/>
                        <a:cs typeface="Calibri" panose="020F0502020204030204" pitchFamily="34" charset="0"/>
                      </a:endParaRPr>
                    </a:p>
                    <a:p>
                      <a:endParaRPr lang="en-GB" sz="1600" baseline="0" dirty="0" smtClean="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In 626BCE, a Babylonian noble called </a:t>
                      </a:r>
                      <a:r>
                        <a:rPr lang="en-GB" sz="1600" dirty="0" err="1" smtClean="0">
                          <a:latin typeface="Calibri" panose="020F0502020204030204" pitchFamily="34" charset="0"/>
                          <a:cs typeface="Calibri" panose="020F0502020204030204" pitchFamily="34" charset="0"/>
                        </a:rPr>
                        <a:t>Nabopolassar</a:t>
                      </a:r>
                      <a:r>
                        <a:rPr lang="en-GB" sz="1600" dirty="0" smtClean="0">
                          <a:latin typeface="Calibri" panose="020F0502020204030204" pitchFamily="34" charset="0"/>
                          <a:cs typeface="Calibri" panose="020F0502020204030204" pitchFamily="34" charset="0"/>
                        </a:rPr>
                        <a:t> came forwards and claimed that</a:t>
                      </a:r>
                      <a:r>
                        <a:rPr lang="en-GB" sz="1600" baseline="0" dirty="0" smtClean="0">
                          <a:latin typeface="Calibri" panose="020F0502020204030204" pitchFamily="34" charset="0"/>
                          <a:cs typeface="Calibri" panose="020F0502020204030204" pitchFamily="34" charset="0"/>
                        </a:rPr>
                        <a:t> HE was king of Babylon, not the Assyrians kings.</a:t>
                      </a:r>
                    </a:p>
                    <a:p>
                      <a:endParaRPr lang="en-GB" sz="1600" baseline="0" dirty="0" smtClean="0">
                        <a:latin typeface="Calibri" panose="020F0502020204030204" pitchFamily="34" charset="0"/>
                        <a:cs typeface="Calibri" panose="020F0502020204030204" pitchFamily="34" charset="0"/>
                      </a:endParaRPr>
                    </a:p>
                    <a:p>
                      <a:r>
                        <a:rPr lang="en-GB" sz="1600" baseline="0" dirty="0" smtClean="0">
                          <a:latin typeface="Calibri" panose="020F0502020204030204" pitchFamily="34" charset="0"/>
                          <a:cs typeface="Calibri" panose="020F0502020204030204" pitchFamily="34" charset="0"/>
                        </a:rPr>
                        <a:t>- The crown of Babylon had belonged to the Assyrian since </a:t>
                      </a:r>
                      <a:r>
                        <a:rPr lang="en-GB" sz="1600" baseline="0" dirty="0" err="1" smtClean="0">
                          <a:latin typeface="Calibri" panose="020F0502020204030204" pitchFamily="34" charset="0"/>
                          <a:cs typeface="Calibri" panose="020F0502020204030204" pitchFamily="34" charset="0"/>
                        </a:rPr>
                        <a:t>Tigalth</a:t>
                      </a:r>
                      <a:r>
                        <a:rPr lang="en-GB" sz="1600" baseline="0" dirty="0" smtClean="0">
                          <a:latin typeface="Calibri" panose="020F0502020204030204" pitchFamily="34" charset="0"/>
                          <a:cs typeface="Calibri" panose="020F0502020204030204" pitchFamily="34" charset="0"/>
                        </a:rPr>
                        <a:t> </a:t>
                      </a:r>
                      <a:r>
                        <a:rPr lang="en-GB" sz="1600" baseline="0" dirty="0" err="1" smtClean="0">
                          <a:latin typeface="Calibri" panose="020F0502020204030204" pitchFamily="34" charset="0"/>
                          <a:cs typeface="Calibri" panose="020F0502020204030204" pitchFamily="34" charset="0"/>
                        </a:rPr>
                        <a:t>Pileser</a:t>
                      </a:r>
                      <a:r>
                        <a:rPr lang="en-GB" sz="1600" baseline="0" dirty="0" smtClean="0">
                          <a:latin typeface="Calibri" panose="020F0502020204030204" pitchFamily="34" charset="0"/>
                          <a:cs typeface="Calibri" panose="020F0502020204030204" pitchFamily="34" charset="0"/>
                        </a:rPr>
                        <a:t> II.</a:t>
                      </a:r>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smtClean="0">
                          <a:latin typeface="Calibri" panose="020F0502020204030204" pitchFamily="34" charset="0"/>
                          <a:cs typeface="Calibri" panose="020F0502020204030204" pitchFamily="34" charset="0"/>
                        </a:rPr>
                        <a:t>Babylon did not</a:t>
                      </a:r>
                      <a:r>
                        <a:rPr lang="en-GB" sz="1600" baseline="0" dirty="0" smtClean="0">
                          <a:latin typeface="Calibri" panose="020F0502020204030204" pitchFamily="34" charset="0"/>
                          <a:cs typeface="Calibri" panose="020F0502020204030204" pitchFamily="34" charset="0"/>
                        </a:rPr>
                        <a:t> want to be under Assyrian control, so they were happy and willing to accept </a:t>
                      </a:r>
                      <a:r>
                        <a:rPr lang="en-GB" sz="1600" baseline="0" dirty="0" err="1" smtClean="0">
                          <a:latin typeface="Calibri" panose="020F0502020204030204" pitchFamily="34" charset="0"/>
                          <a:cs typeface="Calibri" panose="020F0502020204030204" pitchFamily="34" charset="0"/>
                        </a:rPr>
                        <a:t>Nabopolassar</a:t>
                      </a:r>
                      <a:r>
                        <a:rPr lang="en-GB" sz="1600" baseline="0" dirty="0" smtClean="0">
                          <a:latin typeface="Calibri" panose="020F0502020204030204" pitchFamily="34" charset="0"/>
                          <a:cs typeface="Calibri" panose="020F0502020204030204" pitchFamily="34" charset="0"/>
                        </a:rPr>
                        <a:t> as their new king and join him in the fight against Assyria.</a:t>
                      </a:r>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600" dirty="0" err="1" smtClean="0">
                          <a:latin typeface="Calibri" panose="020F0502020204030204" pitchFamily="34" charset="0"/>
                          <a:cs typeface="Calibri" panose="020F0502020204030204" pitchFamily="34" charset="0"/>
                        </a:rPr>
                        <a:t>Cyaxares</a:t>
                      </a:r>
                      <a:r>
                        <a:rPr lang="en-GB" sz="1600" dirty="0" smtClean="0">
                          <a:latin typeface="Calibri" panose="020F0502020204030204" pitchFamily="34" charset="0"/>
                          <a:cs typeface="Calibri" panose="020F0502020204030204" pitchFamily="34" charset="0"/>
                        </a:rPr>
                        <a:t> signed</a:t>
                      </a:r>
                      <a:r>
                        <a:rPr lang="en-GB" sz="1600" baseline="0" dirty="0" smtClean="0">
                          <a:latin typeface="Calibri" panose="020F0502020204030204" pitchFamily="34" charset="0"/>
                          <a:cs typeface="Calibri" panose="020F0502020204030204" pitchFamily="34" charset="0"/>
                        </a:rPr>
                        <a:t> a </a:t>
                      </a:r>
                      <a:r>
                        <a:rPr lang="en-GB" sz="1600" baseline="0" dirty="0" err="1" smtClean="0">
                          <a:latin typeface="Calibri" panose="020F0502020204030204" pitchFamily="34" charset="0"/>
                          <a:cs typeface="Calibri" panose="020F0502020204030204" pitchFamily="34" charset="0"/>
                        </a:rPr>
                        <a:t>treay</a:t>
                      </a:r>
                      <a:r>
                        <a:rPr lang="en-GB" sz="1600" baseline="0" dirty="0" smtClean="0">
                          <a:latin typeface="Calibri" panose="020F0502020204030204" pitchFamily="34" charset="0"/>
                          <a:cs typeface="Calibri" panose="020F0502020204030204" pitchFamily="34" charset="0"/>
                        </a:rPr>
                        <a:t> with </a:t>
                      </a:r>
                      <a:r>
                        <a:rPr lang="en-GB" sz="1600" baseline="0" dirty="0" err="1" smtClean="0">
                          <a:latin typeface="Calibri" panose="020F0502020204030204" pitchFamily="34" charset="0"/>
                          <a:cs typeface="Calibri" panose="020F0502020204030204" pitchFamily="34" charset="0"/>
                        </a:rPr>
                        <a:t>Nabopolassar</a:t>
                      </a:r>
                      <a:r>
                        <a:rPr lang="en-GB" sz="1600" baseline="0" dirty="0" smtClean="0">
                          <a:latin typeface="Calibri" panose="020F0502020204030204" pitchFamily="34" charset="0"/>
                          <a:cs typeface="Calibri" panose="020F0502020204030204" pitchFamily="34" charset="0"/>
                        </a:rPr>
                        <a:t>, agreeing to be allies against the Assyrians. After this, the Medes began to attack the Assyrians</a:t>
                      </a:r>
                      <a:endParaRPr lang="en-GB" sz="1600" dirty="0" smtClean="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txBody>
                  <a:tcPr>
                    <a:solidFill>
                      <a:schemeClr val="bg1"/>
                    </a:solidFill>
                  </a:tcPr>
                </a:tc>
                <a:tc>
                  <a:txBody>
                    <a:bodyPr/>
                    <a:lstStyle/>
                    <a:p>
                      <a:r>
                        <a:rPr lang="en-GB" sz="1600" dirty="0" err="1" smtClean="0">
                          <a:latin typeface="Calibri" panose="020F0502020204030204" pitchFamily="34" charset="0"/>
                          <a:cs typeface="Calibri" panose="020F0502020204030204" pitchFamily="34" charset="0"/>
                        </a:rPr>
                        <a:t>Nabopolassar</a:t>
                      </a:r>
                      <a:r>
                        <a:rPr lang="en-GB" sz="1600" dirty="0" smtClean="0">
                          <a:latin typeface="Calibri" panose="020F0502020204030204" pitchFamily="34" charset="0"/>
                          <a:cs typeface="Calibri" panose="020F0502020204030204" pitchFamily="34" charset="0"/>
                        </a:rPr>
                        <a:t> led Babylonian and Median troops to destroy the city of Nineveh in 612BCE. </a:t>
                      </a:r>
                    </a:p>
                    <a:p>
                      <a:endParaRPr lang="en-GB" sz="1600" dirty="0" smtClean="0">
                        <a:latin typeface="Calibri" panose="020F0502020204030204" pitchFamily="34" charset="0"/>
                        <a:cs typeface="Calibri" panose="020F0502020204030204" pitchFamily="34" charset="0"/>
                      </a:endParaRPr>
                    </a:p>
                    <a:p>
                      <a:r>
                        <a:rPr lang="en-GB" sz="1600" dirty="0" smtClean="0">
                          <a:latin typeface="Calibri" panose="020F0502020204030204" pitchFamily="34" charset="0"/>
                          <a:cs typeface="Calibri" panose="020F0502020204030204" pitchFamily="34" charset="0"/>
                        </a:rPr>
                        <a:t>Destroying the capital of the Assyrian empire was the end of this</a:t>
                      </a:r>
                      <a:r>
                        <a:rPr lang="en-GB" sz="1600" baseline="0" dirty="0" smtClean="0">
                          <a:latin typeface="Calibri" panose="020F0502020204030204" pitchFamily="34" charset="0"/>
                          <a:cs typeface="Calibri" panose="020F0502020204030204" pitchFamily="34" charset="0"/>
                        </a:rPr>
                        <a:t> empire.</a:t>
                      </a:r>
                      <a:endParaRPr lang="en-GB" sz="1600"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901920681"/>
                  </a:ext>
                </a:extLst>
              </a:tr>
            </a:tbl>
          </a:graphicData>
        </a:graphic>
      </p:graphicFrame>
    </p:spTree>
    <p:extLst>
      <p:ext uri="{BB962C8B-B14F-4D97-AF65-F5344CB8AC3E}">
        <p14:creationId xmlns:p14="http://schemas.microsoft.com/office/powerpoint/2010/main" val="4028068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2" y="2569767"/>
            <a:ext cx="9601196" cy="3318936"/>
          </a:xfrm>
        </p:spPr>
        <p:txBody>
          <a:bodyPr/>
          <a:lstStyle/>
          <a:p>
            <a:endParaRPr lang="en-GB"/>
          </a:p>
        </p:txBody>
      </p:sp>
      <p:sp>
        <p:nvSpPr>
          <p:cNvPr id="4" name="Title 3"/>
          <p:cNvSpPr>
            <a:spLocks noGrp="1"/>
          </p:cNvSpPr>
          <p:nvPr>
            <p:ph type="title"/>
          </p:nvPr>
        </p:nvSpPr>
        <p:spPr/>
        <p:txBody>
          <a:bodyPr/>
          <a:lstStyle/>
          <a:p>
            <a:endParaRPr lang="en-GB" dirty="0"/>
          </a:p>
        </p:txBody>
      </p:sp>
      <p:sp>
        <p:nvSpPr>
          <p:cNvPr id="5" name="Rectangle 4"/>
          <p:cNvSpPr/>
          <p:nvPr/>
        </p:nvSpPr>
        <p:spPr>
          <a:xfrm>
            <a:off x="0" y="0"/>
            <a:ext cx="12192000" cy="57659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36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Successes of </a:t>
            </a:r>
            <a:r>
              <a:rPr lang="en-GB" sz="36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Nabopolassar</a:t>
            </a:r>
            <a:r>
              <a:rPr lang="en-GB" sz="36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 and the failures of Ashurbanipal.</a:t>
            </a:r>
            <a:endParaRPr lang="en-GB" sz="3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45141" y="4785361"/>
            <a:ext cx="7878355" cy="187923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In green pen, mark your partner’s work. Mark for;</a:t>
            </a:r>
          </a:p>
          <a:p>
            <a:pPr marL="285750" indent="-285750" algn="ctr">
              <a:buFontTx/>
              <a:buChar char="-"/>
            </a:pPr>
            <a:r>
              <a:rPr lang="en-GB" sz="2000" dirty="0" err="1" smtClean="0">
                <a:latin typeface="Calibri" panose="020F0502020204030204" pitchFamily="34" charset="0"/>
                <a:cs typeface="Calibri" panose="020F0502020204030204" pitchFamily="34" charset="0"/>
              </a:rPr>
              <a:t>SpaG</a:t>
            </a:r>
            <a:r>
              <a:rPr lang="en-GB" sz="2000" dirty="0" smtClean="0">
                <a:latin typeface="Calibri" panose="020F0502020204030204" pitchFamily="34" charset="0"/>
                <a:cs typeface="Calibri" panose="020F0502020204030204" pitchFamily="34" charset="0"/>
              </a:rPr>
              <a:t>?</a:t>
            </a:r>
          </a:p>
          <a:p>
            <a:pPr marL="285750" indent="-285750" algn="ctr">
              <a:buFontTx/>
              <a:buChar char="-"/>
            </a:pPr>
            <a:r>
              <a:rPr lang="en-GB" sz="2000" dirty="0" smtClean="0">
                <a:latin typeface="Calibri" panose="020F0502020204030204" pitchFamily="34" charset="0"/>
                <a:cs typeface="Calibri" panose="020F0502020204030204" pitchFamily="34" charset="0"/>
              </a:rPr>
              <a:t>Is it a weighted or a balanced argument?</a:t>
            </a:r>
          </a:p>
          <a:p>
            <a:pPr marL="285750" indent="-285750" algn="ctr">
              <a:buFontTx/>
              <a:buChar char="-"/>
            </a:pPr>
            <a:r>
              <a:rPr lang="en-GB" sz="2000" dirty="0" smtClean="0">
                <a:latin typeface="Calibri" panose="020F0502020204030204" pitchFamily="34" charset="0"/>
                <a:cs typeface="Calibri" panose="020F0502020204030204" pitchFamily="34" charset="0"/>
              </a:rPr>
              <a:t>Are they using correct historical detail to support their point</a:t>
            </a:r>
          </a:p>
          <a:p>
            <a:pPr marL="285750" indent="-285750" algn="ctr">
              <a:buFontTx/>
              <a:buChar char="-"/>
            </a:pPr>
            <a:r>
              <a:rPr lang="en-GB" sz="2000" dirty="0" smtClean="0">
                <a:latin typeface="Calibri" panose="020F0502020204030204" pitchFamily="34" charset="0"/>
                <a:cs typeface="Calibri" panose="020F0502020204030204" pitchFamily="34" charset="0"/>
              </a:rPr>
              <a:t>Give a </a:t>
            </a:r>
            <a:r>
              <a:rPr lang="en-GB" sz="2000" b="1" dirty="0" smtClean="0">
                <a:latin typeface="Calibri" panose="020F0502020204030204" pitchFamily="34" charset="0"/>
                <a:cs typeface="Calibri" panose="020F0502020204030204" pitchFamily="34" charset="0"/>
              </a:rPr>
              <a:t>WWW</a:t>
            </a:r>
            <a:r>
              <a:rPr lang="en-GB" sz="2000" dirty="0" smtClean="0">
                <a:latin typeface="Calibri" panose="020F0502020204030204" pitchFamily="34" charset="0"/>
                <a:cs typeface="Calibri" panose="020F0502020204030204" pitchFamily="34" charset="0"/>
              </a:rPr>
              <a:t> and an </a:t>
            </a:r>
            <a:r>
              <a:rPr lang="en-GB" sz="2000" b="1" dirty="0" smtClean="0">
                <a:latin typeface="Calibri" panose="020F0502020204030204" pitchFamily="34" charset="0"/>
                <a:cs typeface="Calibri" panose="020F0502020204030204" pitchFamily="34" charset="0"/>
              </a:rPr>
              <a:t>EBI</a:t>
            </a:r>
            <a:endParaRPr lang="en-GB" sz="2000" b="1" dirty="0">
              <a:latin typeface="Calibri" panose="020F0502020204030204" pitchFamily="34" charset="0"/>
              <a:cs typeface="Calibri" panose="020F0502020204030204" pitchFamily="34" charset="0"/>
            </a:endParaRPr>
          </a:p>
        </p:txBody>
      </p:sp>
      <p:sp>
        <p:nvSpPr>
          <p:cNvPr id="7" name="Rectangle 6"/>
          <p:cNvSpPr/>
          <p:nvPr/>
        </p:nvSpPr>
        <p:spPr>
          <a:xfrm>
            <a:off x="8260080" y="771361"/>
            <a:ext cx="3786778" cy="5867928"/>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As we know, from 626BCE, </a:t>
            </a:r>
            <a:r>
              <a:rPr lang="en-GB" sz="2000" dirty="0" err="1" smtClean="0">
                <a:latin typeface="Calibri" panose="020F0502020204030204" pitchFamily="34" charset="0"/>
                <a:cs typeface="Calibri" panose="020F0502020204030204" pitchFamily="34" charset="0"/>
              </a:rPr>
              <a:t>Nabopolassar</a:t>
            </a:r>
            <a:r>
              <a:rPr lang="en-GB" sz="2000" dirty="0" smtClean="0">
                <a:latin typeface="Calibri" panose="020F0502020204030204" pitchFamily="34" charset="0"/>
                <a:cs typeface="Calibri" panose="020F0502020204030204" pitchFamily="34" charset="0"/>
              </a:rPr>
              <a:t> had challenged Assyrian authority and had claimed the kingship of Babylon for himself.</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Once he had done this, he secured his power by taking control of other Babylonian cities like Nippur and </a:t>
            </a:r>
            <a:r>
              <a:rPr lang="en-GB" sz="2000" dirty="0" err="1" smtClean="0">
                <a:latin typeface="Calibri" panose="020F0502020204030204" pitchFamily="34" charset="0"/>
                <a:cs typeface="Calibri" panose="020F0502020204030204" pitchFamily="34" charset="0"/>
              </a:rPr>
              <a:t>Uruk</a:t>
            </a:r>
            <a:r>
              <a:rPr lang="en-GB" sz="2000" dirty="0" smtClean="0">
                <a:latin typeface="Calibri" panose="020F0502020204030204" pitchFamily="34" charset="0"/>
                <a:cs typeface="Calibri" panose="020F0502020204030204" pitchFamily="34" charset="0"/>
              </a:rPr>
              <a:t>.</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He then took credit for capturing the Assyrian city of Assur in 614BCE (it was actually the Medes who did this!), and he led troops to victory at Nineveh in 612BCE. He destroyed the last of the Assyrian army at Harran in 609BCE.</a:t>
            </a:r>
          </a:p>
        </p:txBody>
      </p:sp>
      <p:sp>
        <p:nvSpPr>
          <p:cNvPr id="8" name="Rounded Rectangle 7"/>
          <p:cNvSpPr/>
          <p:nvPr/>
        </p:nvSpPr>
        <p:spPr>
          <a:xfrm>
            <a:off x="334553" y="4431295"/>
            <a:ext cx="5105036" cy="476671"/>
          </a:xfrm>
          <a:prstGeom prst="roundRect">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Peer Assess</a:t>
            </a:r>
            <a:endParaRPr lang="en-GB" b="1" dirty="0">
              <a:ln/>
              <a:solidFill>
                <a:srgbClr val="00B05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9" name="Rectangle 8"/>
          <p:cNvSpPr/>
          <p:nvPr/>
        </p:nvSpPr>
        <p:spPr>
          <a:xfrm>
            <a:off x="145142" y="771361"/>
            <a:ext cx="7878355" cy="343394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‘Ashurbanipal was responsible for the fall of the Assyrian Empire’, how far do you agree with this statement?</a:t>
            </a:r>
          </a:p>
          <a:p>
            <a:pPr algn="ctr"/>
            <a:endParaRPr lang="en-GB" sz="2000" b="1" dirty="0" smtClean="0">
              <a:latin typeface="Calibri" panose="020F0502020204030204" pitchFamily="34" charset="0"/>
              <a:cs typeface="Calibri" panose="020F0502020204030204" pitchFamily="34" charset="0"/>
            </a:endParaRPr>
          </a:p>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using what you have learned from today’s lesson, and your knowledge of Ashurbanipal from last lesson, plan a response to this question.</a:t>
            </a:r>
          </a:p>
          <a:p>
            <a:pPr algn="ctr"/>
            <a:endParaRPr lang="en-GB" sz="2000" dirty="0">
              <a:latin typeface="Calibri" panose="020F0502020204030204" pitchFamily="34" charset="0"/>
              <a:cs typeface="Calibri" panose="020F0502020204030204" pitchFamily="34" charset="0"/>
            </a:endParaRPr>
          </a:p>
          <a:p>
            <a:pPr algn="ctr"/>
            <a:r>
              <a:rPr lang="en-GB" sz="2000" b="1" dirty="0" smtClean="0">
                <a:latin typeface="Calibri" panose="020F0502020204030204" pitchFamily="34" charset="0"/>
                <a:cs typeface="Calibri" panose="020F0502020204030204" pitchFamily="34" charset="0"/>
              </a:rPr>
              <a:t>NEXT STEP: </a:t>
            </a:r>
            <a:r>
              <a:rPr lang="en-GB" sz="2000" dirty="0" smtClean="0">
                <a:latin typeface="Calibri" panose="020F0502020204030204" pitchFamily="34" charset="0"/>
                <a:cs typeface="Calibri" panose="020F0502020204030204" pitchFamily="34" charset="0"/>
              </a:rPr>
              <a:t>in 10mins, write a response to the same question. You can focus on one side of the argument (</a:t>
            </a:r>
            <a:r>
              <a:rPr lang="en-GB" sz="2000" i="1" dirty="0" smtClean="0">
                <a:latin typeface="Calibri" panose="020F0502020204030204" pitchFamily="34" charset="0"/>
                <a:cs typeface="Calibri" panose="020F0502020204030204" pitchFamily="34" charset="0"/>
              </a:rPr>
              <a:t>a weighted argument</a:t>
            </a:r>
            <a:r>
              <a:rPr lang="en-GB" sz="2000" dirty="0" smtClean="0">
                <a:latin typeface="Calibri" panose="020F0502020204030204" pitchFamily="34" charset="0"/>
                <a:cs typeface="Calibri" panose="020F0502020204030204" pitchFamily="34" charset="0"/>
              </a:rPr>
              <a:t>), or try to give points from both sides (</a:t>
            </a:r>
            <a:r>
              <a:rPr lang="en-GB" sz="2000" i="1" dirty="0" smtClean="0">
                <a:latin typeface="Calibri" panose="020F0502020204030204" pitchFamily="34" charset="0"/>
                <a:cs typeface="Calibri" panose="020F0502020204030204" pitchFamily="34" charset="0"/>
              </a:rPr>
              <a:t>a balanced argument</a:t>
            </a:r>
            <a:r>
              <a:rPr lang="en-GB" sz="2000" dirty="0" smtClean="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839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1565</TotalTime>
  <Words>1572</Words>
  <Application>Microsoft Office PowerPoint</Application>
  <PresentationFormat>Widescreen</PresentationFormat>
  <Paragraphs>138</Paragraphs>
  <Slides>10</Slides>
  <Notes>6</Notes>
  <HiddenSlides>4</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191</cp:revision>
  <cp:lastPrinted>2019-10-10T12:24:12Z</cp:lastPrinted>
  <dcterms:created xsi:type="dcterms:W3CDTF">2019-08-28T18:30:44Z</dcterms:created>
  <dcterms:modified xsi:type="dcterms:W3CDTF">2020-05-01T11:23:03Z</dcterms:modified>
</cp:coreProperties>
</file>