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7" r:id="rId2"/>
    <p:sldId id="263" r:id="rId3"/>
    <p:sldId id="268" r:id="rId4"/>
    <p:sldId id="266" r:id="rId5"/>
    <p:sldId id="259" r:id="rId6"/>
    <p:sldId id="269" r:id="rId7"/>
    <p:sldId id="271" r:id="rId8"/>
    <p:sldId id="265" r:id="rId9"/>
    <p:sldId id="258" r:id="rId10"/>
    <p:sldId id="25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81"/>
    <a:srgbClr val="FF00FF"/>
    <a:srgbClr val="00FF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95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46E29-2831-2040-8E76-995A2938E0E7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00F9D-26F3-5940-8A93-4A029BD6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88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2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8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4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8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9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15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3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0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4CE34-0484-FE4D-AE3E-8ABD264074C2}" type="datetimeFigureOut">
              <a:rPr lang="en-US" smtClean="0"/>
              <a:t>15/04/16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ACF6B-97F6-DC4D-ABC8-3310468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2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RQMgLxVxsrw" TargetMode="Externa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495542">
            <a:off x="839004" y="4094985"/>
            <a:ext cx="7074838" cy="70788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What are these women wearing?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 rot="495542">
            <a:off x="-189754" y="4939284"/>
            <a:ext cx="9331300" cy="707886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What culture would you associate this with?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6785">
            <a:off x="219400" y="333116"/>
            <a:ext cx="2937054" cy="3738613"/>
          </a:xfrm>
          <a:prstGeom prst="rect">
            <a:avLst/>
          </a:prstGeom>
          <a:ln w="76200" cmpd="sng">
            <a:solidFill>
              <a:srgbClr val="FF00FF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00849">
            <a:off x="3073399" y="156123"/>
            <a:ext cx="2997200" cy="5194300"/>
          </a:xfrm>
          <a:prstGeom prst="rect">
            <a:avLst/>
          </a:prstGeom>
          <a:ln w="76200" cmpd="sng">
            <a:solidFill>
              <a:srgbClr val="660066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2568">
            <a:off x="5984454" y="223412"/>
            <a:ext cx="3079398" cy="4105864"/>
          </a:xfrm>
          <a:prstGeom prst="rect">
            <a:avLst/>
          </a:prstGeom>
          <a:ln w="76200" cmpd="sng"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 rot="263347">
            <a:off x="1464024" y="4645627"/>
            <a:ext cx="6766896" cy="1323439"/>
          </a:xfrm>
          <a:prstGeom prst="rect">
            <a:avLst/>
          </a:prstGeom>
          <a:solidFill>
            <a:srgbClr val="8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Ancient Greek women (450 BC) wearing a </a:t>
            </a:r>
            <a:r>
              <a:rPr lang="en-US" sz="4000" i="1" dirty="0" smtClean="0">
                <a:solidFill>
                  <a:srgbClr val="FFFF00"/>
                </a:solidFill>
              </a:rPr>
              <a:t>himation</a:t>
            </a:r>
            <a:r>
              <a:rPr lang="en-US" sz="4000" dirty="0" smtClean="0">
                <a:solidFill>
                  <a:srgbClr val="FFFF00"/>
                </a:solidFill>
              </a:rPr>
              <a:t>.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407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1056089">
            <a:off x="134519" y="156556"/>
            <a:ext cx="68020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 smtClean="0">
                <a:hlinkClick r:id="rId2"/>
              </a:rPr>
              <a:t>4 sisters in Rome</a:t>
            </a:r>
          </a:p>
          <a:p>
            <a:r>
              <a:rPr lang="en-US" sz="7000" dirty="0" smtClean="0">
                <a:hlinkClick r:id="rId2"/>
              </a:rPr>
              <a:t>Ted talk</a:t>
            </a:r>
            <a:endParaRPr lang="en-US" sz="7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3952">
            <a:off x="3495380" y="1612552"/>
            <a:ext cx="5455956" cy="4130938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7" name="TextBox 6"/>
          <p:cNvSpPr txBox="1"/>
          <p:nvPr/>
        </p:nvSpPr>
        <p:spPr>
          <a:xfrm rot="21349513">
            <a:off x="434911" y="5343924"/>
            <a:ext cx="7480466" cy="1323439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Why is it difficult to find out about the lives of women in Rome?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4786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85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21216737">
            <a:off x="3223844" y="288574"/>
            <a:ext cx="5216770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The Roman Empire was massive.</a:t>
            </a:r>
          </a:p>
        </p:txBody>
      </p:sp>
      <p:sp>
        <p:nvSpPr>
          <p:cNvPr id="3" name="TextBox 2"/>
          <p:cNvSpPr txBox="1"/>
          <p:nvPr/>
        </p:nvSpPr>
        <p:spPr>
          <a:xfrm rot="21016189">
            <a:off x="3250605" y="960184"/>
            <a:ext cx="5693529" cy="954107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Rome dominated the Mediterranean from around 300 BC to 500 AD.</a:t>
            </a:r>
          </a:p>
        </p:txBody>
      </p:sp>
      <p:sp>
        <p:nvSpPr>
          <p:cNvPr id="5" name="TextBox 4"/>
          <p:cNvSpPr txBox="1"/>
          <p:nvPr/>
        </p:nvSpPr>
        <p:spPr>
          <a:xfrm rot="21038388">
            <a:off x="3868740" y="1958711"/>
            <a:ext cx="5197230" cy="1384995"/>
          </a:xfrm>
          <a:prstGeom prst="rect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Roman attitudes have had a great influence on many later cultures, including our own!</a:t>
            </a:r>
          </a:p>
        </p:txBody>
      </p:sp>
    </p:spTree>
    <p:extLst>
      <p:ext uri="{BB962C8B-B14F-4D97-AF65-F5344CB8AC3E}">
        <p14:creationId xmlns:p14="http://schemas.microsoft.com/office/powerpoint/2010/main" val="198881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417431">
            <a:off x="158730" y="612372"/>
            <a:ext cx="8616789" cy="5016758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Why is it difficult to find out about the lives of women throughout history?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08469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6574"/>
            <a:ext cx="9144000" cy="6761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869272">
            <a:off x="6517308" y="415536"/>
            <a:ext cx="2132502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Rich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 rot="21182362">
            <a:off x="272202" y="3131450"/>
            <a:ext cx="2132502" cy="1015663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Poor</a:t>
            </a:r>
            <a:endParaRPr lang="en-US" sz="6000" dirty="0"/>
          </a:p>
        </p:txBody>
      </p:sp>
      <p:sp>
        <p:nvSpPr>
          <p:cNvPr id="8" name="TextBox 7"/>
          <p:cNvSpPr txBox="1"/>
          <p:nvPr/>
        </p:nvSpPr>
        <p:spPr>
          <a:xfrm rot="21170193">
            <a:off x="218517" y="3871327"/>
            <a:ext cx="8524434" cy="1015663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We’re going to focus on the rich because </a:t>
            </a:r>
            <a:r>
              <a:rPr lang="en-US" sz="3000" dirty="0" smtClean="0"/>
              <a:t>most writers tend to write about the rich and powerful.</a:t>
            </a: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 rot="290319">
            <a:off x="2495307" y="5414526"/>
            <a:ext cx="6277702" cy="553998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US" sz="3000" dirty="0"/>
              <a:t>Rome was always a </a:t>
            </a:r>
            <a:r>
              <a:rPr lang="en-US" sz="3000" b="1" u="sng" dirty="0"/>
              <a:t>patriarchal</a:t>
            </a:r>
            <a:r>
              <a:rPr lang="en-US" sz="3000" dirty="0"/>
              <a:t> society</a:t>
            </a:r>
            <a:r>
              <a:rPr lang="en-US" sz="3000" dirty="0" smtClean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92224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77568">
            <a:off x="2993200" y="915467"/>
            <a:ext cx="6117313" cy="59425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317242">
            <a:off x="230442" y="551293"/>
            <a:ext cx="7343261" cy="1143000"/>
          </a:xfrm>
          <a:solidFill>
            <a:srgbClr val="00FF00"/>
          </a:solidFill>
        </p:spPr>
        <p:txBody>
          <a:bodyPr>
            <a:noAutofit/>
          </a:bodyPr>
          <a:lstStyle/>
          <a:p>
            <a:r>
              <a:rPr lang="en-US" sz="7000" dirty="0" smtClean="0"/>
              <a:t>The Paterfamilias</a:t>
            </a:r>
            <a:endParaRPr lang="en-US" sz="7000" dirty="0"/>
          </a:p>
        </p:txBody>
      </p:sp>
      <p:sp>
        <p:nvSpPr>
          <p:cNvPr id="5" name="TextBox 4"/>
          <p:cNvSpPr txBox="1"/>
          <p:nvPr/>
        </p:nvSpPr>
        <p:spPr>
          <a:xfrm rot="331426">
            <a:off x="227717" y="2472169"/>
            <a:ext cx="352292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Each family under the control of the oldest male.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 rot="21189868">
            <a:off x="378488" y="3763576"/>
            <a:ext cx="3980743" cy="83099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He had complete control over all relatives and servants.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331426">
            <a:off x="378969" y="5256599"/>
            <a:ext cx="4016972" cy="830997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</a:t>
            </a:r>
            <a:r>
              <a:rPr lang="en-US" sz="2400" b="1" u="sng" dirty="0" smtClean="0"/>
              <a:t>Materfamilias</a:t>
            </a:r>
            <a:r>
              <a:rPr lang="en-US" sz="2400" dirty="0" smtClean="0"/>
              <a:t>’ job was the run the household.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89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025" y="1451549"/>
            <a:ext cx="9144000" cy="54064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988750">
            <a:off x="317460" y="2785056"/>
            <a:ext cx="3151930" cy="86177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00"/>
                </a:solidFill>
              </a:rPr>
              <a:t>Con </a:t>
            </a:r>
            <a:r>
              <a:rPr lang="en-US" sz="5000" dirty="0">
                <a:solidFill>
                  <a:srgbClr val="FFFF00"/>
                </a:solidFill>
              </a:rPr>
              <a:t>M</a:t>
            </a:r>
            <a:r>
              <a:rPr lang="en-US" sz="5000" dirty="0" smtClean="0">
                <a:solidFill>
                  <a:srgbClr val="FFFF00"/>
                </a:solidFill>
              </a:rPr>
              <a:t>anu</a:t>
            </a:r>
            <a:endParaRPr lang="en-US" sz="5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565128">
            <a:off x="5639932" y="2698415"/>
            <a:ext cx="3151930" cy="86177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000000"/>
                </a:solidFill>
              </a:rPr>
              <a:t>Sine </a:t>
            </a:r>
            <a:r>
              <a:rPr lang="en-US" sz="5000" dirty="0">
                <a:solidFill>
                  <a:srgbClr val="000000"/>
                </a:solidFill>
              </a:rPr>
              <a:t>M</a:t>
            </a:r>
            <a:r>
              <a:rPr lang="en-US" sz="5000" dirty="0" smtClean="0">
                <a:solidFill>
                  <a:srgbClr val="000000"/>
                </a:solidFill>
              </a:rPr>
              <a:t>anu</a:t>
            </a:r>
            <a:endParaRPr lang="en-US" sz="50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1720" y="3812287"/>
            <a:ext cx="2250914" cy="523220"/>
          </a:xfrm>
          <a:prstGeom prst="rect">
            <a:avLst/>
          </a:prstGeom>
          <a:solidFill>
            <a:srgbClr val="FF6B8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‘With control’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11343" y="3657168"/>
            <a:ext cx="2830234" cy="5232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‘Without control’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21258349">
            <a:off x="36727" y="4612064"/>
            <a:ext cx="4298326" cy="954107"/>
          </a:xfrm>
          <a:prstGeom prst="rect">
            <a:avLst/>
          </a:prstGeom>
          <a:solidFill>
            <a:srgbClr val="FF6B8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woman became the property of her husband.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 rot="21258349">
            <a:off x="36729" y="5747068"/>
            <a:ext cx="4298326" cy="954107"/>
          </a:xfrm>
          <a:prstGeom prst="rect">
            <a:avLst/>
          </a:prstGeom>
          <a:solidFill>
            <a:srgbClr val="FF6B8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Her husband inherited all property.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 rot="222348">
            <a:off x="4544315" y="4444167"/>
            <a:ext cx="4298326" cy="954107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Still regarded as part of her father’s family.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 rot="222348">
            <a:off x="4530390" y="5515446"/>
            <a:ext cx="4298326" cy="5232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Husband did not own her.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 rot="222348">
            <a:off x="4530390" y="6196419"/>
            <a:ext cx="4298326" cy="5232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She could inherit property.</a:t>
            </a:r>
            <a:endParaRPr lang="en-US" sz="28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 rot="21317242">
            <a:off x="-150875" y="551292"/>
            <a:ext cx="7343261" cy="1143000"/>
          </a:xfrm>
          <a:solidFill>
            <a:srgbClr val="00FFFF"/>
          </a:solidFill>
        </p:spPr>
        <p:txBody>
          <a:bodyPr>
            <a:noAutofit/>
          </a:bodyPr>
          <a:lstStyle/>
          <a:p>
            <a:r>
              <a:rPr lang="en-US" sz="7000" dirty="0" smtClean="0">
                <a:solidFill>
                  <a:srgbClr val="FF00FF"/>
                </a:solidFill>
              </a:rPr>
              <a:t>Roman marriage</a:t>
            </a:r>
            <a:endParaRPr lang="en-US" sz="7000" dirty="0">
              <a:solidFill>
                <a:srgbClr val="FF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420773">
            <a:off x="6844376" y="134569"/>
            <a:ext cx="2264539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Card sort task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2197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Feedback from card sort activity:</a:t>
            </a:r>
            <a:br>
              <a:rPr lang="en-US" dirty="0" smtClean="0"/>
            </a:br>
            <a:r>
              <a:rPr lang="en-US" dirty="0" smtClean="0"/>
              <a:t>positives and negatives for women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1058781">
            <a:off x="600567" y="1904780"/>
            <a:ext cx="5648641" cy="13234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762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/>
              <a:t>When did </a:t>
            </a:r>
            <a:r>
              <a:rPr lang="en-US" sz="4000" b="1" u="sng" dirty="0" smtClean="0"/>
              <a:t>all</a:t>
            </a:r>
            <a:r>
              <a:rPr lang="en-US" sz="4000" dirty="0" smtClean="0"/>
              <a:t> women </a:t>
            </a:r>
            <a:r>
              <a:rPr lang="en-US" sz="4000" dirty="0"/>
              <a:t>get the vote in England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 rot="21135056">
            <a:off x="377925" y="3529372"/>
            <a:ext cx="6303491" cy="1323439"/>
          </a:xfrm>
          <a:prstGeom prst="rect">
            <a:avLst/>
          </a:prstGeom>
          <a:solidFill>
            <a:srgbClr val="FFFF00"/>
          </a:solidFill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/>
              <a:t>When could women inherit property in England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 rot="21210287">
            <a:off x="317483" y="5172677"/>
            <a:ext cx="7021994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76200" cmpd="sng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/>
              <a:t>When could women divorce their husband and still have custody of the children</a:t>
            </a:r>
            <a:r>
              <a:rPr lang="en-US" sz="3000" dirty="0" smtClean="0"/>
              <a:t>?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 rot="340976">
            <a:off x="6741858" y="1661980"/>
            <a:ext cx="2110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1928!</a:t>
            </a:r>
            <a:endParaRPr lang="en-US" sz="6000" dirty="0"/>
          </a:p>
        </p:txBody>
      </p:sp>
      <p:sp>
        <p:nvSpPr>
          <p:cNvPr id="9" name="TextBox 8"/>
          <p:cNvSpPr txBox="1"/>
          <p:nvPr/>
        </p:nvSpPr>
        <p:spPr>
          <a:xfrm rot="340976">
            <a:off x="6894259" y="3155013"/>
            <a:ext cx="2110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1882!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 rot="340976">
            <a:off x="6786959" y="5501286"/>
            <a:ext cx="2110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1839!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2638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269671">
            <a:off x="281355" y="2950829"/>
            <a:ext cx="7397262" cy="1143000"/>
          </a:xfrm>
          <a:solidFill>
            <a:srgbClr val="FFFF00"/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Roman women were expected to display ‘</a:t>
            </a:r>
            <a:r>
              <a:rPr lang="en-US" i="1" dirty="0" smtClean="0"/>
              <a:t>Pietas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949164">
            <a:off x="1133230" y="1943989"/>
            <a:ext cx="2051539" cy="707886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Chastity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 rot="385877">
            <a:off x="5153692" y="1895199"/>
            <a:ext cx="2227030" cy="707886"/>
          </a:xfrm>
          <a:prstGeom prst="rect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Harmony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 rot="337687">
            <a:off x="1083992" y="4957051"/>
            <a:ext cx="3438736" cy="707886"/>
          </a:xfrm>
          <a:prstGeom prst="rect">
            <a:avLst/>
          </a:prstGeom>
          <a:solidFill>
            <a:srgbClr val="FF66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Industriousness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 rot="20949164">
            <a:off x="5608884" y="5477909"/>
            <a:ext cx="2911293" cy="707886"/>
          </a:xfrm>
          <a:prstGeom prst="rect">
            <a:avLst/>
          </a:prstGeom>
          <a:solidFill>
            <a:srgbClr val="FF00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Temperance </a:t>
            </a:r>
            <a:endParaRPr lang="en-US" sz="4000" dirty="0"/>
          </a:p>
        </p:txBody>
      </p:sp>
      <p:sp>
        <p:nvSpPr>
          <p:cNvPr id="9" name="Explosion 1 8"/>
          <p:cNvSpPr/>
          <p:nvPr/>
        </p:nvSpPr>
        <p:spPr>
          <a:xfrm rot="516479">
            <a:off x="5702162" y="3243384"/>
            <a:ext cx="2969846" cy="2012461"/>
          </a:xfrm>
          <a:prstGeom prst="irregularSeal1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 min: What do these mean?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4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928"/>
            <a:ext cx="9144000" cy="1143000"/>
          </a:xfrm>
          <a:solidFill>
            <a:srgbClr val="FF00FF"/>
          </a:solidFill>
        </p:spPr>
        <p:txBody>
          <a:bodyPr/>
          <a:lstStyle/>
          <a:p>
            <a:r>
              <a:rPr lang="en-US" dirty="0" smtClean="0"/>
              <a:t>Roman writers on women…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16426">
            <a:off x="700246" y="1017553"/>
            <a:ext cx="2659050" cy="3274203"/>
          </a:xfrm>
          <a:prstGeom prst="rect">
            <a:avLst/>
          </a:prstGeom>
          <a:ln w="76200" cmpd="sng">
            <a:solidFill>
              <a:srgbClr val="008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51330">
            <a:off x="6523701" y="935384"/>
            <a:ext cx="2479158" cy="2893733"/>
          </a:xfrm>
          <a:prstGeom prst="rect">
            <a:avLst/>
          </a:prstGeom>
          <a:ln w="76200" cmpd="sng">
            <a:solidFill>
              <a:srgbClr val="FF66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68370">
            <a:off x="2210852" y="3622740"/>
            <a:ext cx="2251548" cy="2756998"/>
          </a:xfrm>
          <a:prstGeom prst="rect">
            <a:avLst/>
          </a:prstGeom>
          <a:ln w="76200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957052">
            <a:off x="4724358" y="2998991"/>
            <a:ext cx="2514858" cy="3743636"/>
          </a:xfrm>
          <a:prstGeom prst="rect">
            <a:avLst/>
          </a:prstGeom>
          <a:ln w="76200" cmpd="sng">
            <a:solidFill>
              <a:srgbClr val="0000FF"/>
            </a:solidFill>
          </a:ln>
        </p:spPr>
      </p:pic>
      <p:sp>
        <p:nvSpPr>
          <p:cNvPr id="9" name="TextBox 8"/>
          <p:cNvSpPr txBox="1"/>
          <p:nvPr/>
        </p:nvSpPr>
        <p:spPr>
          <a:xfrm rot="477833">
            <a:off x="2801328" y="1104072"/>
            <a:ext cx="2054306" cy="70788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J</a:t>
            </a:r>
            <a:r>
              <a:rPr lang="en-US" sz="4000" dirty="0" smtClean="0"/>
              <a:t>uvenal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 rot="477833">
            <a:off x="5215984" y="1260888"/>
            <a:ext cx="1579047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Ovid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 rot="477833">
            <a:off x="960441" y="4875176"/>
            <a:ext cx="1573461" cy="707886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Pliny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 rot="477833">
            <a:off x="6538178" y="5140650"/>
            <a:ext cx="2054306" cy="707886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Sallust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5259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281</Words>
  <Application>Microsoft Macintosh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The Paterfamilias</vt:lpstr>
      <vt:lpstr>Roman marriage</vt:lpstr>
      <vt:lpstr>Feedback from card sort activity: positives and negatives for women</vt:lpstr>
      <vt:lpstr>Roman women were expected to display ‘Pietas’</vt:lpstr>
      <vt:lpstr>Roman writers on women…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these are Roman jobs?</dc:title>
  <dc:creator>P Wright</dc:creator>
  <cp:lastModifiedBy>P Wright</cp:lastModifiedBy>
  <cp:revision>14</cp:revision>
  <dcterms:created xsi:type="dcterms:W3CDTF">2016-03-02T15:27:19Z</dcterms:created>
  <dcterms:modified xsi:type="dcterms:W3CDTF">2016-04-15T09:07:50Z</dcterms:modified>
</cp:coreProperties>
</file>