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6" r:id="rId4"/>
    <p:sldId id="267" r:id="rId5"/>
    <p:sldId id="268" r:id="rId6"/>
    <p:sldId id="259" r:id="rId7"/>
    <p:sldId id="260" r:id="rId8"/>
    <p:sldId id="261" r:id="rId9"/>
    <p:sldId id="262" r:id="rId10"/>
    <p:sldId id="263" r:id="rId11"/>
    <p:sldId id="274" r:id="rId12"/>
    <p:sldId id="275" r:id="rId13"/>
    <p:sldId id="276" r:id="rId14"/>
    <p:sldId id="277" r:id="rId15"/>
    <p:sldId id="329" r:id="rId16"/>
    <p:sldId id="278" r:id="rId17"/>
    <p:sldId id="282" r:id="rId18"/>
    <p:sldId id="279" r:id="rId19"/>
    <p:sldId id="280" r:id="rId20"/>
    <p:sldId id="281" r:id="rId21"/>
    <p:sldId id="328" r:id="rId22"/>
    <p:sldId id="284" r:id="rId23"/>
    <p:sldId id="32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AB356-3AAE-4668-886F-286AAB8D4C2E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6EB7B-BFF4-48A8-B09C-4387D91C6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935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6EB7B-BFF4-48A8-B09C-4387D91C68D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358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6EB7B-BFF4-48A8-B09C-4387D91C68D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711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8BD75-F424-BCE5-40B8-A2EE8B3AD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93B42-F481-73F6-8FE3-FB25E49F9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EEF26-AC10-9A1D-ED60-21B83254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A5285-0C84-3EDE-FCE8-6E21CB33B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6C69F-733E-17F0-CE04-6B0B3E933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0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42A7E-1F53-3F48-ACCC-CBE8120D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2C053-D619-447C-0AE7-B6300C843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69CC8-2563-4E3D-5B39-15DD76D3F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1D31B-2288-3129-A727-1E93E6BCB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E0FC6-84EF-E199-2940-A1D93EECD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33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A198-BC72-0A10-90F9-E65CECBD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C4A0A-0266-EAD2-8F82-C23010587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7DA3F-BAD8-D93B-C629-5FDEC595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26825-7445-AD64-B048-D651DF441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B414F-B54B-CF7F-622B-C2EBB11A7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433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AA4E-3D74-E9E5-CF35-514CF769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B1174-1B29-8C40-791A-F8AEC1C15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DB4A7-ADD2-D49A-1DB6-FC9E68B41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CEAAE-AA7A-151C-71A8-C21EA6AC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0F173-70D5-D8D7-7303-405E8CF11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0E2A25-C2ED-C79C-815A-72ABBDA9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784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1FE88-E5F4-3D83-CA4A-A5D6E4801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57C93-9C97-8DC3-54BB-B211DEF5B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94FD5-1AC0-6CA0-48AB-0ED182D06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D1AC05-6159-5F7F-EE6A-6A3995418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3CAD8C-AEDE-8AEF-BBD6-848261EE00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9D82DB-9A7A-7795-7C33-82A2945C2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91E529-6134-8E68-42C9-0FFA59F74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C8F62E-B9FB-F685-387D-4511F32D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39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01F3-1A9C-D4B2-59EB-FB8E5124E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9CF455-EDD8-5710-2595-43217F948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37A01-2557-5898-25DB-6AE745282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CFAEA6-1F37-7892-932E-99AEEBD1C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11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C14B7E-560B-367E-D8A9-7077649C7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9320A2-C992-8C91-2719-2647B6EE5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C2E7B-9018-7D2B-2882-7CBFFE233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94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8899-4F9C-D015-7071-6575716F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EE6B6-0C4F-A2B8-8907-AC0EEDFFA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E43A0-F4D2-9813-959C-105AFCEF8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CFCBF-31DA-AFE0-2995-4A733F660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50F08-13BC-1323-F6CB-76CFB490B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B3816F-A395-5E7A-A348-074FB4049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017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651B2-562B-23BF-5BEF-894BC9F08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113634-6C4E-FBA9-F8BA-663F31BA5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35451-9577-E41E-C6F4-BF9DC2446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7FA5D-EBCF-5974-FA38-305CC7343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5356A-5834-D463-691A-BDFAC8B4E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4DE15-7678-B27D-53C1-82940E1FB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33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9809-7938-09F3-3542-A1B2817EB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A6BBFE-D5CA-6A67-29CD-470C683FA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E3A32-055B-B464-030D-4F3A1C043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990A4-9025-9734-AE16-A3FCC4C1E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86C9A-13B3-33A5-EB85-A8A07D88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78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98B960-2289-88B5-FBAB-7A8EB1395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D3265-56E5-5112-C91B-224942BA6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AD9B0-2A74-0245-B2A1-17F3C940E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A73C3-8EF6-2D41-4516-31797855A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D753C-9CE7-E45F-48D1-23F1D64DC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541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CF73F-3E12-F28E-8DB3-F44EA453F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F1EFB-DBF1-ECB2-7113-8205E6EE4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9C174-804C-5A72-1344-CF5BFEC88C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2809E3-3227-448B-AC5E-46FE7347B98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6200A-9893-FE36-94FB-551742B53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455A-EF73-4751-3E34-225259AB7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394716-7CED-4B18-8CD4-FDEB77339C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000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feature=shared&amp;v=4osG86KDK8A" TargetMode="External"/><Relationship Id="rId2" Type="http://schemas.openxmlformats.org/officeDocument/2006/relationships/hyperlink" Target="https://doi.org/10.1353/wal.2022.001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alresearchonline.arts.ac.uk/id/eprint/17192/16/CH09%20Biagioli%2C%20Passila%20and%20Owens_Accepted%20Manuscript%20Version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ble with many posters&#10;&#10;Description automatically generated with medium confidence">
            <a:extLst>
              <a:ext uri="{FF2B5EF4-FFF2-40B4-BE49-F238E27FC236}">
                <a16:creationId xmlns:a16="http://schemas.microsoft.com/office/drawing/2014/main" id="{BA5D4387-4AB3-E881-5180-C506F164A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42251"/>
            <a:ext cx="5527307" cy="41454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0AC6EC7-1BD7-B78B-6D5F-DCB5DBEEA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216" y="2021191"/>
            <a:ext cx="6445112" cy="2387600"/>
          </a:xfrm>
        </p:spPr>
        <p:txBody>
          <a:bodyPr>
            <a:normAutofit/>
          </a:bodyPr>
          <a:lstStyle/>
          <a:p>
            <a:pPr algn="l"/>
            <a:r>
              <a:rPr lang="en-GB" sz="5400" dirty="0">
                <a:highlight>
                  <a:srgbClr val="FFFF00"/>
                </a:highlight>
                <a:latin typeface="Aptos ExtraBold" panose="020F0502020204030204" pitchFamily="34" charset="0"/>
              </a:rPr>
              <a:t>Zines as Method: An Introduction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E013912D-461F-446E-7354-8C8B138903E9}"/>
              </a:ext>
            </a:extLst>
          </p:cNvPr>
          <p:cNvSpPr txBox="1">
            <a:spLocks/>
          </p:cNvSpPr>
          <p:nvPr/>
        </p:nvSpPr>
        <p:spPr>
          <a:xfrm>
            <a:off x="351817" y="55324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highlight>
                  <a:srgbClr val="FFFF00"/>
                </a:highlight>
              </a:rPr>
              <a:t>Carys Hill, PhD Researcher @ Warwick Sociology</a:t>
            </a:r>
          </a:p>
          <a:p>
            <a:pPr algn="l"/>
            <a:r>
              <a:rPr lang="en-GB" dirty="0">
                <a:highlight>
                  <a:srgbClr val="FFFF00"/>
                </a:highlight>
              </a:rPr>
              <a:t>c.hill.1@warwick.ac.uk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983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ble with many posters&#10;&#10;Description automatically generated with medium confidence">
            <a:extLst>
              <a:ext uri="{FF2B5EF4-FFF2-40B4-BE49-F238E27FC236}">
                <a16:creationId xmlns:a16="http://schemas.microsoft.com/office/drawing/2014/main" id="{208D7BB2-091E-7B6F-6AAB-698A6CD40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8212"/>
            <a:ext cx="12192000" cy="914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6DB71-4D13-F948-597B-B6F4DEFB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  <a:latin typeface="Aptos ExtraBold" panose="020B0004020202020204" pitchFamily="34" charset="0"/>
              </a:rPr>
              <a:t>What’s a zine?</a:t>
            </a:r>
          </a:p>
        </p:txBody>
      </p:sp>
    </p:spTree>
    <p:extLst>
      <p:ext uri="{BB962C8B-B14F-4D97-AF65-F5344CB8AC3E}">
        <p14:creationId xmlns:p14="http://schemas.microsoft.com/office/powerpoint/2010/main" val="236418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ble with many posters&#10;&#10;Description automatically generated with medium confidence">
            <a:extLst>
              <a:ext uri="{FF2B5EF4-FFF2-40B4-BE49-F238E27FC236}">
                <a16:creationId xmlns:a16="http://schemas.microsoft.com/office/drawing/2014/main" id="{208D7BB2-091E-7B6F-6AAB-698A6CD40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8212"/>
            <a:ext cx="12192000" cy="914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6DB71-4D13-F948-597B-B6F4DEFB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  <a:latin typeface="Aptos ExtraBold" panose="020B0004020202020204" pitchFamily="34" charset="0"/>
              </a:rPr>
              <a:t>What’s a zine?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F414C2-058B-02A4-B51C-ECB9A4B6F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“scruffy, homemade little pamphlets. Little publications filled with rantings of high weirdness and exploding with chaotic design” (Duncombe, 1997: 6)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728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ble with many posters&#10;&#10;Description automatically generated with medium confidence">
            <a:extLst>
              <a:ext uri="{FF2B5EF4-FFF2-40B4-BE49-F238E27FC236}">
                <a16:creationId xmlns:a16="http://schemas.microsoft.com/office/drawing/2014/main" id="{208D7BB2-091E-7B6F-6AAB-698A6CD40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8212"/>
            <a:ext cx="12192000" cy="914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6DB71-4D13-F948-597B-B6F4DEFB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  <a:latin typeface="Aptos ExtraBold" panose="020B0004020202020204" pitchFamily="34" charset="0"/>
              </a:rPr>
              <a:t>What’s a zine?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F414C2-058B-02A4-B51C-ECB9A4B6F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“scruffy, homemade little pamphlets. Little publications filled with rantings of high weirdness and exploding with chaotic design” (Duncombe, 1997: 6)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6DE390B0-5D19-E27B-DF75-896E43F39890}"/>
              </a:ext>
            </a:extLst>
          </p:cNvPr>
          <p:cNvSpPr txBox="1">
            <a:spLocks/>
          </p:cNvSpPr>
          <p:nvPr/>
        </p:nvSpPr>
        <p:spPr>
          <a:xfrm>
            <a:off x="838200" y="36077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Counter-culture cultural object, “independently produced, written, and designed, [existing] outside, or on the fringes of, the mainstream” (</a:t>
            </a:r>
            <a:r>
              <a:rPr lang="en-GB" dirty="0" err="1">
                <a:highlight>
                  <a:srgbClr val="FFFF00"/>
                </a:highlight>
              </a:rPr>
              <a:t>Ramdarshan</a:t>
            </a:r>
            <a:r>
              <a:rPr lang="en-GB" dirty="0">
                <a:highlight>
                  <a:srgbClr val="FFFF00"/>
                </a:highlight>
              </a:rPr>
              <a:t> Bold, 2017: 218)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5575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ble with many posters&#10;&#10;Description automatically generated with medium confidence">
            <a:extLst>
              <a:ext uri="{FF2B5EF4-FFF2-40B4-BE49-F238E27FC236}">
                <a16:creationId xmlns:a16="http://schemas.microsoft.com/office/drawing/2014/main" id="{208D7BB2-091E-7B6F-6AAB-698A6CD40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8212"/>
            <a:ext cx="12192000" cy="914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6DB71-4D13-F948-597B-B6F4DEFBD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  <a:latin typeface="Aptos ExtraBold" panose="020B0004020202020204" pitchFamily="34" charset="0"/>
              </a:rPr>
              <a:t>What’s a zine?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F414C2-058B-02A4-B51C-ECB9A4B6F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“scruffy, homemade little pamphlets. Little publications filled with rantings of high weirdness and exploding with chaotic design” (Duncombe, 1997: 6)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6DE390B0-5D19-E27B-DF75-896E43F39890}"/>
              </a:ext>
            </a:extLst>
          </p:cNvPr>
          <p:cNvSpPr txBox="1">
            <a:spLocks/>
          </p:cNvSpPr>
          <p:nvPr/>
        </p:nvSpPr>
        <p:spPr>
          <a:xfrm>
            <a:off x="838200" y="36077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Counter-culture cultural object, “independently produced, written, and designed, [existing] outside, or on the fringes of, the mainstream” (</a:t>
            </a:r>
            <a:r>
              <a:rPr lang="en-GB" dirty="0" err="1">
                <a:highlight>
                  <a:srgbClr val="FFFF00"/>
                </a:highlight>
              </a:rPr>
              <a:t>Ramdarshan</a:t>
            </a:r>
            <a:r>
              <a:rPr lang="en-GB" dirty="0">
                <a:highlight>
                  <a:srgbClr val="FFFF00"/>
                </a:highlight>
              </a:rPr>
              <a:t> Bold, 2017: 218)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A45A46E6-9850-2ED1-E9AF-5267E7953A80}"/>
              </a:ext>
            </a:extLst>
          </p:cNvPr>
          <p:cNvSpPr txBox="1">
            <a:spLocks/>
          </p:cNvSpPr>
          <p:nvPr/>
        </p:nvSpPr>
        <p:spPr>
          <a:xfrm>
            <a:off x="838200" y="53239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Intimate objects: the “paper bears the marks of the body that created it, as well as other sensory material” (</a:t>
            </a:r>
            <a:r>
              <a:rPr lang="en-GB" dirty="0" err="1">
                <a:highlight>
                  <a:srgbClr val="FFFF00"/>
                </a:highlight>
              </a:rPr>
              <a:t>Piepmeier</a:t>
            </a:r>
            <a:r>
              <a:rPr lang="en-GB" dirty="0">
                <a:highlight>
                  <a:srgbClr val="FFFF00"/>
                </a:highlight>
              </a:rPr>
              <a:t>, 2009: 63)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2554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656F-20DC-A69E-E928-3406394F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 ExtraBold" panose="020B0004020202020204" pitchFamily="34" charset="0"/>
              </a:rPr>
              <a:t>(some) zine history</a:t>
            </a:r>
            <a:endParaRPr lang="en-GB" dirty="0"/>
          </a:p>
        </p:txBody>
      </p:sp>
      <p:sp>
        <p:nvSpPr>
          <p:cNvPr id="9" name="AutoShape 4" descr="Insane messy line Stock Vector by ©roman11998866@gmail.com 258253216">
            <a:extLst>
              <a:ext uri="{FF2B5EF4-FFF2-40B4-BE49-F238E27FC236}">
                <a16:creationId xmlns:a16="http://schemas.microsoft.com/office/drawing/2014/main" id="{4BD2B41E-27A7-EA3B-1B1F-DEF5BB0BD8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23846" cy="322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2B64A4-6676-6FDF-E0A7-C810D24BA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74" b="21534"/>
          <a:stretch/>
        </p:blipFill>
        <p:spPr>
          <a:xfrm>
            <a:off x="1525465" y="1591395"/>
            <a:ext cx="8836269" cy="378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69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656F-20DC-A69E-E928-3406394F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 ExtraBold" panose="020B0004020202020204" pitchFamily="34" charset="0"/>
              </a:rPr>
              <a:t>(some) zine history</a:t>
            </a:r>
            <a:endParaRPr lang="en-GB" dirty="0"/>
          </a:p>
        </p:txBody>
      </p:sp>
      <p:sp>
        <p:nvSpPr>
          <p:cNvPr id="9" name="AutoShape 4" descr="Insane messy line Stock Vector by ©roman11998866@gmail.com 258253216">
            <a:extLst>
              <a:ext uri="{FF2B5EF4-FFF2-40B4-BE49-F238E27FC236}">
                <a16:creationId xmlns:a16="http://schemas.microsoft.com/office/drawing/2014/main" id="{4BD2B41E-27A7-EA3B-1B1F-DEF5BB0BD8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23846" cy="322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2B64A4-6676-6FDF-E0A7-C810D24BA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74" b="21534"/>
          <a:stretch/>
        </p:blipFill>
        <p:spPr>
          <a:xfrm>
            <a:off x="1525465" y="1591395"/>
            <a:ext cx="8836269" cy="378778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39F25F-91E4-DCAE-B0C1-CA95680F789E}"/>
              </a:ext>
            </a:extLst>
          </p:cNvPr>
          <p:cNvSpPr txBox="1">
            <a:spLocks/>
          </p:cNvSpPr>
          <p:nvPr/>
        </p:nvSpPr>
        <p:spPr>
          <a:xfrm>
            <a:off x="303885" y="3206659"/>
            <a:ext cx="3052762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political manifestos/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pamphlets </a:t>
            </a:r>
            <a:r>
              <a:rPr lang="en-GB" dirty="0"/>
              <a:t>(19</a:t>
            </a:r>
            <a:r>
              <a:rPr lang="en-GB" baseline="30000" dirty="0"/>
              <a:t>th</a:t>
            </a:r>
            <a:r>
              <a:rPr lang="en-GB" dirty="0"/>
              <a:t>/20</a:t>
            </a:r>
            <a:r>
              <a:rPr lang="en-GB" baseline="30000" dirty="0"/>
              <a:t>th</a:t>
            </a:r>
            <a:r>
              <a:rPr lang="en-GB" dirty="0"/>
              <a:t> century)</a:t>
            </a:r>
          </a:p>
        </p:txBody>
      </p:sp>
    </p:spTree>
    <p:extLst>
      <p:ext uri="{BB962C8B-B14F-4D97-AF65-F5344CB8AC3E}">
        <p14:creationId xmlns:p14="http://schemas.microsoft.com/office/powerpoint/2010/main" val="747352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656F-20DC-A69E-E928-3406394F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 ExtraBold" panose="020B0004020202020204" pitchFamily="34" charset="0"/>
              </a:rPr>
              <a:t>(some) zine history</a:t>
            </a:r>
            <a:endParaRPr lang="en-GB" dirty="0"/>
          </a:p>
        </p:txBody>
      </p:sp>
      <p:sp>
        <p:nvSpPr>
          <p:cNvPr id="9" name="AutoShape 4" descr="Insane messy line Stock Vector by ©roman11998866@gmail.com 258253216">
            <a:extLst>
              <a:ext uri="{FF2B5EF4-FFF2-40B4-BE49-F238E27FC236}">
                <a16:creationId xmlns:a16="http://schemas.microsoft.com/office/drawing/2014/main" id="{4BD2B41E-27A7-EA3B-1B1F-DEF5BB0BD8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23846" cy="322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2B64A4-6676-6FDF-E0A7-C810D24BA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74" b="21534"/>
          <a:stretch/>
        </p:blipFill>
        <p:spPr>
          <a:xfrm>
            <a:off x="1525465" y="1591395"/>
            <a:ext cx="8836269" cy="37877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8279D-F34C-278C-7EB5-9F6AE3C8B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9273" y="1752846"/>
            <a:ext cx="2678966" cy="7878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sci-fi fan zines </a:t>
            </a:r>
            <a:r>
              <a:rPr lang="en-GB" dirty="0"/>
              <a:t>(1930s)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39F25F-91E4-DCAE-B0C1-CA95680F789E}"/>
              </a:ext>
            </a:extLst>
          </p:cNvPr>
          <p:cNvSpPr txBox="1">
            <a:spLocks/>
          </p:cNvSpPr>
          <p:nvPr/>
        </p:nvSpPr>
        <p:spPr>
          <a:xfrm>
            <a:off x="303885" y="3206659"/>
            <a:ext cx="3052762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political manifestos/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pamphlets </a:t>
            </a:r>
            <a:r>
              <a:rPr lang="en-GB" dirty="0"/>
              <a:t>(19</a:t>
            </a:r>
            <a:r>
              <a:rPr lang="en-GB" baseline="30000" dirty="0"/>
              <a:t>th</a:t>
            </a:r>
            <a:r>
              <a:rPr lang="en-GB" dirty="0"/>
              <a:t>/20</a:t>
            </a:r>
            <a:r>
              <a:rPr lang="en-GB" baseline="30000" dirty="0"/>
              <a:t>th</a:t>
            </a:r>
            <a:r>
              <a:rPr lang="en-GB" dirty="0"/>
              <a:t> century)</a:t>
            </a:r>
          </a:p>
        </p:txBody>
      </p:sp>
    </p:spTree>
    <p:extLst>
      <p:ext uri="{BB962C8B-B14F-4D97-AF65-F5344CB8AC3E}">
        <p14:creationId xmlns:p14="http://schemas.microsoft.com/office/powerpoint/2010/main" val="1585618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656F-20DC-A69E-E928-3406394F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 ExtraBold" panose="020B0004020202020204" pitchFamily="34" charset="0"/>
              </a:rPr>
              <a:t>(some) zine history</a:t>
            </a:r>
            <a:endParaRPr lang="en-GB" dirty="0"/>
          </a:p>
        </p:txBody>
      </p:sp>
      <p:sp>
        <p:nvSpPr>
          <p:cNvPr id="9" name="AutoShape 4" descr="Insane messy line Stock Vector by ©roman11998866@gmail.com 258253216">
            <a:extLst>
              <a:ext uri="{FF2B5EF4-FFF2-40B4-BE49-F238E27FC236}">
                <a16:creationId xmlns:a16="http://schemas.microsoft.com/office/drawing/2014/main" id="{4BD2B41E-27A7-EA3B-1B1F-DEF5BB0BD8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23846" cy="322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2B64A4-6676-6FDF-E0A7-C810D24BA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74" b="21534"/>
          <a:stretch/>
        </p:blipFill>
        <p:spPr>
          <a:xfrm>
            <a:off x="1525465" y="1591395"/>
            <a:ext cx="8836269" cy="37877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8279D-F34C-278C-7EB5-9F6AE3C8B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9273" y="1752846"/>
            <a:ext cx="2678966" cy="7878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sci-fi fan zines </a:t>
            </a:r>
            <a:r>
              <a:rPr lang="en-GB" dirty="0"/>
              <a:t>(1930s)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6C4BAC-BBAE-2E0F-C44D-5DB387922932}"/>
              </a:ext>
            </a:extLst>
          </p:cNvPr>
          <p:cNvSpPr txBox="1">
            <a:spLocks/>
          </p:cNvSpPr>
          <p:nvPr/>
        </p:nvSpPr>
        <p:spPr>
          <a:xfrm>
            <a:off x="2570650" y="4126649"/>
            <a:ext cx="9969745" cy="302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600" dirty="0">
                <a:highlight>
                  <a:srgbClr val="FFFF00"/>
                </a:highlight>
              </a:rPr>
              <a:t>underground, punk + riot </a:t>
            </a:r>
            <a:r>
              <a:rPr lang="en-GB" sz="2600" dirty="0" err="1">
                <a:highlight>
                  <a:srgbClr val="FFFF00"/>
                </a:highlight>
              </a:rPr>
              <a:t>grrl</a:t>
            </a:r>
            <a:r>
              <a:rPr lang="en-GB" sz="2600" dirty="0">
                <a:highlight>
                  <a:srgbClr val="FFFF00"/>
                </a:highlight>
              </a:rPr>
              <a:t> </a:t>
            </a:r>
            <a:r>
              <a:rPr lang="en-GB" sz="2600" dirty="0"/>
              <a:t>(1960s-1990s)</a:t>
            </a:r>
          </a:p>
          <a:p>
            <a:r>
              <a:rPr lang="en-GB" sz="2600" dirty="0"/>
              <a:t>subversive/resistive form and content</a:t>
            </a:r>
          </a:p>
          <a:p>
            <a:r>
              <a:rPr lang="en-GB" sz="2600" dirty="0"/>
              <a:t>photocopier as a means of (re)production</a:t>
            </a:r>
          </a:p>
          <a:p>
            <a:r>
              <a:rPr lang="en-GB" sz="2600" dirty="0"/>
              <a:t>(anti-capitalist/consumerist) distribution networks</a:t>
            </a:r>
          </a:p>
          <a:p>
            <a:r>
              <a:rPr lang="en-GB" sz="2600" dirty="0"/>
              <a:t>expanse in genre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39F25F-91E4-DCAE-B0C1-CA95680F789E}"/>
              </a:ext>
            </a:extLst>
          </p:cNvPr>
          <p:cNvSpPr txBox="1">
            <a:spLocks/>
          </p:cNvSpPr>
          <p:nvPr/>
        </p:nvSpPr>
        <p:spPr>
          <a:xfrm>
            <a:off x="303885" y="3206659"/>
            <a:ext cx="3052762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political manifestos/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pamphlets </a:t>
            </a:r>
            <a:r>
              <a:rPr lang="en-GB" dirty="0"/>
              <a:t>(19</a:t>
            </a:r>
            <a:r>
              <a:rPr lang="en-GB" baseline="30000" dirty="0"/>
              <a:t>th</a:t>
            </a:r>
            <a:r>
              <a:rPr lang="en-GB" dirty="0"/>
              <a:t>/20</a:t>
            </a:r>
            <a:r>
              <a:rPr lang="en-GB" baseline="30000" dirty="0"/>
              <a:t>th</a:t>
            </a:r>
            <a:r>
              <a:rPr lang="en-GB" dirty="0"/>
              <a:t> century)</a:t>
            </a:r>
          </a:p>
        </p:txBody>
      </p:sp>
    </p:spTree>
    <p:extLst>
      <p:ext uri="{BB962C8B-B14F-4D97-AF65-F5344CB8AC3E}">
        <p14:creationId xmlns:p14="http://schemas.microsoft.com/office/powerpoint/2010/main" val="1976766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656F-20DC-A69E-E928-3406394F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 ExtraBold" panose="020B0004020202020204" pitchFamily="34" charset="0"/>
              </a:rPr>
              <a:t>(some) zine history</a:t>
            </a:r>
            <a:endParaRPr lang="en-GB" dirty="0"/>
          </a:p>
        </p:txBody>
      </p:sp>
      <p:sp>
        <p:nvSpPr>
          <p:cNvPr id="9" name="AutoShape 4" descr="Insane messy line Stock Vector by ©roman11998866@gmail.com 258253216">
            <a:extLst>
              <a:ext uri="{FF2B5EF4-FFF2-40B4-BE49-F238E27FC236}">
                <a16:creationId xmlns:a16="http://schemas.microsoft.com/office/drawing/2014/main" id="{4BD2B41E-27A7-EA3B-1B1F-DEF5BB0BD8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23846" cy="322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2B64A4-6676-6FDF-E0A7-C810D24BA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74" b="21534"/>
          <a:stretch/>
        </p:blipFill>
        <p:spPr>
          <a:xfrm>
            <a:off x="1525465" y="1591395"/>
            <a:ext cx="8836269" cy="37877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8279D-F34C-278C-7EB5-9F6AE3C8B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9273" y="1752846"/>
            <a:ext cx="2678966" cy="7878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sci-fi fan zines </a:t>
            </a:r>
            <a:r>
              <a:rPr lang="en-GB" dirty="0"/>
              <a:t>(1930s)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6C4BAC-BBAE-2E0F-C44D-5DB387922932}"/>
              </a:ext>
            </a:extLst>
          </p:cNvPr>
          <p:cNvSpPr txBox="1">
            <a:spLocks/>
          </p:cNvSpPr>
          <p:nvPr/>
        </p:nvSpPr>
        <p:spPr>
          <a:xfrm>
            <a:off x="2570650" y="4126649"/>
            <a:ext cx="9969745" cy="302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600" dirty="0">
                <a:highlight>
                  <a:srgbClr val="FFFF00"/>
                </a:highlight>
              </a:rPr>
              <a:t>underground, punk + riot </a:t>
            </a:r>
            <a:r>
              <a:rPr lang="en-GB" sz="2600" dirty="0" err="1">
                <a:highlight>
                  <a:srgbClr val="FFFF00"/>
                </a:highlight>
              </a:rPr>
              <a:t>grrl</a:t>
            </a:r>
            <a:r>
              <a:rPr lang="en-GB" sz="2600" dirty="0">
                <a:highlight>
                  <a:srgbClr val="FFFF00"/>
                </a:highlight>
              </a:rPr>
              <a:t> </a:t>
            </a:r>
            <a:r>
              <a:rPr lang="en-GB" sz="2600" dirty="0"/>
              <a:t>(1960s-1990s)</a:t>
            </a:r>
          </a:p>
          <a:p>
            <a:r>
              <a:rPr lang="en-GB" sz="2600" dirty="0"/>
              <a:t>subversive/resistive form and content</a:t>
            </a:r>
          </a:p>
          <a:p>
            <a:r>
              <a:rPr lang="en-GB" sz="2600" dirty="0"/>
              <a:t>photocopier as a means of (re)production</a:t>
            </a:r>
          </a:p>
          <a:p>
            <a:r>
              <a:rPr lang="en-GB" sz="2600" dirty="0"/>
              <a:t>(anti-capitalist/consumerist) distribution networks</a:t>
            </a:r>
          </a:p>
          <a:p>
            <a:r>
              <a:rPr lang="en-GB" sz="2600" dirty="0"/>
              <a:t>expanse in genre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F8E0E34-00CB-C59F-A83E-3064AE6A5826}"/>
              </a:ext>
            </a:extLst>
          </p:cNvPr>
          <p:cNvSpPr txBox="1">
            <a:spLocks/>
          </p:cNvSpPr>
          <p:nvPr/>
        </p:nvSpPr>
        <p:spPr>
          <a:xfrm>
            <a:off x="9587280" y="1363568"/>
            <a:ext cx="2678967" cy="37877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600" dirty="0">
                <a:highlight>
                  <a:srgbClr val="FFFF00"/>
                </a:highlight>
              </a:rPr>
              <a:t>today:</a:t>
            </a:r>
          </a:p>
          <a:p>
            <a:r>
              <a:rPr lang="en-GB" sz="2600" dirty="0"/>
              <a:t>broad variety of zines (inc. different forms of production, e.g. </a:t>
            </a:r>
            <a:r>
              <a:rPr lang="en-GB" sz="2600" dirty="0" err="1"/>
              <a:t>riso</a:t>
            </a:r>
            <a:r>
              <a:rPr lang="en-GB" sz="2600" dirty="0"/>
              <a:t> printing)</a:t>
            </a:r>
          </a:p>
          <a:p>
            <a:r>
              <a:rPr lang="en-GB" sz="2600" dirty="0"/>
              <a:t>zines in institutional contexts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39F25F-91E4-DCAE-B0C1-CA95680F789E}"/>
              </a:ext>
            </a:extLst>
          </p:cNvPr>
          <p:cNvSpPr txBox="1">
            <a:spLocks/>
          </p:cNvSpPr>
          <p:nvPr/>
        </p:nvSpPr>
        <p:spPr>
          <a:xfrm>
            <a:off x="303885" y="3206659"/>
            <a:ext cx="3052762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political manifestos/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highlight>
                  <a:srgbClr val="FFFF00"/>
                </a:highlight>
              </a:rPr>
              <a:t>pamphlets </a:t>
            </a:r>
            <a:r>
              <a:rPr lang="en-GB" dirty="0"/>
              <a:t>(19</a:t>
            </a:r>
            <a:r>
              <a:rPr lang="en-GB" baseline="30000" dirty="0"/>
              <a:t>th</a:t>
            </a:r>
            <a:r>
              <a:rPr lang="en-GB" dirty="0"/>
              <a:t>/20</a:t>
            </a:r>
            <a:r>
              <a:rPr lang="en-GB" baseline="30000" dirty="0"/>
              <a:t>th</a:t>
            </a:r>
            <a:r>
              <a:rPr lang="en-GB" dirty="0"/>
              <a:t> century)</a:t>
            </a:r>
          </a:p>
        </p:txBody>
      </p:sp>
    </p:spTree>
    <p:extLst>
      <p:ext uri="{BB962C8B-B14F-4D97-AF65-F5344CB8AC3E}">
        <p14:creationId xmlns:p14="http://schemas.microsoft.com/office/powerpoint/2010/main" val="2993972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ok open on a table&#10;&#10;Description automatically generated">
            <a:extLst>
              <a:ext uri="{FF2B5EF4-FFF2-40B4-BE49-F238E27FC236}">
                <a16:creationId xmlns:a16="http://schemas.microsoft.com/office/drawing/2014/main" id="{E8EFD1A1-F8B7-7541-0006-001320C70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57347" y="-151588"/>
            <a:ext cx="5677305" cy="756974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CC71FB1-96E6-B802-2166-9C643E4FDC38}"/>
              </a:ext>
            </a:extLst>
          </p:cNvPr>
          <p:cNvSpPr txBox="1">
            <a:spLocks/>
          </p:cNvSpPr>
          <p:nvPr/>
        </p:nvSpPr>
        <p:spPr>
          <a:xfrm>
            <a:off x="7550455" y="5247144"/>
            <a:ext cx="5465305" cy="180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highlight>
                  <a:srgbClr val="FFFF00"/>
                </a:highlight>
                <a:latin typeface="Aptos Black" panose="020F0502020204030204" pitchFamily="34" charset="0"/>
              </a:rPr>
              <a:t>(by </a:t>
            </a:r>
            <a:r>
              <a:rPr lang="en-GB" sz="2000" dirty="0" err="1">
                <a:highlight>
                  <a:srgbClr val="FFFF00"/>
                </a:highlight>
                <a:latin typeface="Aptos Black" panose="020F0502020204030204" pitchFamily="34" charset="0"/>
              </a:rPr>
              <a:t>penfightzine</a:t>
            </a:r>
            <a:r>
              <a:rPr lang="en-GB" sz="2000" dirty="0">
                <a:highlight>
                  <a:srgbClr val="FFFF00"/>
                </a:highlight>
                <a:latin typeface="Aptos Black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0613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D50D8-321C-8856-7515-65A4848D9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Zines as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86D6B-702B-D61F-FFFA-591DB20F6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878"/>
            <a:ext cx="10515600" cy="1799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Two approaches (Way, 2017): </a:t>
            </a:r>
          </a:p>
          <a:p>
            <a:r>
              <a:rPr lang="en-GB" dirty="0"/>
              <a:t>‘Zines as resource’ (zines as secondary data)</a:t>
            </a:r>
          </a:p>
          <a:p>
            <a:r>
              <a:rPr lang="en-GB" dirty="0"/>
              <a:t>‘Zines as creation’  (zines produced as part of the research)</a:t>
            </a:r>
          </a:p>
        </p:txBody>
      </p:sp>
      <p:pic>
        <p:nvPicPr>
          <p:cNvPr id="1026" name="Picture 2" descr="N to M fanzine and Notts Zine Library - Fonts In Use">
            <a:extLst>
              <a:ext uri="{FF2B5EF4-FFF2-40B4-BE49-F238E27FC236}">
                <a16:creationId xmlns:a16="http://schemas.microsoft.com/office/drawing/2014/main" id="{798BD688-64E9-527C-6B0E-26E30BA73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73" y="3926138"/>
            <a:ext cx="2566737" cy="256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BBB34EF-228E-8654-A283-D8B0B55BA9B4}"/>
              </a:ext>
            </a:extLst>
          </p:cNvPr>
          <p:cNvSpPr txBox="1">
            <a:spLocks/>
          </p:cNvSpPr>
          <p:nvPr/>
        </p:nvSpPr>
        <p:spPr>
          <a:xfrm>
            <a:off x="5631609" y="4546724"/>
            <a:ext cx="14317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/>
              <a:t>or</a:t>
            </a:r>
          </a:p>
        </p:txBody>
      </p:sp>
      <p:pic>
        <p:nvPicPr>
          <p:cNvPr id="10" name="Picture 9" descr="A person cutting a picture on a table&#10;&#10;Description automatically generated">
            <a:extLst>
              <a:ext uri="{FF2B5EF4-FFF2-40B4-BE49-F238E27FC236}">
                <a16:creationId xmlns:a16="http://schemas.microsoft.com/office/drawing/2014/main" id="{1C8744A4-8A0A-D6DC-020F-536108C58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59" y="3926137"/>
            <a:ext cx="3422316" cy="25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46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D50D8-321C-8856-7515-65A4848D9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Zines as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86D6B-702B-D61F-FFFA-591DB20F6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878"/>
            <a:ext cx="10515600" cy="1799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Two approaches (Way, 2017): </a:t>
            </a:r>
          </a:p>
          <a:p>
            <a:r>
              <a:rPr lang="en-GB" dirty="0"/>
              <a:t>‘Zines as resource’ (zines as secondary data)</a:t>
            </a:r>
          </a:p>
          <a:p>
            <a:r>
              <a:rPr lang="en-GB" dirty="0"/>
              <a:t>‘Zines as creation’  (zines produced as part of the research)</a:t>
            </a:r>
          </a:p>
        </p:txBody>
      </p:sp>
      <p:pic>
        <p:nvPicPr>
          <p:cNvPr id="1026" name="Picture 2" descr="N to M fanzine and Notts Zine Library - Fonts In Use">
            <a:extLst>
              <a:ext uri="{FF2B5EF4-FFF2-40B4-BE49-F238E27FC236}">
                <a16:creationId xmlns:a16="http://schemas.microsoft.com/office/drawing/2014/main" id="{798BD688-64E9-527C-6B0E-26E30BA73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73" y="3926138"/>
            <a:ext cx="2566737" cy="256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BBB34EF-228E-8654-A283-D8B0B55BA9B4}"/>
              </a:ext>
            </a:extLst>
          </p:cNvPr>
          <p:cNvSpPr txBox="1">
            <a:spLocks/>
          </p:cNvSpPr>
          <p:nvPr/>
        </p:nvSpPr>
        <p:spPr>
          <a:xfrm>
            <a:off x="5631609" y="4546724"/>
            <a:ext cx="14317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/>
              <a:t>or</a:t>
            </a:r>
          </a:p>
        </p:txBody>
      </p:sp>
      <p:pic>
        <p:nvPicPr>
          <p:cNvPr id="10" name="Picture 9" descr="A person cutting a picture on a table&#10;&#10;Description automatically generated">
            <a:extLst>
              <a:ext uri="{FF2B5EF4-FFF2-40B4-BE49-F238E27FC236}">
                <a16:creationId xmlns:a16="http://schemas.microsoft.com/office/drawing/2014/main" id="{1C8744A4-8A0A-D6DC-020F-536108C58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59" y="3926137"/>
            <a:ext cx="3422316" cy="25667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1391FCC-659D-5343-2D4D-E5F9338C89B1}"/>
              </a:ext>
            </a:extLst>
          </p:cNvPr>
          <p:cNvSpPr/>
          <p:nvPr/>
        </p:nvSpPr>
        <p:spPr>
          <a:xfrm>
            <a:off x="6542690" y="3767958"/>
            <a:ext cx="3752193" cy="289297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785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2A561-16DE-71AC-062C-CE1DCA8D4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GB" dirty="0"/>
              <a:t>(a note on other uses)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19CBC2A-524F-0FB5-415C-E42031BBD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2" y="2553158"/>
            <a:ext cx="2369412" cy="17770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9A3C7DB-7494-1F37-0790-4660CCF3F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30" y="2555020"/>
            <a:ext cx="2504995" cy="354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everal books on a table&#10;&#10;Description automatically generated">
            <a:extLst>
              <a:ext uri="{FF2B5EF4-FFF2-40B4-BE49-F238E27FC236}">
                <a16:creationId xmlns:a16="http://schemas.microsoft.com/office/drawing/2014/main" id="{550E2A16-DF77-E871-6CA2-D85E1927E6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2" y="4444252"/>
            <a:ext cx="2369412" cy="1777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7A358A-A105-DF88-A367-C3A045ECB5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513" y="2483156"/>
            <a:ext cx="2895617" cy="1787787"/>
          </a:xfrm>
          <a:prstGeom prst="rect">
            <a:avLst/>
          </a:prstGeom>
        </p:spPr>
      </p:pic>
      <p:pic>
        <p:nvPicPr>
          <p:cNvPr id="10" name="Picture 9" descr="An open book with text and pictures&#10;&#10;Description automatically generated">
            <a:extLst>
              <a:ext uri="{FF2B5EF4-FFF2-40B4-BE49-F238E27FC236}">
                <a16:creationId xmlns:a16="http://schemas.microsoft.com/office/drawing/2014/main" id="{6EA2BFDD-3508-FBDD-4AD7-5365B531BF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" t="3456" r="4601" b="4189"/>
          <a:stretch/>
        </p:blipFill>
        <p:spPr>
          <a:xfrm>
            <a:off x="6144513" y="4326725"/>
            <a:ext cx="2892972" cy="2084902"/>
          </a:xfrm>
          <a:prstGeom prst="rect">
            <a:avLst/>
          </a:prstGeom>
        </p:spPr>
      </p:pic>
      <p:pic>
        <p:nvPicPr>
          <p:cNvPr id="12" name="Picture 11" descr="A piece of paper with a picture of a table&#10;&#10;Description automatically generated">
            <a:extLst>
              <a:ext uri="{FF2B5EF4-FFF2-40B4-BE49-F238E27FC236}">
                <a16:creationId xmlns:a16="http://schemas.microsoft.com/office/drawing/2014/main" id="{E6A6EE05-95AE-5809-2D3F-B98F4506C04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8" t="8141" r="9919" b="4341"/>
          <a:stretch/>
        </p:blipFill>
        <p:spPr>
          <a:xfrm>
            <a:off x="9138056" y="2553158"/>
            <a:ext cx="2401614" cy="343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9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AF7A0-30D1-8EF3-CD0E-AA11C271D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(a note on other uses)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3722BD-4395-B51B-FB2F-D33CFD649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692" y="2285412"/>
            <a:ext cx="2775605" cy="37008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4C8D5A-54A6-431F-DF1C-B134A7407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76" y="1800574"/>
            <a:ext cx="2880060" cy="4085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EE1DDC-13F5-A31B-B9B2-3EEB7CED6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167" y="2471568"/>
            <a:ext cx="3289833" cy="31235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43FE83-2094-AF49-4820-CC5F7E08ED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144" y="2385867"/>
            <a:ext cx="2465678" cy="349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03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E2C78-8EF9-B372-581D-1D8536B15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Zines as Method: </a:t>
            </a:r>
            <a:r>
              <a:rPr lang="en-GB" dirty="0">
                <a:highlight>
                  <a:srgbClr val="FFFF00"/>
                </a:highlight>
              </a:rPr>
              <a:t>The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3C4E8-96F4-F5EB-00B1-7B2904DDA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65720" cy="4351338"/>
          </a:xfrm>
        </p:spPr>
        <p:txBody>
          <a:bodyPr>
            <a:normAutofit/>
          </a:bodyPr>
          <a:lstStyle/>
          <a:p>
            <a:r>
              <a:rPr lang="en-GB" b="1" dirty="0"/>
              <a:t>Zines as democratic + participatory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Zines as able to break down hierarchies (French and Curd, 2022)</a:t>
            </a:r>
            <a:endParaRPr lang="en-GB" b="1" dirty="0"/>
          </a:p>
          <a:p>
            <a:r>
              <a:rPr lang="en-GB" b="1" dirty="0"/>
              <a:t>The relevance of zines’ DIY ethics + culture</a:t>
            </a:r>
          </a:p>
          <a:p>
            <a:pPr marL="0" indent="0">
              <a:buNone/>
            </a:pPr>
            <a:r>
              <a:rPr lang="en-GB" dirty="0"/>
              <a:t>Do it yourself attitude; imperfect as a politics; about sharing + community; experimental</a:t>
            </a:r>
          </a:p>
          <a:p>
            <a:r>
              <a:rPr lang="en-GB" b="1" dirty="0"/>
              <a:t>Zines as political + transformative</a:t>
            </a:r>
          </a:p>
          <a:p>
            <a:pPr marL="0" indent="0">
              <a:buNone/>
            </a:pPr>
            <a:r>
              <a:rPr lang="en-GB" dirty="0"/>
              <a:t>Because of all the above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1026" name="Picture 2" descr="Girl Zines - By Alison Piepmeier (paperback) : Target">
            <a:extLst>
              <a:ext uri="{FF2B5EF4-FFF2-40B4-BE49-F238E27FC236}">
                <a16:creationId xmlns:a16="http://schemas.microsoft.com/office/drawing/2014/main" id="{3FCC7C4A-CA59-2821-76EE-E50D124D74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4" r="14263"/>
          <a:stretch/>
        </p:blipFill>
        <p:spPr bwMode="auto">
          <a:xfrm>
            <a:off x="8503920" y="1677194"/>
            <a:ext cx="333756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230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E2C78-8EF9-B372-581D-1D8536B15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Zines as Method: </a:t>
            </a:r>
            <a:r>
              <a:rPr lang="en-GB" dirty="0">
                <a:highlight>
                  <a:srgbClr val="FFFF00"/>
                </a:highlight>
              </a:rPr>
              <a:t>The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3C4E8-96F4-F5EB-00B1-7B2904DDA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657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Increasing interest in zines, but also reason for caution</a:t>
            </a:r>
          </a:p>
          <a:p>
            <a:r>
              <a:rPr lang="en-GB" dirty="0"/>
              <a:t>Should be careful not to overstate zines’ capacity to challenge pre-existing power relations</a:t>
            </a:r>
          </a:p>
          <a:p>
            <a:r>
              <a:rPr lang="en-GB" dirty="0"/>
              <a:t>Zines carry their own conventions, histories and power relations</a:t>
            </a:r>
          </a:p>
          <a:p>
            <a:r>
              <a:rPr lang="en-GB" dirty="0"/>
              <a:t>Zines also have histories of exclusion</a:t>
            </a:r>
          </a:p>
        </p:txBody>
      </p:sp>
      <p:pic>
        <p:nvPicPr>
          <p:cNvPr id="2050" name="Picture 2" descr="Simple doodle of a caution sign Stock Vector by ©chrishall 80183952">
            <a:extLst>
              <a:ext uri="{FF2B5EF4-FFF2-40B4-BE49-F238E27FC236}">
                <a16:creationId xmlns:a16="http://schemas.microsoft.com/office/drawing/2014/main" id="{972EADE0-96A3-DF23-75BA-EC2BFEA20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9" r="4001"/>
          <a:stretch/>
        </p:blipFill>
        <p:spPr bwMode="auto">
          <a:xfrm>
            <a:off x="8503920" y="1690688"/>
            <a:ext cx="377952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140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A54B4-807A-4B91-7F03-8AC1EEC7E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Zines as Method: </a:t>
            </a:r>
            <a:r>
              <a:rPr lang="en-GB" dirty="0">
                <a:highlight>
                  <a:srgbClr val="FFFF00"/>
                </a:highlight>
              </a:rPr>
              <a:t>My Approach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428F1-A3A1-D504-9107-2DF5BE0D6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4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Zines as a method for alternative modes of communication</a:t>
            </a:r>
          </a:p>
          <a:p>
            <a:r>
              <a:rPr lang="en-GB" sz="2400" dirty="0" err="1"/>
              <a:t>Piepmeier</a:t>
            </a:r>
            <a:r>
              <a:rPr lang="en-GB" sz="2400" dirty="0"/>
              <a:t>: zines ‘remove some of the stakes’ (2009: 85) which can be present in difficult or uncomfortable conversations. </a:t>
            </a:r>
          </a:p>
          <a:p>
            <a:r>
              <a:rPr lang="en-GB" sz="2400" dirty="0"/>
              <a:t>Arts-based methods can avoid ‘individualizing, blaming “bad apples” discourse[s] […] Instead, discussions were characterized by an </a:t>
            </a:r>
            <a:r>
              <a:rPr lang="en-GB" sz="2400" b="1" dirty="0"/>
              <a:t>empathetic, while critical</a:t>
            </a:r>
            <a:r>
              <a:rPr lang="en-GB" sz="2400" dirty="0"/>
              <a:t>, recognition of structural issues […] and their manifestations in a university context’ (Lambert, Williams and Douglas, 2023: 361)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120BB-792C-9B70-B192-1213290C1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825625"/>
            <a:ext cx="3230880" cy="430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73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B53E5-6E6F-3249-C3D3-F7CEDAA1F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6948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Zines + building care, connection and dialogue</a:t>
            </a:r>
          </a:p>
          <a:p>
            <a:r>
              <a:rPr lang="en-GB" dirty="0"/>
              <a:t>How can the materiality of zines as both something scrappy and in-progress yet with a ‘felt value’ have methodological effects </a:t>
            </a:r>
            <a:r>
              <a:rPr lang="en-GB" dirty="0">
                <a:sym typeface="Wingdings" panose="05000000000000000000" pitchFamily="2" charset="2"/>
              </a:rPr>
              <a:t> how can it shape discussions and my analysis?</a:t>
            </a:r>
          </a:p>
          <a:p>
            <a:r>
              <a:rPr lang="en-GB" dirty="0">
                <a:sym typeface="Wingdings" panose="05000000000000000000" pitchFamily="2" charset="2"/>
              </a:rPr>
              <a:t>The political and communal possibilities of the connections that zines foster</a:t>
            </a:r>
          </a:p>
          <a:p>
            <a:r>
              <a:rPr lang="en-GB" dirty="0">
                <a:sym typeface="Wingdings" panose="05000000000000000000" pitchFamily="2" charset="2"/>
              </a:rPr>
              <a:t>Effects beyond the workshop?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109A0A-2FD5-A194-0449-2304CACDB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Zines as Method: </a:t>
            </a:r>
            <a:r>
              <a:rPr lang="en-GB" dirty="0">
                <a:highlight>
                  <a:srgbClr val="FFFF00"/>
                </a:highlight>
              </a:rPr>
              <a:t>My Approach #2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7F5769-A68B-ED92-09EC-001A0768FF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3" r="11481" b="34889"/>
          <a:stretch/>
        </p:blipFill>
        <p:spPr>
          <a:xfrm>
            <a:off x="8759190" y="1766888"/>
            <a:ext cx="2731770" cy="2453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007A81-8994-7595-7B5B-F3BC14F6A3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1" r="11482" b="40561"/>
          <a:stretch/>
        </p:blipFill>
        <p:spPr>
          <a:xfrm>
            <a:off x="8759191" y="4495800"/>
            <a:ext cx="2731770" cy="156972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9682442-CC73-D85D-87CE-AA4920254487}"/>
              </a:ext>
            </a:extLst>
          </p:cNvPr>
          <p:cNvSpPr/>
          <p:nvPr/>
        </p:nvSpPr>
        <p:spPr>
          <a:xfrm>
            <a:off x="8900807" y="3774332"/>
            <a:ext cx="204281" cy="19455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C8D1CEF-3C3B-EF07-504A-BD1CCC8A9227}"/>
              </a:ext>
            </a:extLst>
          </p:cNvPr>
          <p:cNvSpPr/>
          <p:nvPr/>
        </p:nvSpPr>
        <p:spPr>
          <a:xfrm>
            <a:off x="8912154" y="5713680"/>
            <a:ext cx="204281" cy="19455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856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A6732-53E8-9811-1A1C-CFC1F38B1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30311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Zines as decision-making</a:t>
            </a:r>
          </a:p>
          <a:p>
            <a:r>
              <a:rPr lang="en-GB" dirty="0"/>
              <a:t>‘zines demand a level of aesthetic decision-making that digital media like blogs sometimes don’t’ (</a:t>
            </a:r>
            <a:r>
              <a:rPr lang="en-GB" dirty="0" err="1"/>
              <a:t>Piepmeier</a:t>
            </a:r>
            <a:r>
              <a:rPr lang="en-GB" dirty="0"/>
              <a:t>, 2009: 65). </a:t>
            </a:r>
          </a:p>
          <a:p>
            <a:r>
              <a:rPr lang="en-GB" dirty="0"/>
              <a:t>The politics of aesthetics are important in my project thinking about digital activism </a:t>
            </a:r>
            <a:r>
              <a:rPr lang="en-GB" dirty="0">
                <a:sym typeface="Wingdings" panose="05000000000000000000" pitchFamily="2" charset="2"/>
              </a:rPr>
              <a:t> what aesthetic decisions will people make?</a:t>
            </a:r>
          </a:p>
          <a:p>
            <a:r>
              <a:rPr lang="en-GB" dirty="0">
                <a:sym typeface="Wingdings" panose="05000000000000000000" pitchFamily="2" charset="2"/>
              </a:rPr>
              <a:t>What themes will be important to participants  what will make it to the page?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1D9F49-C873-D2AF-46AE-083D37449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Zines as Method: </a:t>
            </a:r>
            <a:r>
              <a:rPr lang="en-GB" dirty="0">
                <a:highlight>
                  <a:srgbClr val="FFFF00"/>
                </a:highlight>
              </a:rPr>
              <a:t>My Approach #3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4A7AF6-B1A9-C437-4427-9F84D8ACD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310" y="795491"/>
            <a:ext cx="2557563" cy="34100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0A2543-FE30-1FD2-C4FF-E171B70FD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236" y="3596971"/>
            <a:ext cx="2225201" cy="296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80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244AD-0D64-C38A-9483-BE592982C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Practical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87F22-CC04-C2D4-130D-9EBD76F70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15480" cy="435133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Workshop or individual? </a:t>
            </a:r>
          </a:p>
          <a:p>
            <a:r>
              <a:rPr lang="en-GB" dirty="0"/>
              <a:t>Collective or individual zines?</a:t>
            </a:r>
          </a:p>
          <a:p>
            <a:pPr lvl="1"/>
            <a:r>
              <a:rPr lang="en-GB" dirty="0"/>
              <a:t>For collective zines, each person can make an individual page which is made into a collective zine</a:t>
            </a:r>
          </a:p>
          <a:p>
            <a:r>
              <a:rPr lang="en-GB" dirty="0"/>
              <a:t>Materials</a:t>
            </a:r>
          </a:p>
          <a:p>
            <a:pPr lvl="1"/>
            <a:r>
              <a:rPr lang="en-GB" dirty="0"/>
              <a:t>Think about how the materials can shape the zines made</a:t>
            </a:r>
          </a:p>
          <a:p>
            <a:r>
              <a:rPr lang="en-GB" dirty="0"/>
              <a:t>Sensory snacks</a:t>
            </a:r>
          </a:p>
          <a:p>
            <a:r>
              <a:rPr lang="en-GB" dirty="0"/>
              <a:t>How will you introduce zines and the purposes of the workshop?</a:t>
            </a:r>
            <a:r>
              <a:rPr lang="en-GB" dirty="0">
                <a:sym typeface="Wingdings" panose="05000000000000000000" pitchFamily="2" charset="2"/>
              </a:rPr>
              <a:t> need good ‘scaffolding’ </a:t>
            </a:r>
          </a:p>
          <a:p>
            <a:r>
              <a:rPr lang="en-GB" dirty="0">
                <a:sym typeface="Wingdings" panose="05000000000000000000" pitchFamily="2" charset="2"/>
              </a:rPr>
              <a:t>How will you ask questions?</a:t>
            </a:r>
          </a:p>
          <a:p>
            <a:r>
              <a:rPr lang="en-GB" dirty="0">
                <a:sym typeface="Wingdings" panose="05000000000000000000" pitchFamily="2" charset="2"/>
              </a:rPr>
              <a:t>Audio recording?</a:t>
            </a:r>
          </a:p>
          <a:p>
            <a:r>
              <a:rPr lang="en-GB" dirty="0">
                <a:sym typeface="Wingdings" panose="05000000000000000000" pitchFamily="2" charset="2"/>
              </a:rPr>
              <a:t>How will the zines be shared + collected?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Do you need access to a scanner?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BD38B1-79C1-9AB8-49A1-24DAAB795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130" y="1472883"/>
            <a:ext cx="3528060" cy="470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53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3F668-B9A7-3A39-3255-689CB540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Zines as Method 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F7D34-F648-E86B-7D51-8BBEBB222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5456"/>
            <a:ext cx="10515600" cy="4934701"/>
          </a:xfrm>
        </p:spPr>
        <p:txBody>
          <a:bodyPr>
            <a:no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sz="1100" kern="150" dirty="0">
                <a:effectLst/>
                <a:ea typeface="Calibri" panose="020F0502020204030204" pitchFamily="34" charset="0"/>
              </a:rPr>
              <a:t>Baker, S., &amp; Cantillon, Z. (2022). Zines as community archive. </a:t>
            </a:r>
            <a:r>
              <a:rPr lang="en-US" sz="1100" i="1" kern="150" dirty="0">
                <a:effectLst/>
                <a:ea typeface="Calibri" panose="020F0502020204030204" pitchFamily="34" charset="0"/>
              </a:rPr>
              <a:t>Archival Science, 22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. doi:10.1007/s10502-022-09388-1</a:t>
            </a:r>
            <a:br>
              <a:rPr lang="en-GB" sz="1100" kern="150" dirty="0">
                <a:ea typeface="Calibri" panose="020F0502020204030204" pitchFamily="34" charset="0"/>
              </a:rPr>
            </a:br>
            <a:r>
              <a:rPr lang="en-US" sz="1100" kern="150" dirty="0" err="1">
                <a:effectLst/>
                <a:ea typeface="Calibri" panose="020F0502020204030204" pitchFamily="34" charset="0"/>
              </a:rPr>
              <a:t>Creasap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, K. (2014). Zine-Making as Feminist Pedagogy. </a:t>
            </a:r>
            <a:r>
              <a:rPr lang="en-US" sz="1100" i="1" kern="150" dirty="0">
                <a:effectLst/>
                <a:ea typeface="Calibri" panose="020F0502020204030204" pitchFamily="34" charset="0"/>
              </a:rPr>
              <a:t>Feminist Teacher, 24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(3), 155-168. doi:10.5406/femteacher.24.3.0155</a:t>
            </a:r>
            <a:br>
              <a:rPr lang="en-US" sz="1100" kern="150" dirty="0">
                <a:effectLst/>
                <a:ea typeface="Calibri" panose="020F0502020204030204" pitchFamily="34" charset="0"/>
              </a:rPr>
            </a:br>
            <a:r>
              <a:rPr lang="en-US" sz="1100" kern="150" dirty="0">
                <a:ea typeface="Calibri" panose="020F0502020204030204" pitchFamily="34" charset="0"/>
              </a:rPr>
              <a:t>Duncombe, S. (2008) Notes from the underground: zines and the politics of alternative culture. Bloomington: Microcosm Publishing. </a:t>
            </a:r>
            <a:br>
              <a:rPr lang="en-GB" sz="1100" kern="150" dirty="0">
                <a:ea typeface="Calibri" panose="020F0502020204030204" pitchFamily="34" charset="0"/>
              </a:rPr>
            </a:br>
            <a:r>
              <a:rPr lang="en-GB" sz="1100" dirty="0"/>
              <a:t>French, J., and Curd, E. (2022). </a:t>
            </a:r>
            <a:r>
              <a:rPr lang="en-GB" sz="1100" dirty="0" err="1"/>
              <a:t>Zining</a:t>
            </a:r>
            <a:r>
              <a:rPr lang="en-GB" sz="1100" dirty="0"/>
              <a:t> as artful method: Facilitating zines as participatory action research within art museums. Action Research, 20(1), 77–95. https://doi.org/10.1177/14767503211037104 </a:t>
            </a:r>
            <a:br>
              <a:rPr lang="en-GB" sz="1100" dirty="0"/>
            </a:br>
            <a:r>
              <a:rPr lang="en-GB" sz="1100" dirty="0"/>
              <a:t>Gordon, J. (2012). Sexual assault support zines as a pedagogy of hope: An exploration of zines as a method of integrating community voices into the research process. Thinking gender papers, 1-18. </a:t>
            </a:r>
            <a:br>
              <a:rPr lang="en-GB" sz="1100" dirty="0"/>
            </a:br>
            <a:r>
              <a:rPr lang="en-GB" sz="1100" dirty="0"/>
              <a:t>Gray, E.M., Pollitt, J. and Blaise, M. (2022) Between activism and academia: zine-making as a feminist response to COVID-19, Gender and Education, 34:8, 887-905, DOI: 10.1080/09540253.2021.1931045 </a:t>
            </a:r>
            <a:br>
              <a:rPr lang="en-GB" sz="1100" dirty="0"/>
            </a:br>
            <a:r>
              <a:rPr lang="en-GB" sz="1100" dirty="0" err="1"/>
              <a:t>Houpt</a:t>
            </a:r>
            <a:r>
              <a:rPr lang="en-GB" sz="1100" dirty="0"/>
              <a:t>, K., </a:t>
            </a:r>
            <a:r>
              <a:rPr lang="en-GB" sz="1100" dirty="0" err="1"/>
              <a:t>Balkin</a:t>
            </a:r>
            <a:r>
              <a:rPr lang="en-GB" sz="1100" dirty="0"/>
              <a:t>, L.A., Broom, R.H., Roth, A.G. and Selma (2016) Anti-Memoir: Creating Alternate Nursing Home Narratives Through Zine Making, Art Therapy, 33:3, 128-137, DOI: 10.1080/07421656.2016.1199243 </a:t>
            </a:r>
            <a:br>
              <a:rPr lang="en-GB" sz="1100" dirty="0"/>
            </a:br>
            <a:r>
              <a:rPr lang="en-US" sz="1100" kern="150" dirty="0">
                <a:effectLst/>
                <a:ea typeface="Calibri" panose="020F0502020204030204" pitchFamily="34" charset="0"/>
              </a:rPr>
              <a:t>Lambert, C., Williams, S., &amp; Douglas, R. (2023). Sexual cultures in university: an arts-based intervention. </a:t>
            </a:r>
            <a:r>
              <a:rPr lang="en-US" sz="1100" i="1" kern="150" dirty="0">
                <a:effectLst/>
                <a:ea typeface="Calibri" panose="020F0502020204030204" pitchFamily="34" charset="0"/>
              </a:rPr>
              <a:t>Gender and Education, 35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(4), 348-364. doi:10.1080/09540253.2023.2186375</a:t>
            </a:r>
            <a:br>
              <a:rPr lang="en-GB" sz="1100" kern="150" dirty="0">
                <a:ea typeface="Calibri" panose="020F0502020204030204" pitchFamily="34" charset="0"/>
              </a:rPr>
            </a:br>
            <a:r>
              <a:rPr lang="en-GB" sz="1100" dirty="0"/>
              <a:t>Millward, P. (2008). The Rebirth of the Football Fanzine: Using E-zines as Data Source. Journal of Sport and Social Issues, 32(3), 299–310. https://doi.org/10.1177/0193723508319718 </a:t>
            </a:r>
            <a:br>
              <a:rPr lang="en-GB" sz="1100" dirty="0"/>
            </a:br>
            <a:r>
              <a:rPr lang="en-US" sz="1100" kern="150" dirty="0" err="1">
                <a:effectLst/>
                <a:ea typeface="Calibri" panose="020F0502020204030204" pitchFamily="34" charset="0"/>
              </a:rPr>
              <a:t>Piepmeier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, A. (2009). </a:t>
            </a:r>
            <a:r>
              <a:rPr lang="en-US" sz="1100" i="1" kern="150" dirty="0">
                <a:effectLst/>
                <a:ea typeface="Calibri" panose="020F0502020204030204" pitchFamily="34" charset="0"/>
              </a:rPr>
              <a:t>Girl Zines Making Media, Doing Feminism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. New York and London: NYU Press.</a:t>
            </a:r>
            <a:br>
              <a:rPr lang="en-GB" sz="1100" dirty="0"/>
            </a:br>
            <a:r>
              <a:rPr lang="en-GB" sz="1100" dirty="0" err="1"/>
              <a:t>Ptolomey</a:t>
            </a:r>
            <a:r>
              <a:rPr lang="en-GB" sz="1100" dirty="0"/>
              <a:t>, A. M., &amp; Nelson, E. L. (2022). A Creative Conversation for Re-imagining Creative Visual Methods with Children and Young People in Pandemic Times and Beyond. Sociological Research Online, 27(3), 684–689. https://doi.org/10.1177/13607804221089681 </a:t>
            </a:r>
            <a:br>
              <a:rPr lang="en-GB" sz="1100" dirty="0"/>
            </a:br>
            <a:r>
              <a:rPr lang="en-GB" sz="1100" dirty="0"/>
              <a:t>Turner, A. (2022). Perfectly Designed for Connections: Zine Making in Denver Shelters. Western American Literature 57(2), 153-167. </a:t>
            </a:r>
            <a:r>
              <a:rPr lang="en-GB" sz="1100" dirty="0">
                <a:hlinkClick r:id="rId2"/>
              </a:rPr>
              <a:t>https://doi.org/10.1353/wal.2022.0016</a:t>
            </a:r>
            <a:r>
              <a:rPr lang="en-GB" sz="1100" dirty="0"/>
              <a:t>.</a:t>
            </a:r>
            <a:br>
              <a:rPr lang="en-GB" sz="1100" dirty="0"/>
            </a:br>
            <a:r>
              <a:rPr lang="en-GB" sz="1100" dirty="0"/>
              <a:t>Valli, C. (2021) Participatory dissemination : bridging in-depth interviews, participation, and creative visual methods through Interview-Based Zine-Making (IBZM). </a:t>
            </a:r>
            <a:r>
              <a:rPr lang="en-GB" sz="1100" dirty="0" err="1"/>
              <a:t>Fennia</a:t>
            </a:r>
            <a:r>
              <a:rPr lang="en-GB" sz="1100" dirty="0"/>
              <a:t>, 199(1), 25–45. https://doi.org/10.11143/fennia.99197 </a:t>
            </a:r>
            <a:br>
              <a:rPr lang="en-GB" sz="1100" dirty="0"/>
            </a:br>
            <a:r>
              <a:rPr lang="en-GB" sz="1100" dirty="0"/>
              <a:t>Velasco, G. Faria, C. and </a:t>
            </a:r>
            <a:r>
              <a:rPr lang="en-GB" sz="1100" dirty="0" err="1"/>
              <a:t>Walenta</a:t>
            </a:r>
            <a:r>
              <a:rPr lang="en-GB" sz="1100" dirty="0"/>
              <a:t>, J. (2020) Imagining Environmental Justice “Across the Street”: Zine-making as Creative Feminist Geographic Method, </a:t>
            </a:r>
            <a:r>
              <a:rPr lang="en-GB" sz="1100" dirty="0" err="1"/>
              <a:t>GeoHumanities</a:t>
            </a:r>
            <a:r>
              <a:rPr lang="en-GB" sz="1100" dirty="0"/>
              <a:t>, 6:2, 347-370, DOI: 10.1080/2373566X.2020.1814161 </a:t>
            </a:r>
            <a:br>
              <a:rPr lang="en-GB" sz="1100" dirty="0"/>
            </a:br>
            <a:r>
              <a:rPr lang="en-GB" sz="1100" dirty="0"/>
              <a:t>Watson, A. (2020) Zine Making as a Method (video) </a:t>
            </a:r>
            <a:r>
              <a:rPr lang="en-GB" sz="1100" dirty="0">
                <a:hlinkClick r:id="rId3"/>
              </a:rPr>
              <a:t>https://youtu.be/4osG86KDK8A?feature=shared </a:t>
            </a:r>
            <a:br>
              <a:rPr lang="en-GB" sz="1100" dirty="0"/>
            </a:br>
            <a:r>
              <a:rPr lang="en-US" sz="1100" kern="150" dirty="0">
                <a:effectLst/>
                <a:ea typeface="Calibri" panose="020F0502020204030204" pitchFamily="34" charset="0"/>
              </a:rPr>
              <a:t>Watson, A., &amp; Bennett, A. (2021). The felt value of reading zines. </a:t>
            </a:r>
            <a:r>
              <a:rPr lang="en-US" sz="1100" i="1" kern="150" dirty="0">
                <a:effectLst/>
                <a:ea typeface="Calibri" panose="020F0502020204030204" pitchFamily="34" charset="0"/>
              </a:rPr>
              <a:t>American Journal of Cultural Sociology, 9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(2), 115-149. doi:10.1057/s41290-020-00108-9</a:t>
            </a:r>
            <a:br>
              <a:rPr lang="en-GB" sz="1100" dirty="0"/>
            </a:br>
            <a:r>
              <a:rPr lang="en-GB" sz="1100" dirty="0"/>
              <a:t>Way, L. (2017) Here’s some scissors, here’s some glue, now go make a zine! A teacher’s reflections on zine-making in the classroom. In Smith, G.D., Dines, M. and Parkinson, T. Punk Pedagogies. Taylor Francis. CH09 </a:t>
            </a:r>
            <a:br>
              <a:rPr lang="en-GB" sz="1100" dirty="0"/>
            </a:br>
            <a:r>
              <a:rPr lang="en-US" sz="1100" kern="150" dirty="0" err="1">
                <a:effectLst/>
                <a:ea typeface="Calibri" panose="020F0502020204030204" pitchFamily="34" charset="0"/>
              </a:rPr>
              <a:t>Weida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, C. L. (2020). Zine Objects and Orientations in/as Arts Research: Documenting Art Teacher Practices and Identities Through Zine Creation, Collection, and Criticism. </a:t>
            </a:r>
            <a:r>
              <a:rPr lang="en-US" sz="1100" i="1" kern="150" dirty="0">
                <a:effectLst/>
                <a:ea typeface="Calibri" panose="020F0502020204030204" pitchFamily="34" charset="0"/>
              </a:rPr>
              <a:t>Studies in Art Education, 61</a:t>
            </a:r>
            <a:r>
              <a:rPr lang="en-US" sz="1100" kern="150" dirty="0">
                <a:effectLst/>
                <a:ea typeface="Calibri" panose="020F0502020204030204" pitchFamily="34" charset="0"/>
              </a:rPr>
              <a:t>(3), 267-281.</a:t>
            </a:r>
            <a:br>
              <a:rPr lang="en-GB" sz="1100" kern="150" dirty="0">
                <a:ea typeface="Calibri" panose="020F0502020204030204" pitchFamily="34" charset="0"/>
              </a:rPr>
            </a:br>
            <a:r>
              <a:rPr lang="en-GB" sz="1100" dirty="0" err="1"/>
              <a:t>Biagioli</a:t>
            </a:r>
            <a:r>
              <a:rPr lang="en-GB" sz="1100" dirty="0"/>
              <a:t>, </a:t>
            </a:r>
            <a:r>
              <a:rPr lang="en-GB" sz="1100" dirty="0" err="1"/>
              <a:t>Passila</a:t>
            </a:r>
            <a:r>
              <a:rPr lang="en-GB" sz="1100" dirty="0"/>
              <a:t> and </a:t>
            </a:r>
            <a:r>
              <a:rPr lang="en-GB" sz="1100" dirty="0" err="1"/>
              <a:t>Owens_Accepted</a:t>
            </a:r>
            <a:r>
              <a:rPr lang="en-GB" sz="1100" dirty="0"/>
              <a:t> Manuscript Version.pdf (arts.ac.uk</a:t>
            </a:r>
            <a:r>
              <a:rPr lang="en-GB" sz="1100" dirty="0">
                <a:hlinkClick r:id="rId4"/>
              </a:rPr>
              <a:t>) The Zine Method as a Form of Qualitative Analysis.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602897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table with many posters&#10;&#10;Description automatically generated with medium confidence">
            <a:extLst>
              <a:ext uri="{FF2B5EF4-FFF2-40B4-BE49-F238E27FC236}">
                <a16:creationId xmlns:a16="http://schemas.microsoft.com/office/drawing/2014/main" id="{07D20372-5FC2-5EB1-ACB2-0DEF9D1AC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9144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FB07162-1AB1-9F21-9B3A-4C945C12FDD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>
                <a:highlight>
                  <a:srgbClr val="FFFF00"/>
                </a:highlight>
              </a:rPr>
              <a:t>Make your own zine</a:t>
            </a:r>
          </a:p>
        </p:txBody>
      </p:sp>
      <p:pic>
        <p:nvPicPr>
          <p:cNvPr id="4" name="Picture 2" descr="How-To Zine Library – Social Studio">
            <a:extLst>
              <a:ext uri="{FF2B5EF4-FFF2-40B4-BE49-F238E27FC236}">
                <a16:creationId xmlns:a16="http://schemas.microsoft.com/office/drawing/2014/main" id="{4E6B6078-AAF0-61B5-F641-04C6C35DB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30448" y="1690689"/>
            <a:ext cx="5931109" cy="458278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1642</Words>
  <Application>Microsoft Office PowerPoint</Application>
  <PresentationFormat>Widescreen</PresentationFormat>
  <Paragraphs>103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Aptos Black</vt:lpstr>
      <vt:lpstr>Aptos Display</vt:lpstr>
      <vt:lpstr>Aptos ExtraBold</vt:lpstr>
      <vt:lpstr>Arial</vt:lpstr>
      <vt:lpstr>Calibri</vt:lpstr>
      <vt:lpstr>Wingdings</vt:lpstr>
      <vt:lpstr>Office Theme</vt:lpstr>
      <vt:lpstr>Zines as Method: An Introduction</vt:lpstr>
      <vt:lpstr>What’s a zine?</vt:lpstr>
      <vt:lpstr>What’s a zine?</vt:lpstr>
      <vt:lpstr>What’s a zine?</vt:lpstr>
      <vt:lpstr>What’s a zine?</vt:lpstr>
      <vt:lpstr>(some) zine history</vt:lpstr>
      <vt:lpstr>(some) zine history</vt:lpstr>
      <vt:lpstr>(some) zine history</vt:lpstr>
      <vt:lpstr>(some) zine history</vt:lpstr>
      <vt:lpstr>(some) zine history</vt:lpstr>
      <vt:lpstr>PowerPoint Presentation</vt:lpstr>
      <vt:lpstr>Zines as Method</vt:lpstr>
      <vt:lpstr>Zines as Method</vt:lpstr>
      <vt:lpstr>(a note on other uses)</vt:lpstr>
      <vt:lpstr>(a note on other uses)</vt:lpstr>
      <vt:lpstr>Zines as Method: The Literature</vt:lpstr>
      <vt:lpstr>Zines as Method: The Literature</vt:lpstr>
      <vt:lpstr>Zines as Method: My Approach #1</vt:lpstr>
      <vt:lpstr>Zines as Method: My Approach #2</vt:lpstr>
      <vt:lpstr>Zines as Method: My Approach #3</vt:lpstr>
      <vt:lpstr>Practical considerations</vt:lpstr>
      <vt:lpstr>Zines as Method Bibliography</vt:lpstr>
      <vt:lpstr>Make your own zine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Zines as Method: An Introduction</dc:title>
  <dc:creator>HILL, CARYS (PGR)</dc:creator>
  <cp:lastModifiedBy>HILL, CARYS (PGR)</cp:lastModifiedBy>
  <cp:revision>5</cp:revision>
  <dcterms:created xsi:type="dcterms:W3CDTF">2024-06-07T11:48:42Z</dcterms:created>
  <dcterms:modified xsi:type="dcterms:W3CDTF">2025-01-23T13:43:51Z</dcterms:modified>
</cp:coreProperties>
</file>