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8"/>
  </p:notesMasterIdLst>
  <p:sldIdLst>
    <p:sldId id="296" r:id="rId5"/>
    <p:sldId id="311" r:id="rId6"/>
    <p:sldId id="319" r:id="rId7"/>
    <p:sldId id="326" r:id="rId8"/>
    <p:sldId id="325" r:id="rId9"/>
    <p:sldId id="372" r:id="rId10"/>
    <p:sldId id="362" r:id="rId11"/>
    <p:sldId id="364" r:id="rId12"/>
    <p:sldId id="363" r:id="rId13"/>
    <p:sldId id="370" r:id="rId14"/>
    <p:sldId id="352" r:id="rId15"/>
    <p:sldId id="357" r:id="rId16"/>
    <p:sldId id="365" r:id="rId17"/>
    <p:sldId id="338" r:id="rId18"/>
    <p:sldId id="330" r:id="rId19"/>
    <p:sldId id="360" r:id="rId20"/>
    <p:sldId id="368" r:id="rId21"/>
    <p:sldId id="369" r:id="rId22"/>
    <p:sldId id="367" r:id="rId23"/>
    <p:sldId id="366" r:id="rId24"/>
    <p:sldId id="331" r:id="rId25"/>
    <p:sldId id="334" r:id="rId26"/>
    <p:sldId id="335" r:id="rId27"/>
  </p:sldIdLst>
  <p:sldSz cx="12192000" cy="6858000"/>
  <p:notesSz cx="6858000" cy="9144000"/>
  <p:custDataLst>
    <p:tags r:id="rId2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0000"/>
    <a:srgbClr val="5F86CD"/>
    <a:srgbClr val="567FCA"/>
    <a:srgbClr val="FFFF00"/>
    <a:srgbClr val="7DDDFF"/>
    <a:srgbClr val="D5F7FF"/>
    <a:srgbClr val="F8F8F8"/>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93792" autoAdjust="0"/>
  </p:normalViewPr>
  <p:slideViewPr>
    <p:cSldViewPr snapToGrid="0">
      <p:cViewPr varScale="1">
        <p:scale>
          <a:sx n="62" d="100"/>
          <a:sy n="62" d="100"/>
        </p:scale>
        <p:origin x="712" y="68"/>
      </p:cViewPr>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eboah, Godwin" userId="bf3f6192-26ae-4aa4-8e30-89a62f3a644f" providerId="ADAL" clId="{639A4529-13E9-4BB0-B01D-8A2CE014093F}"/>
    <pc:docChg chg="modSld">
      <pc:chgData name="Yeboah, Godwin" userId="bf3f6192-26ae-4aa4-8e30-89a62f3a644f" providerId="ADAL" clId="{639A4529-13E9-4BB0-B01D-8A2CE014093F}" dt="2023-05-30T11:01:24.717" v="10" actId="20577"/>
      <pc:docMkLst>
        <pc:docMk/>
      </pc:docMkLst>
      <pc:sldChg chg="modNotesTx">
        <pc:chgData name="Yeboah, Godwin" userId="bf3f6192-26ae-4aa4-8e30-89a62f3a644f" providerId="ADAL" clId="{639A4529-13E9-4BB0-B01D-8A2CE014093F}" dt="2023-05-30T10:59:54.564" v="8" actId="20577"/>
        <pc:sldMkLst>
          <pc:docMk/>
          <pc:sldMk cId="1452899701" sldId="296"/>
        </pc:sldMkLst>
      </pc:sldChg>
      <pc:sldChg chg="modNotesTx">
        <pc:chgData name="Yeboah, Godwin" userId="bf3f6192-26ae-4aa4-8e30-89a62f3a644f" providerId="ADAL" clId="{639A4529-13E9-4BB0-B01D-8A2CE014093F}" dt="2023-05-30T11:01:24.717" v="10" actId="20577"/>
        <pc:sldMkLst>
          <pc:docMk/>
          <pc:sldMk cId="2135794740" sldId="311"/>
        </pc:sldMkLst>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8F053F-3EA9-47DD-9746-4FE4FF3A9567}" type="doc">
      <dgm:prSet loTypeId="urn:microsoft.com/office/officeart/2005/8/layout/hList7" loCatId="picture" qsTypeId="urn:microsoft.com/office/officeart/2005/8/quickstyle/simple1" qsCatId="simple" csTypeId="urn:microsoft.com/office/officeart/2005/8/colors/accent1_2" csCatId="accent1" phldr="1"/>
      <dgm:spPr/>
    </dgm:pt>
    <dgm:pt modelId="{FE3592CA-D0E6-4680-BE82-FEDCE18BDC09}">
      <dgm:prSet phldrT="[Text]" custT="1"/>
      <dgm:spPr/>
      <dgm:t>
        <a:bodyPr/>
        <a:lstStyle/>
        <a:p>
          <a:r>
            <a:rPr lang="en-GB" sz="2300" b="1" dirty="0"/>
            <a:t>Hardware</a:t>
          </a:r>
        </a:p>
        <a:p>
          <a:r>
            <a:rPr lang="en-GB" sz="1200" dirty="0"/>
            <a:t>Computers, networks, printers, drones, etc.</a:t>
          </a:r>
        </a:p>
      </dgm:t>
    </dgm:pt>
    <dgm:pt modelId="{BBC17891-235F-4093-8CFE-E813B9AFA1B3}" type="parTrans" cxnId="{F3A3639F-FF6A-4A7E-901F-384BC2B17A27}">
      <dgm:prSet/>
      <dgm:spPr/>
      <dgm:t>
        <a:bodyPr/>
        <a:lstStyle/>
        <a:p>
          <a:endParaRPr lang="en-GB"/>
        </a:p>
      </dgm:t>
    </dgm:pt>
    <dgm:pt modelId="{21AF6C40-6EF2-4E8B-A505-6C3032FA9BCB}" type="sibTrans" cxnId="{F3A3639F-FF6A-4A7E-901F-384BC2B17A27}">
      <dgm:prSet/>
      <dgm:spPr/>
      <dgm:t>
        <a:bodyPr/>
        <a:lstStyle/>
        <a:p>
          <a:endParaRPr lang="en-GB"/>
        </a:p>
      </dgm:t>
    </dgm:pt>
    <dgm:pt modelId="{FF3A6972-43DB-498A-BD45-FAE1DB2E00FA}">
      <dgm:prSet phldrT="[Text]" custT="1"/>
      <dgm:spPr/>
      <dgm:t>
        <a:bodyPr/>
        <a:lstStyle/>
        <a:p>
          <a:r>
            <a:rPr lang="en-GB" sz="2300" b="1" dirty="0"/>
            <a:t>Software</a:t>
          </a:r>
        </a:p>
        <a:p>
          <a:r>
            <a:rPr lang="en-GB" sz="1300" dirty="0"/>
            <a:t>GIS software, database software, etc.</a:t>
          </a:r>
        </a:p>
      </dgm:t>
    </dgm:pt>
    <dgm:pt modelId="{3CD5CAE5-05D7-42A1-A394-711DA2ED041B}" type="parTrans" cxnId="{07E96E58-6278-43C6-8392-53D60FBF6C82}">
      <dgm:prSet/>
      <dgm:spPr/>
      <dgm:t>
        <a:bodyPr/>
        <a:lstStyle/>
        <a:p>
          <a:endParaRPr lang="en-GB"/>
        </a:p>
      </dgm:t>
    </dgm:pt>
    <dgm:pt modelId="{929953B8-3A25-42E7-B4A7-B03E6A27B210}" type="sibTrans" cxnId="{07E96E58-6278-43C6-8392-53D60FBF6C82}">
      <dgm:prSet/>
      <dgm:spPr/>
      <dgm:t>
        <a:bodyPr/>
        <a:lstStyle/>
        <a:p>
          <a:endParaRPr lang="en-GB"/>
        </a:p>
      </dgm:t>
    </dgm:pt>
    <dgm:pt modelId="{BB47F996-05C1-496D-9E9E-8AB34F8DAAB0}">
      <dgm:prSet phldrT="[Text]" custT="1"/>
      <dgm:spPr/>
      <dgm:t>
        <a:bodyPr/>
        <a:lstStyle/>
        <a:p>
          <a:r>
            <a:rPr lang="en-GB" sz="2300" b="1" dirty="0"/>
            <a:t>Data</a:t>
          </a:r>
        </a:p>
        <a:p>
          <a:r>
            <a:rPr lang="en-GB" sz="1300" dirty="0"/>
            <a:t>Vector data, raster/satellite images, tables, meta etc.</a:t>
          </a:r>
        </a:p>
      </dgm:t>
    </dgm:pt>
    <dgm:pt modelId="{20850596-5C88-42A6-8607-6D7DEB3C03F3}" type="parTrans" cxnId="{43ED4E86-29BC-4AC5-9190-3549B9442A22}">
      <dgm:prSet/>
      <dgm:spPr/>
      <dgm:t>
        <a:bodyPr/>
        <a:lstStyle/>
        <a:p>
          <a:endParaRPr lang="en-GB"/>
        </a:p>
      </dgm:t>
    </dgm:pt>
    <dgm:pt modelId="{954F2E7F-A253-4594-A0A0-AF21B15BE5BC}" type="sibTrans" cxnId="{43ED4E86-29BC-4AC5-9190-3549B9442A22}">
      <dgm:prSet/>
      <dgm:spPr/>
      <dgm:t>
        <a:bodyPr/>
        <a:lstStyle/>
        <a:p>
          <a:endParaRPr lang="en-GB"/>
        </a:p>
      </dgm:t>
    </dgm:pt>
    <dgm:pt modelId="{45039140-BA63-4C0E-B1DA-E9040E83A949}">
      <dgm:prSet phldrT="[Text]" custT="1"/>
      <dgm:spPr/>
      <dgm:t>
        <a:bodyPr/>
        <a:lstStyle/>
        <a:p>
          <a:r>
            <a:rPr lang="en-GB" sz="2300" b="1" dirty="0"/>
            <a:t>Methods</a:t>
          </a:r>
        </a:p>
        <a:p>
          <a:r>
            <a:rPr lang="en-GB" sz="1300" dirty="0"/>
            <a:t>Approaches, standards, procedures, etc.</a:t>
          </a:r>
        </a:p>
      </dgm:t>
    </dgm:pt>
    <dgm:pt modelId="{8D92026C-093F-41C0-A3BC-4D42B6D4724C}" type="parTrans" cxnId="{4B3A2419-C5FA-4105-8505-264D58881522}">
      <dgm:prSet/>
      <dgm:spPr/>
      <dgm:t>
        <a:bodyPr/>
        <a:lstStyle/>
        <a:p>
          <a:endParaRPr lang="en-GB"/>
        </a:p>
      </dgm:t>
    </dgm:pt>
    <dgm:pt modelId="{5DB6E292-DA47-4B10-973B-21789309F7E2}" type="sibTrans" cxnId="{4B3A2419-C5FA-4105-8505-264D58881522}">
      <dgm:prSet/>
      <dgm:spPr/>
      <dgm:t>
        <a:bodyPr/>
        <a:lstStyle/>
        <a:p>
          <a:endParaRPr lang="en-GB"/>
        </a:p>
      </dgm:t>
    </dgm:pt>
    <dgm:pt modelId="{25BD01B9-4B69-4A74-8DB7-2449A19F8131}">
      <dgm:prSet phldrT="[Text]" custT="1"/>
      <dgm:spPr/>
      <dgm:t>
        <a:bodyPr/>
        <a:lstStyle/>
        <a:p>
          <a:r>
            <a:rPr lang="en-GB" sz="2300" b="1" dirty="0"/>
            <a:t>People</a:t>
          </a:r>
        </a:p>
        <a:p>
          <a:r>
            <a:rPr lang="en-GB" sz="1300" dirty="0"/>
            <a:t>GIS experts, clients, administrators etc.</a:t>
          </a:r>
        </a:p>
      </dgm:t>
    </dgm:pt>
    <dgm:pt modelId="{516DB0DC-BF3C-4B5A-9EB1-12D33B0DBF74}" type="parTrans" cxnId="{A3C28516-E9AB-4022-B1D4-AE1D6314918A}">
      <dgm:prSet/>
      <dgm:spPr/>
      <dgm:t>
        <a:bodyPr/>
        <a:lstStyle/>
        <a:p>
          <a:endParaRPr lang="en-GB"/>
        </a:p>
      </dgm:t>
    </dgm:pt>
    <dgm:pt modelId="{E1F3DBFD-0016-44A7-8FF0-1DC38B656A47}" type="sibTrans" cxnId="{A3C28516-E9AB-4022-B1D4-AE1D6314918A}">
      <dgm:prSet/>
      <dgm:spPr/>
      <dgm:t>
        <a:bodyPr/>
        <a:lstStyle/>
        <a:p>
          <a:endParaRPr lang="en-GB"/>
        </a:p>
      </dgm:t>
    </dgm:pt>
    <dgm:pt modelId="{E6FABEBA-E723-4EAB-B95E-DAB06CFAB224}" type="pres">
      <dgm:prSet presAssocID="{708F053F-3EA9-47DD-9746-4FE4FF3A9567}" presName="Name0" presStyleCnt="0">
        <dgm:presLayoutVars>
          <dgm:dir/>
          <dgm:resizeHandles val="exact"/>
        </dgm:presLayoutVars>
      </dgm:prSet>
      <dgm:spPr/>
    </dgm:pt>
    <dgm:pt modelId="{39FCAD76-EAA7-4AED-90D0-3EA196E49CC3}" type="pres">
      <dgm:prSet presAssocID="{708F053F-3EA9-47DD-9746-4FE4FF3A9567}" presName="fgShape" presStyleLbl="fgShp" presStyleIdx="0" presStyleCnt="1" custScaleX="101812" custScaleY="180352"/>
      <dgm:spPr/>
    </dgm:pt>
    <dgm:pt modelId="{41FBE01D-D042-40A1-81F5-573F319F4F70}" type="pres">
      <dgm:prSet presAssocID="{708F053F-3EA9-47DD-9746-4FE4FF3A9567}" presName="linComp" presStyleCnt="0"/>
      <dgm:spPr/>
    </dgm:pt>
    <dgm:pt modelId="{CE541FE5-A85E-4A4F-885F-352D3FBD9AD3}" type="pres">
      <dgm:prSet presAssocID="{FE3592CA-D0E6-4680-BE82-FEDCE18BDC09}" presName="compNode" presStyleCnt="0"/>
      <dgm:spPr/>
    </dgm:pt>
    <dgm:pt modelId="{F0C2DF1C-AEA7-44B4-BC94-97689FAD10F7}" type="pres">
      <dgm:prSet presAssocID="{FE3592CA-D0E6-4680-BE82-FEDCE18BDC09}" presName="bkgdShape" presStyleLbl="node1" presStyleIdx="0" presStyleCnt="5"/>
      <dgm:spPr/>
    </dgm:pt>
    <dgm:pt modelId="{8A3172FD-227C-4153-8884-AF4078538ADE}" type="pres">
      <dgm:prSet presAssocID="{FE3592CA-D0E6-4680-BE82-FEDCE18BDC09}" presName="nodeTx" presStyleLbl="node1" presStyleIdx="0" presStyleCnt="5">
        <dgm:presLayoutVars>
          <dgm:bulletEnabled val="1"/>
        </dgm:presLayoutVars>
      </dgm:prSet>
      <dgm:spPr/>
    </dgm:pt>
    <dgm:pt modelId="{B4247D01-5C08-42E9-A46F-465E8A9D18E3}" type="pres">
      <dgm:prSet presAssocID="{FE3592CA-D0E6-4680-BE82-FEDCE18BDC09}" presName="invisiNode" presStyleLbl="node1" presStyleIdx="0" presStyleCnt="5"/>
      <dgm:spPr/>
    </dgm:pt>
    <dgm:pt modelId="{2321468D-BAAB-4B3E-82B8-D69DEF489D34}" type="pres">
      <dgm:prSet presAssocID="{FE3592CA-D0E6-4680-BE82-FEDCE18BDC09}" presName="imagNode" presStyleLbl="fgImgPlac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Computer with solid fill"/>
        </a:ext>
      </dgm:extLst>
    </dgm:pt>
    <dgm:pt modelId="{35D31C29-939C-4F76-9592-20E91F6BE884}" type="pres">
      <dgm:prSet presAssocID="{21AF6C40-6EF2-4E8B-A505-6C3032FA9BCB}" presName="sibTrans" presStyleLbl="sibTrans2D1" presStyleIdx="0" presStyleCnt="0"/>
      <dgm:spPr/>
    </dgm:pt>
    <dgm:pt modelId="{4BF665B7-6EFC-4CD9-A5BC-1AFDB3D28F47}" type="pres">
      <dgm:prSet presAssocID="{FF3A6972-43DB-498A-BD45-FAE1DB2E00FA}" presName="compNode" presStyleCnt="0"/>
      <dgm:spPr/>
    </dgm:pt>
    <dgm:pt modelId="{08E2A645-7E33-467D-A969-76711D1FDBF7}" type="pres">
      <dgm:prSet presAssocID="{FF3A6972-43DB-498A-BD45-FAE1DB2E00FA}" presName="bkgdShape" presStyleLbl="node1" presStyleIdx="1" presStyleCnt="5"/>
      <dgm:spPr/>
    </dgm:pt>
    <dgm:pt modelId="{5BE44DCD-5F1A-4375-A192-94E1537FAA4C}" type="pres">
      <dgm:prSet presAssocID="{FF3A6972-43DB-498A-BD45-FAE1DB2E00FA}" presName="nodeTx" presStyleLbl="node1" presStyleIdx="1" presStyleCnt="5">
        <dgm:presLayoutVars>
          <dgm:bulletEnabled val="1"/>
        </dgm:presLayoutVars>
      </dgm:prSet>
      <dgm:spPr/>
    </dgm:pt>
    <dgm:pt modelId="{A95DEBB3-6565-4ED8-9114-2739E1D5A772}" type="pres">
      <dgm:prSet presAssocID="{FF3A6972-43DB-498A-BD45-FAE1DB2E00FA}" presName="invisiNode" presStyleLbl="node1" presStyleIdx="1" presStyleCnt="5"/>
      <dgm:spPr/>
    </dgm:pt>
    <dgm:pt modelId="{E6091023-1B2C-46D9-B216-649FCEABD68D}" type="pres">
      <dgm:prSet presAssocID="{FF3A6972-43DB-498A-BD45-FAE1DB2E00FA}" presName="imagNode" presStyleLbl="fgImgPlac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Illustrator outline"/>
        </a:ext>
      </dgm:extLst>
    </dgm:pt>
    <dgm:pt modelId="{0923D4D8-D3BD-4501-A328-C2E10075F779}" type="pres">
      <dgm:prSet presAssocID="{929953B8-3A25-42E7-B4A7-B03E6A27B210}" presName="sibTrans" presStyleLbl="sibTrans2D1" presStyleIdx="0" presStyleCnt="0"/>
      <dgm:spPr/>
    </dgm:pt>
    <dgm:pt modelId="{EF0C4329-4DE3-4DC7-8598-6E87F02B75D8}" type="pres">
      <dgm:prSet presAssocID="{BB47F996-05C1-496D-9E9E-8AB34F8DAAB0}" presName="compNode" presStyleCnt="0"/>
      <dgm:spPr/>
    </dgm:pt>
    <dgm:pt modelId="{40C611E1-3200-4386-97EE-40A982928FF2}" type="pres">
      <dgm:prSet presAssocID="{BB47F996-05C1-496D-9E9E-8AB34F8DAAB0}" presName="bkgdShape" presStyleLbl="node1" presStyleIdx="2" presStyleCnt="5"/>
      <dgm:spPr/>
    </dgm:pt>
    <dgm:pt modelId="{BB1E142D-181F-4657-B583-2B626D21816A}" type="pres">
      <dgm:prSet presAssocID="{BB47F996-05C1-496D-9E9E-8AB34F8DAAB0}" presName="nodeTx" presStyleLbl="node1" presStyleIdx="2" presStyleCnt="5">
        <dgm:presLayoutVars>
          <dgm:bulletEnabled val="1"/>
        </dgm:presLayoutVars>
      </dgm:prSet>
      <dgm:spPr/>
    </dgm:pt>
    <dgm:pt modelId="{809B9821-F2CB-40F2-B278-CB4F90A69F7D}" type="pres">
      <dgm:prSet presAssocID="{BB47F996-05C1-496D-9E9E-8AB34F8DAAB0}" presName="invisiNode" presStyleLbl="node1" presStyleIdx="2" presStyleCnt="5"/>
      <dgm:spPr/>
    </dgm:pt>
    <dgm:pt modelId="{3F38C7E4-F003-4E96-B618-AB67AEA5D2B6}" type="pres">
      <dgm:prSet presAssocID="{BB47F996-05C1-496D-9E9E-8AB34F8DAAB0}" presName="imagNode" presStyleLbl="fgImgPlac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Folder Search with solid fill"/>
        </a:ext>
      </dgm:extLst>
    </dgm:pt>
    <dgm:pt modelId="{85FF3D07-B63F-4D3F-86F8-7BBCD20D6ADA}" type="pres">
      <dgm:prSet presAssocID="{954F2E7F-A253-4594-A0A0-AF21B15BE5BC}" presName="sibTrans" presStyleLbl="sibTrans2D1" presStyleIdx="0" presStyleCnt="0"/>
      <dgm:spPr/>
    </dgm:pt>
    <dgm:pt modelId="{FFD1ABB8-E744-4104-B4FF-4B2BCB5133CD}" type="pres">
      <dgm:prSet presAssocID="{25BD01B9-4B69-4A74-8DB7-2449A19F8131}" presName="compNode" presStyleCnt="0"/>
      <dgm:spPr/>
    </dgm:pt>
    <dgm:pt modelId="{31D717FD-4B00-4934-B642-FA3B669F29DE}" type="pres">
      <dgm:prSet presAssocID="{25BD01B9-4B69-4A74-8DB7-2449A19F8131}" presName="bkgdShape" presStyleLbl="node1" presStyleIdx="3" presStyleCnt="5"/>
      <dgm:spPr/>
    </dgm:pt>
    <dgm:pt modelId="{6FCDA99A-4395-4D3A-AB24-F4D7322547D8}" type="pres">
      <dgm:prSet presAssocID="{25BD01B9-4B69-4A74-8DB7-2449A19F8131}" presName="nodeTx" presStyleLbl="node1" presStyleIdx="3" presStyleCnt="5">
        <dgm:presLayoutVars>
          <dgm:bulletEnabled val="1"/>
        </dgm:presLayoutVars>
      </dgm:prSet>
      <dgm:spPr/>
    </dgm:pt>
    <dgm:pt modelId="{F926564E-3CAB-4A64-BD8D-D01617C491F1}" type="pres">
      <dgm:prSet presAssocID="{25BD01B9-4B69-4A74-8DB7-2449A19F8131}" presName="invisiNode" presStyleLbl="node1" presStyleIdx="3" presStyleCnt="5"/>
      <dgm:spPr/>
    </dgm:pt>
    <dgm:pt modelId="{11C57524-2FE1-447F-BA86-6CD511B318D5}" type="pres">
      <dgm:prSet presAssocID="{25BD01B9-4B69-4A74-8DB7-2449A19F8131}" presName="imagNode" presStyleLbl="fgImgPlac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Social distancing with solid fill"/>
        </a:ext>
      </dgm:extLst>
    </dgm:pt>
    <dgm:pt modelId="{A22C29E2-D31D-4743-A76D-C282B071AB94}" type="pres">
      <dgm:prSet presAssocID="{E1F3DBFD-0016-44A7-8FF0-1DC38B656A47}" presName="sibTrans" presStyleLbl="sibTrans2D1" presStyleIdx="0" presStyleCnt="0"/>
      <dgm:spPr/>
    </dgm:pt>
    <dgm:pt modelId="{061CBF14-4F01-411E-B1E0-49B8F9B696BE}" type="pres">
      <dgm:prSet presAssocID="{45039140-BA63-4C0E-B1DA-E9040E83A949}" presName="compNode" presStyleCnt="0"/>
      <dgm:spPr/>
    </dgm:pt>
    <dgm:pt modelId="{B13A0C73-ADCB-4422-8FC6-DD0CB972D9CB}" type="pres">
      <dgm:prSet presAssocID="{45039140-BA63-4C0E-B1DA-E9040E83A949}" presName="bkgdShape" presStyleLbl="node1" presStyleIdx="4" presStyleCnt="5"/>
      <dgm:spPr/>
    </dgm:pt>
    <dgm:pt modelId="{A154405E-08D7-4BAB-AE04-F70D7F0A606B}" type="pres">
      <dgm:prSet presAssocID="{45039140-BA63-4C0E-B1DA-E9040E83A949}" presName="nodeTx" presStyleLbl="node1" presStyleIdx="4" presStyleCnt="5">
        <dgm:presLayoutVars>
          <dgm:bulletEnabled val="1"/>
        </dgm:presLayoutVars>
      </dgm:prSet>
      <dgm:spPr/>
    </dgm:pt>
    <dgm:pt modelId="{F90B5C3F-7FC0-4308-B6F1-36A6790F40E9}" type="pres">
      <dgm:prSet presAssocID="{45039140-BA63-4C0E-B1DA-E9040E83A949}" presName="invisiNode" presStyleLbl="node1" presStyleIdx="4" presStyleCnt="5"/>
      <dgm:spPr/>
    </dgm:pt>
    <dgm:pt modelId="{CCC3CBBC-A9A4-470B-A5A7-B22C9E9EDB79}" type="pres">
      <dgm:prSet presAssocID="{45039140-BA63-4C0E-B1DA-E9040E83A949}" presName="imagNode" presStyleLbl="fgImgPlac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dgm:spPr>
      <dgm:extLst>
        <a:ext uri="{E40237B7-FDA0-4F09-8148-C483321AD2D9}">
          <dgm14:cNvPr xmlns:dgm14="http://schemas.microsoft.com/office/drawing/2010/diagram" id="0" name="" descr="Circles with arrows with solid fill"/>
        </a:ext>
      </dgm:extLst>
    </dgm:pt>
  </dgm:ptLst>
  <dgm:cxnLst>
    <dgm:cxn modelId="{5194240D-C1F7-4B5B-82CC-4F107C6AF9CC}" type="presOf" srcId="{708F053F-3EA9-47DD-9746-4FE4FF3A9567}" destId="{E6FABEBA-E723-4EAB-B95E-DAB06CFAB224}" srcOrd="0" destOrd="0" presId="urn:microsoft.com/office/officeart/2005/8/layout/hList7"/>
    <dgm:cxn modelId="{ADB0910E-2F19-4895-8696-2F3FCC22922A}" type="presOf" srcId="{FF3A6972-43DB-498A-BD45-FAE1DB2E00FA}" destId="{5BE44DCD-5F1A-4375-A192-94E1537FAA4C}" srcOrd="1" destOrd="0" presId="urn:microsoft.com/office/officeart/2005/8/layout/hList7"/>
    <dgm:cxn modelId="{A695E10F-65F7-4BF8-9BE3-3EF6939B6340}" type="presOf" srcId="{45039140-BA63-4C0E-B1DA-E9040E83A949}" destId="{A154405E-08D7-4BAB-AE04-F70D7F0A606B}" srcOrd="1" destOrd="0" presId="urn:microsoft.com/office/officeart/2005/8/layout/hList7"/>
    <dgm:cxn modelId="{8A78E010-9775-4B0A-9D5C-6EB7DDE34DB2}" type="presOf" srcId="{FF3A6972-43DB-498A-BD45-FAE1DB2E00FA}" destId="{08E2A645-7E33-467D-A969-76711D1FDBF7}" srcOrd="0" destOrd="0" presId="urn:microsoft.com/office/officeart/2005/8/layout/hList7"/>
    <dgm:cxn modelId="{AD435711-8B9E-4129-AF58-E16FE3AC1757}" type="presOf" srcId="{FE3592CA-D0E6-4680-BE82-FEDCE18BDC09}" destId="{8A3172FD-227C-4153-8884-AF4078538ADE}" srcOrd="1" destOrd="0" presId="urn:microsoft.com/office/officeart/2005/8/layout/hList7"/>
    <dgm:cxn modelId="{A3C28516-E9AB-4022-B1D4-AE1D6314918A}" srcId="{708F053F-3EA9-47DD-9746-4FE4FF3A9567}" destId="{25BD01B9-4B69-4A74-8DB7-2449A19F8131}" srcOrd="3" destOrd="0" parTransId="{516DB0DC-BF3C-4B5A-9EB1-12D33B0DBF74}" sibTransId="{E1F3DBFD-0016-44A7-8FF0-1DC38B656A47}"/>
    <dgm:cxn modelId="{4B3A2419-C5FA-4105-8505-264D58881522}" srcId="{708F053F-3EA9-47DD-9746-4FE4FF3A9567}" destId="{45039140-BA63-4C0E-B1DA-E9040E83A949}" srcOrd="4" destOrd="0" parTransId="{8D92026C-093F-41C0-A3BC-4D42B6D4724C}" sibTransId="{5DB6E292-DA47-4B10-973B-21789309F7E2}"/>
    <dgm:cxn modelId="{E4372647-A13D-41B1-9DF9-682BC6E561D6}" type="presOf" srcId="{21AF6C40-6EF2-4E8B-A505-6C3032FA9BCB}" destId="{35D31C29-939C-4F76-9592-20E91F6BE884}" srcOrd="0" destOrd="0" presId="urn:microsoft.com/office/officeart/2005/8/layout/hList7"/>
    <dgm:cxn modelId="{540DEE51-3369-4B5A-8761-F166CB80215A}" type="presOf" srcId="{FE3592CA-D0E6-4680-BE82-FEDCE18BDC09}" destId="{F0C2DF1C-AEA7-44B4-BC94-97689FAD10F7}" srcOrd="0" destOrd="0" presId="urn:microsoft.com/office/officeart/2005/8/layout/hList7"/>
    <dgm:cxn modelId="{C1F5B452-8B95-4D5B-AB9B-2518779407AB}" type="presOf" srcId="{45039140-BA63-4C0E-B1DA-E9040E83A949}" destId="{B13A0C73-ADCB-4422-8FC6-DD0CB972D9CB}" srcOrd="0" destOrd="0" presId="urn:microsoft.com/office/officeart/2005/8/layout/hList7"/>
    <dgm:cxn modelId="{07E96E58-6278-43C6-8392-53D60FBF6C82}" srcId="{708F053F-3EA9-47DD-9746-4FE4FF3A9567}" destId="{FF3A6972-43DB-498A-BD45-FAE1DB2E00FA}" srcOrd="1" destOrd="0" parTransId="{3CD5CAE5-05D7-42A1-A394-711DA2ED041B}" sibTransId="{929953B8-3A25-42E7-B4A7-B03E6A27B210}"/>
    <dgm:cxn modelId="{43ED4E86-29BC-4AC5-9190-3549B9442A22}" srcId="{708F053F-3EA9-47DD-9746-4FE4FF3A9567}" destId="{BB47F996-05C1-496D-9E9E-8AB34F8DAAB0}" srcOrd="2" destOrd="0" parTransId="{20850596-5C88-42A6-8607-6D7DEB3C03F3}" sibTransId="{954F2E7F-A253-4594-A0A0-AF21B15BE5BC}"/>
    <dgm:cxn modelId="{125E7791-BBE9-4951-ADBA-B34655B7592D}" type="presOf" srcId="{25BD01B9-4B69-4A74-8DB7-2449A19F8131}" destId="{6FCDA99A-4395-4D3A-AB24-F4D7322547D8}" srcOrd="1" destOrd="0" presId="urn:microsoft.com/office/officeart/2005/8/layout/hList7"/>
    <dgm:cxn modelId="{F3A3639F-FF6A-4A7E-901F-384BC2B17A27}" srcId="{708F053F-3EA9-47DD-9746-4FE4FF3A9567}" destId="{FE3592CA-D0E6-4680-BE82-FEDCE18BDC09}" srcOrd="0" destOrd="0" parTransId="{BBC17891-235F-4093-8CFE-E813B9AFA1B3}" sibTransId="{21AF6C40-6EF2-4E8B-A505-6C3032FA9BCB}"/>
    <dgm:cxn modelId="{8503E6A7-A012-4101-930F-AA9E9D948524}" type="presOf" srcId="{E1F3DBFD-0016-44A7-8FF0-1DC38B656A47}" destId="{A22C29E2-D31D-4743-A76D-C282B071AB94}" srcOrd="0" destOrd="0" presId="urn:microsoft.com/office/officeart/2005/8/layout/hList7"/>
    <dgm:cxn modelId="{B8B4B2B1-E010-4FD2-94F2-D7757ABE3EB5}" type="presOf" srcId="{954F2E7F-A253-4594-A0A0-AF21B15BE5BC}" destId="{85FF3D07-B63F-4D3F-86F8-7BBCD20D6ADA}" srcOrd="0" destOrd="0" presId="urn:microsoft.com/office/officeart/2005/8/layout/hList7"/>
    <dgm:cxn modelId="{048D3DB8-8F40-4987-9BDC-5FB4C0E47B6B}" type="presOf" srcId="{BB47F996-05C1-496D-9E9E-8AB34F8DAAB0}" destId="{BB1E142D-181F-4657-B583-2B626D21816A}" srcOrd="1" destOrd="0" presId="urn:microsoft.com/office/officeart/2005/8/layout/hList7"/>
    <dgm:cxn modelId="{3F302ACE-2E92-447B-98DF-57C8FE47A46D}" type="presOf" srcId="{25BD01B9-4B69-4A74-8DB7-2449A19F8131}" destId="{31D717FD-4B00-4934-B642-FA3B669F29DE}" srcOrd="0" destOrd="0" presId="urn:microsoft.com/office/officeart/2005/8/layout/hList7"/>
    <dgm:cxn modelId="{B24508DC-7B6C-4ADA-B6B5-7B884CDB5762}" type="presOf" srcId="{929953B8-3A25-42E7-B4A7-B03E6A27B210}" destId="{0923D4D8-D3BD-4501-A328-C2E10075F779}" srcOrd="0" destOrd="0" presId="urn:microsoft.com/office/officeart/2005/8/layout/hList7"/>
    <dgm:cxn modelId="{372B38E6-6166-44F1-829E-F4A9239A1C73}" type="presOf" srcId="{BB47F996-05C1-496D-9E9E-8AB34F8DAAB0}" destId="{40C611E1-3200-4386-97EE-40A982928FF2}" srcOrd="0" destOrd="0" presId="urn:microsoft.com/office/officeart/2005/8/layout/hList7"/>
    <dgm:cxn modelId="{3FE50856-1C6A-4AFB-A0DA-41E05693C0F4}" type="presParOf" srcId="{E6FABEBA-E723-4EAB-B95E-DAB06CFAB224}" destId="{39FCAD76-EAA7-4AED-90D0-3EA196E49CC3}" srcOrd="0" destOrd="0" presId="urn:microsoft.com/office/officeart/2005/8/layout/hList7"/>
    <dgm:cxn modelId="{751169B9-7EF7-44A6-A02A-D19DFA05CB1E}" type="presParOf" srcId="{E6FABEBA-E723-4EAB-B95E-DAB06CFAB224}" destId="{41FBE01D-D042-40A1-81F5-573F319F4F70}" srcOrd="1" destOrd="0" presId="urn:microsoft.com/office/officeart/2005/8/layout/hList7"/>
    <dgm:cxn modelId="{6D9FC6E2-DD1A-44DC-8841-739AFE79BE92}" type="presParOf" srcId="{41FBE01D-D042-40A1-81F5-573F319F4F70}" destId="{CE541FE5-A85E-4A4F-885F-352D3FBD9AD3}" srcOrd="0" destOrd="0" presId="urn:microsoft.com/office/officeart/2005/8/layout/hList7"/>
    <dgm:cxn modelId="{08A2DB20-E8F8-4A09-8FF7-719E25CDB965}" type="presParOf" srcId="{CE541FE5-A85E-4A4F-885F-352D3FBD9AD3}" destId="{F0C2DF1C-AEA7-44B4-BC94-97689FAD10F7}" srcOrd="0" destOrd="0" presId="urn:microsoft.com/office/officeart/2005/8/layout/hList7"/>
    <dgm:cxn modelId="{E9287923-AEA6-4B0D-9325-3DD376332C9F}" type="presParOf" srcId="{CE541FE5-A85E-4A4F-885F-352D3FBD9AD3}" destId="{8A3172FD-227C-4153-8884-AF4078538ADE}" srcOrd="1" destOrd="0" presId="urn:microsoft.com/office/officeart/2005/8/layout/hList7"/>
    <dgm:cxn modelId="{3DF57F3F-84BD-4F73-A66B-77A044A28259}" type="presParOf" srcId="{CE541FE5-A85E-4A4F-885F-352D3FBD9AD3}" destId="{B4247D01-5C08-42E9-A46F-465E8A9D18E3}" srcOrd="2" destOrd="0" presId="urn:microsoft.com/office/officeart/2005/8/layout/hList7"/>
    <dgm:cxn modelId="{D73FBC8E-8794-402D-915C-EF22F2E48E3B}" type="presParOf" srcId="{CE541FE5-A85E-4A4F-885F-352D3FBD9AD3}" destId="{2321468D-BAAB-4B3E-82B8-D69DEF489D34}" srcOrd="3" destOrd="0" presId="urn:microsoft.com/office/officeart/2005/8/layout/hList7"/>
    <dgm:cxn modelId="{CDA766E4-3EDE-4A1F-A5EC-C7417F4633B7}" type="presParOf" srcId="{41FBE01D-D042-40A1-81F5-573F319F4F70}" destId="{35D31C29-939C-4F76-9592-20E91F6BE884}" srcOrd="1" destOrd="0" presId="urn:microsoft.com/office/officeart/2005/8/layout/hList7"/>
    <dgm:cxn modelId="{CEC17E63-6B32-481E-9BBE-59D5C46D4D0F}" type="presParOf" srcId="{41FBE01D-D042-40A1-81F5-573F319F4F70}" destId="{4BF665B7-6EFC-4CD9-A5BC-1AFDB3D28F47}" srcOrd="2" destOrd="0" presId="urn:microsoft.com/office/officeart/2005/8/layout/hList7"/>
    <dgm:cxn modelId="{2B8E031B-B68D-4229-A452-C792997158E6}" type="presParOf" srcId="{4BF665B7-6EFC-4CD9-A5BC-1AFDB3D28F47}" destId="{08E2A645-7E33-467D-A969-76711D1FDBF7}" srcOrd="0" destOrd="0" presId="urn:microsoft.com/office/officeart/2005/8/layout/hList7"/>
    <dgm:cxn modelId="{D70B66A1-FAFB-40CD-AFD2-7847BD1C27E9}" type="presParOf" srcId="{4BF665B7-6EFC-4CD9-A5BC-1AFDB3D28F47}" destId="{5BE44DCD-5F1A-4375-A192-94E1537FAA4C}" srcOrd="1" destOrd="0" presId="urn:microsoft.com/office/officeart/2005/8/layout/hList7"/>
    <dgm:cxn modelId="{5528C084-7234-4A26-A939-BCC899FC0717}" type="presParOf" srcId="{4BF665B7-6EFC-4CD9-A5BC-1AFDB3D28F47}" destId="{A95DEBB3-6565-4ED8-9114-2739E1D5A772}" srcOrd="2" destOrd="0" presId="urn:microsoft.com/office/officeart/2005/8/layout/hList7"/>
    <dgm:cxn modelId="{336DEAD6-C3D9-4A13-9AB6-40B2D51A4D82}" type="presParOf" srcId="{4BF665B7-6EFC-4CD9-A5BC-1AFDB3D28F47}" destId="{E6091023-1B2C-46D9-B216-649FCEABD68D}" srcOrd="3" destOrd="0" presId="urn:microsoft.com/office/officeart/2005/8/layout/hList7"/>
    <dgm:cxn modelId="{624B58A5-A6B2-49E7-86A2-67795DE4FE2E}" type="presParOf" srcId="{41FBE01D-D042-40A1-81F5-573F319F4F70}" destId="{0923D4D8-D3BD-4501-A328-C2E10075F779}" srcOrd="3" destOrd="0" presId="urn:microsoft.com/office/officeart/2005/8/layout/hList7"/>
    <dgm:cxn modelId="{C92C5055-E4D2-42CD-9144-3B1877F4C96B}" type="presParOf" srcId="{41FBE01D-D042-40A1-81F5-573F319F4F70}" destId="{EF0C4329-4DE3-4DC7-8598-6E87F02B75D8}" srcOrd="4" destOrd="0" presId="urn:microsoft.com/office/officeart/2005/8/layout/hList7"/>
    <dgm:cxn modelId="{1323255B-9001-4EC8-BCD5-28C8D5EB4A5E}" type="presParOf" srcId="{EF0C4329-4DE3-4DC7-8598-6E87F02B75D8}" destId="{40C611E1-3200-4386-97EE-40A982928FF2}" srcOrd="0" destOrd="0" presId="urn:microsoft.com/office/officeart/2005/8/layout/hList7"/>
    <dgm:cxn modelId="{005D9AB5-3379-40EC-A011-AAD40E00C9B5}" type="presParOf" srcId="{EF0C4329-4DE3-4DC7-8598-6E87F02B75D8}" destId="{BB1E142D-181F-4657-B583-2B626D21816A}" srcOrd="1" destOrd="0" presId="urn:microsoft.com/office/officeart/2005/8/layout/hList7"/>
    <dgm:cxn modelId="{1BA8059F-63CB-425D-8790-F669F69F7427}" type="presParOf" srcId="{EF0C4329-4DE3-4DC7-8598-6E87F02B75D8}" destId="{809B9821-F2CB-40F2-B278-CB4F90A69F7D}" srcOrd="2" destOrd="0" presId="urn:microsoft.com/office/officeart/2005/8/layout/hList7"/>
    <dgm:cxn modelId="{53872B3F-AD99-4671-9DA0-452C44715943}" type="presParOf" srcId="{EF0C4329-4DE3-4DC7-8598-6E87F02B75D8}" destId="{3F38C7E4-F003-4E96-B618-AB67AEA5D2B6}" srcOrd="3" destOrd="0" presId="urn:microsoft.com/office/officeart/2005/8/layout/hList7"/>
    <dgm:cxn modelId="{79519F6D-679E-4497-BEB0-C3B595C24071}" type="presParOf" srcId="{41FBE01D-D042-40A1-81F5-573F319F4F70}" destId="{85FF3D07-B63F-4D3F-86F8-7BBCD20D6ADA}" srcOrd="5" destOrd="0" presId="urn:microsoft.com/office/officeart/2005/8/layout/hList7"/>
    <dgm:cxn modelId="{0AAC6D06-0792-4245-A0BA-69A12716B867}" type="presParOf" srcId="{41FBE01D-D042-40A1-81F5-573F319F4F70}" destId="{FFD1ABB8-E744-4104-B4FF-4B2BCB5133CD}" srcOrd="6" destOrd="0" presId="urn:microsoft.com/office/officeart/2005/8/layout/hList7"/>
    <dgm:cxn modelId="{F3E92F3C-A45F-4F5E-AF32-4AE2AF2430E7}" type="presParOf" srcId="{FFD1ABB8-E744-4104-B4FF-4B2BCB5133CD}" destId="{31D717FD-4B00-4934-B642-FA3B669F29DE}" srcOrd="0" destOrd="0" presId="urn:microsoft.com/office/officeart/2005/8/layout/hList7"/>
    <dgm:cxn modelId="{317E27F1-4DC1-4B60-ABFD-2D1660E18BF4}" type="presParOf" srcId="{FFD1ABB8-E744-4104-B4FF-4B2BCB5133CD}" destId="{6FCDA99A-4395-4D3A-AB24-F4D7322547D8}" srcOrd="1" destOrd="0" presId="urn:microsoft.com/office/officeart/2005/8/layout/hList7"/>
    <dgm:cxn modelId="{70A47BC5-2D7D-479B-8487-03430BC1F3A0}" type="presParOf" srcId="{FFD1ABB8-E744-4104-B4FF-4B2BCB5133CD}" destId="{F926564E-3CAB-4A64-BD8D-D01617C491F1}" srcOrd="2" destOrd="0" presId="urn:microsoft.com/office/officeart/2005/8/layout/hList7"/>
    <dgm:cxn modelId="{1D7DD18C-6D1C-490E-B3C7-D7E749BF35F4}" type="presParOf" srcId="{FFD1ABB8-E744-4104-B4FF-4B2BCB5133CD}" destId="{11C57524-2FE1-447F-BA86-6CD511B318D5}" srcOrd="3" destOrd="0" presId="urn:microsoft.com/office/officeart/2005/8/layout/hList7"/>
    <dgm:cxn modelId="{C2CCC346-B642-4126-B093-2E2D048D432A}" type="presParOf" srcId="{41FBE01D-D042-40A1-81F5-573F319F4F70}" destId="{A22C29E2-D31D-4743-A76D-C282B071AB94}" srcOrd="7" destOrd="0" presId="urn:microsoft.com/office/officeart/2005/8/layout/hList7"/>
    <dgm:cxn modelId="{A37F9B5C-04DF-42FE-87D1-DD78E135D259}" type="presParOf" srcId="{41FBE01D-D042-40A1-81F5-573F319F4F70}" destId="{061CBF14-4F01-411E-B1E0-49B8F9B696BE}" srcOrd="8" destOrd="0" presId="urn:microsoft.com/office/officeart/2005/8/layout/hList7"/>
    <dgm:cxn modelId="{6A58CFA2-6820-47E4-9984-69A9F668AEA8}" type="presParOf" srcId="{061CBF14-4F01-411E-B1E0-49B8F9B696BE}" destId="{B13A0C73-ADCB-4422-8FC6-DD0CB972D9CB}" srcOrd="0" destOrd="0" presId="urn:microsoft.com/office/officeart/2005/8/layout/hList7"/>
    <dgm:cxn modelId="{1B5F5C29-4936-495B-9782-EAE22CF0D1A7}" type="presParOf" srcId="{061CBF14-4F01-411E-B1E0-49B8F9B696BE}" destId="{A154405E-08D7-4BAB-AE04-F70D7F0A606B}" srcOrd="1" destOrd="0" presId="urn:microsoft.com/office/officeart/2005/8/layout/hList7"/>
    <dgm:cxn modelId="{C3B60F9F-EB56-4DB7-9A27-359E8D15599B}" type="presParOf" srcId="{061CBF14-4F01-411E-B1E0-49B8F9B696BE}" destId="{F90B5C3F-7FC0-4308-B6F1-36A6790F40E9}" srcOrd="2" destOrd="0" presId="urn:microsoft.com/office/officeart/2005/8/layout/hList7"/>
    <dgm:cxn modelId="{270B1635-5ED4-4B57-B278-0B7692EA2B4D}" type="presParOf" srcId="{061CBF14-4F01-411E-B1E0-49B8F9B696BE}" destId="{CCC3CBBC-A9A4-470B-A5A7-B22C9E9EDB79}"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36B9DB1-85F0-4638-8A67-985BEFE29C60}" type="doc">
      <dgm:prSet loTypeId="urn:microsoft.com/office/officeart/2005/8/layout/list1" loCatId="list" qsTypeId="urn:microsoft.com/office/officeart/2005/8/quickstyle/simple1" qsCatId="simple" csTypeId="urn:microsoft.com/office/officeart/2005/8/colors/accent1_2" csCatId="accent1"/>
      <dgm:spPr/>
      <dgm:t>
        <a:bodyPr/>
        <a:lstStyle/>
        <a:p>
          <a:endParaRPr lang="en-US"/>
        </a:p>
      </dgm:t>
    </dgm:pt>
    <dgm:pt modelId="{95EDBC5D-273B-491F-9995-07735C70C2D6}">
      <dgm:prSet custT="1"/>
      <dgm:spPr/>
      <dgm:t>
        <a:bodyPr/>
        <a:lstStyle/>
        <a:p>
          <a:r>
            <a:rPr lang="en-GB" sz="2000" dirty="0"/>
            <a:t>Before you make any map, ask yourself these critical questions:</a:t>
          </a:r>
          <a:endParaRPr lang="en-US" sz="2000" dirty="0"/>
        </a:p>
      </dgm:t>
    </dgm:pt>
    <dgm:pt modelId="{D9BE4825-A72C-450C-86B4-51AFADBD0414}" type="parTrans" cxnId="{432B6118-0BEF-4E50-996F-41C8816C154A}">
      <dgm:prSet/>
      <dgm:spPr/>
      <dgm:t>
        <a:bodyPr/>
        <a:lstStyle/>
        <a:p>
          <a:endParaRPr lang="en-US" sz="2000"/>
        </a:p>
      </dgm:t>
    </dgm:pt>
    <dgm:pt modelId="{93F0B31E-E3DB-4072-9971-8D399E1AA94A}" type="sibTrans" cxnId="{432B6118-0BEF-4E50-996F-41C8816C154A}">
      <dgm:prSet/>
      <dgm:spPr/>
      <dgm:t>
        <a:bodyPr/>
        <a:lstStyle/>
        <a:p>
          <a:endParaRPr lang="en-US" sz="2000"/>
        </a:p>
      </dgm:t>
    </dgm:pt>
    <dgm:pt modelId="{AD327D16-5A22-44B4-9BE0-F71C09D4904C}">
      <dgm:prSet custT="1"/>
      <dgm:spPr/>
      <dgm:t>
        <a:bodyPr/>
        <a:lstStyle/>
        <a:p>
          <a:r>
            <a:rPr lang="en-GB" sz="2000" b="1" dirty="0"/>
            <a:t>What is the purpose of the map? </a:t>
          </a:r>
          <a:r>
            <a:rPr lang="en-GB" sz="2000" dirty="0"/>
            <a:t>For self learning, group, article, conference, e.g.?</a:t>
          </a:r>
          <a:endParaRPr lang="en-US" sz="2000" dirty="0"/>
        </a:p>
      </dgm:t>
    </dgm:pt>
    <dgm:pt modelId="{1C40DDF5-BC78-4FE8-AF94-16D40ABFD036}" type="parTrans" cxnId="{EC6EAEA8-D89B-4E44-8E5A-2657E71C10FD}">
      <dgm:prSet/>
      <dgm:spPr/>
      <dgm:t>
        <a:bodyPr/>
        <a:lstStyle/>
        <a:p>
          <a:endParaRPr lang="en-US" sz="2000"/>
        </a:p>
      </dgm:t>
    </dgm:pt>
    <dgm:pt modelId="{D4FE49A3-58D4-4F6A-84DE-45ADDED884F4}" type="sibTrans" cxnId="{EC6EAEA8-D89B-4E44-8E5A-2657E71C10FD}">
      <dgm:prSet/>
      <dgm:spPr/>
      <dgm:t>
        <a:bodyPr/>
        <a:lstStyle/>
        <a:p>
          <a:endParaRPr lang="en-US" sz="2000"/>
        </a:p>
      </dgm:t>
    </dgm:pt>
    <dgm:pt modelId="{91ACAD19-E70A-47C0-ACC6-C139A623E0FA}">
      <dgm:prSet custT="1"/>
      <dgm:spPr/>
      <dgm:t>
        <a:bodyPr/>
        <a:lstStyle/>
        <a:p>
          <a:r>
            <a:rPr lang="en-GB" sz="2000" b="1" dirty="0"/>
            <a:t>Who will read it? </a:t>
          </a:r>
          <a:r>
            <a:rPr lang="en-GB" sz="2000" dirty="0"/>
            <a:t>Lay person, experts like historians, parliamentarians, etc.?</a:t>
          </a:r>
          <a:endParaRPr lang="en-US" sz="2000" dirty="0"/>
        </a:p>
      </dgm:t>
    </dgm:pt>
    <dgm:pt modelId="{BB8E8FDB-7C3C-4194-9A32-CE40CF5A7BCF}" type="parTrans" cxnId="{CA79428E-9BAB-4795-9542-766F02CF2E75}">
      <dgm:prSet/>
      <dgm:spPr/>
      <dgm:t>
        <a:bodyPr/>
        <a:lstStyle/>
        <a:p>
          <a:endParaRPr lang="en-US" sz="2000"/>
        </a:p>
      </dgm:t>
    </dgm:pt>
    <dgm:pt modelId="{4DA8F9EA-8987-4AE2-8911-C9575CA7F6A4}" type="sibTrans" cxnId="{CA79428E-9BAB-4795-9542-766F02CF2E75}">
      <dgm:prSet/>
      <dgm:spPr/>
      <dgm:t>
        <a:bodyPr/>
        <a:lstStyle/>
        <a:p>
          <a:endParaRPr lang="en-US" sz="2000"/>
        </a:p>
      </dgm:t>
    </dgm:pt>
    <dgm:pt modelId="{71783685-5C4F-4189-84B3-288CB917636B}">
      <dgm:prSet custT="1"/>
      <dgm:spPr/>
      <dgm:t>
        <a:bodyPr/>
        <a:lstStyle/>
        <a:p>
          <a:r>
            <a:rPr lang="en-GB" sz="2000" b="1" dirty="0"/>
            <a:t>What is the story in the data? </a:t>
          </a:r>
          <a:r>
            <a:rPr lang="en-GB" sz="2000" dirty="0"/>
            <a:t>Events from War diaries, historical places, etc.?</a:t>
          </a:r>
          <a:endParaRPr lang="en-US" sz="2000" dirty="0"/>
        </a:p>
      </dgm:t>
    </dgm:pt>
    <dgm:pt modelId="{F38FF856-DB94-41D7-BE77-25EEB68B9342}" type="parTrans" cxnId="{B700334E-3565-4F2B-9A5C-9C42AA84C775}">
      <dgm:prSet/>
      <dgm:spPr/>
      <dgm:t>
        <a:bodyPr/>
        <a:lstStyle/>
        <a:p>
          <a:endParaRPr lang="en-US" sz="2000"/>
        </a:p>
      </dgm:t>
    </dgm:pt>
    <dgm:pt modelId="{2BD82FB0-36D4-4DC1-92DD-A19BDCB48BD9}" type="sibTrans" cxnId="{B700334E-3565-4F2B-9A5C-9C42AA84C775}">
      <dgm:prSet/>
      <dgm:spPr/>
      <dgm:t>
        <a:bodyPr/>
        <a:lstStyle/>
        <a:p>
          <a:endParaRPr lang="en-US" sz="2000"/>
        </a:p>
      </dgm:t>
    </dgm:pt>
    <dgm:pt modelId="{D56E34DE-EFF5-4731-A441-91B9ACDB783E}">
      <dgm:prSet custT="1"/>
      <dgm:spPr/>
      <dgm:t>
        <a:bodyPr/>
        <a:lstStyle/>
        <a:p>
          <a:r>
            <a:rPr lang="en-GB" sz="2000" b="1" dirty="0"/>
            <a:t>What type of symbols are appropriate? </a:t>
          </a:r>
          <a:r>
            <a:rPr lang="en-GB" sz="2000" dirty="0"/>
            <a:t>Points, polygons/areas, lines, etc.?</a:t>
          </a:r>
          <a:endParaRPr lang="en-US" sz="2000" dirty="0"/>
        </a:p>
      </dgm:t>
    </dgm:pt>
    <dgm:pt modelId="{1F60B48B-9756-403B-AACF-75812843DBB6}" type="parTrans" cxnId="{F1C3092B-CB9B-4DCA-BD88-9083DD48AF8B}">
      <dgm:prSet/>
      <dgm:spPr/>
      <dgm:t>
        <a:bodyPr/>
        <a:lstStyle/>
        <a:p>
          <a:endParaRPr lang="en-US" sz="2000"/>
        </a:p>
      </dgm:t>
    </dgm:pt>
    <dgm:pt modelId="{8BF80600-97CD-40B5-A711-D37242C24FC7}" type="sibTrans" cxnId="{F1C3092B-CB9B-4DCA-BD88-9083DD48AF8B}">
      <dgm:prSet/>
      <dgm:spPr/>
      <dgm:t>
        <a:bodyPr/>
        <a:lstStyle/>
        <a:p>
          <a:endParaRPr lang="en-US" sz="2000"/>
        </a:p>
      </dgm:t>
    </dgm:pt>
    <dgm:pt modelId="{070E4D68-2820-4D80-A5E2-3DC7FD337EED}">
      <dgm:prSet custT="1"/>
      <dgm:spPr/>
      <dgm:t>
        <a:bodyPr/>
        <a:lstStyle/>
        <a:p>
          <a:r>
            <a:rPr lang="en-GB" sz="2000" b="1" dirty="0"/>
            <a:t>Where and how will you share the map? </a:t>
          </a:r>
          <a:r>
            <a:rPr lang="en-GB" sz="2000" dirty="0"/>
            <a:t>Printed maps, website, etc.?</a:t>
          </a:r>
          <a:endParaRPr lang="en-US" sz="2000" dirty="0"/>
        </a:p>
      </dgm:t>
    </dgm:pt>
    <dgm:pt modelId="{89469B2A-87DC-447E-9602-952B7825E315}" type="parTrans" cxnId="{633258CB-3DCD-4ABE-AF50-9980C084201C}">
      <dgm:prSet/>
      <dgm:spPr/>
      <dgm:t>
        <a:bodyPr/>
        <a:lstStyle/>
        <a:p>
          <a:endParaRPr lang="en-US" sz="2000"/>
        </a:p>
      </dgm:t>
    </dgm:pt>
    <dgm:pt modelId="{D11EC573-B82B-4DB2-8F0B-5070DE3DA22A}" type="sibTrans" cxnId="{633258CB-3DCD-4ABE-AF50-9980C084201C}">
      <dgm:prSet/>
      <dgm:spPr/>
      <dgm:t>
        <a:bodyPr/>
        <a:lstStyle/>
        <a:p>
          <a:endParaRPr lang="en-US" sz="2000"/>
        </a:p>
      </dgm:t>
    </dgm:pt>
    <dgm:pt modelId="{1125C4F3-B73F-4183-A4CD-744482CE24CB}">
      <dgm:prSet custT="1"/>
      <dgm:spPr/>
      <dgm:t>
        <a:bodyPr/>
        <a:lstStyle/>
        <a:p>
          <a:r>
            <a:rPr lang="en-GB" sz="2000"/>
            <a:t>You need to continue to ask such questions throughout the mapping process. </a:t>
          </a:r>
          <a:endParaRPr lang="en-US" sz="2000"/>
        </a:p>
      </dgm:t>
    </dgm:pt>
    <dgm:pt modelId="{91A99872-E799-436F-8D97-202FFC0D8D5C}" type="parTrans" cxnId="{32E45C54-5F3E-4910-B0C2-61510BAE0F0B}">
      <dgm:prSet/>
      <dgm:spPr/>
      <dgm:t>
        <a:bodyPr/>
        <a:lstStyle/>
        <a:p>
          <a:endParaRPr lang="en-US" sz="2000"/>
        </a:p>
      </dgm:t>
    </dgm:pt>
    <dgm:pt modelId="{BDEEB560-0FAA-4E54-8389-4E4F0FFC55F4}" type="sibTrans" cxnId="{32E45C54-5F3E-4910-B0C2-61510BAE0F0B}">
      <dgm:prSet/>
      <dgm:spPr/>
      <dgm:t>
        <a:bodyPr/>
        <a:lstStyle/>
        <a:p>
          <a:endParaRPr lang="en-US" sz="2000"/>
        </a:p>
      </dgm:t>
    </dgm:pt>
    <dgm:pt modelId="{200C35CC-9A66-4DB5-B994-3C33A4F5C0EE}" type="pres">
      <dgm:prSet presAssocID="{836B9DB1-85F0-4638-8A67-985BEFE29C60}" presName="linear" presStyleCnt="0">
        <dgm:presLayoutVars>
          <dgm:dir/>
          <dgm:animLvl val="lvl"/>
          <dgm:resizeHandles val="exact"/>
        </dgm:presLayoutVars>
      </dgm:prSet>
      <dgm:spPr/>
    </dgm:pt>
    <dgm:pt modelId="{5F8C6370-06A5-4AE0-BB15-9AA77DCAFF33}" type="pres">
      <dgm:prSet presAssocID="{95EDBC5D-273B-491F-9995-07735C70C2D6}" presName="parentLin" presStyleCnt="0"/>
      <dgm:spPr/>
    </dgm:pt>
    <dgm:pt modelId="{DFFF635D-74A2-48DD-BA5E-C20DE75A7629}" type="pres">
      <dgm:prSet presAssocID="{95EDBC5D-273B-491F-9995-07735C70C2D6}" presName="parentLeftMargin" presStyleLbl="node1" presStyleIdx="0" presStyleCnt="2"/>
      <dgm:spPr/>
    </dgm:pt>
    <dgm:pt modelId="{6A15691E-5DFC-4C9E-B8BC-917FD87373C0}" type="pres">
      <dgm:prSet presAssocID="{95EDBC5D-273B-491F-9995-07735C70C2D6}" presName="parentText" presStyleLbl="node1" presStyleIdx="0" presStyleCnt="2">
        <dgm:presLayoutVars>
          <dgm:chMax val="0"/>
          <dgm:bulletEnabled val="1"/>
        </dgm:presLayoutVars>
      </dgm:prSet>
      <dgm:spPr/>
    </dgm:pt>
    <dgm:pt modelId="{01EE89FD-6E53-4ECC-9A8B-043CEA879832}" type="pres">
      <dgm:prSet presAssocID="{95EDBC5D-273B-491F-9995-07735C70C2D6}" presName="negativeSpace" presStyleCnt="0"/>
      <dgm:spPr/>
    </dgm:pt>
    <dgm:pt modelId="{F6AC187B-1758-4EC7-AF81-F305DF28D204}" type="pres">
      <dgm:prSet presAssocID="{95EDBC5D-273B-491F-9995-07735C70C2D6}" presName="childText" presStyleLbl="conFgAcc1" presStyleIdx="0" presStyleCnt="2">
        <dgm:presLayoutVars>
          <dgm:bulletEnabled val="1"/>
        </dgm:presLayoutVars>
      </dgm:prSet>
      <dgm:spPr/>
    </dgm:pt>
    <dgm:pt modelId="{35379FA0-F00B-4D08-B117-185D638E69FB}" type="pres">
      <dgm:prSet presAssocID="{93F0B31E-E3DB-4072-9971-8D399E1AA94A}" presName="spaceBetweenRectangles" presStyleCnt="0"/>
      <dgm:spPr/>
    </dgm:pt>
    <dgm:pt modelId="{40005E49-834C-47F9-8481-F9D5555590B4}" type="pres">
      <dgm:prSet presAssocID="{1125C4F3-B73F-4183-A4CD-744482CE24CB}" presName="parentLin" presStyleCnt="0"/>
      <dgm:spPr/>
    </dgm:pt>
    <dgm:pt modelId="{B1987D44-FDDE-48A9-B8E7-BEFAAADB37FB}" type="pres">
      <dgm:prSet presAssocID="{1125C4F3-B73F-4183-A4CD-744482CE24CB}" presName="parentLeftMargin" presStyleLbl="node1" presStyleIdx="0" presStyleCnt="2"/>
      <dgm:spPr/>
    </dgm:pt>
    <dgm:pt modelId="{4AECCF41-357E-4EFD-863B-68199F3D2526}" type="pres">
      <dgm:prSet presAssocID="{1125C4F3-B73F-4183-A4CD-744482CE24CB}" presName="parentText" presStyleLbl="node1" presStyleIdx="1" presStyleCnt="2">
        <dgm:presLayoutVars>
          <dgm:chMax val="0"/>
          <dgm:bulletEnabled val="1"/>
        </dgm:presLayoutVars>
      </dgm:prSet>
      <dgm:spPr/>
    </dgm:pt>
    <dgm:pt modelId="{96356148-C75E-4002-87BC-FBCDF2082C17}" type="pres">
      <dgm:prSet presAssocID="{1125C4F3-B73F-4183-A4CD-744482CE24CB}" presName="negativeSpace" presStyleCnt="0"/>
      <dgm:spPr/>
    </dgm:pt>
    <dgm:pt modelId="{EF62187C-BA93-47A0-8B66-1A38705660A0}" type="pres">
      <dgm:prSet presAssocID="{1125C4F3-B73F-4183-A4CD-744482CE24CB}" presName="childText" presStyleLbl="conFgAcc1" presStyleIdx="1" presStyleCnt="2">
        <dgm:presLayoutVars>
          <dgm:bulletEnabled val="1"/>
        </dgm:presLayoutVars>
      </dgm:prSet>
      <dgm:spPr/>
    </dgm:pt>
  </dgm:ptLst>
  <dgm:cxnLst>
    <dgm:cxn modelId="{432B6118-0BEF-4E50-996F-41C8816C154A}" srcId="{836B9DB1-85F0-4638-8A67-985BEFE29C60}" destId="{95EDBC5D-273B-491F-9995-07735C70C2D6}" srcOrd="0" destOrd="0" parTransId="{D9BE4825-A72C-450C-86B4-51AFADBD0414}" sibTransId="{93F0B31E-E3DB-4072-9971-8D399E1AA94A}"/>
    <dgm:cxn modelId="{55AA631E-5D5B-4068-AF77-0257E6323428}" type="presOf" srcId="{95EDBC5D-273B-491F-9995-07735C70C2D6}" destId="{DFFF635D-74A2-48DD-BA5E-C20DE75A7629}" srcOrd="0" destOrd="0" presId="urn:microsoft.com/office/officeart/2005/8/layout/list1"/>
    <dgm:cxn modelId="{F1C3092B-CB9B-4DCA-BD88-9083DD48AF8B}" srcId="{95EDBC5D-273B-491F-9995-07735C70C2D6}" destId="{D56E34DE-EFF5-4731-A441-91B9ACDB783E}" srcOrd="3" destOrd="0" parTransId="{1F60B48B-9756-403B-AACF-75812843DBB6}" sibTransId="{8BF80600-97CD-40B5-A711-D37242C24FC7}"/>
    <dgm:cxn modelId="{A631106C-79F6-4D46-8F3A-B9E64967C389}" type="presOf" srcId="{95EDBC5D-273B-491F-9995-07735C70C2D6}" destId="{6A15691E-5DFC-4C9E-B8BC-917FD87373C0}" srcOrd="1" destOrd="0" presId="urn:microsoft.com/office/officeart/2005/8/layout/list1"/>
    <dgm:cxn modelId="{B700334E-3565-4F2B-9A5C-9C42AA84C775}" srcId="{95EDBC5D-273B-491F-9995-07735C70C2D6}" destId="{71783685-5C4F-4189-84B3-288CB917636B}" srcOrd="2" destOrd="0" parTransId="{F38FF856-DB94-41D7-BE77-25EEB68B9342}" sibTransId="{2BD82FB0-36D4-4DC1-92DD-A19BDCB48BD9}"/>
    <dgm:cxn modelId="{59152252-62B6-482C-B989-F855288F1E70}" type="presOf" srcId="{1125C4F3-B73F-4183-A4CD-744482CE24CB}" destId="{B1987D44-FDDE-48A9-B8E7-BEFAAADB37FB}" srcOrd="0" destOrd="0" presId="urn:microsoft.com/office/officeart/2005/8/layout/list1"/>
    <dgm:cxn modelId="{32E45C54-5F3E-4910-B0C2-61510BAE0F0B}" srcId="{836B9DB1-85F0-4638-8A67-985BEFE29C60}" destId="{1125C4F3-B73F-4183-A4CD-744482CE24CB}" srcOrd="1" destOrd="0" parTransId="{91A99872-E799-436F-8D97-202FFC0D8D5C}" sibTransId="{BDEEB560-0FAA-4E54-8389-4E4F0FFC55F4}"/>
    <dgm:cxn modelId="{2079595A-17AC-4408-B9D5-4C1EE3CC9774}" type="presOf" srcId="{836B9DB1-85F0-4638-8A67-985BEFE29C60}" destId="{200C35CC-9A66-4DB5-B994-3C33A4F5C0EE}" srcOrd="0" destOrd="0" presId="urn:microsoft.com/office/officeart/2005/8/layout/list1"/>
    <dgm:cxn modelId="{94AA9B7B-9EAF-4CBE-86B2-FB2ACB9133BC}" type="presOf" srcId="{070E4D68-2820-4D80-A5E2-3DC7FD337EED}" destId="{F6AC187B-1758-4EC7-AF81-F305DF28D204}" srcOrd="0" destOrd="4" presId="urn:microsoft.com/office/officeart/2005/8/layout/list1"/>
    <dgm:cxn modelId="{3343FB87-06EA-45AF-B827-07F6F5EACBED}" type="presOf" srcId="{91ACAD19-E70A-47C0-ACC6-C139A623E0FA}" destId="{F6AC187B-1758-4EC7-AF81-F305DF28D204}" srcOrd="0" destOrd="1" presId="urn:microsoft.com/office/officeart/2005/8/layout/list1"/>
    <dgm:cxn modelId="{CA79428E-9BAB-4795-9542-766F02CF2E75}" srcId="{95EDBC5D-273B-491F-9995-07735C70C2D6}" destId="{91ACAD19-E70A-47C0-ACC6-C139A623E0FA}" srcOrd="1" destOrd="0" parTransId="{BB8E8FDB-7C3C-4194-9A32-CE40CF5A7BCF}" sibTransId="{4DA8F9EA-8987-4AE2-8911-C9575CA7F6A4}"/>
    <dgm:cxn modelId="{B491FC99-1D73-49F7-AD43-67932E34C9E2}" type="presOf" srcId="{1125C4F3-B73F-4183-A4CD-744482CE24CB}" destId="{4AECCF41-357E-4EFD-863B-68199F3D2526}" srcOrd="1" destOrd="0" presId="urn:microsoft.com/office/officeart/2005/8/layout/list1"/>
    <dgm:cxn modelId="{EC6EAEA8-D89B-4E44-8E5A-2657E71C10FD}" srcId="{95EDBC5D-273B-491F-9995-07735C70C2D6}" destId="{AD327D16-5A22-44B4-9BE0-F71C09D4904C}" srcOrd="0" destOrd="0" parTransId="{1C40DDF5-BC78-4FE8-AF94-16D40ABFD036}" sibTransId="{D4FE49A3-58D4-4F6A-84DE-45ADDED884F4}"/>
    <dgm:cxn modelId="{0C96ADC9-49CB-48AF-94AC-73F36878A91B}" type="presOf" srcId="{AD327D16-5A22-44B4-9BE0-F71C09D4904C}" destId="{F6AC187B-1758-4EC7-AF81-F305DF28D204}" srcOrd="0" destOrd="0" presId="urn:microsoft.com/office/officeart/2005/8/layout/list1"/>
    <dgm:cxn modelId="{633258CB-3DCD-4ABE-AF50-9980C084201C}" srcId="{95EDBC5D-273B-491F-9995-07735C70C2D6}" destId="{070E4D68-2820-4D80-A5E2-3DC7FD337EED}" srcOrd="4" destOrd="0" parTransId="{89469B2A-87DC-447E-9602-952B7825E315}" sibTransId="{D11EC573-B82B-4DB2-8F0B-5070DE3DA22A}"/>
    <dgm:cxn modelId="{4CE6F0D7-F31B-4565-B027-079860789761}" type="presOf" srcId="{71783685-5C4F-4189-84B3-288CB917636B}" destId="{F6AC187B-1758-4EC7-AF81-F305DF28D204}" srcOrd="0" destOrd="2" presId="urn:microsoft.com/office/officeart/2005/8/layout/list1"/>
    <dgm:cxn modelId="{C729D7DD-EA9A-4300-8589-1180754E5185}" type="presOf" srcId="{D56E34DE-EFF5-4731-A441-91B9ACDB783E}" destId="{F6AC187B-1758-4EC7-AF81-F305DF28D204}" srcOrd="0" destOrd="3" presId="urn:microsoft.com/office/officeart/2005/8/layout/list1"/>
    <dgm:cxn modelId="{07537190-60C6-432B-BAED-7B1534FD2CC2}" type="presParOf" srcId="{200C35CC-9A66-4DB5-B994-3C33A4F5C0EE}" destId="{5F8C6370-06A5-4AE0-BB15-9AA77DCAFF33}" srcOrd="0" destOrd="0" presId="urn:microsoft.com/office/officeart/2005/8/layout/list1"/>
    <dgm:cxn modelId="{F6678428-EA19-4E3B-898B-83BDAC06717A}" type="presParOf" srcId="{5F8C6370-06A5-4AE0-BB15-9AA77DCAFF33}" destId="{DFFF635D-74A2-48DD-BA5E-C20DE75A7629}" srcOrd="0" destOrd="0" presId="urn:microsoft.com/office/officeart/2005/8/layout/list1"/>
    <dgm:cxn modelId="{3A386734-E540-4899-95C3-FE6EFC83540F}" type="presParOf" srcId="{5F8C6370-06A5-4AE0-BB15-9AA77DCAFF33}" destId="{6A15691E-5DFC-4C9E-B8BC-917FD87373C0}" srcOrd="1" destOrd="0" presId="urn:microsoft.com/office/officeart/2005/8/layout/list1"/>
    <dgm:cxn modelId="{3F0B8BBB-AE1D-44AC-8847-E6B944A1B093}" type="presParOf" srcId="{200C35CC-9A66-4DB5-B994-3C33A4F5C0EE}" destId="{01EE89FD-6E53-4ECC-9A8B-043CEA879832}" srcOrd="1" destOrd="0" presId="urn:microsoft.com/office/officeart/2005/8/layout/list1"/>
    <dgm:cxn modelId="{A4AC6395-CDE6-475F-A8C7-4ABD30CEFE8D}" type="presParOf" srcId="{200C35CC-9A66-4DB5-B994-3C33A4F5C0EE}" destId="{F6AC187B-1758-4EC7-AF81-F305DF28D204}" srcOrd="2" destOrd="0" presId="urn:microsoft.com/office/officeart/2005/8/layout/list1"/>
    <dgm:cxn modelId="{DE55B538-6C2A-4A5B-B3C4-BFDBA32614CA}" type="presParOf" srcId="{200C35CC-9A66-4DB5-B994-3C33A4F5C0EE}" destId="{35379FA0-F00B-4D08-B117-185D638E69FB}" srcOrd="3" destOrd="0" presId="urn:microsoft.com/office/officeart/2005/8/layout/list1"/>
    <dgm:cxn modelId="{3D1DBC13-A14D-4A97-BE59-A301560A42B8}" type="presParOf" srcId="{200C35CC-9A66-4DB5-B994-3C33A4F5C0EE}" destId="{40005E49-834C-47F9-8481-F9D5555590B4}" srcOrd="4" destOrd="0" presId="urn:microsoft.com/office/officeart/2005/8/layout/list1"/>
    <dgm:cxn modelId="{AFA397A5-D155-4214-A10A-0E2215CF96DF}" type="presParOf" srcId="{40005E49-834C-47F9-8481-F9D5555590B4}" destId="{B1987D44-FDDE-48A9-B8E7-BEFAAADB37FB}" srcOrd="0" destOrd="0" presId="urn:microsoft.com/office/officeart/2005/8/layout/list1"/>
    <dgm:cxn modelId="{021371F6-96B5-40E3-9C28-3A35C4128A50}" type="presParOf" srcId="{40005E49-834C-47F9-8481-F9D5555590B4}" destId="{4AECCF41-357E-4EFD-863B-68199F3D2526}" srcOrd="1" destOrd="0" presId="urn:microsoft.com/office/officeart/2005/8/layout/list1"/>
    <dgm:cxn modelId="{66ABAF10-9BA2-4D25-B5ED-8896C43F064C}" type="presParOf" srcId="{200C35CC-9A66-4DB5-B994-3C33A4F5C0EE}" destId="{96356148-C75E-4002-87BC-FBCDF2082C17}" srcOrd="5" destOrd="0" presId="urn:microsoft.com/office/officeart/2005/8/layout/list1"/>
    <dgm:cxn modelId="{5EFE074F-00EB-4C04-9E2C-34E7BE26BA72}" type="presParOf" srcId="{200C35CC-9A66-4DB5-B994-3C33A4F5C0EE}" destId="{EF62187C-BA93-47A0-8B66-1A38705660A0}"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6C44A40-4526-4A4E-A400-9027CEB9710E}"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4D7842DB-DCD7-4814-B901-A44E05A7D82D}">
      <dgm:prSet/>
      <dgm:spPr/>
      <dgm:t>
        <a:bodyPr/>
        <a:lstStyle/>
        <a:p>
          <a:r>
            <a:rPr lang="en-GB" b="1" i="1" dirty="0"/>
            <a:t>Question 1</a:t>
          </a:r>
          <a:r>
            <a:rPr lang="en-GB" dirty="0"/>
            <a:t>: Provide a table of the top five libraries in England and their geographic coordinates</a:t>
          </a:r>
          <a:endParaRPr lang="en-US" dirty="0"/>
        </a:p>
      </dgm:t>
    </dgm:pt>
    <dgm:pt modelId="{4EBDCB07-033C-4DED-B620-DC1C91E845AB}" type="parTrans" cxnId="{74F01317-017B-4CD5-A93C-945EDCCFA1BF}">
      <dgm:prSet/>
      <dgm:spPr/>
      <dgm:t>
        <a:bodyPr/>
        <a:lstStyle/>
        <a:p>
          <a:endParaRPr lang="en-US"/>
        </a:p>
      </dgm:t>
    </dgm:pt>
    <dgm:pt modelId="{7772ED43-1B93-45FE-AAA2-95EE40AC808B}" type="sibTrans" cxnId="{74F01317-017B-4CD5-A93C-945EDCCFA1BF}">
      <dgm:prSet/>
      <dgm:spPr/>
      <dgm:t>
        <a:bodyPr/>
        <a:lstStyle/>
        <a:p>
          <a:endParaRPr lang="en-US"/>
        </a:p>
      </dgm:t>
    </dgm:pt>
    <dgm:pt modelId="{3E7065F9-D28E-458A-B375-287BDEABF9F5}">
      <dgm:prSet/>
      <dgm:spPr/>
      <dgm:t>
        <a:bodyPr/>
        <a:lstStyle/>
        <a:p>
          <a:r>
            <a:rPr lang="en-GB" b="1" dirty="0"/>
            <a:t>Question 2</a:t>
          </a:r>
          <a:r>
            <a:rPr lang="en-GB" dirty="0"/>
            <a:t>: Provide a table of the top five libraries in England </a:t>
          </a:r>
          <a:r>
            <a:rPr lang="en-GB" i="1" dirty="0"/>
            <a:t>during the 18th Century</a:t>
          </a:r>
          <a:r>
            <a:rPr lang="en-GB" dirty="0"/>
            <a:t> and their geographic coordinates</a:t>
          </a:r>
          <a:endParaRPr lang="en-US" dirty="0"/>
        </a:p>
      </dgm:t>
    </dgm:pt>
    <dgm:pt modelId="{6F55FCF9-F84B-44BA-9D22-10213405D30E}" type="parTrans" cxnId="{1D10A307-F2BA-424C-B0A9-BF6CD61D9306}">
      <dgm:prSet/>
      <dgm:spPr/>
      <dgm:t>
        <a:bodyPr/>
        <a:lstStyle/>
        <a:p>
          <a:endParaRPr lang="en-US"/>
        </a:p>
      </dgm:t>
    </dgm:pt>
    <dgm:pt modelId="{025F4DE9-9456-4694-817C-75CDEE222547}" type="sibTrans" cxnId="{1D10A307-F2BA-424C-B0A9-BF6CD61D9306}">
      <dgm:prSet/>
      <dgm:spPr/>
      <dgm:t>
        <a:bodyPr/>
        <a:lstStyle/>
        <a:p>
          <a:endParaRPr lang="en-US"/>
        </a:p>
      </dgm:t>
    </dgm:pt>
    <dgm:pt modelId="{244A922B-D154-4C6F-8C7C-579E06F4CF5E}" type="pres">
      <dgm:prSet presAssocID="{66C44A40-4526-4A4E-A400-9027CEB9710E}" presName="hierChild1" presStyleCnt="0">
        <dgm:presLayoutVars>
          <dgm:chPref val="1"/>
          <dgm:dir/>
          <dgm:animOne val="branch"/>
          <dgm:animLvl val="lvl"/>
          <dgm:resizeHandles/>
        </dgm:presLayoutVars>
      </dgm:prSet>
      <dgm:spPr/>
    </dgm:pt>
    <dgm:pt modelId="{59E2442A-49C3-4CA6-B957-8E700D49D3FE}" type="pres">
      <dgm:prSet presAssocID="{4D7842DB-DCD7-4814-B901-A44E05A7D82D}" presName="hierRoot1" presStyleCnt="0"/>
      <dgm:spPr/>
    </dgm:pt>
    <dgm:pt modelId="{50D93BE5-7E54-4295-A37A-12667753AD83}" type="pres">
      <dgm:prSet presAssocID="{4D7842DB-DCD7-4814-B901-A44E05A7D82D}" presName="composite" presStyleCnt="0"/>
      <dgm:spPr/>
    </dgm:pt>
    <dgm:pt modelId="{1D0F2BE0-8487-40F3-AA1A-9FEDCEECA44D}" type="pres">
      <dgm:prSet presAssocID="{4D7842DB-DCD7-4814-B901-A44E05A7D82D}" presName="background" presStyleLbl="node0" presStyleIdx="0" presStyleCnt="2"/>
      <dgm:spPr/>
    </dgm:pt>
    <dgm:pt modelId="{98A553E5-A429-4702-B3B7-7928B064C2AB}" type="pres">
      <dgm:prSet presAssocID="{4D7842DB-DCD7-4814-B901-A44E05A7D82D}" presName="text" presStyleLbl="fgAcc0" presStyleIdx="0" presStyleCnt="2">
        <dgm:presLayoutVars>
          <dgm:chPref val="3"/>
        </dgm:presLayoutVars>
      </dgm:prSet>
      <dgm:spPr/>
    </dgm:pt>
    <dgm:pt modelId="{9C8931CB-4F79-4AEE-A635-1D1EA49BBB74}" type="pres">
      <dgm:prSet presAssocID="{4D7842DB-DCD7-4814-B901-A44E05A7D82D}" presName="hierChild2" presStyleCnt="0"/>
      <dgm:spPr/>
    </dgm:pt>
    <dgm:pt modelId="{E8222094-049D-4389-9088-E2562CE52EA2}" type="pres">
      <dgm:prSet presAssocID="{3E7065F9-D28E-458A-B375-287BDEABF9F5}" presName="hierRoot1" presStyleCnt="0"/>
      <dgm:spPr/>
    </dgm:pt>
    <dgm:pt modelId="{3E8CE71A-3E85-4F6E-B836-DF06964EA36F}" type="pres">
      <dgm:prSet presAssocID="{3E7065F9-D28E-458A-B375-287BDEABF9F5}" presName="composite" presStyleCnt="0"/>
      <dgm:spPr/>
    </dgm:pt>
    <dgm:pt modelId="{208423B8-E416-4EE1-8FA5-BAD3E491B57F}" type="pres">
      <dgm:prSet presAssocID="{3E7065F9-D28E-458A-B375-287BDEABF9F5}" presName="background" presStyleLbl="node0" presStyleIdx="1" presStyleCnt="2"/>
      <dgm:spPr/>
    </dgm:pt>
    <dgm:pt modelId="{3D341284-251E-4D4A-9DDA-2FFEE53F8024}" type="pres">
      <dgm:prSet presAssocID="{3E7065F9-D28E-458A-B375-287BDEABF9F5}" presName="text" presStyleLbl="fgAcc0" presStyleIdx="1" presStyleCnt="2">
        <dgm:presLayoutVars>
          <dgm:chPref val="3"/>
        </dgm:presLayoutVars>
      </dgm:prSet>
      <dgm:spPr/>
    </dgm:pt>
    <dgm:pt modelId="{6A74AF80-DC35-4148-8446-2644C7874965}" type="pres">
      <dgm:prSet presAssocID="{3E7065F9-D28E-458A-B375-287BDEABF9F5}" presName="hierChild2" presStyleCnt="0"/>
      <dgm:spPr/>
    </dgm:pt>
  </dgm:ptLst>
  <dgm:cxnLst>
    <dgm:cxn modelId="{1D10A307-F2BA-424C-B0A9-BF6CD61D9306}" srcId="{66C44A40-4526-4A4E-A400-9027CEB9710E}" destId="{3E7065F9-D28E-458A-B375-287BDEABF9F5}" srcOrd="1" destOrd="0" parTransId="{6F55FCF9-F84B-44BA-9D22-10213405D30E}" sibTransId="{025F4DE9-9456-4694-817C-75CDEE222547}"/>
    <dgm:cxn modelId="{BA497A13-E50A-4158-B205-5DF6389DE3F8}" type="presOf" srcId="{66C44A40-4526-4A4E-A400-9027CEB9710E}" destId="{244A922B-D154-4C6F-8C7C-579E06F4CF5E}" srcOrd="0" destOrd="0" presId="urn:microsoft.com/office/officeart/2005/8/layout/hierarchy1"/>
    <dgm:cxn modelId="{74F01317-017B-4CD5-A93C-945EDCCFA1BF}" srcId="{66C44A40-4526-4A4E-A400-9027CEB9710E}" destId="{4D7842DB-DCD7-4814-B901-A44E05A7D82D}" srcOrd="0" destOrd="0" parTransId="{4EBDCB07-033C-4DED-B620-DC1C91E845AB}" sibTransId="{7772ED43-1B93-45FE-AAA2-95EE40AC808B}"/>
    <dgm:cxn modelId="{1EA0C532-221A-4E7F-9829-F447C02DD4A3}" type="presOf" srcId="{3E7065F9-D28E-458A-B375-287BDEABF9F5}" destId="{3D341284-251E-4D4A-9DDA-2FFEE53F8024}" srcOrd="0" destOrd="0" presId="urn:microsoft.com/office/officeart/2005/8/layout/hierarchy1"/>
    <dgm:cxn modelId="{01E95591-E2C7-49C2-8081-815D2CFF2D17}" type="presOf" srcId="{4D7842DB-DCD7-4814-B901-A44E05A7D82D}" destId="{98A553E5-A429-4702-B3B7-7928B064C2AB}" srcOrd="0" destOrd="0" presId="urn:microsoft.com/office/officeart/2005/8/layout/hierarchy1"/>
    <dgm:cxn modelId="{3ADD7509-B2B8-48EF-930E-5ED4A80E6410}" type="presParOf" srcId="{244A922B-D154-4C6F-8C7C-579E06F4CF5E}" destId="{59E2442A-49C3-4CA6-B957-8E700D49D3FE}" srcOrd="0" destOrd="0" presId="urn:microsoft.com/office/officeart/2005/8/layout/hierarchy1"/>
    <dgm:cxn modelId="{FE8E72BD-DB10-4BE2-9C40-8D4CCEBE1047}" type="presParOf" srcId="{59E2442A-49C3-4CA6-B957-8E700D49D3FE}" destId="{50D93BE5-7E54-4295-A37A-12667753AD83}" srcOrd="0" destOrd="0" presId="urn:microsoft.com/office/officeart/2005/8/layout/hierarchy1"/>
    <dgm:cxn modelId="{4AB5417B-AB56-44C4-98C7-EA586AB1A051}" type="presParOf" srcId="{50D93BE5-7E54-4295-A37A-12667753AD83}" destId="{1D0F2BE0-8487-40F3-AA1A-9FEDCEECA44D}" srcOrd="0" destOrd="0" presId="urn:microsoft.com/office/officeart/2005/8/layout/hierarchy1"/>
    <dgm:cxn modelId="{7898061C-9479-4C6D-A1D1-86C6C138830F}" type="presParOf" srcId="{50D93BE5-7E54-4295-A37A-12667753AD83}" destId="{98A553E5-A429-4702-B3B7-7928B064C2AB}" srcOrd="1" destOrd="0" presId="urn:microsoft.com/office/officeart/2005/8/layout/hierarchy1"/>
    <dgm:cxn modelId="{9AB401BD-8D4A-4CDE-B5F1-15FA83E1C547}" type="presParOf" srcId="{59E2442A-49C3-4CA6-B957-8E700D49D3FE}" destId="{9C8931CB-4F79-4AEE-A635-1D1EA49BBB74}" srcOrd="1" destOrd="0" presId="urn:microsoft.com/office/officeart/2005/8/layout/hierarchy1"/>
    <dgm:cxn modelId="{78CC44C8-3F5A-4592-965B-50F27541A7EA}" type="presParOf" srcId="{244A922B-D154-4C6F-8C7C-579E06F4CF5E}" destId="{E8222094-049D-4389-9088-E2562CE52EA2}" srcOrd="1" destOrd="0" presId="urn:microsoft.com/office/officeart/2005/8/layout/hierarchy1"/>
    <dgm:cxn modelId="{CEE5B2F7-34EC-40BD-AC5E-987BEA1FD7AE}" type="presParOf" srcId="{E8222094-049D-4389-9088-E2562CE52EA2}" destId="{3E8CE71A-3E85-4F6E-B836-DF06964EA36F}" srcOrd="0" destOrd="0" presId="urn:microsoft.com/office/officeart/2005/8/layout/hierarchy1"/>
    <dgm:cxn modelId="{218AC613-C553-4A56-B902-956ACA961591}" type="presParOf" srcId="{3E8CE71A-3E85-4F6E-B836-DF06964EA36F}" destId="{208423B8-E416-4EE1-8FA5-BAD3E491B57F}" srcOrd="0" destOrd="0" presId="urn:microsoft.com/office/officeart/2005/8/layout/hierarchy1"/>
    <dgm:cxn modelId="{AF7267B1-F4EE-4143-ACF7-14BD3A02C577}" type="presParOf" srcId="{3E8CE71A-3E85-4F6E-B836-DF06964EA36F}" destId="{3D341284-251E-4D4A-9DDA-2FFEE53F8024}" srcOrd="1" destOrd="0" presId="urn:microsoft.com/office/officeart/2005/8/layout/hierarchy1"/>
    <dgm:cxn modelId="{42A18594-5767-4E38-95BD-886E5324287D}" type="presParOf" srcId="{E8222094-049D-4389-9088-E2562CE52EA2}" destId="{6A74AF80-DC35-4148-8446-2644C7874965}"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C2DF1C-AEA7-44B4-BC94-97689FAD10F7}">
      <dsp:nvSpPr>
        <dsp:cNvPr id="0" name=""/>
        <dsp:cNvSpPr/>
      </dsp:nvSpPr>
      <dsp:spPr>
        <a:xfrm>
          <a:off x="0" y="-14416"/>
          <a:ext cx="1957166" cy="280904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n-GB" sz="2300" b="1" kern="1200" dirty="0"/>
            <a:t>Hardware</a:t>
          </a:r>
        </a:p>
        <a:p>
          <a:pPr marL="0" lvl="0" indent="0" algn="ctr" defTabSz="1022350">
            <a:lnSpc>
              <a:spcPct val="90000"/>
            </a:lnSpc>
            <a:spcBef>
              <a:spcPct val="0"/>
            </a:spcBef>
            <a:spcAft>
              <a:spcPct val="35000"/>
            </a:spcAft>
            <a:buNone/>
          </a:pPr>
          <a:r>
            <a:rPr lang="en-GB" sz="1200" kern="1200" dirty="0"/>
            <a:t>Computers, networks, printers, drones, etc.</a:t>
          </a:r>
        </a:p>
      </dsp:txBody>
      <dsp:txXfrm>
        <a:off x="0" y="1109201"/>
        <a:ext cx="1957166" cy="1123618"/>
      </dsp:txXfrm>
    </dsp:sp>
    <dsp:sp modelId="{2321468D-BAAB-4B3E-82B8-D69DEF489D34}">
      <dsp:nvSpPr>
        <dsp:cNvPr id="0" name=""/>
        <dsp:cNvSpPr/>
      </dsp:nvSpPr>
      <dsp:spPr>
        <a:xfrm>
          <a:off x="510877" y="154126"/>
          <a:ext cx="935411" cy="935411"/>
        </a:xfrm>
        <a:prstGeom prst="ellipse">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8E2A645-7E33-467D-A969-76711D1FDBF7}">
      <dsp:nvSpPr>
        <dsp:cNvPr id="0" name=""/>
        <dsp:cNvSpPr/>
      </dsp:nvSpPr>
      <dsp:spPr>
        <a:xfrm>
          <a:off x="2015881" y="-14416"/>
          <a:ext cx="1957166" cy="280904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n-GB" sz="2300" b="1" kern="1200" dirty="0"/>
            <a:t>Software</a:t>
          </a:r>
        </a:p>
        <a:p>
          <a:pPr marL="0" lvl="0" indent="0" algn="ctr" defTabSz="1022350">
            <a:lnSpc>
              <a:spcPct val="90000"/>
            </a:lnSpc>
            <a:spcBef>
              <a:spcPct val="0"/>
            </a:spcBef>
            <a:spcAft>
              <a:spcPct val="35000"/>
            </a:spcAft>
            <a:buNone/>
          </a:pPr>
          <a:r>
            <a:rPr lang="en-GB" sz="1300" kern="1200" dirty="0"/>
            <a:t>GIS software, database software, etc.</a:t>
          </a:r>
        </a:p>
      </dsp:txBody>
      <dsp:txXfrm>
        <a:off x="2015881" y="1109201"/>
        <a:ext cx="1957166" cy="1123618"/>
      </dsp:txXfrm>
    </dsp:sp>
    <dsp:sp modelId="{E6091023-1B2C-46D9-B216-649FCEABD68D}">
      <dsp:nvSpPr>
        <dsp:cNvPr id="0" name=""/>
        <dsp:cNvSpPr/>
      </dsp:nvSpPr>
      <dsp:spPr>
        <a:xfrm>
          <a:off x="2526758" y="154126"/>
          <a:ext cx="935411" cy="935411"/>
        </a:xfrm>
        <a:prstGeom prst="ellipse">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0C611E1-3200-4386-97EE-40A982928FF2}">
      <dsp:nvSpPr>
        <dsp:cNvPr id="0" name=""/>
        <dsp:cNvSpPr/>
      </dsp:nvSpPr>
      <dsp:spPr>
        <a:xfrm>
          <a:off x="4031763" y="-14416"/>
          <a:ext cx="1957166" cy="280904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n-GB" sz="2300" b="1" kern="1200" dirty="0"/>
            <a:t>Data</a:t>
          </a:r>
        </a:p>
        <a:p>
          <a:pPr marL="0" lvl="0" indent="0" algn="ctr" defTabSz="1022350">
            <a:lnSpc>
              <a:spcPct val="90000"/>
            </a:lnSpc>
            <a:spcBef>
              <a:spcPct val="0"/>
            </a:spcBef>
            <a:spcAft>
              <a:spcPct val="35000"/>
            </a:spcAft>
            <a:buNone/>
          </a:pPr>
          <a:r>
            <a:rPr lang="en-GB" sz="1300" kern="1200" dirty="0"/>
            <a:t>Vector data, raster/satellite images, tables, meta etc.</a:t>
          </a:r>
        </a:p>
      </dsp:txBody>
      <dsp:txXfrm>
        <a:off x="4031763" y="1109201"/>
        <a:ext cx="1957166" cy="1123618"/>
      </dsp:txXfrm>
    </dsp:sp>
    <dsp:sp modelId="{3F38C7E4-F003-4E96-B618-AB67AEA5D2B6}">
      <dsp:nvSpPr>
        <dsp:cNvPr id="0" name=""/>
        <dsp:cNvSpPr/>
      </dsp:nvSpPr>
      <dsp:spPr>
        <a:xfrm>
          <a:off x="4542640" y="154126"/>
          <a:ext cx="935411" cy="935411"/>
        </a:xfrm>
        <a:prstGeom prst="ellipse">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1D717FD-4B00-4934-B642-FA3B669F29DE}">
      <dsp:nvSpPr>
        <dsp:cNvPr id="0" name=""/>
        <dsp:cNvSpPr/>
      </dsp:nvSpPr>
      <dsp:spPr>
        <a:xfrm>
          <a:off x="6047644" y="-14416"/>
          <a:ext cx="1957166" cy="280904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n-GB" sz="2300" b="1" kern="1200" dirty="0"/>
            <a:t>People</a:t>
          </a:r>
        </a:p>
        <a:p>
          <a:pPr marL="0" lvl="0" indent="0" algn="ctr" defTabSz="1022350">
            <a:lnSpc>
              <a:spcPct val="90000"/>
            </a:lnSpc>
            <a:spcBef>
              <a:spcPct val="0"/>
            </a:spcBef>
            <a:spcAft>
              <a:spcPct val="35000"/>
            </a:spcAft>
            <a:buNone/>
          </a:pPr>
          <a:r>
            <a:rPr lang="en-GB" sz="1300" kern="1200" dirty="0"/>
            <a:t>GIS experts, clients, administrators etc.</a:t>
          </a:r>
        </a:p>
      </dsp:txBody>
      <dsp:txXfrm>
        <a:off x="6047644" y="1109201"/>
        <a:ext cx="1957166" cy="1123618"/>
      </dsp:txXfrm>
    </dsp:sp>
    <dsp:sp modelId="{11C57524-2FE1-447F-BA86-6CD511B318D5}">
      <dsp:nvSpPr>
        <dsp:cNvPr id="0" name=""/>
        <dsp:cNvSpPr/>
      </dsp:nvSpPr>
      <dsp:spPr>
        <a:xfrm>
          <a:off x="6558522" y="154126"/>
          <a:ext cx="935411" cy="935411"/>
        </a:xfrm>
        <a:prstGeom prst="ellipse">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13A0C73-ADCB-4422-8FC6-DD0CB972D9CB}">
      <dsp:nvSpPr>
        <dsp:cNvPr id="0" name=""/>
        <dsp:cNvSpPr/>
      </dsp:nvSpPr>
      <dsp:spPr>
        <a:xfrm>
          <a:off x="8063526" y="-14416"/>
          <a:ext cx="1957166" cy="280904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n-GB" sz="2300" b="1" kern="1200" dirty="0"/>
            <a:t>Methods</a:t>
          </a:r>
        </a:p>
        <a:p>
          <a:pPr marL="0" lvl="0" indent="0" algn="ctr" defTabSz="1022350">
            <a:lnSpc>
              <a:spcPct val="90000"/>
            </a:lnSpc>
            <a:spcBef>
              <a:spcPct val="0"/>
            </a:spcBef>
            <a:spcAft>
              <a:spcPct val="35000"/>
            </a:spcAft>
            <a:buNone/>
          </a:pPr>
          <a:r>
            <a:rPr lang="en-GB" sz="1300" kern="1200" dirty="0"/>
            <a:t>Approaches, standards, procedures, etc.</a:t>
          </a:r>
        </a:p>
      </dsp:txBody>
      <dsp:txXfrm>
        <a:off x="8063526" y="1109201"/>
        <a:ext cx="1957166" cy="1123618"/>
      </dsp:txXfrm>
    </dsp:sp>
    <dsp:sp modelId="{CCC3CBBC-A9A4-470B-A5A7-B22C9E9EDB79}">
      <dsp:nvSpPr>
        <dsp:cNvPr id="0" name=""/>
        <dsp:cNvSpPr/>
      </dsp:nvSpPr>
      <dsp:spPr>
        <a:xfrm>
          <a:off x="8574403" y="154126"/>
          <a:ext cx="935411" cy="935411"/>
        </a:xfrm>
        <a:prstGeom prst="ellipse">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9FCAD76-EAA7-4AED-90D0-3EA196E49CC3}">
      <dsp:nvSpPr>
        <dsp:cNvPr id="0" name=""/>
        <dsp:cNvSpPr/>
      </dsp:nvSpPr>
      <dsp:spPr>
        <a:xfrm>
          <a:off x="317303" y="2063535"/>
          <a:ext cx="9386086" cy="759925"/>
        </a:xfrm>
        <a:prstGeom prst="leftRight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AC187B-1758-4EC7-AF81-F305DF28D204}">
      <dsp:nvSpPr>
        <dsp:cNvPr id="0" name=""/>
        <dsp:cNvSpPr/>
      </dsp:nvSpPr>
      <dsp:spPr>
        <a:xfrm>
          <a:off x="0" y="542059"/>
          <a:ext cx="11449271" cy="2494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88591" tIns="749808" rIns="888591" bIns="142240" numCol="1" spcCol="1270" anchor="t" anchorCtr="0">
          <a:noAutofit/>
        </a:bodyPr>
        <a:lstStyle/>
        <a:p>
          <a:pPr marL="228600" lvl="1" indent="-228600" algn="l" defTabSz="889000">
            <a:lnSpc>
              <a:spcPct val="90000"/>
            </a:lnSpc>
            <a:spcBef>
              <a:spcPct val="0"/>
            </a:spcBef>
            <a:spcAft>
              <a:spcPct val="15000"/>
            </a:spcAft>
            <a:buChar char="•"/>
          </a:pPr>
          <a:r>
            <a:rPr lang="en-GB" sz="2000" b="1" kern="1200" dirty="0"/>
            <a:t>What is the purpose of the map? </a:t>
          </a:r>
          <a:r>
            <a:rPr lang="en-GB" sz="2000" kern="1200" dirty="0"/>
            <a:t>For self learning, group, article, conference, e.g.?</a:t>
          </a:r>
          <a:endParaRPr lang="en-US" sz="2000" kern="1200" dirty="0"/>
        </a:p>
        <a:p>
          <a:pPr marL="228600" lvl="1" indent="-228600" algn="l" defTabSz="889000">
            <a:lnSpc>
              <a:spcPct val="90000"/>
            </a:lnSpc>
            <a:spcBef>
              <a:spcPct val="0"/>
            </a:spcBef>
            <a:spcAft>
              <a:spcPct val="15000"/>
            </a:spcAft>
            <a:buChar char="•"/>
          </a:pPr>
          <a:r>
            <a:rPr lang="en-GB" sz="2000" b="1" kern="1200" dirty="0"/>
            <a:t>Who will read it? </a:t>
          </a:r>
          <a:r>
            <a:rPr lang="en-GB" sz="2000" kern="1200" dirty="0"/>
            <a:t>Lay person, experts like historians, parliamentarians, etc.?</a:t>
          </a:r>
          <a:endParaRPr lang="en-US" sz="2000" kern="1200" dirty="0"/>
        </a:p>
        <a:p>
          <a:pPr marL="228600" lvl="1" indent="-228600" algn="l" defTabSz="889000">
            <a:lnSpc>
              <a:spcPct val="90000"/>
            </a:lnSpc>
            <a:spcBef>
              <a:spcPct val="0"/>
            </a:spcBef>
            <a:spcAft>
              <a:spcPct val="15000"/>
            </a:spcAft>
            <a:buChar char="•"/>
          </a:pPr>
          <a:r>
            <a:rPr lang="en-GB" sz="2000" b="1" kern="1200" dirty="0"/>
            <a:t>What is the story in the data? </a:t>
          </a:r>
          <a:r>
            <a:rPr lang="en-GB" sz="2000" kern="1200" dirty="0"/>
            <a:t>Events from War diaries, historical places, etc.?</a:t>
          </a:r>
          <a:endParaRPr lang="en-US" sz="2000" kern="1200" dirty="0"/>
        </a:p>
        <a:p>
          <a:pPr marL="228600" lvl="1" indent="-228600" algn="l" defTabSz="889000">
            <a:lnSpc>
              <a:spcPct val="90000"/>
            </a:lnSpc>
            <a:spcBef>
              <a:spcPct val="0"/>
            </a:spcBef>
            <a:spcAft>
              <a:spcPct val="15000"/>
            </a:spcAft>
            <a:buChar char="•"/>
          </a:pPr>
          <a:r>
            <a:rPr lang="en-GB" sz="2000" b="1" kern="1200" dirty="0"/>
            <a:t>What type of symbols are appropriate? </a:t>
          </a:r>
          <a:r>
            <a:rPr lang="en-GB" sz="2000" kern="1200" dirty="0"/>
            <a:t>Points, polygons/areas, lines, etc.?</a:t>
          </a:r>
          <a:endParaRPr lang="en-US" sz="2000" kern="1200" dirty="0"/>
        </a:p>
        <a:p>
          <a:pPr marL="228600" lvl="1" indent="-228600" algn="l" defTabSz="889000">
            <a:lnSpc>
              <a:spcPct val="90000"/>
            </a:lnSpc>
            <a:spcBef>
              <a:spcPct val="0"/>
            </a:spcBef>
            <a:spcAft>
              <a:spcPct val="15000"/>
            </a:spcAft>
            <a:buChar char="•"/>
          </a:pPr>
          <a:r>
            <a:rPr lang="en-GB" sz="2000" b="1" kern="1200" dirty="0"/>
            <a:t>Where and how will you share the map? </a:t>
          </a:r>
          <a:r>
            <a:rPr lang="en-GB" sz="2000" kern="1200" dirty="0"/>
            <a:t>Printed maps, website, etc.?</a:t>
          </a:r>
          <a:endParaRPr lang="en-US" sz="2000" kern="1200" dirty="0"/>
        </a:p>
      </dsp:txBody>
      <dsp:txXfrm>
        <a:off x="0" y="542059"/>
        <a:ext cx="11449271" cy="2494800"/>
      </dsp:txXfrm>
    </dsp:sp>
    <dsp:sp modelId="{6A15691E-5DFC-4C9E-B8BC-917FD87373C0}">
      <dsp:nvSpPr>
        <dsp:cNvPr id="0" name=""/>
        <dsp:cNvSpPr/>
      </dsp:nvSpPr>
      <dsp:spPr>
        <a:xfrm>
          <a:off x="572463" y="10699"/>
          <a:ext cx="8014490" cy="10627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2929" tIns="0" rIns="302929" bIns="0" numCol="1" spcCol="1270" anchor="ctr" anchorCtr="0">
          <a:noAutofit/>
        </a:bodyPr>
        <a:lstStyle/>
        <a:p>
          <a:pPr marL="0" lvl="0" indent="0" algn="l" defTabSz="889000">
            <a:lnSpc>
              <a:spcPct val="90000"/>
            </a:lnSpc>
            <a:spcBef>
              <a:spcPct val="0"/>
            </a:spcBef>
            <a:spcAft>
              <a:spcPct val="35000"/>
            </a:spcAft>
            <a:buNone/>
          </a:pPr>
          <a:r>
            <a:rPr lang="en-GB" sz="2000" kern="1200" dirty="0"/>
            <a:t>Before you make any map, ask yourself these critical questions:</a:t>
          </a:r>
          <a:endParaRPr lang="en-US" sz="2000" kern="1200" dirty="0"/>
        </a:p>
      </dsp:txBody>
      <dsp:txXfrm>
        <a:off x="624341" y="62577"/>
        <a:ext cx="7910734" cy="958964"/>
      </dsp:txXfrm>
    </dsp:sp>
    <dsp:sp modelId="{EF62187C-BA93-47A0-8B66-1A38705660A0}">
      <dsp:nvSpPr>
        <dsp:cNvPr id="0" name=""/>
        <dsp:cNvSpPr/>
      </dsp:nvSpPr>
      <dsp:spPr>
        <a:xfrm>
          <a:off x="0" y="3762620"/>
          <a:ext cx="11449271" cy="907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AECCF41-357E-4EFD-863B-68199F3D2526}">
      <dsp:nvSpPr>
        <dsp:cNvPr id="0" name=""/>
        <dsp:cNvSpPr/>
      </dsp:nvSpPr>
      <dsp:spPr>
        <a:xfrm>
          <a:off x="572463" y="3231260"/>
          <a:ext cx="8014490" cy="10627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2929" tIns="0" rIns="302929" bIns="0" numCol="1" spcCol="1270" anchor="ctr" anchorCtr="0">
          <a:noAutofit/>
        </a:bodyPr>
        <a:lstStyle/>
        <a:p>
          <a:pPr marL="0" lvl="0" indent="0" algn="l" defTabSz="889000">
            <a:lnSpc>
              <a:spcPct val="90000"/>
            </a:lnSpc>
            <a:spcBef>
              <a:spcPct val="0"/>
            </a:spcBef>
            <a:spcAft>
              <a:spcPct val="35000"/>
            </a:spcAft>
            <a:buNone/>
          </a:pPr>
          <a:r>
            <a:rPr lang="en-GB" sz="2000" kern="1200"/>
            <a:t>You need to continue to ask such questions throughout the mapping process. </a:t>
          </a:r>
          <a:endParaRPr lang="en-US" sz="2000" kern="1200"/>
        </a:p>
      </dsp:txBody>
      <dsp:txXfrm>
        <a:off x="624341" y="3283138"/>
        <a:ext cx="7910734" cy="95896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0F2BE0-8487-40F3-AA1A-9FEDCEECA44D}">
      <dsp:nvSpPr>
        <dsp:cNvPr id="0" name=""/>
        <dsp:cNvSpPr/>
      </dsp:nvSpPr>
      <dsp:spPr>
        <a:xfrm>
          <a:off x="1333" y="110983"/>
          <a:ext cx="4682211" cy="29732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8A553E5-A429-4702-B3B7-7928B064C2AB}">
      <dsp:nvSpPr>
        <dsp:cNvPr id="0" name=""/>
        <dsp:cNvSpPr/>
      </dsp:nvSpPr>
      <dsp:spPr>
        <a:xfrm>
          <a:off x="521579" y="605216"/>
          <a:ext cx="4682211" cy="297320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GB" sz="3100" b="1" i="1" kern="1200" dirty="0"/>
            <a:t>Question 1</a:t>
          </a:r>
          <a:r>
            <a:rPr lang="en-GB" sz="3100" kern="1200" dirty="0"/>
            <a:t>: Provide a table of the top five libraries in England and their geographic coordinates</a:t>
          </a:r>
          <a:endParaRPr lang="en-US" sz="3100" kern="1200" dirty="0"/>
        </a:p>
      </dsp:txBody>
      <dsp:txXfrm>
        <a:off x="608661" y="692298"/>
        <a:ext cx="4508047" cy="2799040"/>
      </dsp:txXfrm>
    </dsp:sp>
    <dsp:sp modelId="{208423B8-E416-4EE1-8FA5-BAD3E491B57F}">
      <dsp:nvSpPr>
        <dsp:cNvPr id="0" name=""/>
        <dsp:cNvSpPr/>
      </dsp:nvSpPr>
      <dsp:spPr>
        <a:xfrm>
          <a:off x="5724037" y="110983"/>
          <a:ext cx="4682211" cy="29732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D341284-251E-4D4A-9DDA-2FFEE53F8024}">
      <dsp:nvSpPr>
        <dsp:cNvPr id="0" name=""/>
        <dsp:cNvSpPr/>
      </dsp:nvSpPr>
      <dsp:spPr>
        <a:xfrm>
          <a:off x="6244283" y="605216"/>
          <a:ext cx="4682211" cy="297320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GB" sz="3100" b="1" kern="1200" dirty="0"/>
            <a:t>Question 2</a:t>
          </a:r>
          <a:r>
            <a:rPr lang="en-GB" sz="3100" kern="1200" dirty="0"/>
            <a:t>: Provide a table of the top five libraries in England </a:t>
          </a:r>
          <a:r>
            <a:rPr lang="en-GB" sz="3100" i="1" kern="1200" dirty="0"/>
            <a:t>during the 18th Century</a:t>
          </a:r>
          <a:r>
            <a:rPr lang="en-GB" sz="3100" kern="1200" dirty="0"/>
            <a:t> and their geographic coordinates</a:t>
          </a:r>
          <a:endParaRPr lang="en-US" sz="3100" kern="1200" dirty="0"/>
        </a:p>
      </dsp:txBody>
      <dsp:txXfrm>
        <a:off x="6331365" y="692298"/>
        <a:ext cx="4508047" cy="2799040"/>
      </dsp:txXfrm>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0088C4-F0A5-4773-89C2-3168CADD1EEF}" type="datetimeFigureOut">
              <a:rPr lang="en-GB" smtClean="0"/>
              <a:t>30/05/2023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5BE4D5-034C-4BDB-8982-53BE592C2E89}" type="slidenum">
              <a:rPr lang="en-GB" smtClean="0"/>
              <a:t>‹#›</a:t>
            </a:fld>
            <a:endParaRPr lang="en-GB"/>
          </a:p>
        </p:txBody>
      </p:sp>
    </p:spTree>
    <p:extLst>
      <p:ext uri="{BB962C8B-B14F-4D97-AF65-F5344CB8AC3E}">
        <p14:creationId xmlns:p14="http://schemas.microsoft.com/office/powerpoint/2010/main" val="17992231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tandfonline.com/doi/full/10.1080/13658816.2019.1645336"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None/>
            </a:pPr>
            <a:endParaRPr lang="en-GB" b="0" i="0" dirty="0">
              <a:solidFill>
                <a:srgbClr val="666666"/>
              </a:solidFill>
              <a:effectLst/>
              <a:latin typeface="Helvetica Neue"/>
            </a:endParaRPr>
          </a:p>
          <a:p>
            <a:pPr algn="l">
              <a:buFont typeface="Arial" panose="020B0604020202020204" pitchFamily="34" charset="0"/>
              <a:buNone/>
            </a:pPr>
            <a:endParaRPr lang="en-GB" b="0" i="0" dirty="0">
              <a:solidFill>
                <a:srgbClr val="666666"/>
              </a:solidFill>
              <a:effectLst/>
              <a:latin typeface="Helvetica Neue"/>
            </a:endParaRPr>
          </a:p>
          <a:p>
            <a:pPr algn="l">
              <a:buFont typeface="Arial" panose="020B0604020202020204" pitchFamily="34" charset="0"/>
              <a:buNone/>
            </a:pPr>
            <a:endParaRPr lang="en-GB" b="0" i="0" dirty="0">
              <a:solidFill>
                <a:srgbClr val="666666"/>
              </a:solidFill>
              <a:effectLst/>
              <a:latin typeface="Helvetica Neue"/>
            </a:endParaRPr>
          </a:p>
          <a:p>
            <a:pPr algn="l">
              <a:buFont typeface="Arial" panose="020B0604020202020204" pitchFamily="34" charset="0"/>
              <a:buNone/>
            </a:pPr>
            <a:endParaRPr lang="en-GB" b="0" i="0" dirty="0">
              <a:solidFill>
                <a:srgbClr val="666666"/>
              </a:solidFill>
              <a:effectLst/>
              <a:latin typeface="Helvetica Neue"/>
            </a:endParaRPr>
          </a:p>
          <a:p>
            <a:pPr algn="l">
              <a:buFont typeface="Arial" panose="020B0604020202020204" pitchFamily="34" charset="0"/>
              <a:buNone/>
            </a:pPr>
            <a:r>
              <a:rPr lang="en-GB" b="0" i="0" dirty="0">
                <a:solidFill>
                  <a:srgbClr val="666666"/>
                </a:solidFill>
                <a:effectLst/>
                <a:latin typeface="Helvetica Neue"/>
              </a:rPr>
              <a:t> </a:t>
            </a:r>
          </a:p>
          <a:p>
            <a:pPr algn="l">
              <a:buFont typeface="Arial" panose="020B0604020202020204" pitchFamily="34" charset="0"/>
              <a:buNone/>
            </a:pPr>
            <a:r>
              <a:rPr lang="en-GB" b="0" i="0" dirty="0">
                <a:solidFill>
                  <a:srgbClr val="666666"/>
                </a:solidFill>
                <a:effectLst/>
                <a:latin typeface="Helvetica Neue"/>
              </a:rPr>
              <a:t> </a:t>
            </a:r>
          </a:p>
          <a:p>
            <a:pPr algn="l">
              <a:buFont typeface="Arial" panose="020B0604020202020204" pitchFamily="34" charset="0"/>
              <a:buNone/>
            </a:pPr>
            <a:endParaRPr lang="en-GB" b="0" i="0" dirty="0">
              <a:solidFill>
                <a:srgbClr val="666666"/>
              </a:solidFill>
              <a:effectLst/>
              <a:latin typeface="Helvetica Neue"/>
            </a:endParaRPr>
          </a:p>
          <a:p>
            <a:pPr algn="l">
              <a:buFont typeface="Arial" panose="020B0604020202020204" pitchFamily="34" charset="0"/>
              <a:buNone/>
            </a:pPr>
            <a:r>
              <a:rPr lang="en-GB" b="0" i="0" dirty="0">
                <a:solidFill>
                  <a:srgbClr val="666666"/>
                </a:solidFill>
                <a:effectLst/>
                <a:latin typeface="Helvetica Neue"/>
              </a:rPr>
              <a:t>Hello everyone!</a:t>
            </a:r>
          </a:p>
          <a:p>
            <a:pPr algn="l">
              <a:buFont typeface="Arial" panose="020B0604020202020204" pitchFamily="34" charset="0"/>
              <a:buNone/>
            </a:pPr>
            <a:endParaRPr lang="en-GB" b="0" i="0" dirty="0">
              <a:solidFill>
                <a:srgbClr val="666666"/>
              </a:solidFill>
              <a:effectLst/>
              <a:latin typeface="Helvetica Neue"/>
            </a:endParaRPr>
          </a:p>
          <a:p>
            <a:pPr algn="l">
              <a:buFont typeface="Arial" panose="020B0604020202020204" pitchFamily="34" charset="0"/>
              <a:buNone/>
            </a:pPr>
            <a:r>
              <a:rPr lang="en-GB" b="0" i="0" dirty="0">
                <a:solidFill>
                  <a:srgbClr val="666666"/>
                </a:solidFill>
                <a:effectLst/>
                <a:latin typeface="Helvetica Neue"/>
              </a:rPr>
              <a:t>My name is Godwin Yeboah</a:t>
            </a:r>
          </a:p>
          <a:p>
            <a:pPr algn="l">
              <a:buFont typeface="Arial" panose="020B0604020202020204" pitchFamily="34" charset="0"/>
              <a:buNone/>
            </a:pPr>
            <a:endParaRPr lang="en-GB" b="0" i="0" dirty="0">
              <a:solidFill>
                <a:srgbClr val="666666"/>
              </a:solidFill>
              <a:effectLst/>
              <a:latin typeface="Helvetica Neue"/>
            </a:endParaRPr>
          </a:p>
          <a:p>
            <a:pPr algn="l">
              <a:buFont typeface="Arial" panose="020B0604020202020204" pitchFamily="34" charset="0"/>
              <a:buNone/>
            </a:pPr>
            <a:r>
              <a:rPr lang="en-GB" sz="1200" b="0" i="0" dirty="0">
                <a:solidFill>
                  <a:srgbClr val="666666"/>
                </a:solidFill>
                <a:effectLst/>
                <a:latin typeface="Helvetica Neue"/>
              </a:rPr>
              <a:t>I am a Senior Research Software Engineer based in the Information and Digital Group (IDG).</a:t>
            </a:r>
          </a:p>
          <a:p>
            <a:pPr algn="l">
              <a:buFont typeface="Arial" panose="020B0604020202020204" pitchFamily="34" charset="0"/>
              <a:buNone/>
            </a:pPr>
            <a:endParaRPr lang="en-GB" sz="1200" b="0" i="0" dirty="0">
              <a:solidFill>
                <a:srgbClr val="666666"/>
              </a:solidFill>
              <a:effectLst/>
              <a:latin typeface="Helvetica Neue"/>
            </a:endParaRPr>
          </a:p>
          <a:p>
            <a:pPr algn="l">
              <a:buFont typeface="Arial" panose="020B0604020202020204" pitchFamily="34" charset="0"/>
              <a:buNone/>
            </a:pPr>
            <a:r>
              <a:rPr lang="en-GB" sz="1200" b="0" i="0" dirty="0">
                <a:solidFill>
                  <a:srgbClr val="666666"/>
                </a:solidFill>
                <a:effectLst/>
                <a:latin typeface="Helvetica Neue"/>
              </a:rPr>
              <a:t>I work in the IDG Technology for Research team.</a:t>
            </a:r>
          </a:p>
          <a:p>
            <a:pPr algn="l">
              <a:buFont typeface="Arial" panose="020B0604020202020204" pitchFamily="34" charset="0"/>
              <a:buNone/>
            </a:pPr>
            <a:endParaRPr lang="en-GB" sz="1200" b="0" i="0" dirty="0">
              <a:solidFill>
                <a:srgbClr val="666666"/>
              </a:solidFill>
              <a:effectLst/>
              <a:latin typeface="Helvetica Neue"/>
            </a:endParaRPr>
          </a:p>
          <a:p>
            <a:pPr algn="l">
              <a:buFont typeface="Arial" panose="020B0604020202020204" pitchFamily="34" charset="0"/>
              <a:buNone/>
            </a:pPr>
            <a:r>
              <a:rPr lang="en-GB" sz="1200" b="0" i="0" dirty="0">
                <a:solidFill>
                  <a:srgbClr val="666666"/>
                </a:solidFill>
                <a:effectLst/>
                <a:latin typeface="Helvetica Neue"/>
              </a:rPr>
              <a:t>My presentation is about GIS in Digital Humanities where I intend to give an overview of spatial data and mapping with Geographic Information System (GIS).</a:t>
            </a:r>
          </a:p>
          <a:p>
            <a:pPr algn="l">
              <a:buFont typeface="Arial" panose="020B0604020202020204" pitchFamily="34" charset="0"/>
              <a:buNone/>
            </a:pPr>
            <a:endParaRPr lang="en-GB" sz="1200" b="0" i="0" dirty="0">
              <a:solidFill>
                <a:srgbClr val="666666"/>
              </a:solidFill>
              <a:effectLst/>
              <a:latin typeface="Helvetica Neue"/>
            </a:endParaRPr>
          </a:p>
          <a:p>
            <a:pPr algn="l">
              <a:buFont typeface="Arial" panose="020B0604020202020204" pitchFamily="34" charset="0"/>
              <a:buNone/>
            </a:pPr>
            <a:r>
              <a:rPr lang="en-GB" sz="1200" b="0" i="0" dirty="0">
                <a:solidFill>
                  <a:srgbClr val="666666"/>
                </a:solidFill>
                <a:effectLst/>
                <a:latin typeface="Helvetica Neue"/>
              </a:rPr>
              <a:t>[next]</a:t>
            </a:r>
          </a:p>
          <a:p>
            <a:endParaRPr lang="en-US" dirty="0"/>
          </a:p>
        </p:txBody>
      </p:sp>
      <p:sp>
        <p:nvSpPr>
          <p:cNvPr id="4" name="Slide Number Placeholder 3"/>
          <p:cNvSpPr>
            <a:spLocks noGrp="1"/>
          </p:cNvSpPr>
          <p:nvPr>
            <p:ph type="sldNum" sz="quarter" idx="10"/>
          </p:nvPr>
        </p:nvSpPr>
        <p:spPr/>
        <p:txBody>
          <a:bodyPr/>
          <a:lstStyle/>
          <a:p>
            <a:fld id="{008B6ED8-9D91-5E4C-8236-27D5494AAD9C}" type="slidenum">
              <a:rPr lang="en-US" smtClean="0"/>
              <a:t>1</a:t>
            </a:fld>
            <a:endParaRPr lang="en-US"/>
          </a:p>
        </p:txBody>
      </p:sp>
    </p:spTree>
    <p:extLst>
      <p:ext uri="{BB962C8B-B14F-4D97-AF65-F5344CB8AC3E}">
        <p14:creationId xmlns:p14="http://schemas.microsoft.com/office/powerpoint/2010/main" val="4483244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a:t>
            </a:r>
          </a:p>
          <a:p>
            <a:r>
              <a:rPr lang="en-GB" dirty="0"/>
              <a:t>As an outline of my presentation, I will</a:t>
            </a:r>
          </a:p>
          <a:p>
            <a:endParaRPr lang="en-GB" dirty="0"/>
          </a:p>
          <a:p>
            <a:pPr marL="171450" indent="-171450">
              <a:buFont typeface="Arial" panose="020B0604020202020204" pitchFamily="34" charset="0"/>
              <a:buChar char="•"/>
            </a:pPr>
            <a:r>
              <a:rPr lang="en-GB" dirty="0"/>
              <a:t>present some basic definitions and concepts;</a:t>
            </a:r>
          </a:p>
          <a:p>
            <a:pPr marL="171450" indent="-171450">
              <a:buFont typeface="Arial" panose="020B0604020202020204" pitchFamily="34" charset="0"/>
              <a:buChar char="•"/>
            </a:pPr>
            <a:r>
              <a:rPr lang="en-GB" dirty="0"/>
              <a:t>After that, I will give some Examples of use of GIS in Digital Humanities including references to tools and potential data sources as well as training materials; </a:t>
            </a:r>
          </a:p>
          <a:p>
            <a:pPr marL="171450" indent="-171450">
              <a:buFont typeface="Arial" panose="020B0604020202020204" pitchFamily="34" charset="0"/>
              <a:buChar char="•"/>
            </a:pPr>
            <a:r>
              <a:rPr lang="en-GB" dirty="0"/>
              <a:t>The last few minutes will be dedicated to Q &amp; A and or a short walkthrough.</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The content is designed also as a “go-to” resource so you may find it useful to re-visit for GIS related information where necessary.</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There is also a short abstract as a supplement to this presentation which has the short steps for a walkthrough.</a:t>
            </a:r>
          </a:p>
          <a:p>
            <a:pPr marL="171450" indent="-171450">
              <a:buFont typeface="Arial" panose="020B0604020202020204" pitchFamily="34" charset="0"/>
              <a:buChar char="•"/>
            </a:pPr>
            <a:endParaRPr lang="en-GB" dirty="0"/>
          </a:p>
          <a:p>
            <a:pPr marL="0" indent="0">
              <a:buFont typeface="Arial" panose="020B0604020202020204" pitchFamily="34" charset="0"/>
              <a:buNone/>
            </a:pPr>
            <a:r>
              <a:rPr lang="en-GB" dirty="0"/>
              <a:t>[Next]</a:t>
            </a:r>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fld id="{625BE4D5-034C-4BDB-8982-53BE592C2E89}" type="slidenum">
              <a:rPr lang="en-GB" smtClean="0"/>
              <a:t>2</a:t>
            </a:fld>
            <a:endParaRPr lang="en-GB"/>
          </a:p>
        </p:txBody>
      </p:sp>
    </p:spTree>
    <p:extLst>
      <p:ext uri="{BB962C8B-B14F-4D97-AF65-F5344CB8AC3E}">
        <p14:creationId xmlns:p14="http://schemas.microsoft.com/office/powerpoint/2010/main" val="33465218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the context of this presentation, Digital Humanities (DH) is </a:t>
            </a:r>
          </a:p>
          <a:p>
            <a:endParaRPr lang="en-GB" dirty="0"/>
          </a:p>
          <a:p>
            <a:pPr marL="171450" indent="-171450">
              <a:buFont typeface="Arial" panose="020B0604020202020204" pitchFamily="34" charset="0"/>
              <a:buChar char="•"/>
            </a:pPr>
            <a:r>
              <a:rPr lang="en-GB" dirty="0"/>
              <a:t>an area of </a:t>
            </a:r>
            <a:r>
              <a:rPr lang="en-GB" b="1" dirty="0"/>
              <a:t>scholarly activity </a:t>
            </a:r>
            <a:r>
              <a:rPr lang="en-GB" dirty="0"/>
              <a:t>at the </a:t>
            </a:r>
            <a:r>
              <a:rPr lang="en-GB" b="1" dirty="0"/>
              <a:t>intersection</a:t>
            </a:r>
            <a:r>
              <a:rPr lang="en-GB" dirty="0"/>
              <a:t> of </a:t>
            </a:r>
            <a:r>
              <a:rPr lang="en-GB" b="1" dirty="0"/>
              <a:t>digital technologies </a:t>
            </a:r>
            <a:r>
              <a:rPr lang="en-GB" dirty="0"/>
              <a:t>and the disciplines of the </a:t>
            </a:r>
            <a:r>
              <a:rPr lang="en-GB" b="1" dirty="0"/>
              <a:t>humanities</a:t>
            </a:r>
            <a:r>
              <a:rPr lang="en-GB" dirty="0"/>
              <a:t> </a:t>
            </a:r>
            <a:r>
              <a:rPr lang="en-GB" b="1" dirty="0"/>
              <a:t>which involves new ways of doing scholarship</a:t>
            </a:r>
            <a:r>
              <a:rPr lang="en-GB" dirty="0"/>
              <a:t>.</a:t>
            </a:r>
          </a:p>
          <a:p>
            <a:pPr marL="171450" indent="-171450">
              <a:buFont typeface="Arial" panose="020B0604020202020204" pitchFamily="34" charset="0"/>
              <a:buChar char="•"/>
            </a:pPr>
            <a:r>
              <a:rPr lang="en-GB" dirty="0"/>
              <a:t>Digital Humanities </a:t>
            </a:r>
            <a:r>
              <a:rPr lang="en-GB" b="1" dirty="0"/>
              <a:t>draws on digital tools and methods in the study of the humanities</a:t>
            </a:r>
            <a:r>
              <a:rPr lang="en-GB" dirty="0"/>
              <a:t>.</a:t>
            </a:r>
          </a:p>
          <a:p>
            <a:pPr marL="171450" indent="-171450">
              <a:buFont typeface="Arial" panose="020B0604020202020204" pitchFamily="34" charset="0"/>
              <a:buChar char="•"/>
            </a:pPr>
            <a:r>
              <a:rPr lang="en-GB" b="0" dirty="0"/>
              <a:t>It takes the view that </a:t>
            </a:r>
            <a:r>
              <a:rPr lang="en-GB" sz="1200" b="1" i="1" dirty="0">
                <a:solidFill>
                  <a:srgbClr val="202122"/>
                </a:solidFill>
                <a:effectLst/>
                <a:latin typeface="Calibri (Body)"/>
              </a:rPr>
              <a:t>printed word is no longer the main medium for knowledge production and distribution</a:t>
            </a:r>
            <a:r>
              <a:rPr lang="en-GB" sz="1200" b="0" i="0" dirty="0">
                <a:solidFill>
                  <a:srgbClr val="202122"/>
                </a:solidFill>
                <a:effectLst/>
                <a:latin typeface="Calibri (Body)"/>
              </a:rPr>
              <a:t>.</a:t>
            </a:r>
          </a:p>
          <a:p>
            <a:pPr marL="171450" indent="-171450">
              <a:buFont typeface="Arial" panose="020B0604020202020204" pitchFamily="34" charset="0"/>
              <a:buChar char="•"/>
            </a:pPr>
            <a:endParaRPr lang="en-GB" sz="1200" b="0" i="0" dirty="0">
              <a:solidFill>
                <a:srgbClr val="202122"/>
              </a:solidFill>
              <a:effectLst/>
              <a:latin typeface="Calibri (Body)"/>
            </a:endParaRPr>
          </a:p>
          <a:p>
            <a:pPr marL="0" indent="0">
              <a:buFont typeface="Arial" panose="020B0604020202020204" pitchFamily="34" charset="0"/>
              <a:buNone/>
            </a:pPr>
            <a:r>
              <a:rPr lang="en-GB" sz="1200" b="0" i="0" dirty="0">
                <a:solidFill>
                  <a:srgbClr val="202122"/>
                </a:solidFill>
                <a:effectLst/>
                <a:latin typeface="Calibri (Body)"/>
              </a:rPr>
              <a:t>[Next]</a:t>
            </a:r>
            <a:endParaRPr lang="en-GB" b="0" dirty="0"/>
          </a:p>
          <a:p>
            <a:pPr marL="171450" indent="-171450">
              <a:buFont typeface="Arial" panose="020B0604020202020204" pitchFamily="34" charset="0"/>
              <a:buChar char="•"/>
            </a:pPr>
            <a:endParaRPr lang="en-GB" b="1" dirty="0"/>
          </a:p>
        </p:txBody>
      </p:sp>
      <p:sp>
        <p:nvSpPr>
          <p:cNvPr id="4" name="Slide Number Placeholder 3"/>
          <p:cNvSpPr>
            <a:spLocks noGrp="1"/>
          </p:cNvSpPr>
          <p:nvPr>
            <p:ph type="sldNum" sz="quarter" idx="5"/>
          </p:nvPr>
        </p:nvSpPr>
        <p:spPr/>
        <p:txBody>
          <a:bodyPr/>
          <a:lstStyle/>
          <a:p>
            <a:fld id="{625BE4D5-034C-4BDB-8982-53BE592C2E89}" type="slidenum">
              <a:rPr lang="en-GB" smtClean="0"/>
              <a:t>3</a:t>
            </a:fld>
            <a:endParaRPr lang="en-GB"/>
          </a:p>
        </p:txBody>
      </p:sp>
    </p:spTree>
    <p:extLst>
      <p:ext uri="{BB962C8B-B14F-4D97-AF65-F5344CB8AC3E}">
        <p14:creationId xmlns:p14="http://schemas.microsoft.com/office/powerpoint/2010/main" val="37039591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None/>
            </a:pPr>
            <a:r>
              <a:rPr lang="en-GB" sz="1200" b="0" i="0" dirty="0">
                <a:solidFill>
                  <a:srgbClr val="666666"/>
                </a:solidFill>
                <a:effectLst/>
                <a:latin typeface="Helvetica Neue"/>
              </a:rPr>
              <a:t>At the core, GIS </a:t>
            </a:r>
            <a:r>
              <a:rPr lang="en-GB" sz="1200" b="0" i="0" kern="1200" dirty="0">
                <a:solidFill>
                  <a:srgbClr val="666666"/>
                </a:solidFill>
                <a:effectLst/>
                <a:latin typeface="Helvetica Neue"/>
              </a:rPr>
              <a:t>may be defined as an </a:t>
            </a:r>
            <a:r>
              <a:rPr lang="en-GB" i="0" kern="1200" dirty="0"/>
              <a:t>integrated computer </a:t>
            </a:r>
            <a:r>
              <a:rPr lang="en-GB" b="1" i="0" kern="1200" dirty="0">
                <a:solidFill>
                  <a:schemeClr val="tx1"/>
                </a:solidFill>
              </a:rPr>
              <a:t>hardware</a:t>
            </a:r>
            <a:r>
              <a:rPr lang="en-GB" i="0" kern="1200" dirty="0"/>
              <a:t> and </a:t>
            </a:r>
            <a:r>
              <a:rPr lang="en-GB" b="1" i="1" kern="1200" dirty="0">
                <a:solidFill>
                  <a:schemeClr val="tx1"/>
                </a:solidFill>
              </a:rPr>
              <a:t>software</a:t>
            </a:r>
            <a:r>
              <a:rPr lang="en-GB" i="0" kern="1200" dirty="0"/>
              <a:t> that store, manage, </a:t>
            </a:r>
            <a:r>
              <a:rPr lang="en-GB" i="1" kern="1200" dirty="0" err="1">
                <a:solidFill>
                  <a:schemeClr val="tx1"/>
                </a:solidFill>
              </a:rPr>
              <a:t>analyze</a:t>
            </a:r>
            <a:r>
              <a:rPr lang="en-GB" i="0" kern="1200" dirty="0"/>
              <a:t>, edit, output, and </a:t>
            </a:r>
            <a:r>
              <a:rPr lang="en-GB" i="1" kern="1200" dirty="0">
                <a:solidFill>
                  <a:schemeClr val="tx1"/>
                </a:solidFill>
              </a:rPr>
              <a:t>visualize geographic data.</a:t>
            </a:r>
          </a:p>
          <a:p>
            <a:pPr algn="l">
              <a:buFont typeface="Arial" panose="020B0604020202020204" pitchFamily="34" charset="0"/>
              <a:buNone/>
            </a:pPr>
            <a:endParaRPr lang="en-GB" sz="1200" b="0" i="1" kern="1200" dirty="0">
              <a:solidFill>
                <a:schemeClr val="tx1"/>
              </a:solidFill>
              <a:effectLst/>
              <a:latin typeface="Helvetica Neue"/>
            </a:endParaRPr>
          </a:p>
          <a:p>
            <a:pPr algn="l">
              <a:buFont typeface="Arial" panose="020B0604020202020204" pitchFamily="34" charset="0"/>
              <a:buNone/>
            </a:pPr>
            <a:r>
              <a:rPr lang="en-GB" sz="1200" b="0" i="1" kern="1200" dirty="0">
                <a:solidFill>
                  <a:schemeClr val="tx1"/>
                </a:solidFill>
                <a:effectLst/>
                <a:latin typeface="Helvetica Neue"/>
              </a:rPr>
              <a:t>From a broader perspective, one may also include people and scientific methods.</a:t>
            </a:r>
          </a:p>
          <a:p>
            <a:pPr algn="l">
              <a:buFont typeface="Arial" panose="020B0604020202020204" pitchFamily="34" charset="0"/>
              <a:buNone/>
            </a:pPr>
            <a:endParaRPr lang="en-GB" sz="1200" b="0" i="1" kern="1200" dirty="0">
              <a:solidFill>
                <a:schemeClr val="tx1"/>
              </a:solidFill>
              <a:effectLst/>
              <a:latin typeface="Helvetica Neue"/>
            </a:endParaRPr>
          </a:p>
          <a:p>
            <a:pPr algn="l">
              <a:buFont typeface="Arial" panose="020B0604020202020204" pitchFamily="34" charset="0"/>
              <a:buNone/>
            </a:pPr>
            <a:r>
              <a:rPr lang="en-GB" sz="1200" b="0" i="1" kern="1200" dirty="0">
                <a:solidFill>
                  <a:schemeClr val="tx1"/>
                </a:solidFill>
                <a:effectLst/>
                <a:latin typeface="Helvetica Neue"/>
              </a:rPr>
              <a:t>In a nutshell, you may just consider this five main pillars covering hardware, software, data, people and methods as constituting a GIS.</a:t>
            </a:r>
            <a:endParaRPr lang="en-GB" sz="1200" b="0" i="0" dirty="0">
              <a:solidFill>
                <a:srgbClr val="666666"/>
              </a:solidFill>
              <a:effectLst/>
              <a:latin typeface="Helvetica Neue"/>
            </a:endParaRPr>
          </a:p>
          <a:p>
            <a:endParaRPr lang="en-GB" dirty="0"/>
          </a:p>
          <a:p>
            <a:r>
              <a:rPr lang="en-GB" dirty="0"/>
              <a:t>[Next]</a:t>
            </a:r>
          </a:p>
        </p:txBody>
      </p:sp>
      <p:sp>
        <p:nvSpPr>
          <p:cNvPr id="4" name="Slide Number Placeholder 3"/>
          <p:cNvSpPr>
            <a:spLocks noGrp="1"/>
          </p:cNvSpPr>
          <p:nvPr>
            <p:ph type="sldNum" sz="quarter" idx="5"/>
          </p:nvPr>
        </p:nvSpPr>
        <p:spPr/>
        <p:txBody>
          <a:bodyPr/>
          <a:lstStyle/>
          <a:p>
            <a:fld id="{625BE4D5-034C-4BDB-8982-53BE592C2E89}" type="slidenum">
              <a:rPr lang="en-GB" smtClean="0"/>
              <a:t>4</a:t>
            </a:fld>
            <a:endParaRPr lang="en-GB"/>
          </a:p>
        </p:txBody>
      </p:sp>
    </p:spTree>
    <p:extLst>
      <p:ext uri="{BB962C8B-B14F-4D97-AF65-F5344CB8AC3E}">
        <p14:creationId xmlns:p14="http://schemas.microsoft.com/office/powerpoint/2010/main" val="32087928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b="0" i="0" dirty="0">
                <a:solidFill>
                  <a:srgbClr val="333333"/>
                </a:solidFill>
                <a:effectLst/>
                <a:latin typeface="Open Sans" panose="020B0606030504020204" pitchFamily="34" charset="0"/>
              </a:rPr>
              <a:t>The idea of </a:t>
            </a:r>
            <a:r>
              <a:rPr lang="en-GB" b="0" i="1" dirty="0">
                <a:solidFill>
                  <a:srgbClr val="333333"/>
                </a:solidFill>
                <a:effectLst/>
                <a:latin typeface="Open Sans" panose="020B0606030504020204" pitchFamily="34" charset="0"/>
              </a:rPr>
              <a:t>Spatial Turn</a:t>
            </a:r>
            <a:r>
              <a:rPr lang="en-GB" b="0" i="0" dirty="0">
                <a:solidFill>
                  <a:srgbClr val="333333"/>
                </a:solidFill>
                <a:effectLst/>
                <a:latin typeface="Open Sans" panose="020B0606030504020204" pitchFamily="34" charset="0"/>
              </a:rPr>
              <a:t> is that social change cannot be explained without considering and re-conceptualising categories related to the spatial component of social life (</a:t>
            </a:r>
            <a:r>
              <a:rPr lang="en-GB" b="0" i="0" dirty="0" err="1">
                <a:solidFill>
                  <a:srgbClr val="333333"/>
                </a:solidFill>
                <a:effectLst/>
                <a:latin typeface="Open Sans" panose="020B0606030504020204" pitchFamily="34" charset="0"/>
              </a:rPr>
              <a:t>Löw</a:t>
            </a:r>
            <a:r>
              <a:rPr lang="en-GB" b="0" i="0" dirty="0">
                <a:solidFill>
                  <a:srgbClr val="333333"/>
                </a:solidFill>
                <a:effectLst/>
                <a:latin typeface="Open Sans" panose="020B0606030504020204" pitchFamily="34" charset="0"/>
              </a:rPr>
              <a:t> </a:t>
            </a:r>
            <a:r>
              <a:rPr lang="en-GB" b="0" i="0" u="none" strike="noStrike" dirty="0">
                <a:solidFill>
                  <a:srgbClr val="10147E"/>
                </a:solidFill>
                <a:effectLst/>
                <a:latin typeface="Open Sans" panose="020B0606030504020204" pitchFamily="34" charset="0"/>
                <a:hlinkClick r:id="rId3"/>
              </a:rPr>
              <a:t>Citation2013</a:t>
            </a:r>
            <a:r>
              <a:rPr lang="en-GB" b="0" i="0" dirty="0">
                <a:solidFill>
                  <a:srgbClr val="333333"/>
                </a:solidFill>
                <a:effectLst/>
                <a:latin typeface="Open Sans" panose="020B0606030504020204" pitchFamily="34" charset="0"/>
              </a:rPr>
              <a:t>).</a:t>
            </a:r>
          </a:p>
          <a:p>
            <a:pPr marL="0" indent="0">
              <a:buFont typeface="Arial" panose="020B0604020202020204" pitchFamily="34" charset="0"/>
              <a:buNone/>
            </a:pPr>
            <a:endParaRPr lang="en-GB" b="0" i="0" dirty="0">
              <a:solidFill>
                <a:srgbClr val="333333"/>
              </a:solidFill>
              <a:effectLst/>
              <a:latin typeface="Open Sans" panose="020B0606030504020204" pitchFamily="34" charset="0"/>
            </a:endParaRPr>
          </a:p>
          <a:p>
            <a:pPr marL="0" indent="0">
              <a:buFont typeface="Arial" panose="020B0604020202020204" pitchFamily="34" charset="0"/>
              <a:buNone/>
            </a:pPr>
            <a:r>
              <a:rPr lang="en-GB" b="0" i="0" dirty="0">
                <a:solidFill>
                  <a:srgbClr val="333333"/>
                </a:solidFill>
                <a:effectLst/>
                <a:latin typeface="Open Sans" panose="020B0606030504020204" pitchFamily="34" charset="0"/>
              </a:rPr>
              <a:t>This idea has been used in the humanities in the past several decades, particularly in Archaeology.</a:t>
            </a:r>
          </a:p>
          <a:p>
            <a:pPr marL="0" indent="0">
              <a:buFont typeface="Arial" panose="020B0604020202020204" pitchFamily="34" charset="0"/>
              <a:buNone/>
            </a:pPr>
            <a:endParaRPr lang="en-GB" b="0" i="0" dirty="0">
              <a:solidFill>
                <a:srgbClr val="333333"/>
              </a:solidFill>
              <a:effectLst/>
              <a:latin typeface="Open Sans" panose="020B0606030504020204" pitchFamily="34" charset="0"/>
            </a:endParaRPr>
          </a:p>
          <a:p>
            <a:pPr marL="0" indent="0">
              <a:buFont typeface="Arial" panose="020B0604020202020204" pitchFamily="34" charset="0"/>
              <a:buNone/>
            </a:pPr>
            <a:r>
              <a:rPr lang="en-GB" b="0" i="0" dirty="0">
                <a:solidFill>
                  <a:srgbClr val="333333"/>
                </a:solidFill>
                <a:effectLst/>
                <a:latin typeface="Open Sans" panose="020B0606030504020204" pitchFamily="34" charset="0"/>
              </a:rPr>
              <a:t>However, the development of new GIS technologies and methods have led to the emergence of the field commonly known as Spatial Humanities.</a:t>
            </a:r>
          </a:p>
          <a:p>
            <a:pPr marL="0" indent="0">
              <a:buFont typeface="Arial" panose="020B0604020202020204" pitchFamily="34" charset="0"/>
              <a:buNone/>
            </a:pPr>
            <a:endParaRPr lang="en-GB" b="0" i="0" dirty="0">
              <a:solidFill>
                <a:srgbClr val="333333"/>
              </a:solidFill>
              <a:effectLst/>
              <a:latin typeface="Open Sans" panose="020B0606030504020204" pitchFamily="34" charset="0"/>
            </a:endParaRPr>
          </a:p>
          <a:p>
            <a:pPr marL="0" indent="0">
              <a:buFont typeface="Arial" panose="020B0604020202020204" pitchFamily="34" charset="0"/>
              <a:buNone/>
            </a:pPr>
            <a:r>
              <a:rPr lang="en-GB" b="0" i="0" dirty="0">
                <a:solidFill>
                  <a:srgbClr val="333333"/>
                </a:solidFill>
                <a:effectLst/>
                <a:latin typeface="Open Sans" panose="020B0606030504020204" pitchFamily="34" charset="0"/>
              </a:rPr>
              <a:t>Spatial Humanities is situated at the intersection of GIS and DH.</a:t>
            </a:r>
          </a:p>
          <a:p>
            <a:pPr marL="0" indent="0">
              <a:buFont typeface="Arial" panose="020B0604020202020204" pitchFamily="34" charset="0"/>
              <a:buNone/>
            </a:pPr>
            <a:endParaRPr lang="en-GB" b="0" i="0" dirty="0">
              <a:solidFill>
                <a:srgbClr val="333333"/>
              </a:solidFill>
              <a:effectLst/>
              <a:latin typeface="Open Sans" panose="020B0606030504020204" pitchFamily="34" charset="0"/>
            </a:endParaRPr>
          </a:p>
          <a:p>
            <a:pPr marL="0" indent="0">
              <a:buFont typeface="Arial" panose="020B0604020202020204" pitchFamily="34" charset="0"/>
              <a:buNone/>
            </a:pPr>
            <a:r>
              <a:rPr lang="en-GB" b="0" i="0" dirty="0">
                <a:solidFill>
                  <a:srgbClr val="333333"/>
                </a:solidFill>
                <a:effectLst/>
                <a:latin typeface="Open Sans" panose="020B0606030504020204" pitchFamily="34" charset="0"/>
              </a:rPr>
              <a:t>A look into literature suggest that scholars have different terms for Spatial Humanities such as GeoHumanities, DH GIS, and Geospatial Humanities.</a:t>
            </a:r>
          </a:p>
          <a:p>
            <a:pPr marL="0" indent="0">
              <a:buFont typeface="Arial" panose="020B0604020202020204" pitchFamily="34" charset="0"/>
              <a:buNone/>
            </a:pPr>
            <a:endParaRPr lang="en-GB" b="0" i="0" dirty="0">
              <a:solidFill>
                <a:srgbClr val="333333"/>
              </a:solidFill>
              <a:effectLst/>
              <a:latin typeface="Open Sans" panose="020B0606030504020204" pitchFamily="34" charset="0"/>
            </a:endParaRPr>
          </a:p>
          <a:p>
            <a:pPr marL="0" indent="0">
              <a:buFont typeface="Arial" panose="020B0604020202020204" pitchFamily="34" charset="0"/>
              <a:buNone/>
            </a:pPr>
            <a:r>
              <a:rPr lang="en-GB" b="0" i="0" dirty="0">
                <a:solidFill>
                  <a:srgbClr val="333333"/>
                </a:solidFill>
                <a:effectLst/>
                <a:latin typeface="Open Sans" panose="020B0606030504020204" pitchFamily="34" charset="0"/>
              </a:rPr>
              <a:t>Some scholars agree that </a:t>
            </a:r>
            <a:r>
              <a:rPr lang="en-GB" b="1" kern="1200" dirty="0"/>
              <a:t>production of maps and other data visualizations related to history, literature, and the arts is an important contribution</a:t>
            </a:r>
            <a:r>
              <a:rPr lang="en-GB" i="1" kern="1200" dirty="0"/>
              <a:t> in and of itself!</a:t>
            </a:r>
            <a:endParaRPr lang="en-GB" b="0" i="0" dirty="0">
              <a:solidFill>
                <a:srgbClr val="333333"/>
              </a:solidFill>
              <a:effectLst/>
              <a:latin typeface="Open Sans" panose="020B0606030504020204" pitchFamily="34" charset="0"/>
            </a:endParaRPr>
          </a:p>
          <a:p>
            <a:pPr marL="0" indent="0">
              <a:buFont typeface="Arial" panose="020B0604020202020204" pitchFamily="34" charset="0"/>
              <a:buNone/>
            </a:pPr>
            <a:endParaRPr lang="en-GB" b="0" i="0" dirty="0">
              <a:solidFill>
                <a:srgbClr val="333333"/>
              </a:solidFill>
              <a:effectLst/>
              <a:latin typeface="Open Sans" panose="020B0606030504020204" pitchFamily="34" charset="0"/>
            </a:endParaRPr>
          </a:p>
          <a:p>
            <a:pPr marL="0" indent="0">
              <a:buFont typeface="Arial" panose="020B0604020202020204" pitchFamily="34" charset="0"/>
              <a:buNone/>
            </a:pPr>
            <a:r>
              <a:rPr lang="en-GB" b="0" i="0" dirty="0">
                <a:solidFill>
                  <a:srgbClr val="333333"/>
                </a:solidFill>
                <a:effectLst/>
                <a:latin typeface="Open Sans" panose="020B0606030504020204" pitchFamily="34" charset="0"/>
              </a:rPr>
              <a:t>[Next]</a:t>
            </a:r>
          </a:p>
          <a:p>
            <a:endParaRPr lang="en-GB" dirty="0"/>
          </a:p>
        </p:txBody>
      </p:sp>
      <p:sp>
        <p:nvSpPr>
          <p:cNvPr id="4" name="Slide Number Placeholder 3"/>
          <p:cNvSpPr>
            <a:spLocks noGrp="1"/>
          </p:cNvSpPr>
          <p:nvPr>
            <p:ph type="sldNum" sz="quarter" idx="5"/>
          </p:nvPr>
        </p:nvSpPr>
        <p:spPr/>
        <p:txBody>
          <a:bodyPr/>
          <a:lstStyle/>
          <a:p>
            <a:fld id="{625BE4D5-034C-4BDB-8982-53BE592C2E89}" type="slidenum">
              <a:rPr lang="en-GB" smtClean="0"/>
              <a:t>5</a:t>
            </a:fld>
            <a:endParaRPr lang="en-GB"/>
          </a:p>
        </p:txBody>
      </p:sp>
    </p:spTree>
    <p:extLst>
      <p:ext uri="{BB962C8B-B14F-4D97-AF65-F5344CB8AC3E}">
        <p14:creationId xmlns:p14="http://schemas.microsoft.com/office/powerpoint/2010/main" val="12928695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baseline="0" dirty="0"/>
              <a:t>Spatial data</a:t>
            </a:r>
            <a:r>
              <a:rPr lang="en-GB" baseline="0" dirty="0"/>
              <a:t>, which is another term </a:t>
            </a:r>
            <a:r>
              <a:rPr lang="en-GB" b="1" baseline="0" dirty="0"/>
              <a:t>for GIS data </a:t>
            </a:r>
            <a:r>
              <a:rPr lang="en-GB" baseline="0" dirty="0"/>
              <a:t>or </a:t>
            </a:r>
            <a:r>
              <a:rPr lang="en-GB" b="1" baseline="0" dirty="0"/>
              <a:t>Geographic data</a:t>
            </a:r>
            <a:r>
              <a:rPr lang="en-GB" baseline="0" dirty="0"/>
              <a:t>, is the type of data that references directly or indirectly a specific geographical space or location.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aseline="0" dirty="0"/>
          </a:p>
          <a:p>
            <a:r>
              <a:rPr lang="en-GB" baseline="0" dirty="0"/>
              <a:t>We say it is spatial because of the known geographic coordinate system.</a:t>
            </a:r>
          </a:p>
          <a:p>
            <a:endParaRPr lang="en-GB" baseline="0" dirty="0"/>
          </a:p>
          <a:p>
            <a:r>
              <a:rPr lang="en-GB" baseline="0" dirty="0"/>
              <a:t>There are </a:t>
            </a:r>
            <a:r>
              <a:rPr lang="en-GB" b="1" baseline="0" dirty="0"/>
              <a:t>two main categories of spatial data</a:t>
            </a:r>
            <a:r>
              <a:rPr lang="en-GB" baseline="0" dirty="0"/>
              <a:t>; namely, </a:t>
            </a:r>
            <a:r>
              <a:rPr lang="en-GB" b="1" baseline="0" dirty="0"/>
              <a:t>vector data </a:t>
            </a:r>
            <a:r>
              <a:rPr lang="en-GB" baseline="0" dirty="0"/>
              <a:t>and </a:t>
            </a:r>
            <a:r>
              <a:rPr lang="en-GB" b="1" baseline="0" dirty="0"/>
              <a:t>raster data</a:t>
            </a:r>
            <a:r>
              <a:rPr lang="en-GB" baseline="0" dirty="0"/>
              <a:t>.</a:t>
            </a:r>
          </a:p>
          <a:p>
            <a:endParaRPr lang="en-GB" baseline="0" dirty="0"/>
          </a:p>
          <a:p>
            <a:r>
              <a:rPr lang="en-GB" b="1" baseline="0" dirty="0"/>
              <a:t>Vector data </a:t>
            </a:r>
            <a:r>
              <a:rPr lang="en-GB" baseline="0" dirty="0"/>
              <a:t>are made up of </a:t>
            </a:r>
            <a:r>
              <a:rPr lang="en-GB" b="1" baseline="0" dirty="0"/>
              <a:t>3 basic geometries </a:t>
            </a:r>
            <a:r>
              <a:rPr lang="en-GB" baseline="0" dirty="0"/>
              <a:t>which are </a:t>
            </a:r>
            <a:r>
              <a:rPr lang="en-GB" b="1" baseline="0" dirty="0"/>
              <a:t>points, lines, and polygons (areas). </a:t>
            </a:r>
            <a:r>
              <a:rPr lang="en-GB" b="0" baseline="0" dirty="0"/>
              <a:t>Some of the file formats are geojson or shapefiles.</a:t>
            </a:r>
            <a:endParaRPr lang="en-GB" b="1" baseline="0" dirty="0"/>
          </a:p>
          <a:p>
            <a:endParaRPr lang="en-GB"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i="0" dirty="0">
                <a:solidFill>
                  <a:srgbClr val="000000"/>
                </a:solidFill>
                <a:effectLst/>
                <a:latin typeface="Inter"/>
              </a:rPr>
              <a:t>Raster data</a:t>
            </a:r>
            <a:r>
              <a:rPr lang="en-GB" b="0" i="0" dirty="0">
                <a:solidFill>
                  <a:srgbClr val="000000"/>
                </a:solidFill>
                <a:effectLst/>
                <a:latin typeface="Inter"/>
              </a:rPr>
              <a:t> is made up of pixels (also referred to as grid cells). </a:t>
            </a:r>
            <a:r>
              <a:rPr lang="en-GB" b="1" i="0" dirty="0">
                <a:solidFill>
                  <a:srgbClr val="000000"/>
                </a:solidFill>
                <a:effectLst/>
                <a:latin typeface="Inter"/>
              </a:rPr>
              <a:t>The grids are </a:t>
            </a:r>
            <a:r>
              <a:rPr lang="en-GB" b="0" i="0" dirty="0">
                <a:solidFill>
                  <a:srgbClr val="000000"/>
                </a:solidFill>
                <a:effectLst/>
                <a:latin typeface="Inter"/>
              </a:rPr>
              <a:t>usually </a:t>
            </a:r>
            <a:r>
              <a:rPr lang="en-GB" b="1" i="0" dirty="0">
                <a:solidFill>
                  <a:srgbClr val="000000"/>
                </a:solidFill>
                <a:effectLst/>
                <a:latin typeface="Inter"/>
              </a:rPr>
              <a:t>square</a:t>
            </a:r>
            <a:r>
              <a:rPr lang="en-GB" b="0" i="0" dirty="0">
                <a:solidFill>
                  <a:srgbClr val="000000"/>
                </a:solidFill>
                <a:effectLst/>
                <a:latin typeface="Inter"/>
              </a:rPr>
              <a:t> </a:t>
            </a:r>
            <a:r>
              <a:rPr lang="en-GB" b="1" i="0" dirty="0">
                <a:solidFill>
                  <a:srgbClr val="000000"/>
                </a:solidFill>
                <a:effectLst/>
                <a:latin typeface="Inter"/>
              </a:rPr>
              <a:t>and regularly spaced</a:t>
            </a:r>
            <a:r>
              <a:rPr lang="en-GB" b="0" i="0" dirty="0">
                <a:solidFill>
                  <a:srgbClr val="000000"/>
                </a:solidFill>
                <a:effectLst/>
                <a:latin typeface="Inter"/>
              </a:rPr>
              <a:t>, </a:t>
            </a:r>
            <a:r>
              <a:rPr lang="en-GB" b="1" i="0" dirty="0">
                <a:solidFill>
                  <a:srgbClr val="000000"/>
                </a:solidFill>
                <a:effectLst/>
                <a:latin typeface="Inter"/>
              </a:rPr>
              <a:t>but they don’t have to be. </a:t>
            </a:r>
            <a:r>
              <a:rPr lang="en-GB" b="0" baseline="0" dirty="0"/>
              <a:t>Some of the file formats are tiff and jpeg.</a:t>
            </a:r>
            <a:endParaRPr lang="en-GB" baseline="0" dirty="0"/>
          </a:p>
          <a:p>
            <a:endParaRPr lang="en-GB" baseline="0" dirty="0"/>
          </a:p>
          <a:p>
            <a:r>
              <a:rPr lang="en-GB" baseline="0" dirty="0"/>
              <a:t>[Next slide]</a:t>
            </a:r>
            <a:endParaRPr lang="en-GB" dirty="0"/>
          </a:p>
          <a:p>
            <a:endParaRPr lang="en-GB" dirty="0"/>
          </a:p>
        </p:txBody>
      </p:sp>
      <p:sp>
        <p:nvSpPr>
          <p:cNvPr id="4" name="Slide Number Placeholder 3"/>
          <p:cNvSpPr>
            <a:spLocks noGrp="1"/>
          </p:cNvSpPr>
          <p:nvPr>
            <p:ph type="sldNum" sz="quarter" idx="5"/>
          </p:nvPr>
        </p:nvSpPr>
        <p:spPr/>
        <p:txBody>
          <a:bodyPr/>
          <a:lstStyle/>
          <a:p>
            <a:fld id="{625BE4D5-034C-4BDB-8982-53BE592C2E89}" type="slidenum">
              <a:rPr lang="en-GB" smtClean="0"/>
              <a:t>6</a:t>
            </a:fld>
            <a:endParaRPr lang="en-GB"/>
          </a:p>
        </p:txBody>
      </p:sp>
    </p:spTree>
    <p:extLst>
      <p:ext uri="{BB962C8B-B14F-4D97-AF65-F5344CB8AC3E}">
        <p14:creationId xmlns:p14="http://schemas.microsoft.com/office/powerpoint/2010/main" val="42638355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None/>
            </a:pPr>
            <a:r>
              <a:rPr lang="en-GB" sz="1200" b="0" i="0" dirty="0">
                <a:solidFill>
                  <a:srgbClr val="666666"/>
                </a:solidFill>
                <a:effectLst/>
                <a:latin typeface="Helvetica Neue"/>
              </a:rPr>
              <a:t>Now let’s do a little exercise.</a:t>
            </a:r>
          </a:p>
          <a:p>
            <a:pPr algn="l">
              <a:buFont typeface="Arial" panose="020B0604020202020204" pitchFamily="34" charset="0"/>
              <a:buNone/>
            </a:pPr>
            <a:endParaRPr lang="en-GB" sz="1200" b="0" i="0" dirty="0">
              <a:solidFill>
                <a:srgbClr val="666666"/>
              </a:solidFill>
              <a:effectLst/>
              <a:latin typeface="Helvetica Neue"/>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dirty="0"/>
              <a:t>Looking over this landscape, what are the main features that you can see and put on a map?</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b="0" i="0" dirty="0">
              <a:solidFill>
                <a:srgbClr val="666666"/>
              </a:solidFill>
              <a:effectLst/>
              <a:latin typeface="Helvetica Neue"/>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0" i="0" dirty="0">
                <a:solidFill>
                  <a:srgbClr val="666666"/>
                </a:solidFill>
                <a:effectLst/>
                <a:latin typeface="Helvetica Neue"/>
              </a:rPr>
              <a:t>Feel free to respond now.</a:t>
            </a:r>
          </a:p>
          <a:p>
            <a:endParaRPr lang="en-GB" dirty="0"/>
          </a:p>
          <a:p>
            <a:r>
              <a:rPr lang="en-GB" dirty="0"/>
              <a:t>[Next]</a:t>
            </a:r>
          </a:p>
          <a:p>
            <a:endParaRPr lang="en-GB" dirty="0"/>
          </a:p>
        </p:txBody>
      </p:sp>
      <p:sp>
        <p:nvSpPr>
          <p:cNvPr id="4" name="Slide Number Placeholder 3"/>
          <p:cNvSpPr>
            <a:spLocks noGrp="1"/>
          </p:cNvSpPr>
          <p:nvPr>
            <p:ph type="sldNum" sz="quarter" idx="5"/>
          </p:nvPr>
        </p:nvSpPr>
        <p:spPr/>
        <p:txBody>
          <a:bodyPr/>
          <a:lstStyle/>
          <a:p>
            <a:fld id="{625BE4D5-034C-4BDB-8982-53BE592C2E89}" type="slidenum">
              <a:rPr lang="en-GB" smtClean="0"/>
              <a:t>7</a:t>
            </a:fld>
            <a:endParaRPr lang="en-GB"/>
          </a:p>
        </p:txBody>
      </p:sp>
    </p:spTree>
    <p:extLst>
      <p:ext uri="{BB962C8B-B14F-4D97-AF65-F5344CB8AC3E}">
        <p14:creationId xmlns:p14="http://schemas.microsoft.com/office/powerpoint/2010/main" val="10256827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None/>
            </a:pPr>
            <a:r>
              <a:rPr lang="en-GB" sz="1200" b="0" i="0" dirty="0">
                <a:solidFill>
                  <a:srgbClr val="666666"/>
                </a:solidFill>
                <a:effectLst/>
                <a:latin typeface="Helvetica Neue"/>
              </a:rPr>
              <a:t>I could see some buildings, road, trees, and river.</a:t>
            </a:r>
          </a:p>
          <a:p>
            <a:endParaRPr lang="en-GB" dirty="0"/>
          </a:p>
          <a:p>
            <a:r>
              <a:rPr lang="en-GB" dirty="0"/>
              <a:t>[Next]</a:t>
            </a:r>
          </a:p>
          <a:p>
            <a:endParaRPr lang="en-GB" dirty="0"/>
          </a:p>
        </p:txBody>
      </p:sp>
      <p:sp>
        <p:nvSpPr>
          <p:cNvPr id="4" name="Slide Number Placeholder 3"/>
          <p:cNvSpPr>
            <a:spLocks noGrp="1"/>
          </p:cNvSpPr>
          <p:nvPr>
            <p:ph type="sldNum" sz="quarter" idx="5"/>
          </p:nvPr>
        </p:nvSpPr>
        <p:spPr/>
        <p:txBody>
          <a:bodyPr/>
          <a:lstStyle/>
          <a:p>
            <a:fld id="{625BE4D5-034C-4BDB-8982-53BE592C2E89}" type="slidenum">
              <a:rPr lang="en-GB" smtClean="0"/>
              <a:t>8</a:t>
            </a:fld>
            <a:endParaRPr lang="en-GB"/>
          </a:p>
        </p:txBody>
      </p:sp>
    </p:spTree>
    <p:extLst>
      <p:ext uri="{BB962C8B-B14F-4D97-AF65-F5344CB8AC3E}">
        <p14:creationId xmlns:p14="http://schemas.microsoft.com/office/powerpoint/2010/main" val="22294273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None/>
            </a:pPr>
            <a:r>
              <a:rPr lang="en-GB" sz="1200" b="0" i="0" dirty="0">
                <a:solidFill>
                  <a:srgbClr val="666666"/>
                </a:solidFill>
                <a:effectLst/>
                <a:latin typeface="Helvetica Neue"/>
              </a:rPr>
              <a:t>In terms of representation of the features that we have identified in the image, we have two options.</a:t>
            </a:r>
          </a:p>
          <a:p>
            <a:pPr algn="l">
              <a:buFont typeface="Arial" panose="020B0604020202020204" pitchFamily="34" charset="0"/>
              <a:buNone/>
            </a:pPr>
            <a:endParaRPr lang="en-GB" sz="1200" b="0" i="0" dirty="0">
              <a:solidFill>
                <a:srgbClr val="666666"/>
              </a:solidFill>
              <a:effectLst/>
              <a:latin typeface="Helvetica Neue"/>
            </a:endParaRPr>
          </a:p>
          <a:p>
            <a:pPr algn="l">
              <a:buFont typeface="Arial" panose="020B0604020202020204" pitchFamily="34" charset="0"/>
              <a:buNone/>
            </a:pPr>
            <a:r>
              <a:rPr lang="en-GB" sz="1200" b="0" i="0" dirty="0">
                <a:solidFill>
                  <a:srgbClr val="666666"/>
                </a:solidFill>
                <a:effectLst/>
                <a:latin typeface="Helvetica Neue"/>
              </a:rPr>
              <a:t>For example, we can use point geometry to store the locations of the trees and even attach additional attributes such as name and description.</a:t>
            </a:r>
          </a:p>
          <a:p>
            <a:pPr algn="l">
              <a:buFont typeface="Arial" panose="020B0604020202020204" pitchFamily="34" charset="0"/>
              <a:buNone/>
            </a:pPr>
            <a:endParaRPr lang="en-GB" sz="1200" b="0" i="0" dirty="0">
              <a:solidFill>
                <a:srgbClr val="666666"/>
              </a:solidFill>
              <a:effectLst/>
              <a:latin typeface="Helvetica Neue"/>
            </a:endParaRPr>
          </a:p>
          <a:p>
            <a:pPr algn="l">
              <a:buFont typeface="Arial" panose="020B0604020202020204" pitchFamily="34" charset="0"/>
              <a:buNone/>
            </a:pPr>
            <a:r>
              <a:rPr lang="en-GB" sz="1200" b="0" i="0" dirty="0">
                <a:solidFill>
                  <a:srgbClr val="666666"/>
                </a:solidFill>
                <a:effectLst/>
                <a:latin typeface="Helvetica Neue"/>
              </a:rPr>
              <a:t>Similarly, we can do same for road and rivers using line features and their attributes.</a:t>
            </a:r>
          </a:p>
          <a:p>
            <a:pPr algn="l">
              <a:buFont typeface="Arial" panose="020B0604020202020204" pitchFamily="34" charset="0"/>
              <a:buNone/>
            </a:pPr>
            <a:endParaRPr lang="en-GB" sz="1200" b="0" i="0" dirty="0">
              <a:solidFill>
                <a:srgbClr val="666666"/>
              </a:solidFill>
              <a:effectLst/>
              <a:latin typeface="Helvetica Neue"/>
            </a:endParaRPr>
          </a:p>
          <a:p>
            <a:pPr algn="l">
              <a:buFont typeface="Arial" panose="020B0604020202020204" pitchFamily="34" charset="0"/>
              <a:buNone/>
            </a:pPr>
            <a:r>
              <a:rPr lang="en-GB" sz="1200" b="0" i="0" dirty="0">
                <a:solidFill>
                  <a:srgbClr val="666666"/>
                </a:solidFill>
                <a:effectLst/>
                <a:latin typeface="Helvetica Neue"/>
              </a:rPr>
              <a:t>We can also use polygon geometry for the buildings and their attributes.</a:t>
            </a:r>
          </a:p>
          <a:p>
            <a:pPr algn="l">
              <a:buFont typeface="Arial" panose="020B0604020202020204" pitchFamily="34" charset="0"/>
              <a:buNone/>
            </a:pPr>
            <a:endParaRPr lang="en-GB" sz="1200" b="0" i="0" dirty="0">
              <a:solidFill>
                <a:srgbClr val="666666"/>
              </a:solidFill>
              <a:effectLst/>
              <a:latin typeface="Helvetica Neue"/>
            </a:endParaRPr>
          </a:p>
          <a:p>
            <a:pPr algn="l">
              <a:buFont typeface="Arial" panose="020B0604020202020204" pitchFamily="34" charset="0"/>
              <a:buNone/>
            </a:pPr>
            <a:r>
              <a:rPr lang="en-GB" sz="1200" b="0" i="0" dirty="0">
                <a:solidFill>
                  <a:srgbClr val="666666"/>
                </a:solidFill>
                <a:effectLst/>
                <a:latin typeface="Helvetica Neue"/>
              </a:rPr>
              <a:t>Another option, is to use grid cells to represent the features of interest. Here, a grid cell value could either be an RGB value representing the pixel value of the image at that space.</a:t>
            </a:r>
          </a:p>
          <a:p>
            <a:endParaRPr lang="en-GB" dirty="0"/>
          </a:p>
          <a:p>
            <a:r>
              <a:rPr lang="en-GB" dirty="0"/>
              <a:t>[Next]</a:t>
            </a:r>
          </a:p>
          <a:p>
            <a:endParaRPr lang="en-GB" dirty="0"/>
          </a:p>
        </p:txBody>
      </p:sp>
      <p:sp>
        <p:nvSpPr>
          <p:cNvPr id="4" name="Slide Number Placeholder 3"/>
          <p:cNvSpPr>
            <a:spLocks noGrp="1"/>
          </p:cNvSpPr>
          <p:nvPr>
            <p:ph type="sldNum" sz="quarter" idx="5"/>
          </p:nvPr>
        </p:nvSpPr>
        <p:spPr/>
        <p:txBody>
          <a:bodyPr/>
          <a:lstStyle/>
          <a:p>
            <a:fld id="{625BE4D5-034C-4BDB-8982-53BE592C2E89}" type="slidenum">
              <a:rPr lang="en-GB" smtClean="0"/>
              <a:t>9</a:t>
            </a:fld>
            <a:endParaRPr lang="en-GB"/>
          </a:p>
        </p:txBody>
      </p:sp>
    </p:spTree>
    <p:extLst>
      <p:ext uri="{BB962C8B-B14F-4D97-AF65-F5344CB8AC3E}">
        <p14:creationId xmlns:p14="http://schemas.microsoft.com/office/powerpoint/2010/main" val="28485198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None/>
            </a:pPr>
            <a:r>
              <a:rPr lang="en-GB" sz="1200" b="0" i="0" dirty="0">
                <a:solidFill>
                  <a:srgbClr val="666666"/>
                </a:solidFill>
                <a:effectLst/>
                <a:latin typeface="Helvetica Neue"/>
              </a:rPr>
              <a:t>Now let’s look at two spatial processes that are commonly used in spatial humanities.</a:t>
            </a:r>
          </a:p>
          <a:p>
            <a:pPr algn="l">
              <a:buFont typeface="Arial" panose="020B0604020202020204" pitchFamily="34" charset="0"/>
              <a:buNone/>
            </a:pPr>
            <a:endParaRPr lang="en-GB" sz="1200" b="0" i="0" dirty="0">
              <a:solidFill>
                <a:srgbClr val="666666"/>
              </a:solidFill>
              <a:effectLst/>
              <a:latin typeface="Helvetica Neue"/>
            </a:endParaRPr>
          </a:p>
          <a:p>
            <a:pPr algn="l">
              <a:buFont typeface="Arial" panose="020B0604020202020204" pitchFamily="34" charset="0"/>
              <a:buNone/>
            </a:pPr>
            <a:r>
              <a:rPr lang="en-GB" sz="1200" b="0" i="0" dirty="0">
                <a:solidFill>
                  <a:srgbClr val="666666"/>
                </a:solidFill>
                <a:effectLst/>
                <a:latin typeface="Helvetica Neue"/>
              </a:rPr>
              <a:t>The first is called </a:t>
            </a:r>
            <a:r>
              <a:rPr lang="en-GB" sz="1200" b="1" i="0" dirty="0">
                <a:solidFill>
                  <a:srgbClr val="666666"/>
                </a:solidFill>
                <a:effectLst/>
                <a:latin typeface="Helvetica Neue"/>
              </a:rPr>
              <a:t>Georeferencing</a:t>
            </a:r>
            <a:r>
              <a:rPr lang="en-GB" sz="1200" b="0" i="0" dirty="0">
                <a:solidFill>
                  <a:srgbClr val="666666"/>
                </a:solidFill>
                <a:effectLst/>
                <a:latin typeface="Helvetica Neue"/>
              </a:rPr>
              <a:t> which the process of </a:t>
            </a:r>
            <a:r>
              <a:rPr lang="en-GB" sz="1200" i="1" dirty="0">
                <a:solidFill>
                  <a:srgbClr val="00B2DD"/>
                </a:solidFill>
              </a:rPr>
              <a:t>using a series of control points to give a two-dimensional object like a paper map the real world coordinates it needs to align with the features of the earth in GIS software.</a:t>
            </a:r>
          </a:p>
          <a:p>
            <a:pPr algn="l">
              <a:buFont typeface="Arial" panose="020B0604020202020204" pitchFamily="34" charset="0"/>
              <a:buNone/>
            </a:pPr>
            <a:endParaRPr lang="en-GB" sz="1200" b="0" i="1" dirty="0">
              <a:solidFill>
                <a:srgbClr val="00B2DD"/>
              </a:solidFill>
              <a:effectLst/>
              <a:latin typeface="Helvetica Neue"/>
            </a:endParaRPr>
          </a:p>
          <a:p>
            <a:pPr algn="l">
              <a:buFont typeface="Arial" panose="020B0604020202020204" pitchFamily="34" charset="0"/>
              <a:buNone/>
            </a:pPr>
            <a:r>
              <a:rPr lang="en-GB" sz="1200" b="0" i="1" dirty="0">
                <a:solidFill>
                  <a:srgbClr val="00B2DD"/>
                </a:solidFill>
                <a:effectLst/>
                <a:latin typeface="Helvetica Neue"/>
              </a:rPr>
              <a:t>Let’s say you have an old scanned paper map and want to use it in a GIS system having other data of same area. </a:t>
            </a:r>
          </a:p>
          <a:p>
            <a:pPr algn="l">
              <a:buFont typeface="Arial" panose="020B0604020202020204" pitchFamily="34" charset="0"/>
              <a:buNone/>
            </a:pPr>
            <a:endParaRPr lang="en-GB" sz="1200" b="0" i="1" dirty="0">
              <a:solidFill>
                <a:srgbClr val="00B2DD"/>
              </a:solidFill>
              <a:effectLst/>
              <a:latin typeface="Helvetica Neue"/>
            </a:endParaRPr>
          </a:p>
          <a:p>
            <a:pPr algn="l">
              <a:buFont typeface="Arial" panose="020B0604020202020204" pitchFamily="34" charset="0"/>
              <a:buNone/>
            </a:pPr>
            <a:r>
              <a:rPr lang="en-GB" sz="1200" b="0" i="1" dirty="0">
                <a:solidFill>
                  <a:srgbClr val="00B2DD"/>
                </a:solidFill>
                <a:effectLst/>
                <a:latin typeface="Helvetica Neue"/>
              </a:rPr>
              <a:t>To bring the two data together, you will need to use some control points like the red points here which share similar properties in both the old map and the already referenced GIS features.</a:t>
            </a:r>
          </a:p>
          <a:p>
            <a:pPr algn="l">
              <a:buFont typeface="Arial" panose="020B0604020202020204" pitchFamily="34" charset="0"/>
              <a:buNone/>
            </a:pPr>
            <a:endParaRPr lang="en-GB" sz="1200" b="0" i="1" dirty="0">
              <a:solidFill>
                <a:srgbClr val="00B2DD"/>
              </a:solidFill>
              <a:effectLst/>
              <a:latin typeface="Helvetica Neue"/>
            </a:endParaRPr>
          </a:p>
          <a:p>
            <a:pPr algn="l">
              <a:buFont typeface="Arial" panose="020B0604020202020204" pitchFamily="34" charset="0"/>
              <a:buNone/>
            </a:pPr>
            <a:r>
              <a:rPr lang="en-GB" sz="1200" b="0" i="1" dirty="0">
                <a:solidFill>
                  <a:srgbClr val="00B2DD"/>
                </a:solidFill>
                <a:effectLst/>
                <a:latin typeface="Helvetica Neue"/>
              </a:rPr>
              <a:t>When the old map is integrated into the GIS system, the map becomes a georeferenced map. Thus, the map now has a geographic coordinate reference system.</a:t>
            </a:r>
            <a:endParaRPr lang="en-GB" sz="1200" b="0" i="0" dirty="0">
              <a:solidFill>
                <a:srgbClr val="666666"/>
              </a:solidFill>
              <a:effectLst/>
              <a:latin typeface="Helvetica Neue"/>
            </a:endParaRPr>
          </a:p>
          <a:p>
            <a:endParaRPr lang="en-GB" dirty="0"/>
          </a:p>
          <a:p>
            <a:r>
              <a:rPr lang="en-GB" dirty="0"/>
              <a:t>[Next]</a:t>
            </a:r>
          </a:p>
          <a:p>
            <a:endParaRPr lang="en-GB" dirty="0"/>
          </a:p>
        </p:txBody>
      </p:sp>
      <p:sp>
        <p:nvSpPr>
          <p:cNvPr id="4" name="Slide Number Placeholder 3"/>
          <p:cNvSpPr>
            <a:spLocks noGrp="1"/>
          </p:cNvSpPr>
          <p:nvPr>
            <p:ph type="sldNum" sz="quarter" idx="5"/>
          </p:nvPr>
        </p:nvSpPr>
        <p:spPr/>
        <p:txBody>
          <a:bodyPr/>
          <a:lstStyle/>
          <a:p>
            <a:fld id="{625BE4D5-034C-4BDB-8982-53BE592C2E89}" type="slidenum">
              <a:rPr lang="en-GB" smtClean="0"/>
              <a:t>10</a:t>
            </a:fld>
            <a:endParaRPr lang="en-GB"/>
          </a:p>
        </p:txBody>
      </p:sp>
    </p:spTree>
    <p:extLst>
      <p:ext uri="{BB962C8B-B14F-4D97-AF65-F5344CB8AC3E}">
        <p14:creationId xmlns:p14="http://schemas.microsoft.com/office/powerpoint/2010/main" val="8881371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a:t>The 2</a:t>
            </a:r>
            <a:r>
              <a:rPr lang="en-GB" baseline="30000" dirty="0"/>
              <a:t>nd</a:t>
            </a:r>
            <a:r>
              <a:rPr lang="en-GB" baseline="0" dirty="0"/>
              <a:t> spatial process is called Geocoding where text is translated into geographic coordinates and drawn on a map.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a:t>Geocoded text data are </a:t>
            </a:r>
            <a:r>
              <a:rPr lang="en-GB" sz="1200" baseline="0" dirty="0"/>
              <a:t>t</a:t>
            </a:r>
            <a:r>
              <a:rPr lang="en-GB" sz="1200" dirty="0"/>
              <a:t>ext data that can be translated into geographic coordinates and represented on a map.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aseline="0" dirty="0"/>
              <a:t>Such text could be tabular data containing place names such as historic places from archives, longitudes and latitudes, or street names among others.</a:t>
            </a:r>
            <a:endParaRPr lang="en-GB" sz="1200" b="0" i="0" dirty="0">
              <a:solidFill>
                <a:srgbClr val="666666"/>
              </a:solidFill>
              <a:effectLst/>
              <a:latin typeface="Helvetica Neue"/>
            </a:endParaRPr>
          </a:p>
          <a:p>
            <a:endParaRPr lang="en-GB" dirty="0"/>
          </a:p>
          <a:p>
            <a:r>
              <a:rPr lang="en-GB" dirty="0"/>
              <a:t>[Next]</a:t>
            </a:r>
          </a:p>
          <a:p>
            <a:endParaRPr lang="en-GB" dirty="0"/>
          </a:p>
        </p:txBody>
      </p:sp>
      <p:sp>
        <p:nvSpPr>
          <p:cNvPr id="4" name="Slide Number Placeholder 3"/>
          <p:cNvSpPr>
            <a:spLocks noGrp="1"/>
          </p:cNvSpPr>
          <p:nvPr>
            <p:ph type="sldNum" sz="quarter" idx="5"/>
          </p:nvPr>
        </p:nvSpPr>
        <p:spPr/>
        <p:txBody>
          <a:bodyPr/>
          <a:lstStyle/>
          <a:p>
            <a:fld id="{625BE4D5-034C-4BDB-8982-53BE592C2E89}" type="slidenum">
              <a:rPr lang="en-GB" smtClean="0"/>
              <a:t>11</a:t>
            </a:fld>
            <a:endParaRPr lang="en-GB"/>
          </a:p>
        </p:txBody>
      </p:sp>
    </p:spTree>
    <p:extLst>
      <p:ext uri="{BB962C8B-B14F-4D97-AF65-F5344CB8AC3E}">
        <p14:creationId xmlns:p14="http://schemas.microsoft.com/office/powerpoint/2010/main" val="20609433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200" dirty="0"/>
              <a:t>A map is a symbolic depiction emphasizing relationships between elements of some space, such as objects, regions, or themes.</a:t>
            </a:r>
          </a:p>
          <a:p>
            <a:pPr marL="171450" indent="-171450">
              <a:buFont typeface="Arial" panose="020B0604020202020204" pitchFamily="34" charset="0"/>
              <a:buChar char="•"/>
            </a:pPr>
            <a:r>
              <a:rPr lang="en-GB" sz="1200" dirty="0"/>
              <a:t>The study and practice of making and using maps is what is usually referred to as Cartography.</a:t>
            </a:r>
          </a:p>
          <a:p>
            <a:pPr marL="171450" indent="-171450">
              <a:buFont typeface="Arial" panose="020B0604020202020204" pitchFamily="34" charset="0"/>
              <a:buChar char="•"/>
            </a:pPr>
            <a:r>
              <a:rPr lang="en-GB" sz="1200" dirty="0"/>
              <a:t>The cartographic process encompasses an imagined or real environment with the objective of creating a map of that environment for some target users.</a:t>
            </a:r>
          </a:p>
          <a:p>
            <a:pPr marL="171450" indent="-171450">
              <a:buFont typeface="Arial" panose="020B0604020202020204" pitchFamily="34" charset="0"/>
              <a:buChar char="•"/>
            </a:pPr>
            <a:r>
              <a:rPr lang="en-GB" sz="1200" dirty="0"/>
              <a:t>There are two key groups in the process: map-users and map-makers.</a:t>
            </a:r>
          </a:p>
          <a:p>
            <a:pPr marL="171450" indent="-171450">
              <a:buFont typeface="Arial" panose="020B0604020202020204" pitchFamily="34" charset="0"/>
              <a:buChar char="•"/>
            </a:pPr>
            <a:r>
              <a:rPr lang="en-GB" sz="1200" dirty="0"/>
              <a:t>There are also intermediaries which make the process possible such as technology, theories, concepts, etc.</a:t>
            </a:r>
          </a:p>
          <a:p>
            <a:pPr marL="171450" indent="-171450">
              <a:buFont typeface="Arial" panose="020B0604020202020204" pitchFamily="34" charset="0"/>
              <a:buChar char="•"/>
            </a:pPr>
            <a:r>
              <a:rPr lang="en-GB" sz="1200" dirty="0"/>
              <a:t>I have here some example maps which are showing some information from Afghanistan.</a:t>
            </a:r>
          </a:p>
          <a:p>
            <a:pPr marL="171450" indent="-171450">
              <a:buFont typeface="Arial" panose="020B0604020202020204" pitchFamily="34" charset="0"/>
              <a:buChar char="•"/>
            </a:pPr>
            <a:r>
              <a:rPr lang="en-GB" sz="1200" dirty="0"/>
              <a:t>The maps show some features such as </a:t>
            </a:r>
          </a:p>
          <a:p>
            <a:pPr marL="628650" lvl="1" indent="-171450">
              <a:buFont typeface="Arial" panose="020B0604020202020204" pitchFamily="34" charset="0"/>
              <a:buChar char="•"/>
            </a:pPr>
            <a:r>
              <a:rPr lang="en-GB" sz="1200" dirty="0"/>
              <a:t>north arrow which is important for orientation of the map</a:t>
            </a:r>
          </a:p>
          <a:p>
            <a:pPr marL="628650" lvl="1" indent="-171450">
              <a:buFont typeface="Arial" panose="020B0604020202020204" pitchFamily="34" charset="0"/>
              <a:buChar char="•"/>
            </a:pPr>
            <a:r>
              <a:rPr lang="en-GB" sz="1200" dirty="0"/>
              <a:t>Boundary of Afghanistan to give an indication of the size of the country</a:t>
            </a:r>
          </a:p>
          <a:p>
            <a:pPr marL="628650" lvl="1" indent="-171450">
              <a:buFont typeface="Arial" panose="020B0604020202020204" pitchFamily="34" charset="0"/>
              <a:buChar char="•"/>
            </a:pPr>
            <a:r>
              <a:rPr lang="en-GB" sz="1200" dirty="0"/>
              <a:t>Scale to indicate the relative size to the real environment</a:t>
            </a:r>
          </a:p>
          <a:p>
            <a:pPr marL="628650" lvl="1" indent="-171450">
              <a:buFont typeface="Arial" panose="020B0604020202020204" pitchFamily="34" charset="0"/>
              <a:buChar char="•"/>
            </a:pPr>
            <a:r>
              <a:rPr lang="en-GB" sz="1200" dirty="0"/>
              <a:t>Legend as a key for reading the theme of the map</a:t>
            </a:r>
          </a:p>
          <a:p>
            <a:pPr marL="171450" lvl="0" indent="-171450">
              <a:buFont typeface="Arial" panose="020B0604020202020204" pitchFamily="34" charset="0"/>
              <a:buChar char="•"/>
            </a:pPr>
            <a:r>
              <a:rPr lang="en-GB" sz="1200" dirty="0"/>
              <a:t>You will also notice that one of the basemaps look like raster data such as satellite imagery.</a:t>
            </a:r>
          </a:p>
          <a:p>
            <a:endParaRPr lang="en-GB" baseline="0" dirty="0"/>
          </a:p>
          <a:p>
            <a:r>
              <a:rPr lang="en-GB" baseline="0" dirty="0"/>
              <a:t>[Next slide]</a:t>
            </a:r>
            <a:endParaRPr lang="en-GB" dirty="0"/>
          </a:p>
          <a:p>
            <a:endParaRPr lang="en-GB" dirty="0"/>
          </a:p>
        </p:txBody>
      </p:sp>
      <p:sp>
        <p:nvSpPr>
          <p:cNvPr id="4" name="Slide Number Placeholder 3"/>
          <p:cNvSpPr>
            <a:spLocks noGrp="1"/>
          </p:cNvSpPr>
          <p:nvPr>
            <p:ph type="sldNum" sz="quarter" idx="5"/>
          </p:nvPr>
        </p:nvSpPr>
        <p:spPr/>
        <p:txBody>
          <a:bodyPr/>
          <a:lstStyle/>
          <a:p>
            <a:fld id="{625BE4D5-034C-4BDB-8982-53BE592C2E89}" type="slidenum">
              <a:rPr lang="en-GB" smtClean="0"/>
              <a:t>12</a:t>
            </a:fld>
            <a:endParaRPr lang="en-GB"/>
          </a:p>
        </p:txBody>
      </p:sp>
    </p:spTree>
    <p:extLst>
      <p:ext uri="{BB962C8B-B14F-4D97-AF65-F5344CB8AC3E}">
        <p14:creationId xmlns:p14="http://schemas.microsoft.com/office/powerpoint/2010/main" val="648378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None/>
            </a:pPr>
            <a:r>
              <a:rPr lang="en-GB" sz="1200" b="0" i="0" dirty="0">
                <a:solidFill>
                  <a:srgbClr val="666666"/>
                </a:solidFill>
                <a:effectLst/>
                <a:latin typeface="Helvetica Neue"/>
              </a:rPr>
              <a:t>The following are some critical questions to consider when making any map.</a:t>
            </a:r>
          </a:p>
          <a:p>
            <a:pPr algn="l">
              <a:buFont typeface="Arial" panose="020B0604020202020204" pitchFamily="34" charset="0"/>
              <a:buNone/>
            </a:pPr>
            <a:endParaRPr lang="en-GB" sz="1200" b="0" i="0" dirty="0">
              <a:solidFill>
                <a:srgbClr val="666666"/>
              </a:solidFill>
              <a:effectLst/>
              <a:latin typeface="Helvetica Neue"/>
            </a:endParaRPr>
          </a:p>
          <a:p>
            <a:pPr lvl="0"/>
            <a:r>
              <a:rPr lang="en-GB" sz="1200" b="1" dirty="0"/>
              <a:t>What is the purpose of the map? </a:t>
            </a:r>
            <a:r>
              <a:rPr lang="en-GB" sz="1200" b="0" dirty="0"/>
              <a:t>Is it for</a:t>
            </a:r>
            <a:r>
              <a:rPr lang="en-GB" sz="1200" dirty="0"/>
              <a:t> self learning, article or conference?</a:t>
            </a:r>
            <a:endParaRPr lang="en-US" sz="1200" dirty="0"/>
          </a:p>
          <a:p>
            <a:pPr lvl="0"/>
            <a:r>
              <a:rPr lang="en-GB" sz="1200" b="1" dirty="0"/>
              <a:t>Who will read it? </a:t>
            </a:r>
            <a:r>
              <a:rPr lang="en-GB" sz="1200" dirty="0"/>
              <a:t>Lay person, experts like historians or parliamentarians?</a:t>
            </a:r>
            <a:endParaRPr lang="en-US" sz="1200" dirty="0"/>
          </a:p>
          <a:p>
            <a:pPr lvl="0"/>
            <a:r>
              <a:rPr lang="en-GB" sz="1200" b="1" dirty="0"/>
              <a:t>What is the story in the data? </a:t>
            </a:r>
            <a:r>
              <a:rPr lang="en-GB" sz="1200" b="0" dirty="0"/>
              <a:t>Here, you may consider e</a:t>
            </a:r>
            <a:r>
              <a:rPr lang="en-GB" sz="1200" dirty="0"/>
              <a:t>vents from War diaries, historical places, etc.?</a:t>
            </a:r>
            <a:endParaRPr lang="en-US" sz="1200" dirty="0"/>
          </a:p>
          <a:p>
            <a:pPr lvl="0"/>
            <a:r>
              <a:rPr lang="en-GB" sz="1200" b="1" dirty="0"/>
              <a:t>What type of symbols are appropriate? </a:t>
            </a:r>
            <a:r>
              <a:rPr lang="en-GB" sz="1200" dirty="0"/>
              <a:t>Points, polygons/areas, lines, etc.?</a:t>
            </a:r>
            <a:endParaRPr lang="en-US" sz="1200" dirty="0"/>
          </a:p>
          <a:p>
            <a:pPr lvl="0"/>
            <a:r>
              <a:rPr lang="en-GB" sz="1200" b="1" dirty="0"/>
              <a:t>Where and how will you share the map? </a:t>
            </a:r>
            <a:r>
              <a:rPr lang="en-GB" sz="1200" dirty="0"/>
              <a:t>Printed maps, website, etc.?</a:t>
            </a:r>
            <a:endParaRPr lang="en-US" sz="1200" dirty="0"/>
          </a:p>
          <a:p>
            <a:endParaRPr lang="en-GB" sz="1200" b="0" i="0" dirty="0">
              <a:solidFill>
                <a:srgbClr val="666666"/>
              </a:solidFill>
              <a:effectLst/>
              <a:latin typeface="Helvetica Neue"/>
            </a:endParaRPr>
          </a:p>
          <a:p>
            <a:r>
              <a:rPr lang="en-GB" sz="1200" b="0" i="0" dirty="0">
                <a:solidFill>
                  <a:srgbClr val="666666"/>
                </a:solidFill>
                <a:effectLst/>
                <a:latin typeface="Helvetica Neue"/>
              </a:rPr>
              <a:t>These should be ongoing questions until the map is generated.</a:t>
            </a:r>
          </a:p>
          <a:p>
            <a:endParaRPr lang="en-GB" dirty="0"/>
          </a:p>
          <a:p>
            <a:r>
              <a:rPr lang="en-GB" dirty="0"/>
              <a:t>[Next]</a:t>
            </a:r>
          </a:p>
          <a:p>
            <a:endParaRPr lang="en-GB" dirty="0"/>
          </a:p>
        </p:txBody>
      </p:sp>
      <p:sp>
        <p:nvSpPr>
          <p:cNvPr id="4" name="Slide Number Placeholder 3"/>
          <p:cNvSpPr>
            <a:spLocks noGrp="1"/>
          </p:cNvSpPr>
          <p:nvPr>
            <p:ph type="sldNum" sz="quarter" idx="5"/>
          </p:nvPr>
        </p:nvSpPr>
        <p:spPr/>
        <p:txBody>
          <a:bodyPr/>
          <a:lstStyle/>
          <a:p>
            <a:fld id="{625BE4D5-034C-4BDB-8982-53BE592C2E89}" type="slidenum">
              <a:rPr lang="en-GB" smtClean="0"/>
              <a:t>13</a:t>
            </a:fld>
            <a:endParaRPr lang="en-GB"/>
          </a:p>
        </p:txBody>
      </p:sp>
    </p:spTree>
    <p:extLst>
      <p:ext uri="{BB962C8B-B14F-4D97-AF65-F5344CB8AC3E}">
        <p14:creationId xmlns:p14="http://schemas.microsoft.com/office/powerpoint/2010/main" val="11484500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dirty="0">
                <a:solidFill>
                  <a:srgbClr val="666666"/>
                </a:solidFill>
                <a:effectLst/>
                <a:latin typeface="Helvetica Neue"/>
              </a:rPr>
              <a:t>GIS can deal with almost every phenomenon that relates to geographical space.</a:t>
            </a:r>
          </a:p>
          <a:p>
            <a:pPr marL="171450" indent="-171450">
              <a:buFont typeface="Arial" panose="020B0604020202020204" pitchFamily="34" charset="0"/>
              <a:buChar char="•"/>
            </a:pPr>
            <a:r>
              <a:rPr lang="en-GB" dirty="0"/>
              <a:t>As such, there are plethora of application areas including fields in the humanities such as history.</a:t>
            </a:r>
          </a:p>
          <a:p>
            <a:pPr marL="171450" indent="-171450">
              <a:buFont typeface="Arial" panose="020B0604020202020204" pitchFamily="34" charset="0"/>
              <a:buChar char="•"/>
            </a:pPr>
            <a:endParaRPr lang="en-GB" dirty="0"/>
          </a:p>
          <a:p>
            <a:pPr marL="0" indent="0">
              <a:buFont typeface="Arial" panose="020B0604020202020204" pitchFamily="34" charset="0"/>
              <a:buNone/>
            </a:pPr>
            <a:r>
              <a:rPr lang="en-GB" dirty="0"/>
              <a:t>[Next]</a:t>
            </a:r>
          </a:p>
        </p:txBody>
      </p:sp>
      <p:sp>
        <p:nvSpPr>
          <p:cNvPr id="4" name="Slide Number Placeholder 3"/>
          <p:cNvSpPr>
            <a:spLocks noGrp="1"/>
          </p:cNvSpPr>
          <p:nvPr>
            <p:ph type="sldNum" sz="quarter" idx="5"/>
          </p:nvPr>
        </p:nvSpPr>
        <p:spPr/>
        <p:txBody>
          <a:bodyPr/>
          <a:lstStyle/>
          <a:p>
            <a:fld id="{625BE4D5-034C-4BDB-8982-53BE592C2E89}" type="slidenum">
              <a:rPr lang="en-GB" smtClean="0"/>
              <a:t>14</a:t>
            </a:fld>
            <a:endParaRPr lang="en-GB"/>
          </a:p>
        </p:txBody>
      </p:sp>
    </p:spTree>
    <p:extLst>
      <p:ext uri="{BB962C8B-B14F-4D97-AF65-F5344CB8AC3E}">
        <p14:creationId xmlns:p14="http://schemas.microsoft.com/office/powerpoint/2010/main" val="7227232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None/>
            </a:pPr>
            <a:r>
              <a:rPr lang="en-GB" sz="1200" b="0" i="0" dirty="0">
                <a:solidFill>
                  <a:srgbClr val="666666"/>
                </a:solidFill>
                <a:effectLst/>
                <a:latin typeface="Helvetica Neue"/>
              </a:rPr>
              <a:t>Here are examples of GIS use cases in DH.</a:t>
            </a:r>
          </a:p>
          <a:p>
            <a:pPr algn="l">
              <a:buFont typeface="Arial" panose="020B0604020202020204" pitchFamily="34" charset="0"/>
              <a:buNone/>
            </a:pPr>
            <a:endParaRPr lang="en-GB" sz="1200" b="0" i="0" dirty="0">
              <a:solidFill>
                <a:srgbClr val="666666"/>
              </a:solidFill>
              <a:effectLst/>
              <a:latin typeface="Helvetica Neue"/>
            </a:endParaRPr>
          </a:p>
          <a:p>
            <a:r>
              <a:rPr lang="en-GB" dirty="0"/>
              <a:t>Some of these research used desktop GIS like ArcGIS and QGIS while others use GIS tools like leaflet for interactive map visualisations.</a:t>
            </a:r>
          </a:p>
          <a:p>
            <a:endParaRPr lang="en-GB" dirty="0"/>
          </a:p>
          <a:p>
            <a:r>
              <a:rPr lang="en-GB" dirty="0"/>
              <a:t>There was also use of gazetteers for geocoding processes.</a:t>
            </a:r>
          </a:p>
          <a:p>
            <a:endParaRPr lang="en-GB" dirty="0"/>
          </a:p>
          <a:p>
            <a:r>
              <a:rPr lang="en-GB" dirty="0"/>
              <a:t>[Next]</a:t>
            </a:r>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fld id="{625BE4D5-034C-4BDB-8982-53BE592C2E89}" type="slidenum">
              <a:rPr lang="en-GB" smtClean="0"/>
              <a:t>15</a:t>
            </a:fld>
            <a:endParaRPr lang="en-GB"/>
          </a:p>
        </p:txBody>
      </p:sp>
    </p:spTree>
    <p:extLst>
      <p:ext uri="{BB962C8B-B14F-4D97-AF65-F5344CB8AC3E}">
        <p14:creationId xmlns:p14="http://schemas.microsoft.com/office/powerpoint/2010/main" val="32393586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None/>
            </a:pPr>
            <a:r>
              <a:rPr lang="en-GB" sz="1200" b="0" i="0" dirty="0">
                <a:solidFill>
                  <a:srgbClr val="666666"/>
                </a:solidFill>
                <a:effectLst/>
                <a:latin typeface="Helvetica Neue"/>
              </a:rPr>
              <a:t>There are also plethora of projects in which maps were used for story telling; what is usually refer to as story maps.</a:t>
            </a:r>
          </a:p>
          <a:p>
            <a:endParaRPr lang="en-GB" dirty="0"/>
          </a:p>
          <a:p>
            <a:r>
              <a:rPr lang="en-GB" dirty="0"/>
              <a:t>[Next]</a:t>
            </a:r>
          </a:p>
          <a:p>
            <a:endParaRPr lang="en-GB" dirty="0"/>
          </a:p>
        </p:txBody>
      </p:sp>
      <p:sp>
        <p:nvSpPr>
          <p:cNvPr id="4" name="Slide Number Placeholder 3"/>
          <p:cNvSpPr>
            <a:spLocks noGrp="1"/>
          </p:cNvSpPr>
          <p:nvPr>
            <p:ph type="sldNum" sz="quarter" idx="5"/>
          </p:nvPr>
        </p:nvSpPr>
        <p:spPr/>
        <p:txBody>
          <a:bodyPr/>
          <a:lstStyle/>
          <a:p>
            <a:fld id="{625BE4D5-034C-4BDB-8982-53BE592C2E89}" type="slidenum">
              <a:rPr lang="en-GB" smtClean="0"/>
              <a:t>16</a:t>
            </a:fld>
            <a:endParaRPr lang="en-GB"/>
          </a:p>
        </p:txBody>
      </p:sp>
    </p:spTree>
    <p:extLst>
      <p:ext uri="{BB962C8B-B14F-4D97-AF65-F5344CB8AC3E}">
        <p14:creationId xmlns:p14="http://schemas.microsoft.com/office/powerpoint/2010/main" val="8963501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None/>
            </a:pPr>
            <a:r>
              <a:rPr lang="en-GB" sz="1200" b="0" i="0" dirty="0">
                <a:solidFill>
                  <a:srgbClr val="666666"/>
                </a:solidFill>
                <a:effectLst/>
                <a:latin typeface="Helvetica Neue"/>
              </a:rPr>
              <a:t>What is the potential of Generative AI like ChatGPT in Spatial Humanities research?</a:t>
            </a:r>
          </a:p>
          <a:p>
            <a:pPr algn="l">
              <a:buFont typeface="Arial" panose="020B0604020202020204" pitchFamily="34" charset="0"/>
              <a:buNone/>
            </a:pPr>
            <a:endParaRPr lang="en-GB" sz="1200" b="0" i="0" dirty="0">
              <a:solidFill>
                <a:srgbClr val="666666"/>
              </a:solidFill>
              <a:effectLst/>
              <a:latin typeface="Helvetica Neue"/>
            </a:endParaRPr>
          </a:p>
          <a:p>
            <a:pPr algn="l">
              <a:buFont typeface="Arial" panose="020B0604020202020204" pitchFamily="34" charset="0"/>
              <a:buNone/>
            </a:pPr>
            <a:r>
              <a:rPr lang="en-GB" sz="1200" b="0" i="0" dirty="0">
                <a:solidFill>
                  <a:srgbClr val="666666"/>
                </a:solidFill>
                <a:effectLst/>
                <a:latin typeface="Helvetica Neue"/>
              </a:rPr>
              <a:t>I tried asking ChatGPT these two questions:</a:t>
            </a:r>
          </a:p>
          <a:p>
            <a:pPr algn="l">
              <a:buFont typeface="Arial" panose="020B0604020202020204" pitchFamily="34" charset="0"/>
              <a:buNone/>
            </a:pPr>
            <a:endParaRPr lang="en-GB" sz="1200" b="0" i="0" dirty="0">
              <a:solidFill>
                <a:srgbClr val="666666"/>
              </a:solidFill>
              <a:effectLst/>
              <a:latin typeface="Helvetica Neue"/>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1" i="1" dirty="0"/>
              <a:t>Question 1</a:t>
            </a:r>
            <a:r>
              <a:rPr lang="en-GB" dirty="0"/>
              <a:t>: Provide a table of the top five libraries in England and their geographic coordinates</a:t>
            </a:r>
            <a:endParaRPr lang="en-US" dirty="0"/>
          </a:p>
          <a:p>
            <a:pPr algn="l">
              <a:buFont typeface="Arial" panose="020B0604020202020204" pitchFamily="34" charset="0"/>
              <a:buNone/>
            </a:pPr>
            <a:endParaRPr lang="en-GB" sz="1200" b="0" i="0" dirty="0">
              <a:solidFill>
                <a:srgbClr val="666666"/>
              </a:solidFill>
              <a:effectLst/>
              <a:latin typeface="Helvetica Neu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Question 2</a:t>
            </a:r>
            <a:r>
              <a:rPr lang="en-GB" dirty="0"/>
              <a:t>: Provide a table of the top five libraries in England </a:t>
            </a:r>
            <a:r>
              <a:rPr lang="en-GB" i="1" dirty="0"/>
              <a:t>during the 18th Century</a:t>
            </a:r>
            <a:r>
              <a:rPr lang="en-GB" dirty="0"/>
              <a:t> and their geographic coordinates</a:t>
            </a:r>
            <a:endParaRPr lang="en-US" dirty="0"/>
          </a:p>
          <a:p>
            <a:endParaRPr lang="en-GB" dirty="0"/>
          </a:p>
          <a:p>
            <a:r>
              <a:rPr lang="en-GB" dirty="0"/>
              <a:t>[Next]</a:t>
            </a:r>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fld id="{625BE4D5-034C-4BDB-8982-53BE592C2E89}" type="slidenum">
              <a:rPr lang="en-GB" smtClean="0"/>
              <a:t>17</a:t>
            </a:fld>
            <a:endParaRPr lang="en-GB"/>
          </a:p>
        </p:txBody>
      </p:sp>
    </p:spTree>
    <p:extLst>
      <p:ext uri="{BB962C8B-B14F-4D97-AF65-F5344CB8AC3E}">
        <p14:creationId xmlns:p14="http://schemas.microsoft.com/office/powerpoint/2010/main" val="34485384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None/>
            </a:pPr>
            <a:r>
              <a:rPr lang="en-GB" sz="1200" b="0" i="0" dirty="0">
                <a:solidFill>
                  <a:srgbClr val="666666"/>
                </a:solidFill>
                <a:effectLst/>
                <a:latin typeface="Helvetica Neue"/>
              </a:rPr>
              <a:t>ChatGPT answered question 1 well with a nice table.</a:t>
            </a:r>
          </a:p>
          <a:p>
            <a:pPr algn="l">
              <a:buFont typeface="Arial" panose="020B0604020202020204" pitchFamily="34" charset="0"/>
              <a:buNone/>
            </a:pPr>
            <a:endParaRPr lang="en-GB" sz="1200" b="0" i="0" dirty="0">
              <a:solidFill>
                <a:srgbClr val="666666"/>
              </a:solidFill>
              <a:effectLst/>
              <a:latin typeface="Helvetica Neue"/>
            </a:endParaRPr>
          </a:p>
          <a:p>
            <a:pPr algn="l">
              <a:buFont typeface="Arial" panose="020B0604020202020204" pitchFamily="34" charset="0"/>
              <a:buNone/>
            </a:pPr>
            <a:r>
              <a:rPr lang="en-GB" sz="1200" b="0" i="0" dirty="0">
                <a:solidFill>
                  <a:srgbClr val="666666"/>
                </a:solidFill>
                <a:effectLst/>
                <a:latin typeface="Helvetica Neue"/>
              </a:rPr>
              <a:t>ChatGPT could not answer question 2 well but offered good suggestions. </a:t>
            </a:r>
          </a:p>
          <a:p>
            <a:pPr algn="l">
              <a:buFont typeface="Arial" panose="020B0604020202020204" pitchFamily="34" charset="0"/>
              <a:buNone/>
            </a:pPr>
            <a:endParaRPr lang="en-GB" sz="1200" b="0" i="0" dirty="0">
              <a:solidFill>
                <a:srgbClr val="666666"/>
              </a:solidFill>
              <a:effectLst/>
              <a:latin typeface="Helvetica Neue"/>
            </a:endParaRPr>
          </a:p>
          <a:p>
            <a:pPr algn="l">
              <a:buFont typeface="Arial" panose="020B0604020202020204" pitchFamily="34" charset="0"/>
              <a:buNone/>
            </a:pPr>
            <a:r>
              <a:rPr lang="en-GB" sz="1200" b="0" i="0" dirty="0">
                <a:solidFill>
                  <a:srgbClr val="666666"/>
                </a:solidFill>
                <a:effectLst/>
                <a:latin typeface="Helvetica Neue"/>
              </a:rPr>
              <a:t>Obviously, there is a gap when dealing with questions that are related to historical data. </a:t>
            </a:r>
          </a:p>
          <a:p>
            <a:pPr algn="l">
              <a:buFont typeface="Arial" panose="020B0604020202020204" pitchFamily="34" charset="0"/>
              <a:buNone/>
            </a:pPr>
            <a:endParaRPr lang="en-GB" sz="1200" b="0" i="0" dirty="0">
              <a:solidFill>
                <a:srgbClr val="666666"/>
              </a:solidFill>
              <a:effectLst/>
              <a:latin typeface="Helvetica Neue"/>
            </a:endParaRPr>
          </a:p>
          <a:p>
            <a:pPr algn="l">
              <a:buFont typeface="Arial" panose="020B0604020202020204" pitchFamily="34" charset="0"/>
              <a:buNone/>
            </a:pPr>
            <a:r>
              <a:rPr lang="en-GB" sz="1200" b="0" i="0" dirty="0">
                <a:solidFill>
                  <a:srgbClr val="666666"/>
                </a:solidFill>
                <a:effectLst/>
                <a:latin typeface="Helvetica Neue"/>
              </a:rPr>
              <a:t>This offers an opportunity for future research.</a:t>
            </a:r>
          </a:p>
          <a:p>
            <a:endParaRPr lang="en-GB" dirty="0"/>
          </a:p>
          <a:p>
            <a:r>
              <a:rPr lang="en-GB" dirty="0"/>
              <a:t>[Next]</a:t>
            </a:r>
          </a:p>
        </p:txBody>
      </p:sp>
      <p:sp>
        <p:nvSpPr>
          <p:cNvPr id="4" name="Slide Number Placeholder 3"/>
          <p:cNvSpPr>
            <a:spLocks noGrp="1"/>
          </p:cNvSpPr>
          <p:nvPr>
            <p:ph type="sldNum" sz="quarter" idx="5"/>
          </p:nvPr>
        </p:nvSpPr>
        <p:spPr/>
        <p:txBody>
          <a:bodyPr/>
          <a:lstStyle/>
          <a:p>
            <a:fld id="{625BE4D5-034C-4BDB-8982-53BE592C2E89}" type="slidenum">
              <a:rPr lang="en-GB" smtClean="0"/>
              <a:t>18</a:t>
            </a:fld>
            <a:endParaRPr lang="en-GB"/>
          </a:p>
        </p:txBody>
      </p:sp>
    </p:spTree>
    <p:extLst>
      <p:ext uri="{BB962C8B-B14F-4D97-AF65-F5344CB8AC3E}">
        <p14:creationId xmlns:p14="http://schemas.microsoft.com/office/powerpoint/2010/main" val="26191481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None/>
            </a:pPr>
            <a:r>
              <a:rPr lang="en-GB" sz="1200" b="0" i="0" dirty="0">
                <a:solidFill>
                  <a:srgbClr val="666666"/>
                </a:solidFill>
                <a:effectLst/>
                <a:latin typeface="Helvetica Neue"/>
              </a:rPr>
              <a:t>There are so many GIS tools available for Spatial Humanities research.</a:t>
            </a:r>
          </a:p>
          <a:p>
            <a:pPr algn="l">
              <a:buFont typeface="Arial" panose="020B0604020202020204" pitchFamily="34" charset="0"/>
              <a:buNone/>
            </a:pPr>
            <a:endParaRPr lang="en-GB" sz="1200" b="0" i="0" dirty="0">
              <a:solidFill>
                <a:srgbClr val="666666"/>
              </a:solidFill>
              <a:effectLst/>
              <a:latin typeface="Helvetica Neue"/>
            </a:endParaRPr>
          </a:p>
          <a:p>
            <a:pPr algn="l">
              <a:buFont typeface="Arial" panose="020B0604020202020204" pitchFamily="34" charset="0"/>
              <a:buNone/>
            </a:pPr>
            <a:r>
              <a:rPr lang="en-GB" sz="1200" b="0" i="0" dirty="0">
                <a:solidFill>
                  <a:srgbClr val="666666"/>
                </a:solidFill>
                <a:effectLst/>
                <a:latin typeface="Helvetica Neue"/>
              </a:rPr>
              <a:t>You can use desktop GIS tools which will require computer programming.</a:t>
            </a:r>
          </a:p>
          <a:p>
            <a:pPr algn="l">
              <a:buFont typeface="Arial" panose="020B0604020202020204" pitchFamily="34" charset="0"/>
              <a:buNone/>
            </a:pPr>
            <a:endParaRPr lang="en-GB" sz="1200" b="0" i="0" dirty="0">
              <a:solidFill>
                <a:srgbClr val="666666"/>
              </a:solidFill>
              <a:effectLst/>
              <a:latin typeface="Helvetica Neue"/>
            </a:endParaRPr>
          </a:p>
          <a:p>
            <a:pPr algn="l">
              <a:buFont typeface="Arial" panose="020B0604020202020204" pitchFamily="34" charset="0"/>
              <a:buNone/>
            </a:pPr>
            <a:r>
              <a:rPr lang="en-GB" sz="1200" b="0" i="0" dirty="0">
                <a:solidFill>
                  <a:srgbClr val="666666"/>
                </a:solidFill>
                <a:effectLst/>
                <a:latin typeface="Helvetica Neue"/>
              </a:rPr>
              <a:t>There are options also for programming, geocoding, georeferencing, publishing as well as storage.</a:t>
            </a:r>
          </a:p>
          <a:p>
            <a:endParaRPr lang="en-GB" dirty="0"/>
          </a:p>
          <a:p>
            <a:r>
              <a:rPr lang="en-GB" dirty="0"/>
              <a:t>[Next]</a:t>
            </a:r>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fld id="{625BE4D5-034C-4BDB-8982-53BE592C2E89}" type="slidenum">
              <a:rPr lang="en-GB" smtClean="0"/>
              <a:t>19</a:t>
            </a:fld>
            <a:endParaRPr lang="en-GB"/>
          </a:p>
        </p:txBody>
      </p:sp>
    </p:spTree>
    <p:extLst>
      <p:ext uri="{BB962C8B-B14F-4D97-AF65-F5344CB8AC3E}">
        <p14:creationId xmlns:p14="http://schemas.microsoft.com/office/powerpoint/2010/main" val="19343132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None/>
            </a:pPr>
            <a:r>
              <a:rPr lang="en-GB" sz="1200" b="0" i="0" dirty="0">
                <a:solidFill>
                  <a:srgbClr val="666666"/>
                </a:solidFill>
                <a:effectLst/>
                <a:latin typeface="Helvetica Neue"/>
              </a:rPr>
              <a:t>Similarly, there are so many GIS data sources that are available for Spatial Humanities research.</a:t>
            </a:r>
          </a:p>
          <a:p>
            <a:pPr algn="l">
              <a:buFont typeface="Arial" panose="020B0604020202020204" pitchFamily="34" charset="0"/>
              <a:buNone/>
            </a:pPr>
            <a:endParaRPr lang="en-GB" sz="1200" b="0" i="0" dirty="0">
              <a:solidFill>
                <a:srgbClr val="666666"/>
              </a:solidFill>
              <a:effectLst/>
              <a:latin typeface="Helvetica Neue"/>
            </a:endParaRPr>
          </a:p>
          <a:p>
            <a:pPr algn="l">
              <a:buFont typeface="Arial" panose="020B0604020202020204" pitchFamily="34" charset="0"/>
              <a:buNone/>
            </a:pPr>
            <a:r>
              <a:rPr lang="en-GB" sz="1200" b="0" i="0" dirty="0">
                <a:solidFill>
                  <a:srgbClr val="666666"/>
                </a:solidFill>
                <a:effectLst/>
                <a:latin typeface="Helvetica Neue"/>
              </a:rPr>
              <a:t>There are gazetteers and base maps as well as many searchable data sources.</a:t>
            </a:r>
          </a:p>
          <a:p>
            <a:endParaRPr lang="en-GB" dirty="0"/>
          </a:p>
          <a:p>
            <a:r>
              <a:rPr lang="en-GB" dirty="0"/>
              <a:t>[Next]</a:t>
            </a:r>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fld id="{625BE4D5-034C-4BDB-8982-53BE592C2E89}" type="slidenum">
              <a:rPr lang="en-GB" smtClean="0"/>
              <a:t>20</a:t>
            </a:fld>
            <a:endParaRPr lang="en-GB"/>
          </a:p>
        </p:txBody>
      </p:sp>
    </p:spTree>
    <p:extLst>
      <p:ext uri="{BB962C8B-B14F-4D97-AF65-F5344CB8AC3E}">
        <p14:creationId xmlns:p14="http://schemas.microsoft.com/office/powerpoint/2010/main" val="40650651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111111"/>
                </a:solidFill>
                <a:effectLst/>
                <a:latin typeface="Roboto" panose="02000000000000000000" pitchFamily="2" charset="0"/>
              </a:rPr>
              <a:t>It is important to also consider the dual challenges around the use of GIS data for spatial humanities research.</a:t>
            </a:r>
          </a:p>
          <a:p>
            <a:endParaRPr lang="en-GB" b="0" i="0" dirty="0">
              <a:solidFill>
                <a:srgbClr val="111111"/>
              </a:solidFill>
              <a:effectLst/>
              <a:latin typeface="Roboto" panose="02000000000000000000" pitchFamily="2" charset="0"/>
            </a:endParaRPr>
          </a:p>
          <a:p>
            <a:r>
              <a:rPr lang="en-GB" b="0" i="0" dirty="0">
                <a:solidFill>
                  <a:srgbClr val="111111"/>
                </a:solidFill>
                <a:effectLst/>
                <a:latin typeface="Roboto" panose="02000000000000000000" pitchFamily="2" charset="0"/>
              </a:rPr>
              <a:t>On one hand, we have information overload where we have huge volume of unstructured data with varying quality.</a:t>
            </a:r>
          </a:p>
          <a:p>
            <a:endParaRPr lang="en-GB" b="0" i="0" dirty="0">
              <a:solidFill>
                <a:srgbClr val="111111"/>
              </a:solidFill>
              <a:effectLst/>
              <a:latin typeface="Roboto" panose="02000000000000000000" pitchFamily="2" charset="0"/>
            </a:endParaRPr>
          </a:p>
          <a:p>
            <a:r>
              <a:rPr lang="en-GB" b="0" i="0" dirty="0">
                <a:solidFill>
                  <a:srgbClr val="111111"/>
                </a:solidFill>
                <a:effectLst/>
                <a:latin typeface="Roboto" panose="02000000000000000000" pitchFamily="2" charset="0"/>
              </a:rPr>
              <a:t>On other hand, there could be information dearth where there is lack of spatial and temporal coverage. </a:t>
            </a:r>
          </a:p>
          <a:p>
            <a:endParaRPr lang="en-GB" b="0" i="0" dirty="0">
              <a:solidFill>
                <a:srgbClr val="111111"/>
              </a:solidFill>
              <a:effectLst/>
              <a:latin typeface="Roboto" panose="02000000000000000000" pitchFamily="2" charset="0"/>
            </a:endParaRPr>
          </a:p>
          <a:p>
            <a:r>
              <a:rPr lang="en-GB" b="0" i="0" dirty="0">
                <a:solidFill>
                  <a:schemeClr val="bg1">
                    <a:lumMod val="50000"/>
                  </a:schemeClr>
                </a:solidFill>
                <a:effectLst/>
                <a:highlight>
                  <a:srgbClr val="FFFF00"/>
                </a:highlight>
                <a:latin typeface="Roboto" panose="02000000000000000000" pitchFamily="2" charset="0"/>
              </a:rPr>
              <a:t>[In ancient Roman religion and myth, Janus is the god of</a:t>
            </a:r>
            <a:r>
              <a:rPr lang="en-GB" b="1" i="0" dirty="0">
                <a:solidFill>
                  <a:schemeClr val="bg1">
                    <a:lumMod val="50000"/>
                  </a:schemeClr>
                </a:solidFill>
                <a:effectLst/>
                <a:highlight>
                  <a:srgbClr val="FFFF00"/>
                </a:highlight>
                <a:latin typeface="Roboto" panose="02000000000000000000" pitchFamily="2" charset="0"/>
              </a:rPr>
              <a:t> beginnings, gates,</a:t>
            </a:r>
            <a:r>
              <a:rPr lang="en-GB" b="0" i="0" dirty="0">
                <a:solidFill>
                  <a:schemeClr val="bg1">
                    <a:lumMod val="50000"/>
                  </a:schemeClr>
                </a:solidFill>
                <a:effectLst/>
                <a:highlight>
                  <a:srgbClr val="FFFF00"/>
                </a:highlight>
                <a:latin typeface="Roboto" panose="02000000000000000000" pitchFamily="2" charset="0"/>
              </a:rPr>
              <a:t> transitions, time, duality, doorways, passages, frames, and endings. He is usually depicted as having two</a:t>
            </a:r>
            <a:r>
              <a:rPr lang="en-GB" b="1" i="0" dirty="0">
                <a:solidFill>
                  <a:schemeClr val="bg1">
                    <a:lumMod val="50000"/>
                  </a:schemeClr>
                </a:solidFill>
                <a:effectLst/>
                <a:highlight>
                  <a:srgbClr val="FFFF00"/>
                </a:highlight>
                <a:latin typeface="Roboto" panose="02000000000000000000" pitchFamily="2" charset="0"/>
              </a:rPr>
              <a:t> faces.]</a:t>
            </a:r>
          </a:p>
          <a:p>
            <a:endParaRPr lang="en-GB" dirty="0"/>
          </a:p>
          <a:p>
            <a:r>
              <a:rPr lang="en-GB" dirty="0"/>
              <a:t>[Next]</a:t>
            </a:r>
          </a:p>
          <a:p>
            <a:endParaRPr lang="en-GB" dirty="0"/>
          </a:p>
        </p:txBody>
      </p:sp>
      <p:sp>
        <p:nvSpPr>
          <p:cNvPr id="4" name="Slide Number Placeholder 3"/>
          <p:cNvSpPr>
            <a:spLocks noGrp="1"/>
          </p:cNvSpPr>
          <p:nvPr>
            <p:ph type="sldNum" sz="quarter" idx="5"/>
          </p:nvPr>
        </p:nvSpPr>
        <p:spPr/>
        <p:txBody>
          <a:bodyPr/>
          <a:lstStyle/>
          <a:p>
            <a:fld id="{625BE4D5-034C-4BDB-8982-53BE592C2E89}" type="slidenum">
              <a:rPr lang="en-GB" smtClean="0"/>
              <a:t>21</a:t>
            </a:fld>
            <a:endParaRPr lang="en-GB"/>
          </a:p>
        </p:txBody>
      </p:sp>
    </p:spTree>
    <p:extLst>
      <p:ext uri="{BB962C8B-B14F-4D97-AF65-F5344CB8AC3E}">
        <p14:creationId xmlns:p14="http://schemas.microsoft.com/office/powerpoint/2010/main" val="1852189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None/>
            </a:pPr>
            <a:r>
              <a:rPr lang="en-GB" sz="1200" b="0" i="0" dirty="0">
                <a:solidFill>
                  <a:srgbClr val="666666"/>
                </a:solidFill>
                <a:effectLst/>
                <a:latin typeface="Helvetica Neue"/>
              </a:rPr>
              <a:t>This slide shows a compilation of some useful references such as training materials for future use.</a:t>
            </a:r>
          </a:p>
          <a:p>
            <a:endParaRPr lang="en-GB" dirty="0"/>
          </a:p>
          <a:p>
            <a:r>
              <a:rPr lang="en-GB" dirty="0"/>
              <a:t>[Next]</a:t>
            </a:r>
          </a:p>
          <a:p>
            <a:endParaRPr lang="en-GB" dirty="0"/>
          </a:p>
        </p:txBody>
      </p:sp>
      <p:sp>
        <p:nvSpPr>
          <p:cNvPr id="4" name="Slide Number Placeholder 3"/>
          <p:cNvSpPr>
            <a:spLocks noGrp="1"/>
          </p:cNvSpPr>
          <p:nvPr>
            <p:ph type="sldNum" sz="quarter" idx="5"/>
          </p:nvPr>
        </p:nvSpPr>
        <p:spPr/>
        <p:txBody>
          <a:bodyPr/>
          <a:lstStyle/>
          <a:p>
            <a:fld id="{625BE4D5-034C-4BDB-8982-53BE592C2E89}" type="slidenum">
              <a:rPr lang="en-GB" smtClean="0"/>
              <a:t>22</a:t>
            </a:fld>
            <a:endParaRPr lang="en-GB"/>
          </a:p>
        </p:txBody>
      </p:sp>
    </p:spTree>
    <p:extLst>
      <p:ext uri="{BB962C8B-B14F-4D97-AF65-F5344CB8AC3E}">
        <p14:creationId xmlns:p14="http://schemas.microsoft.com/office/powerpoint/2010/main" val="22737631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None/>
            </a:pPr>
            <a:r>
              <a:rPr lang="en-GB" sz="1200" b="0" i="0" dirty="0">
                <a:solidFill>
                  <a:srgbClr val="666666"/>
                </a:solidFill>
                <a:effectLst/>
                <a:latin typeface="Helvetica Neue"/>
              </a:rPr>
              <a:t>Thank you for your attention.</a:t>
            </a:r>
          </a:p>
          <a:p>
            <a:pPr algn="l">
              <a:buFont typeface="Arial" panose="020B0604020202020204" pitchFamily="34" charset="0"/>
              <a:buNone/>
            </a:pPr>
            <a:endParaRPr lang="en-GB" sz="1200" b="0" i="0" dirty="0">
              <a:solidFill>
                <a:srgbClr val="666666"/>
              </a:solidFill>
              <a:effectLst/>
              <a:latin typeface="Helvetica Neue"/>
            </a:endParaRPr>
          </a:p>
          <a:p>
            <a:pPr algn="l">
              <a:buFont typeface="Arial" panose="020B0604020202020204" pitchFamily="34" charset="0"/>
              <a:buNone/>
            </a:pPr>
            <a:r>
              <a:rPr lang="en-GB" sz="1200" b="0" i="0" dirty="0">
                <a:solidFill>
                  <a:srgbClr val="666666"/>
                </a:solidFill>
                <a:effectLst/>
                <a:latin typeface="Helvetica Neue"/>
              </a:rPr>
              <a:t>Let me know if you have any questions.</a:t>
            </a:r>
          </a:p>
          <a:p>
            <a:endParaRPr lang="en-GB" dirty="0"/>
          </a:p>
          <a:p>
            <a:r>
              <a:rPr lang="en-GB" dirty="0"/>
              <a:t>[Next – you can wait for Q&amp;A or do the walkthrough]</a:t>
            </a:r>
          </a:p>
          <a:p>
            <a:endParaRPr lang="en-GB" dirty="0"/>
          </a:p>
        </p:txBody>
      </p:sp>
      <p:sp>
        <p:nvSpPr>
          <p:cNvPr id="4" name="Slide Number Placeholder 3"/>
          <p:cNvSpPr>
            <a:spLocks noGrp="1"/>
          </p:cNvSpPr>
          <p:nvPr>
            <p:ph type="sldNum" sz="quarter" idx="5"/>
          </p:nvPr>
        </p:nvSpPr>
        <p:spPr/>
        <p:txBody>
          <a:bodyPr/>
          <a:lstStyle/>
          <a:p>
            <a:fld id="{625BE4D5-034C-4BDB-8982-53BE592C2E89}" type="slidenum">
              <a:rPr lang="en-GB" smtClean="0"/>
              <a:t>23</a:t>
            </a:fld>
            <a:endParaRPr lang="en-GB"/>
          </a:p>
        </p:txBody>
      </p:sp>
    </p:spTree>
    <p:extLst>
      <p:ext uri="{BB962C8B-B14F-4D97-AF65-F5344CB8AC3E}">
        <p14:creationId xmlns:p14="http://schemas.microsoft.com/office/powerpoint/2010/main" val="21278961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39864-AC23-A752-9B86-989B2817D95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7BBB723-4BE1-336E-18D9-0DB72889EAF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475A79D-5C7C-3A6F-8F55-51CDD4AFBE4E}"/>
              </a:ext>
            </a:extLst>
          </p:cNvPr>
          <p:cNvSpPr>
            <a:spLocks noGrp="1"/>
          </p:cNvSpPr>
          <p:nvPr>
            <p:ph type="dt" sz="half" idx="10"/>
          </p:nvPr>
        </p:nvSpPr>
        <p:spPr/>
        <p:txBody>
          <a:bodyPr/>
          <a:lstStyle/>
          <a:p>
            <a:fld id="{DD9DF8F8-74A7-4847-B8BE-154677A38FBB}" type="datetimeFigureOut">
              <a:rPr lang="en-GB" smtClean="0"/>
              <a:t>30/05/2023</a:t>
            </a:fld>
            <a:endParaRPr lang="en-GB"/>
          </a:p>
        </p:txBody>
      </p:sp>
      <p:sp>
        <p:nvSpPr>
          <p:cNvPr id="5" name="Footer Placeholder 4">
            <a:extLst>
              <a:ext uri="{FF2B5EF4-FFF2-40B4-BE49-F238E27FC236}">
                <a16:creationId xmlns:a16="http://schemas.microsoft.com/office/drawing/2014/main" id="{D4DF1273-E17F-CEE0-F0A3-978D8C3556B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F18A0C3-2E2D-68CB-7788-A7900B562DAD}"/>
              </a:ext>
            </a:extLst>
          </p:cNvPr>
          <p:cNvSpPr>
            <a:spLocks noGrp="1"/>
          </p:cNvSpPr>
          <p:nvPr>
            <p:ph type="sldNum" sz="quarter" idx="12"/>
          </p:nvPr>
        </p:nvSpPr>
        <p:spPr/>
        <p:txBody>
          <a:bodyPr/>
          <a:lstStyle/>
          <a:p>
            <a:fld id="{3013CE35-4D6D-4EA7-93AE-7F8491EF2D02}" type="slidenum">
              <a:rPr lang="en-GB" smtClean="0"/>
              <a:t>‹#›</a:t>
            </a:fld>
            <a:endParaRPr lang="en-GB"/>
          </a:p>
        </p:txBody>
      </p:sp>
    </p:spTree>
    <p:extLst>
      <p:ext uri="{BB962C8B-B14F-4D97-AF65-F5344CB8AC3E}">
        <p14:creationId xmlns:p14="http://schemas.microsoft.com/office/powerpoint/2010/main" val="35799690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161D7-17EA-3CE5-3323-3BF73504F62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3455BDD-FDBB-DDB1-11E4-5462BBFD059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8AED98A-9247-CC61-1CE1-D6ED0C147AC8}"/>
              </a:ext>
            </a:extLst>
          </p:cNvPr>
          <p:cNvSpPr>
            <a:spLocks noGrp="1"/>
          </p:cNvSpPr>
          <p:nvPr>
            <p:ph type="dt" sz="half" idx="10"/>
          </p:nvPr>
        </p:nvSpPr>
        <p:spPr/>
        <p:txBody>
          <a:bodyPr/>
          <a:lstStyle/>
          <a:p>
            <a:fld id="{DD9DF8F8-74A7-4847-B8BE-154677A38FBB}" type="datetimeFigureOut">
              <a:rPr lang="en-GB" smtClean="0"/>
              <a:t>30/05/2023</a:t>
            </a:fld>
            <a:endParaRPr lang="en-GB"/>
          </a:p>
        </p:txBody>
      </p:sp>
      <p:sp>
        <p:nvSpPr>
          <p:cNvPr id="5" name="Footer Placeholder 4">
            <a:extLst>
              <a:ext uri="{FF2B5EF4-FFF2-40B4-BE49-F238E27FC236}">
                <a16:creationId xmlns:a16="http://schemas.microsoft.com/office/drawing/2014/main" id="{726D91EA-19B2-D50B-CEB4-CB3FCA4846C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6F30C9E-95AB-A681-BAA1-4E256B7E81A8}"/>
              </a:ext>
            </a:extLst>
          </p:cNvPr>
          <p:cNvSpPr>
            <a:spLocks noGrp="1"/>
          </p:cNvSpPr>
          <p:nvPr>
            <p:ph type="sldNum" sz="quarter" idx="12"/>
          </p:nvPr>
        </p:nvSpPr>
        <p:spPr/>
        <p:txBody>
          <a:bodyPr/>
          <a:lstStyle/>
          <a:p>
            <a:fld id="{3013CE35-4D6D-4EA7-93AE-7F8491EF2D02}" type="slidenum">
              <a:rPr lang="en-GB" smtClean="0"/>
              <a:t>‹#›</a:t>
            </a:fld>
            <a:endParaRPr lang="en-GB"/>
          </a:p>
        </p:txBody>
      </p:sp>
    </p:spTree>
    <p:extLst>
      <p:ext uri="{BB962C8B-B14F-4D97-AF65-F5344CB8AC3E}">
        <p14:creationId xmlns:p14="http://schemas.microsoft.com/office/powerpoint/2010/main" val="26739976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CFC7E-04D1-70C5-FBE2-AD60FB7C29D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E0DD4C9-7FCD-C7E4-7819-973BA9A7162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9B2AD66-AD92-0800-BE18-1EA42206BDA8}"/>
              </a:ext>
            </a:extLst>
          </p:cNvPr>
          <p:cNvSpPr>
            <a:spLocks noGrp="1"/>
          </p:cNvSpPr>
          <p:nvPr>
            <p:ph type="dt" sz="half" idx="10"/>
          </p:nvPr>
        </p:nvSpPr>
        <p:spPr/>
        <p:txBody>
          <a:bodyPr/>
          <a:lstStyle/>
          <a:p>
            <a:fld id="{DD9DF8F8-74A7-4847-B8BE-154677A38FBB}" type="datetimeFigureOut">
              <a:rPr lang="en-GB" smtClean="0"/>
              <a:t>30/05/2023</a:t>
            </a:fld>
            <a:endParaRPr lang="en-GB"/>
          </a:p>
        </p:txBody>
      </p:sp>
      <p:sp>
        <p:nvSpPr>
          <p:cNvPr id="5" name="Footer Placeholder 4">
            <a:extLst>
              <a:ext uri="{FF2B5EF4-FFF2-40B4-BE49-F238E27FC236}">
                <a16:creationId xmlns:a16="http://schemas.microsoft.com/office/drawing/2014/main" id="{A8243CDA-13BB-D73B-0E6F-1089AFAEF40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27929C-BE2C-20F0-3866-BFE5F770245F}"/>
              </a:ext>
            </a:extLst>
          </p:cNvPr>
          <p:cNvSpPr>
            <a:spLocks noGrp="1"/>
          </p:cNvSpPr>
          <p:nvPr>
            <p:ph type="sldNum" sz="quarter" idx="12"/>
          </p:nvPr>
        </p:nvSpPr>
        <p:spPr/>
        <p:txBody>
          <a:bodyPr/>
          <a:lstStyle/>
          <a:p>
            <a:fld id="{3013CE35-4D6D-4EA7-93AE-7F8491EF2D02}" type="slidenum">
              <a:rPr lang="en-GB" smtClean="0"/>
              <a:t>‹#›</a:t>
            </a:fld>
            <a:endParaRPr lang="en-GB"/>
          </a:p>
        </p:txBody>
      </p:sp>
    </p:spTree>
    <p:extLst>
      <p:ext uri="{BB962C8B-B14F-4D97-AF65-F5344CB8AC3E}">
        <p14:creationId xmlns:p14="http://schemas.microsoft.com/office/powerpoint/2010/main" val="16530901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D15AB-8BA6-0255-2471-2C4717A7A67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D039CD6-B22F-1ABA-A0A9-28214741B2C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C327CE4-0707-B867-B435-096781D2141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A225239-5085-0113-F2EA-3299C9AB9FD7}"/>
              </a:ext>
            </a:extLst>
          </p:cNvPr>
          <p:cNvSpPr>
            <a:spLocks noGrp="1"/>
          </p:cNvSpPr>
          <p:nvPr>
            <p:ph type="dt" sz="half" idx="10"/>
          </p:nvPr>
        </p:nvSpPr>
        <p:spPr/>
        <p:txBody>
          <a:bodyPr/>
          <a:lstStyle/>
          <a:p>
            <a:fld id="{DD9DF8F8-74A7-4847-B8BE-154677A38FBB}" type="datetimeFigureOut">
              <a:rPr lang="en-GB" smtClean="0"/>
              <a:t>30/05/2023</a:t>
            </a:fld>
            <a:endParaRPr lang="en-GB"/>
          </a:p>
        </p:txBody>
      </p:sp>
      <p:sp>
        <p:nvSpPr>
          <p:cNvPr id="6" name="Footer Placeholder 5">
            <a:extLst>
              <a:ext uri="{FF2B5EF4-FFF2-40B4-BE49-F238E27FC236}">
                <a16:creationId xmlns:a16="http://schemas.microsoft.com/office/drawing/2014/main" id="{63D58BC3-6879-615C-FCCE-55EEFBD45BC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6662923-6961-2503-AE85-7E3A4E02EB93}"/>
              </a:ext>
            </a:extLst>
          </p:cNvPr>
          <p:cNvSpPr>
            <a:spLocks noGrp="1"/>
          </p:cNvSpPr>
          <p:nvPr>
            <p:ph type="sldNum" sz="quarter" idx="12"/>
          </p:nvPr>
        </p:nvSpPr>
        <p:spPr/>
        <p:txBody>
          <a:bodyPr/>
          <a:lstStyle/>
          <a:p>
            <a:fld id="{3013CE35-4D6D-4EA7-93AE-7F8491EF2D02}" type="slidenum">
              <a:rPr lang="en-GB" smtClean="0"/>
              <a:t>‹#›</a:t>
            </a:fld>
            <a:endParaRPr lang="en-GB"/>
          </a:p>
        </p:txBody>
      </p:sp>
    </p:spTree>
    <p:extLst>
      <p:ext uri="{BB962C8B-B14F-4D97-AF65-F5344CB8AC3E}">
        <p14:creationId xmlns:p14="http://schemas.microsoft.com/office/powerpoint/2010/main" val="20818785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8253C-6E7E-99EA-9E44-712C191B3EE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0601746-CD5F-A660-42D3-8E2F99C62F1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5ABE6C-D4DE-C19F-8B40-9F432578CB6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A1CD092-3342-ECAA-2FE4-136DB1C9104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F46E47-0D47-86EE-4DFE-0DE57395E36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F073EE6-BFA0-8A49-8BAD-D76E0A0EDA80}"/>
              </a:ext>
            </a:extLst>
          </p:cNvPr>
          <p:cNvSpPr>
            <a:spLocks noGrp="1"/>
          </p:cNvSpPr>
          <p:nvPr>
            <p:ph type="dt" sz="half" idx="10"/>
          </p:nvPr>
        </p:nvSpPr>
        <p:spPr/>
        <p:txBody>
          <a:bodyPr/>
          <a:lstStyle/>
          <a:p>
            <a:fld id="{DD9DF8F8-74A7-4847-B8BE-154677A38FBB}" type="datetimeFigureOut">
              <a:rPr lang="en-GB" smtClean="0"/>
              <a:t>30/05/2023</a:t>
            </a:fld>
            <a:endParaRPr lang="en-GB"/>
          </a:p>
        </p:txBody>
      </p:sp>
      <p:sp>
        <p:nvSpPr>
          <p:cNvPr id="8" name="Footer Placeholder 7">
            <a:extLst>
              <a:ext uri="{FF2B5EF4-FFF2-40B4-BE49-F238E27FC236}">
                <a16:creationId xmlns:a16="http://schemas.microsoft.com/office/drawing/2014/main" id="{F9707692-8714-AD7B-A568-E195B1E5F12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C57BC86-3109-1BCA-7113-FB6D228A9D6D}"/>
              </a:ext>
            </a:extLst>
          </p:cNvPr>
          <p:cNvSpPr>
            <a:spLocks noGrp="1"/>
          </p:cNvSpPr>
          <p:nvPr>
            <p:ph type="sldNum" sz="quarter" idx="12"/>
          </p:nvPr>
        </p:nvSpPr>
        <p:spPr/>
        <p:txBody>
          <a:bodyPr/>
          <a:lstStyle/>
          <a:p>
            <a:fld id="{3013CE35-4D6D-4EA7-93AE-7F8491EF2D02}" type="slidenum">
              <a:rPr lang="en-GB" smtClean="0"/>
              <a:t>‹#›</a:t>
            </a:fld>
            <a:endParaRPr lang="en-GB"/>
          </a:p>
        </p:txBody>
      </p:sp>
    </p:spTree>
    <p:extLst>
      <p:ext uri="{BB962C8B-B14F-4D97-AF65-F5344CB8AC3E}">
        <p14:creationId xmlns:p14="http://schemas.microsoft.com/office/powerpoint/2010/main" val="1732870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08E01-FD71-6619-DDD9-DF0DE0AB04D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0D56A03-5B3E-B68D-F857-FE5B88B18807}"/>
              </a:ext>
            </a:extLst>
          </p:cNvPr>
          <p:cNvSpPr>
            <a:spLocks noGrp="1"/>
          </p:cNvSpPr>
          <p:nvPr>
            <p:ph type="dt" sz="half" idx="10"/>
          </p:nvPr>
        </p:nvSpPr>
        <p:spPr/>
        <p:txBody>
          <a:bodyPr/>
          <a:lstStyle/>
          <a:p>
            <a:fld id="{DD9DF8F8-74A7-4847-B8BE-154677A38FBB}" type="datetimeFigureOut">
              <a:rPr lang="en-GB" smtClean="0"/>
              <a:t>30/05/2023</a:t>
            </a:fld>
            <a:endParaRPr lang="en-GB"/>
          </a:p>
        </p:txBody>
      </p:sp>
      <p:sp>
        <p:nvSpPr>
          <p:cNvPr id="4" name="Footer Placeholder 3">
            <a:extLst>
              <a:ext uri="{FF2B5EF4-FFF2-40B4-BE49-F238E27FC236}">
                <a16:creationId xmlns:a16="http://schemas.microsoft.com/office/drawing/2014/main" id="{DCEEFAB1-7D1D-34B7-9C93-9AF98809440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63C7F6B-AF7A-DB10-78F4-FB75BFFCFC8A}"/>
              </a:ext>
            </a:extLst>
          </p:cNvPr>
          <p:cNvSpPr>
            <a:spLocks noGrp="1"/>
          </p:cNvSpPr>
          <p:nvPr>
            <p:ph type="sldNum" sz="quarter" idx="12"/>
          </p:nvPr>
        </p:nvSpPr>
        <p:spPr/>
        <p:txBody>
          <a:bodyPr/>
          <a:lstStyle/>
          <a:p>
            <a:fld id="{3013CE35-4D6D-4EA7-93AE-7F8491EF2D02}" type="slidenum">
              <a:rPr lang="en-GB" smtClean="0"/>
              <a:t>‹#›</a:t>
            </a:fld>
            <a:endParaRPr lang="en-GB"/>
          </a:p>
        </p:txBody>
      </p:sp>
    </p:spTree>
    <p:extLst>
      <p:ext uri="{BB962C8B-B14F-4D97-AF65-F5344CB8AC3E}">
        <p14:creationId xmlns:p14="http://schemas.microsoft.com/office/powerpoint/2010/main" val="37766043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990A65-4645-4378-6223-98895739E830}"/>
              </a:ext>
            </a:extLst>
          </p:cNvPr>
          <p:cNvSpPr>
            <a:spLocks noGrp="1"/>
          </p:cNvSpPr>
          <p:nvPr>
            <p:ph type="dt" sz="half" idx="10"/>
          </p:nvPr>
        </p:nvSpPr>
        <p:spPr/>
        <p:txBody>
          <a:bodyPr/>
          <a:lstStyle/>
          <a:p>
            <a:fld id="{DD9DF8F8-74A7-4847-B8BE-154677A38FBB}" type="datetimeFigureOut">
              <a:rPr lang="en-GB" smtClean="0"/>
              <a:t>30/05/2023</a:t>
            </a:fld>
            <a:endParaRPr lang="en-GB"/>
          </a:p>
        </p:txBody>
      </p:sp>
      <p:sp>
        <p:nvSpPr>
          <p:cNvPr id="3" name="Footer Placeholder 2">
            <a:extLst>
              <a:ext uri="{FF2B5EF4-FFF2-40B4-BE49-F238E27FC236}">
                <a16:creationId xmlns:a16="http://schemas.microsoft.com/office/drawing/2014/main" id="{9B117369-9B9C-74A6-EF41-DA94EDF2BDB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9E41A56-BAC6-F7FF-315B-F4B2D72F706F}"/>
              </a:ext>
            </a:extLst>
          </p:cNvPr>
          <p:cNvSpPr>
            <a:spLocks noGrp="1"/>
          </p:cNvSpPr>
          <p:nvPr>
            <p:ph type="sldNum" sz="quarter" idx="12"/>
          </p:nvPr>
        </p:nvSpPr>
        <p:spPr/>
        <p:txBody>
          <a:bodyPr/>
          <a:lstStyle/>
          <a:p>
            <a:fld id="{3013CE35-4D6D-4EA7-93AE-7F8491EF2D02}" type="slidenum">
              <a:rPr lang="en-GB" smtClean="0"/>
              <a:t>‹#›</a:t>
            </a:fld>
            <a:endParaRPr lang="en-GB"/>
          </a:p>
        </p:txBody>
      </p:sp>
    </p:spTree>
    <p:extLst>
      <p:ext uri="{BB962C8B-B14F-4D97-AF65-F5344CB8AC3E}">
        <p14:creationId xmlns:p14="http://schemas.microsoft.com/office/powerpoint/2010/main" val="21902902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FC8FC-FEE2-C7BD-5F24-9320F490F4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97A5071-1886-70B8-A842-BA7B1995E1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101E55A-C8C8-5F67-AABF-5DB73B45F0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317AFE1-244E-90EF-D465-BB7FF1B118DE}"/>
              </a:ext>
            </a:extLst>
          </p:cNvPr>
          <p:cNvSpPr>
            <a:spLocks noGrp="1"/>
          </p:cNvSpPr>
          <p:nvPr>
            <p:ph type="dt" sz="half" idx="10"/>
          </p:nvPr>
        </p:nvSpPr>
        <p:spPr/>
        <p:txBody>
          <a:bodyPr/>
          <a:lstStyle/>
          <a:p>
            <a:fld id="{DD9DF8F8-74A7-4847-B8BE-154677A38FBB}" type="datetimeFigureOut">
              <a:rPr lang="en-GB" smtClean="0"/>
              <a:t>30/05/2023</a:t>
            </a:fld>
            <a:endParaRPr lang="en-GB"/>
          </a:p>
        </p:txBody>
      </p:sp>
      <p:sp>
        <p:nvSpPr>
          <p:cNvPr id="6" name="Footer Placeholder 5">
            <a:extLst>
              <a:ext uri="{FF2B5EF4-FFF2-40B4-BE49-F238E27FC236}">
                <a16:creationId xmlns:a16="http://schemas.microsoft.com/office/drawing/2014/main" id="{7E5EF9E8-86CA-7BC5-ED6D-B0B933248E8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1024BD7-B69B-24D5-7D01-9302FA4562B4}"/>
              </a:ext>
            </a:extLst>
          </p:cNvPr>
          <p:cNvSpPr>
            <a:spLocks noGrp="1"/>
          </p:cNvSpPr>
          <p:nvPr>
            <p:ph type="sldNum" sz="quarter" idx="12"/>
          </p:nvPr>
        </p:nvSpPr>
        <p:spPr/>
        <p:txBody>
          <a:bodyPr/>
          <a:lstStyle/>
          <a:p>
            <a:fld id="{3013CE35-4D6D-4EA7-93AE-7F8491EF2D02}" type="slidenum">
              <a:rPr lang="en-GB" smtClean="0"/>
              <a:t>‹#›</a:t>
            </a:fld>
            <a:endParaRPr lang="en-GB"/>
          </a:p>
        </p:txBody>
      </p:sp>
    </p:spTree>
    <p:extLst>
      <p:ext uri="{BB962C8B-B14F-4D97-AF65-F5344CB8AC3E}">
        <p14:creationId xmlns:p14="http://schemas.microsoft.com/office/powerpoint/2010/main" val="34691145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1B2A4-E20C-DE49-82DA-C17F542795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07663A2-0823-2C16-7953-47BAABB6BB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9FDCFCE-A376-48DF-8A98-8C42411C97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6983C6-FC04-68D7-7D26-BD91C9B624ED}"/>
              </a:ext>
            </a:extLst>
          </p:cNvPr>
          <p:cNvSpPr>
            <a:spLocks noGrp="1"/>
          </p:cNvSpPr>
          <p:nvPr>
            <p:ph type="dt" sz="half" idx="10"/>
          </p:nvPr>
        </p:nvSpPr>
        <p:spPr/>
        <p:txBody>
          <a:bodyPr/>
          <a:lstStyle/>
          <a:p>
            <a:fld id="{DD9DF8F8-74A7-4847-B8BE-154677A38FBB}" type="datetimeFigureOut">
              <a:rPr lang="en-GB" smtClean="0"/>
              <a:t>30/05/2023</a:t>
            </a:fld>
            <a:endParaRPr lang="en-GB"/>
          </a:p>
        </p:txBody>
      </p:sp>
      <p:sp>
        <p:nvSpPr>
          <p:cNvPr id="6" name="Footer Placeholder 5">
            <a:extLst>
              <a:ext uri="{FF2B5EF4-FFF2-40B4-BE49-F238E27FC236}">
                <a16:creationId xmlns:a16="http://schemas.microsoft.com/office/drawing/2014/main" id="{3A33D9B3-2207-5AEA-EF8E-06B3937CE4D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045304C-B59E-3538-B058-7C1167250D3A}"/>
              </a:ext>
            </a:extLst>
          </p:cNvPr>
          <p:cNvSpPr>
            <a:spLocks noGrp="1"/>
          </p:cNvSpPr>
          <p:nvPr>
            <p:ph type="sldNum" sz="quarter" idx="12"/>
          </p:nvPr>
        </p:nvSpPr>
        <p:spPr/>
        <p:txBody>
          <a:bodyPr/>
          <a:lstStyle/>
          <a:p>
            <a:fld id="{3013CE35-4D6D-4EA7-93AE-7F8491EF2D02}" type="slidenum">
              <a:rPr lang="en-GB" smtClean="0"/>
              <a:t>‹#›</a:t>
            </a:fld>
            <a:endParaRPr lang="en-GB"/>
          </a:p>
        </p:txBody>
      </p:sp>
    </p:spTree>
    <p:extLst>
      <p:ext uri="{BB962C8B-B14F-4D97-AF65-F5344CB8AC3E}">
        <p14:creationId xmlns:p14="http://schemas.microsoft.com/office/powerpoint/2010/main" val="16504967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B0BA3-065F-2C94-9B9B-D5A5F047507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3FB3157-66FC-8A3F-0C5D-643D0735DD2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088B878-4ED8-11A2-821C-BBA98BE9D979}"/>
              </a:ext>
            </a:extLst>
          </p:cNvPr>
          <p:cNvSpPr>
            <a:spLocks noGrp="1"/>
          </p:cNvSpPr>
          <p:nvPr>
            <p:ph type="dt" sz="half" idx="10"/>
          </p:nvPr>
        </p:nvSpPr>
        <p:spPr/>
        <p:txBody>
          <a:bodyPr/>
          <a:lstStyle/>
          <a:p>
            <a:fld id="{DD9DF8F8-74A7-4847-B8BE-154677A38FBB}" type="datetimeFigureOut">
              <a:rPr lang="en-GB" smtClean="0"/>
              <a:t>30/05/2023</a:t>
            </a:fld>
            <a:endParaRPr lang="en-GB"/>
          </a:p>
        </p:txBody>
      </p:sp>
      <p:sp>
        <p:nvSpPr>
          <p:cNvPr id="5" name="Footer Placeholder 4">
            <a:extLst>
              <a:ext uri="{FF2B5EF4-FFF2-40B4-BE49-F238E27FC236}">
                <a16:creationId xmlns:a16="http://schemas.microsoft.com/office/drawing/2014/main" id="{74F49417-7DC1-B056-7792-16616B80993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0B2CA8-98C3-D1BA-9834-E644C072D036}"/>
              </a:ext>
            </a:extLst>
          </p:cNvPr>
          <p:cNvSpPr>
            <a:spLocks noGrp="1"/>
          </p:cNvSpPr>
          <p:nvPr>
            <p:ph type="sldNum" sz="quarter" idx="12"/>
          </p:nvPr>
        </p:nvSpPr>
        <p:spPr/>
        <p:txBody>
          <a:bodyPr/>
          <a:lstStyle/>
          <a:p>
            <a:fld id="{3013CE35-4D6D-4EA7-93AE-7F8491EF2D02}" type="slidenum">
              <a:rPr lang="en-GB" smtClean="0"/>
              <a:t>‹#›</a:t>
            </a:fld>
            <a:endParaRPr lang="en-GB"/>
          </a:p>
        </p:txBody>
      </p:sp>
    </p:spTree>
    <p:extLst>
      <p:ext uri="{BB962C8B-B14F-4D97-AF65-F5344CB8AC3E}">
        <p14:creationId xmlns:p14="http://schemas.microsoft.com/office/powerpoint/2010/main" val="31234186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03790BE-13CE-FF9D-D31B-04FB7AF7B39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CAD14D1-810C-223E-2A84-5082F8336C3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BB9D129-4774-E78E-B1EB-B29DB8EAE4E0}"/>
              </a:ext>
            </a:extLst>
          </p:cNvPr>
          <p:cNvSpPr>
            <a:spLocks noGrp="1"/>
          </p:cNvSpPr>
          <p:nvPr>
            <p:ph type="dt" sz="half" idx="10"/>
          </p:nvPr>
        </p:nvSpPr>
        <p:spPr/>
        <p:txBody>
          <a:bodyPr/>
          <a:lstStyle/>
          <a:p>
            <a:fld id="{DD9DF8F8-74A7-4847-B8BE-154677A38FBB}" type="datetimeFigureOut">
              <a:rPr lang="en-GB" smtClean="0"/>
              <a:t>30/05/2023</a:t>
            </a:fld>
            <a:endParaRPr lang="en-GB"/>
          </a:p>
        </p:txBody>
      </p:sp>
      <p:sp>
        <p:nvSpPr>
          <p:cNvPr id="5" name="Footer Placeholder 4">
            <a:extLst>
              <a:ext uri="{FF2B5EF4-FFF2-40B4-BE49-F238E27FC236}">
                <a16:creationId xmlns:a16="http://schemas.microsoft.com/office/drawing/2014/main" id="{A345D7FD-72EB-C9B8-8197-420C9BF814D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115509B-C186-4203-83AE-1ED4C66A54A8}"/>
              </a:ext>
            </a:extLst>
          </p:cNvPr>
          <p:cNvSpPr>
            <a:spLocks noGrp="1"/>
          </p:cNvSpPr>
          <p:nvPr>
            <p:ph type="sldNum" sz="quarter" idx="12"/>
          </p:nvPr>
        </p:nvSpPr>
        <p:spPr/>
        <p:txBody>
          <a:bodyPr/>
          <a:lstStyle/>
          <a:p>
            <a:fld id="{3013CE35-4D6D-4EA7-93AE-7F8491EF2D02}" type="slidenum">
              <a:rPr lang="en-GB" smtClean="0"/>
              <a:t>‹#›</a:t>
            </a:fld>
            <a:endParaRPr lang="en-GB"/>
          </a:p>
        </p:txBody>
      </p:sp>
    </p:spTree>
    <p:extLst>
      <p:ext uri="{BB962C8B-B14F-4D97-AF65-F5344CB8AC3E}">
        <p14:creationId xmlns:p14="http://schemas.microsoft.com/office/powerpoint/2010/main" val="7924295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 y="0"/>
            <a:ext cx="12191543" cy="6857997"/>
          </a:xfrm>
          <a:prstGeom prst="rect">
            <a:avLst/>
          </a:prstGeom>
        </p:spPr>
      </p:pic>
      <p:sp>
        <p:nvSpPr>
          <p:cNvPr id="22" name="Text Placeholder 21"/>
          <p:cNvSpPr>
            <a:spLocks noGrp="1"/>
          </p:cNvSpPr>
          <p:nvPr>
            <p:ph type="body" sz="quarter" idx="13" hasCustomPrompt="1"/>
          </p:nvPr>
        </p:nvSpPr>
        <p:spPr>
          <a:xfrm>
            <a:off x="1178989" y="3099144"/>
            <a:ext cx="10189521" cy="3283944"/>
          </a:xfrm>
          <a:prstGeom prst="rect">
            <a:avLst/>
          </a:prstGeom>
        </p:spPr>
        <p:txBody>
          <a:bodyPr/>
          <a:lstStyle>
            <a:lvl1pPr marL="228594" marR="0" indent="-228594" algn="l" defTabSz="914377" rtl="0" eaLnBrk="1" fontAlgn="auto" latinLnBrk="0" hangingPunct="1">
              <a:lnSpc>
                <a:spcPct val="100000"/>
              </a:lnSpc>
              <a:spcBef>
                <a:spcPts val="0"/>
              </a:spcBef>
              <a:spcAft>
                <a:spcPts val="1600"/>
              </a:spcAft>
              <a:buClr>
                <a:srgbClr val="00B2DD"/>
              </a:buClr>
              <a:buSzPct val="120000"/>
              <a:buFont typeface="Arial" charset="0"/>
              <a:buChar char="•"/>
              <a:tabLst/>
              <a:defRPr sz="2667" b="0" i="0" baseline="0">
                <a:latin typeface="+mn-lt"/>
                <a:ea typeface="Avenir Next" charset="0"/>
                <a:cs typeface="Avenir Next" charset="0"/>
              </a:defRPr>
            </a:lvl1pPr>
            <a:lvl2pPr>
              <a:defRPr b="1" i="0">
                <a:latin typeface="Avenir Next Demi Bold" charset="0"/>
                <a:ea typeface="Avenir Next Demi Bold" charset="0"/>
                <a:cs typeface="Avenir Next Demi Bold" charset="0"/>
              </a:defRPr>
            </a:lvl2pPr>
            <a:lvl3pPr>
              <a:defRPr b="1" i="0">
                <a:latin typeface="Avenir Next Demi Bold" charset="0"/>
                <a:ea typeface="Avenir Next Demi Bold" charset="0"/>
                <a:cs typeface="Avenir Next Demi Bold" charset="0"/>
              </a:defRPr>
            </a:lvl3pPr>
            <a:lvl4pPr>
              <a:defRPr b="1" i="0">
                <a:latin typeface="Avenir Next Demi Bold" charset="0"/>
                <a:ea typeface="Avenir Next Demi Bold" charset="0"/>
                <a:cs typeface="Avenir Next Demi Bold" charset="0"/>
              </a:defRPr>
            </a:lvl4pPr>
            <a:lvl5pPr>
              <a:defRPr b="1" i="0">
                <a:latin typeface="Avenir Next Demi Bold" charset="0"/>
                <a:ea typeface="Avenir Next Demi Bold" charset="0"/>
                <a:cs typeface="Avenir Next Demi Bold" charset="0"/>
              </a:defRPr>
            </a:lvl5pPr>
          </a:lstStyle>
          <a:p>
            <a:pPr lvl="0"/>
            <a:r>
              <a:rPr lang="en-US" dirty="0"/>
              <a:t>Important parts of the bullet can be highlighted in a bold weight for added impact.</a:t>
            </a:r>
          </a:p>
          <a:p>
            <a:pPr lvl="0"/>
            <a:r>
              <a:rPr lang="en-US" dirty="0"/>
              <a:t>Maecenas vitae quam et </a:t>
            </a:r>
            <a:r>
              <a:rPr lang="en-US" dirty="0" err="1"/>
              <a:t>leo</a:t>
            </a:r>
            <a:r>
              <a:rPr lang="en-US" dirty="0"/>
              <a:t> </a:t>
            </a:r>
            <a:r>
              <a:rPr lang="en-US" dirty="0" err="1"/>
              <a:t>vulputate</a:t>
            </a:r>
            <a:r>
              <a:rPr lang="en-US" dirty="0"/>
              <a:t> </a:t>
            </a:r>
            <a:r>
              <a:rPr lang="en-US" dirty="0" err="1"/>
              <a:t>maximus</a:t>
            </a:r>
            <a:r>
              <a:rPr lang="en-US" dirty="0"/>
              <a:t> </a:t>
            </a:r>
            <a:r>
              <a:rPr lang="en-US" dirty="0" err="1"/>
              <a:t>quis</a:t>
            </a:r>
            <a:r>
              <a:rPr lang="en-US" dirty="0"/>
              <a:t> a </a:t>
            </a:r>
            <a:r>
              <a:rPr lang="en-US" dirty="0" err="1"/>
              <a:t>tortor</a:t>
            </a:r>
            <a:r>
              <a:rPr lang="en-US" dirty="0"/>
              <a:t>. </a:t>
            </a:r>
            <a:r>
              <a:rPr lang="en-US" dirty="0" err="1"/>
              <a:t>Vivamus</a:t>
            </a:r>
            <a:r>
              <a:rPr lang="en-US" dirty="0"/>
              <a:t> </a:t>
            </a:r>
            <a:r>
              <a:rPr lang="en-US" dirty="0" err="1"/>
              <a:t>tincidunt</a:t>
            </a:r>
            <a:r>
              <a:rPr lang="en-US" dirty="0"/>
              <a:t> </a:t>
            </a:r>
            <a:r>
              <a:rPr lang="en-US" dirty="0" err="1"/>
              <a:t>lacinia</a:t>
            </a:r>
            <a:r>
              <a:rPr lang="en-US" dirty="0"/>
              <a:t> </a:t>
            </a:r>
            <a:r>
              <a:rPr lang="en-US" dirty="0" err="1"/>
              <a:t>tempor</a:t>
            </a:r>
            <a:r>
              <a:rPr lang="en-US" dirty="0"/>
              <a:t>.</a:t>
            </a:r>
          </a:p>
          <a:p>
            <a:pPr lvl="0"/>
            <a:r>
              <a:rPr lang="en-US" dirty="0" err="1"/>
              <a:t>Nunc</a:t>
            </a:r>
            <a:r>
              <a:rPr lang="en-US" dirty="0"/>
              <a:t> a </a:t>
            </a:r>
            <a:r>
              <a:rPr lang="en-US" dirty="0" err="1"/>
              <a:t>nisl</a:t>
            </a:r>
            <a:r>
              <a:rPr lang="en-US" dirty="0"/>
              <a:t> vitae </a:t>
            </a:r>
            <a:r>
              <a:rPr lang="en-US" dirty="0" err="1"/>
              <a:t>massa</a:t>
            </a:r>
            <a:r>
              <a:rPr lang="en-US" dirty="0"/>
              <a:t> </a:t>
            </a:r>
            <a:r>
              <a:rPr lang="en-US" dirty="0" err="1"/>
              <a:t>volutpat</a:t>
            </a:r>
            <a:r>
              <a:rPr lang="en-US" dirty="0"/>
              <a:t> </a:t>
            </a:r>
            <a:r>
              <a:rPr lang="en-US" dirty="0" err="1"/>
              <a:t>volutpat</a:t>
            </a:r>
            <a:r>
              <a:rPr lang="en-US" dirty="0"/>
              <a:t>. </a:t>
            </a:r>
            <a:r>
              <a:rPr lang="en-US" dirty="0" err="1"/>
              <a:t>Sed</a:t>
            </a:r>
            <a:r>
              <a:rPr lang="en-US" dirty="0"/>
              <a:t> </a:t>
            </a:r>
            <a:r>
              <a:rPr lang="en-US" dirty="0" err="1"/>
              <a:t>bibendum</a:t>
            </a:r>
            <a:r>
              <a:rPr lang="en-US" dirty="0"/>
              <a:t> </a:t>
            </a:r>
            <a:r>
              <a:rPr lang="en-US" dirty="0" err="1"/>
              <a:t>mauris</a:t>
            </a:r>
            <a:r>
              <a:rPr lang="en-US" dirty="0"/>
              <a:t> id </a:t>
            </a:r>
            <a:r>
              <a:rPr lang="en-US" dirty="0" err="1"/>
              <a:t>rutrum</a:t>
            </a:r>
            <a:r>
              <a:rPr lang="en-US" dirty="0"/>
              <a:t> </a:t>
            </a:r>
            <a:r>
              <a:rPr lang="en-US" dirty="0" err="1"/>
              <a:t>feugiat</a:t>
            </a:r>
            <a:r>
              <a:rPr lang="en-US" dirty="0"/>
              <a:t>.</a:t>
            </a:r>
          </a:p>
        </p:txBody>
      </p:sp>
      <p:sp>
        <p:nvSpPr>
          <p:cNvPr id="23" name="Text Placeholder 21"/>
          <p:cNvSpPr>
            <a:spLocks noGrp="1"/>
          </p:cNvSpPr>
          <p:nvPr>
            <p:ph type="body" sz="quarter" idx="14" hasCustomPrompt="1"/>
          </p:nvPr>
        </p:nvSpPr>
        <p:spPr>
          <a:xfrm>
            <a:off x="1178989" y="2188019"/>
            <a:ext cx="6707712" cy="507823"/>
          </a:xfrm>
          <a:prstGeom prst="rect">
            <a:avLst/>
          </a:prstGeom>
        </p:spPr>
        <p:txBody>
          <a:bodyPr/>
          <a:lstStyle>
            <a:lvl1pPr marL="0" indent="0">
              <a:buFontTx/>
              <a:buNone/>
              <a:defRPr sz="2667" b="1" i="0" baseline="0">
                <a:solidFill>
                  <a:srgbClr val="00B2DD"/>
                </a:solidFill>
                <a:latin typeface="+mn-lt"/>
                <a:ea typeface="Avenir Next Demi Bold" charset="0"/>
                <a:cs typeface="Avenir Next Demi Bold" charset="0"/>
              </a:defRPr>
            </a:lvl1pPr>
            <a:lvl2pPr>
              <a:defRPr b="1" i="0">
                <a:latin typeface="Avenir Next Demi Bold" charset="0"/>
                <a:ea typeface="Avenir Next Demi Bold" charset="0"/>
                <a:cs typeface="Avenir Next Demi Bold" charset="0"/>
              </a:defRPr>
            </a:lvl2pPr>
            <a:lvl3pPr>
              <a:defRPr b="1" i="0">
                <a:latin typeface="Avenir Next Demi Bold" charset="0"/>
                <a:ea typeface="Avenir Next Demi Bold" charset="0"/>
                <a:cs typeface="Avenir Next Demi Bold" charset="0"/>
              </a:defRPr>
            </a:lvl3pPr>
            <a:lvl4pPr>
              <a:defRPr b="1" i="0">
                <a:latin typeface="Avenir Next Demi Bold" charset="0"/>
                <a:ea typeface="Avenir Next Demi Bold" charset="0"/>
                <a:cs typeface="Avenir Next Demi Bold" charset="0"/>
              </a:defRPr>
            </a:lvl4pPr>
            <a:lvl5pPr>
              <a:defRPr b="1" i="0">
                <a:latin typeface="Avenir Next Demi Bold" charset="0"/>
                <a:ea typeface="Avenir Next Demi Bold" charset="0"/>
                <a:cs typeface="Avenir Next Demi Bold" charset="0"/>
              </a:defRPr>
            </a:lvl5pPr>
          </a:lstStyle>
          <a:p>
            <a:pPr lvl="0"/>
            <a:r>
              <a:rPr lang="en-US" dirty="0"/>
              <a:t>Page title (minimal text as bullet points)</a:t>
            </a:r>
          </a:p>
          <a:p>
            <a:pPr lvl="0"/>
            <a:endParaRPr lang="en-US" dirty="0"/>
          </a:p>
        </p:txBody>
      </p:sp>
    </p:spTree>
    <p:extLst>
      <p:ext uri="{BB962C8B-B14F-4D97-AF65-F5344CB8AC3E}">
        <p14:creationId xmlns:p14="http://schemas.microsoft.com/office/powerpoint/2010/main" val="25202747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cxnSp>
        <p:nvCxnSpPr>
          <p:cNvPr id="11" name="Straight Connector 10"/>
          <p:cNvCxnSpPr/>
          <p:nvPr userDrawn="1"/>
        </p:nvCxnSpPr>
        <p:spPr>
          <a:xfrm>
            <a:off x="899605" y="3765276"/>
            <a:ext cx="1027442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7297" y="-89728"/>
            <a:ext cx="12485599" cy="1931287"/>
          </a:xfrm>
          <a:prstGeom prst="rect">
            <a:avLst/>
          </a:prstGeom>
        </p:spPr>
      </p:pic>
      <p:sp>
        <p:nvSpPr>
          <p:cNvPr id="17" name="Text Placeholder 3"/>
          <p:cNvSpPr>
            <a:spLocks noGrp="1"/>
          </p:cNvSpPr>
          <p:nvPr>
            <p:ph type="body" sz="quarter" idx="13"/>
          </p:nvPr>
        </p:nvSpPr>
        <p:spPr>
          <a:xfrm>
            <a:off x="1178989" y="2351436"/>
            <a:ext cx="8147119" cy="3665541"/>
          </a:xfrm>
          <a:prstGeom prst="rect">
            <a:avLst/>
          </a:prstGeom>
        </p:spPr>
        <p:txBody>
          <a:bodyPr/>
          <a:lstStyle>
            <a:lvl1pPr>
              <a:buClr>
                <a:srgbClr val="00B2DD"/>
              </a:buClr>
              <a:defRPr>
                <a:solidFill>
                  <a:schemeClr val="tx1"/>
                </a:solidFill>
              </a:defRPr>
            </a:lvl1pPr>
          </a:lstStyle>
          <a:p>
            <a:pPr>
              <a:buClr>
                <a:srgbClr val="00B2DD"/>
              </a:buClr>
            </a:pPr>
            <a:r>
              <a:rPr lang="en-US" dirty="0">
                <a:latin typeface="+mn-lt"/>
              </a:rPr>
              <a:t>Important parts of the text can be </a:t>
            </a:r>
            <a:r>
              <a:rPr lang="en-US" b="1" dirty="0">
                <a:latin typeface="+mn-lt"/>
                <a:ea typeface="Avenir Next Demi Bold" charset="0"/>
                <a:cs typeface="Avenir Next Demi Bold" charset="0"/>
              </a:rPr>
              <a:t>highlighted in demi bold weight</a:t>
            </a:r>
            <a:r>
              <a:rPr lang="en-US" dirty="0">
                <a:latin typeface="+mn-lt"/>
              </a:rPr>
              <a:t> for added impact.</a:t>
            </a:r>
          </a:p>
          <a:p>
            <a:pPr>
              <a:buClr>
                <a:srgbClr val="00B2DD"/>
              </a:buClr>
            </a:pPr>
            <a:r>
              <a:rPr lang="en-US" dirty="0" err="1">
                <a:latin typeface="+mn-lt"/>
              </a:rPr>
              <a:t>Nunc</a:t>
            </a:r>
            <a:r>
              <a:rPr lang="en-US" dirty="0">
                <a:latin typeface="+mn-lt"/>
              </a:rPr>
              <a:t> a </a:t>
            </a:r>
            <a:r>
              <a:rPr lang="en-US" dirty="0" err="1">
                <a:latin typeface="+mn-lt"/>
              </a:rPr>
              <a:t>nisl</a:t>
            </a:r>
            <a:r>
              <a:rPr lang="en-US" dirty="0">
                <a:latin typeface="+mn-lt"/>
              </a:rPr>
              <a:t> vitae </a:t>
            </a:r>
            <a:r>
              <a:rPr lang="en-US" b="1" dirty="0" err="1">
                <a:latin typeface="+mn-lt"/>
                <a:ea typeface="Avenir Next Demi Bold" charset="0"/>
                <a:cs typeface="Avenir Next Demi Bold" charset="0"/>
              </a:rPr>
              <a:t>massa</a:t>
            </a:r>
            <a:r>
              <a:rPr lang="en-US" b="1" dirty="0">
                <a:latin typeface="+mn-lt"/>
                <a:ea typeface="Avenir Next Demi Bold" charset="0"/>
                <a:cs typeface="Avenir Next Demi Bold" charset="0"/>
              </a:rPr>
              <a:t> </a:t>
            </a:r>
            <a:r>
              <a:rPr lang="en-US" b="1" dirty="0" err="1">
                <a:latin typeface="+mn-lt"/>
                <a:ea typeface="Avenir Next Demi Bold" charset="0"/>
                <a:cs typeface="Avenir Next Demi Bold" charset="0"/>
              </a:rPr>
              <a:t>volutpat</a:t>
            </a:r>
            <a:r>
              <a:rPr lang="en-US" b="1" dirty="0">
                <a:latin typeface="+mn-lt"/>
                <a:ea typeface="Avenir Next Demi Bold" charset="0"/>
                <a:cs typeface="Avenir Next Demi Bold" charset="0"/>
              </a:rPr>
              <a:t> </a:t>
            </a:r>
            <a:r>
              <a:rPr lang="en-US" b="1" dirty="0" err="1">
                <a:latin typeface="+mn-lt"/>
                <a:ea typeface="Avenir Next Demi Bold" charset="0"/>
                <a:cs typeface="Avenir Next Demi Bold" charset="0"/>
              </a:rPr>
              <a:t>volutpat</a:t>
            </a:r>
            <a:r>
              <a:rPr lang="en-US" dirty="0">
                <a:latin typeface="+mn-lt"/>
              </a:rPr>
              <a:t>. </a:t>
            </a:r>
            <a:r>
              <a:rPr lang="en-US" dirty="0" err="1">
                <a:latin typeface="+mn-lt"/>
              </a:rPr>
              <a:t>Sed</a:t>
            </a:r>
            <a:r>
              <a:rPr lang="en-US" dirty="0">
                <a:latin typeface="+mn-lt"/>
              </a:rPr>
              <a:t> </a:t>
            </a:r>
            <a:r>
              <a:rPr lang="en-US" dirty="0" err="1">
                <a:latin typeface="+mn-lt"/>
              </a:rPr>
              <a:t>bibendum</a:t>
            </a:r>
            <a:r>
              <a:rPr lang="en-US" dirty="0">
                <a:latin typeface="+mn-lt"/>
              </a:rPr>
              <a:t> </a:t>
            </a:r>
            <a:r>
              <a:rPr lang="en-US" dirty="0" err="1">
                <a:latin typeface="+mn-lt"/>
              </a:rPr>
              <a:t>mauris</a:t>
            </a:r>
            <a:r>
              <a:rPr lang="en-US" dirty="0">
                <a:latin typeface="+mn-lt"/>
              </a:rPr>
              <a:t> id </a:t>
            </a:r>
            <a:r>
              <a:rPr lang="en-US" dirty="0" err="1">
                <a:latin typeface="+mn-lt"/>
              </a:rPr>
              <a:t>rutrum</a:t>
            </a:r>
            <a:r>
              <a:rPr lang="en-US" dirty="0">
                <a:latin typeface="+mn-lt"/>
              </a:rPr>
              <a:t> </a:t>
            </a:r>
            <a:r>
              <a:rPr lang="en-US" dirty="0" err="1">
                <a:latin typeface="+mn-lt"/>
              </a:rPr>
              <a:t>feugiat</a:t>
            </a:r>
            <a:r>
              <a:rPr lang="en-US" dirty="0">
                <a:latin typeface="+mn-lt"/>
              </a:rPr>
              <a:t>.</a:t>
            </a:r>
          </a:p>
          <a:p>
            <a:pPr>
              <a:buClr>
                <a:srgbClr val="00B2DD"/>
              </a:buClr>
            </a:pPr>
            <a:r>
              <a:rPr lang="en-US" b="1" dirty="0">
                <a:latin typeface="+mn-lt"/>
                <a:ea typeface="Avenir Next Demi Bold" charset="0"/>
                <a:cs typeface="Avenir Next Demi Bold" charset="0"/>
              </a:rPr>
              <a:t>Or every bullet point can be in demi bold</a:t>
            </a:r>
            <a:r>
              <a:rPr lang="en-US" dirty="0">
                <a:latin typeface="+mn-lt"/>
              </a:rPr>
              <a:t>.</a:t>
            </a:r>
          </a:p>
          <a:p>
            <a:r>
              <a:rPr lang="en-US" dirty="0" err="1"/>
              <a:t>Nunc</a:t>
            </a:r>
            <a:r>
              <a:rPr lang="en-US" dirty="0"/>
              <a:t> a </a:t>
            </a:r>
            <a:r>
              <a:rPr lang="en-US" dirty="0" err="1"/>
              <a:t>nisl</a:t>
            </a:r>
            <a:r>
              <a:rPr lang="en-US" dirty="0"/>
              <a:t> vitae </a:t>
            </a:r>
            <a:r>
              <a:rPr lang="en-US" b="1" dirty="0" err="1">
                <a:ea typeface="Avenir Next Demi Bold" charset="0"/>
                <a:cs typeface="Avenir Next Demi Bold" charset="0"/>
              </a:rPr>
              <a:t>massa</a:t>
            </a:r>
            <a:r>
              <a:rPr lang="en-US" b="1" dirty="0">
                <a:ea typeface="Avenir Next Demi Bold" charset="0"/>
                <a:cs typeface="Avenir Next Demi Bold" charset="0"/>
              </a:rPr>
              <a:t> </a:t>
            </a:r>
            <a:r>
              <a:rPr lang="en-US" b="1" dirty="0" err="1">
                <a:ea typeface="Avenir Next Demi Bold" charset="0"/>
                <a:cs typeface="Avenir Next Demi Bold" charset="0"/>
              </a:rPr>
              <a:t>volutpat</a:t>
            </a:r>
            <a:r>
              <a:rPr lang="en-US" b="1" dirty="0">
                <a:ea typeface="Avenir Next Demi Bold" charset="0"/>
                <a:cs typeface="Avenir Next Demi Bold" charset="0"/>
              </a:rPr>
              <a:t> </a:t>
            </a:r>
            <a:r>
              <a:rPr lang="en-US" b="1" dirty="0" err="1">
                <a:ea typeface="Avenir Next Demi Bold" charset="0"/>
                <a:cs typeface="Avenir Next Demi Bold" charset="0"/>
              </a:rPr>
              <a:t>volutpat</a:t>
            </a:r>
            <a:r>
              <a:rPr lang="en-US" dirty="0"/>
              <a:t>. </a:t>
            </a:r>
            <a:r>
              <a:rPr lang="en-US" dirty="0" err="1"/>
              <a:t>Sed</a:t>
            </a:r>
            <a:r>
              <a:rPr lang="en-US" dirty="0"/>
              <a:t> </a:t>
            </a:r>
            <a:r>
              <a:rPr lang="en-US" dirty="0" err="1"/>
              <a:t>bibendum</a:t>
            </a:r>
            <a:r>
              <a:rPr lang="en-US" dirty="0"/>
              <a:t> </a:t>
            </a:r>
            <a:r>
              <a:rPr lang="en-US" dirty="0" err="1"/>
              <a:t>mauris</a:t>
            </a:r>
            <a:r>
              <a:rPr lang="en-US" dirty="0"/>
              <a:t> id </a:t>
            </a:r>
            <a:r>
              <a:rPr lang="en-US" dirty="0" err="1"/>
              <a:t>rutrum</a:t>
            </a:r>
            <a:r>
              <a:rPr lang="en-US" dirty="0"/>
              <a:t> </a:t>
            </a:r>
            <a:r>
              <a:rPr lang="en-US" dirty="0" err="1"/>
              <a:t>feugiat</a:t>
            </a:r>
            <a:r>
              <a:rPr lang="en-US" dirty="0"/>
              <a:t>.</a:t>
            </a:r>
          </a:p>
          <a:p>
            <a:pPr>
              <a:buClr>
                <a:srgbClr val="00B2DD"/>
              </a:buClr>
            </a:pPr>
            <a:endParaRPr lang="en-US" dirty="0">
              <a:latin typeface="+mn-lt"/>
            </a:endParaRPr>
          </a:p>
          <a:p>
            <a:pPr>
              <a:buClr>
                <a:srgbClr val="00B2DD"/>
              </a:buClr>
            </a:pPr>
            <a:endParaRPr lang="en-US" dirty="0">
              <a:latin typeface="+mn-lt"/>
            </a:endParaRPr>
          </a:p>
        </p:txBody>
      </p:sp>
      <p:sp>
        <p:nvSpPr>
          <p:cNvPr id="18" name="Text Placeholder 4"/>
          <p:cNvSpPr>
            <a:spLocks noGrp="1"/>
          </p:cNvSpPr>
          <p:nvPr>
            <p:ph type="body" sz="quarter" idx="14"/>
          </p:nvPr>
        </p:nvSpPr>
        <p:spPr>
          <a:xfrm>
            <a:off x="1178989" y="1620934"/>
            <a:ext cx="7164912" cy="507823"/>
          </a:xfrm>
          <a:prstGeom prst="rect">
            <a:avLst/>
          </a:prstGeom>
        </p:spPr>
        <p:txBody>
          <a:bodyPr/>
          <a:lstStyle>
            <a:lvl1pPr marL="0" indent="0">
              <a:buFontTx/>
              <a:buNone/>
              <a:defRPr/>
            </a:lvl1pPr>
          </a:lstStyle>
          <a:p>
            <a:r>
              <a:rPr lang="en-US" dirty="0">
                <a:solidFill>
                  <a:srgbClr val="00B2DD"/>
                </a:solidFill>
                <a:latin typeface="+mn-lt"/>
              </a:rPr>
              <a:t>Page title (more bullet points)</a:t>
            </a:r>
          </a:p>
          <a:p>
            <a:endParaRPr lang="en-US" dirty="0">
              <a:solidFill>
                <a:srgbClr val="00B2DD"/>
              </a:solidFill>
              <a:latin typeface="+mn-lt"/>
            </a:endParaRPr>
          </a:p>
        </p:txBody>
      </p:sp>
    </p:spTree>
    <p:extLst>
      <p:ext uri="{BB962C8B-B14F-4D97-AF65-F5344CB8AC3E}">
        <p14:creationId xmlns:p14="http://schemas.microsoft.com/office/powerpoint/2010/main" val="1013771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3CAEABF-F5AC-A3EB-D755-638E815E77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8C63648-3C33-685B-CA46-7F4F5D68B7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E8AE747-71EC-9255-814F-38754DACCD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9DF8F8-74A7-4847-B8BE-154677A38FBB}" type="datetimeFigureOut">
              <a:rPr lang="en-GB" smtClean="0"/>
              <a:t>30/05/2023</a:t>
            </a:fld>
            <a:endParaRPr lang="en-GB"/>
          </a:p>
        </p:txBody>
      </p:sp>
      <p:sp>
        <p:nvSpPr>
          <p:cNvPr id="5" name="Footer Placeholder 4">
            <a:extLst>
              <a:ext uri="{FF2B5EF4-FFF2-40B4-BE49-F238E27FC236}">
                <a16:creationId xmlns:a16="http://schemas.microsoft.com/office/drawing/2014/main" id="{E4DFDEBB-65CA-C21D-B908-525F7788785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BF03949-6DC8-F7E7-D841-7AC1CE49DEC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13CE35-4D6D-4EA7-93AE-7F8491EF2D02}" type="slidenum">
              <a:rPr lang="en-GB" smtClean="0"/>
              <a:t>‹#›</a:t>
            </a:fld>
            <a:endParaRPr lang="en-GB"/>
          </a:p>
        </p:txBody>
      </p:sp>
    </p:spTree>
    <p:extLst>
      <p:ext uri="{BB962C8B-B14F-4D97-AF65-F5344CB8AC3E}">
        <p14:creationId xmlns:p14="http://schemas.microsoft.com/office/powerpoint/2010/main" val="15851992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hyperlink" Target="https://docs.qgis.org/2.8/en/docs/gentle_gis_introduction/raster_data.html" TargetMode="External"/><Relationship Id="rId7"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20.png"/><Relationship Id="rId7"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hyperlink" Target="https://docs.qgis.org/2.8/en/docs/gentle_gis_introduction/raster_data.html" TargetMode="External"/><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13.xml"/><Relationship Id="rId5" Type="http://schemas.openxmlformats.org/officeDocument/2006/relationships/image" Target="../media/image26.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hyperlink" Target="https://en.wikipedia.org/wiki/Cartography#/media/File:The_Cartographic_Process.png" TargetMode="External"/><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gisgeography.com/gis-applications-uses/" TargetMode="External"/><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8" Type="http://schemas.openxmlformats.org/officeDocument/2006/relationships/hyperlink" Target="https://www.ghentcdh.ugent.be/spatial-humanities-2022-programme" TargetMode="External"/><Relationship Id="rId3" Type="http://schemas.openxmlformats.org/officeDocument/2006/relationships/hyperlink" Target="https://www.jstor.org/stable/23020843" TargetMode="External"/><Relationship Id="rId7" Type="http://schemas.openxmlformats.org/officeDocument/2006/relationships/hyperlink" Target="https://leafletjs.com/" TargetMode="External"/><Relationship Id="rId12" Type="http://schemas.openxmlformats.org/officeDocument/2006/relationships/hyperlink" Target="http://www.antievictionmappingproject.net/ellis.html" TargetMode="External"/><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hyperlink" Target="https://crossing-the-med-map.warwick.ac.uk/" TargetMode="External"/><Relationship Id="rId11" Type="http://schemas.openxmlformats.org/officeDocument/2006/relationships/hyperlink" Target="https://antievictionmap.com/" TargetMode="External"/><Relationship Id="rId5" Type="http://schemas.openxmlformats.org/officeDocument/2006/relationships/hyperlink" Target="https://atlas.lib.uiowa.edu/history.php" TargetMode="External"/><Relationship Id="rId10" Type="http://schemas.openxmlformats.org/officeDocument/2006/relationships/hyperlink" Target="http://ojs.upv.es/index.php/var/article/view/17629" TargetMode="External"/><Relationship Id="rId4" Type="http://schemas.openxmlformats.org/officeDocument/2006/relationships/hyperlink" Target="https://www.lancaster.ac.uk/fass/projects/spatialhum.wordpress/?page_id=598" TargetMode="External"/><Relationship Id="rId9" Type="http://schemas.openxmlformats.org/officeDocument/2006/relationships/hyperlink" Target="http://digitalhumanities.org/dhq/vol/14/4/000490/000490.html"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collections.storymaps.esri.com/humanities/"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8.xml.rels><?xml version="1.0" encoding="UTF-8" standalone="yes"?>
<Relationships xmlns="http://schemas.openxmlformats.org/package/2006/relationships"><Relationship Id="rId3" Type="http://schemas.openxmlformats.org/officeDocument/2006/relationships/hyperlink" Target="https://geobrowser.de.dariah.eu/index.html" TargetMode="External"/><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hyperlink" Target="https://qgis.org/en/site/forusers/download.html" TargetMode="External"/></Relationships>
</file>

<file path=ppt/slides/_rels/slide19.xml.rels><?xml version="1.0" encoding="UTF-8" standalone="yes"?>
<Relationships xmlns="http://schemas.openxmlformats.org/package/2006/relationships"><Relationship Id="rId13" Type="http://schemas.openxmlformats.org/officeDocument/2006/relationships/hyperlink" Target="https://geoserver.org/" TargetMode="External"/><Relationship Id="rId18" Type="http://schemas.openxmlformats.org/officeDocument/2006/relationships/hyperlink" Target="https://carto.com/" TargetMode="External"/><Relationship Id="rId26" Type="http://schemas.openxmlformats.org/officeDocument/2006/relationships/hyperlink" Target="https://editor.allmaps.org/#/" TargetMode="External"/><Relationship Id="rId39" Type="http://schemas.openxmlformats.org/officeDocument/2006/relationships/hyperlink" Target="http://udig.refractions.net/" TargetMode="External"/><Relationship Id="rId21" Type="http://schemas.openxmlformats.org/officeDocument/2006/relationships/hyperlink" Target="https://docs.geonode.org/en/master/about/index.html" TargetMode="External"/><Relationship Id="rId34" Type="http://schemas.openxmlformats.org/officeDocument/2006/relationships/hyperlink" Target="https://www.esri.com/en-us/arcgis/products/arcgis-pro/trial" TargetMode="External"/><Relationship Id="rId7" Type="http://schemas.openxmlformats.org/officeDocument/2006/relationships/hyperlink" Target="https://pypi.org/project/geopy/" TargetMode="External"/><Relationship Id="rId2" Type="http://schemas.openxmlformats.org/officeDocument/2006/relationships/notesSlide" Target="../notesSlides/notesSlide19.xml"/><Relationship Id="rId16" Type="http://schemas.openxmlformats.org/officeDocument/2006/relationships/hyperlink" Target="https://enterprise.arcgis.com/en/documentation/install/" TargetMode="External"/><Relationship Id="rId20" Type="http://schemas.openxmlformats.org/officeDocument/2006/relationships/hyperlink" Target="https://pages.github.com/" TargetMode="External"/><Relationship Id="rId29" Type="http://schemas.openxmlformats.org/officeDocument/2006/relationships/hyperlink" Target="https://mariadb.com/kb/en/mysqlmariadb-spatial-support-matrix/" TargetMode="External"/><Relationship Id="rId41" Type="http://schemas.openxmlformats.org/officeDocument/2006/relationships/hyperlink" Target="https://www.precisely.com/campaigns/mapinfo-pro-free-trial" TargetMode="External"/><Relationship Id="rId1" Type="http://schemas.openxmlformats.org/officeDocument/2006/relationships/slideLayout" Target="../slideLayouts/slideLayout13.xml"/><Relationship Id="rId6" Type="http://schemas.openxmlformats.org/officeDocument/2006/relationships/hyperlink" Target="https://turfjs.org/" TargetMode="External"/><Relationship Id="rId11" Type="http://schemas.openxmlformats.org/officeDocument/2006/relationships/hyperlink" Target="https://developers.arcgis.com/documentation/mapping-apis-and-services/apis-and-sdks/" TargetMode="External"/><Relationship Id="rId24" Type="http://schemas.openxmlformats.org/officeDocument/2006/relationships/hyperlink" Target="https://geomarker.ipums.org/" TargetMode="External"/><Relationship Id="rId32" Type="http://schemas.openxmlformats.org/officeDocument/2006/relationships/hyperlink" Target="https://www.oracle.com/database/spatial/" TargetMode="External"/><Relationship Id="rId37" Type="http://schemas.openxmlformats.org/officeDocument/2006/relationships/hyperlink" Target="https://grass.osgeo.org/" TargetMode="External"/><Relationship Id="rId40" Type="http://schemas.openxmlformats.org/officeDocument/2006/relationships/hyperlink" Target="http://www.gvsig.com/en" TargetMode="External"/><Relationship Id="rId5" Type="http://schemas.openxmlformats.org/officeDocument/2006/relationships/hyperlink" Target="https://github.com/CesiumGS/cesium" TargetMode="External"/><Relationship Id="rId15" Type="http://schemas.openxmlformats.org/officeDocument/2006/relationships/hyperlink" Target="https://docs.qgis.org/3.28/en/docs/server_manual/index.html" TargetMode="External"/><Relationship Id="rId23" Type="http://schemas.openxmlformats.org/officeDocument/2006/relationships/hyperlink" Target="https://programminghistorian.org/en/lessons/geoparsing-text-with-edinburgh" TargetMode="External"/><Relationship Id="rId28" Type="http://schemas.openxmlformats.org/officeDocument/2006/relationships/hyperlink" Target="https://www.mysql.com/" TargetMode="External"/><Relationship Id="rId36" Type="http://schemas.openxmlformats.org/officeDocument/2006/relationships/hyperlink" Target="https://geodacenter.github.io/download.html" TargetMode="External"/><Relationship Id="rId10" Type="http://schemas.openxmlformats.org/officeDocument/2006/relationships/hyperlink" Target="https://github.com/thephpleague/geotools" TargetMode="External"/><Relationship Id="rId19" Type="http://schemas.openxmlformats.org/officeDocument/2006/relationships/hyperlink" Target="https://plugins.qgis.org/plugins/qgis2web/" TargetMode="External"/><Relationship Id="rId31" Type="http://schemas.openxmlformats.org/officeDocument/2006/relationships/hyperlink" Target="https://www.mongodb.com/docs/manual/geospatial-queries/" TargetMode="External"/><Relationship Id="rId4" Type="http://schemas.openxmlformats.org/officeDocument/2006/relationships/hyperlink" Target="https://openlayers.org/" TargetMode="External"/><Relationship Id="rId9" Type="http://schemas.openxmlformats.org/officeDocument/2006/relationships/hyperlink" Target="https://pypi.org/project/rasterio/" TargetMode="External"/><Relationship Id="rId14" Type="http://schemas.openxmlformats.org/officeDocument/2006/relationships/hyperlink" Target="https://mapserver.org/" TargetMode="External"/><Relationship Id="rId22" Type="http://schemas.openxmlformats.org/officeDocument/2006/relationships/hyperlink" Target="https://www.esri.com/en-us/arcgis/products/locatext/overview" TargetMode="External"/><Relationship Id="rId27" Type="http://schemas.openxmlformats.org/officeDocument/2006/relationships/hyperlink" Target="https://postgis.net/" TargetMode="External"/><Relationship Id="rId30" Type="http://schemas.openxmlformats.org/officeDocument/2006/relationships/hyperlink" Target="https://www.gaia-gis.it/fossil/libspatialite/index" TargetMode="External"/><Relationship Id="rId35" Type="http://schemas.openxmlformats.org/officeDocument/2006/relationships/hyperlink" Target="https://qgis.org/" TargetMode="External"/><Relationship Id="rId8" Type="http://schemas.openxmlformats.org/officeDocument/2006/relationships/hyperlink" Target="http://pysal.org/pysal/" TargetMode="External"/><Relationship Id="rId3" Type="http://schemas.openxmlformats.org/officeDocument/2006/relationships/hyperlink" Target="https://leafletjs.com/" TargetMode="External"/><Relationship Id="rId12" Type="http://schemas.openxmlformats.org/officeDocument/2006/relationships/hyperlink" Target="https://www.arcgis.com/" TargetMode="External"/><Relationship Id="rId17" Type="http://schemas.openxmlformats.org/officeDocument/2006/relationships/hyperlink" Target="https://omeka.org/s/modules/Mapping/" TargetMode="External"/><Relationship Id="rId25" Type="http://schemas.openxmlformats.org/officeDocument/2006/relationships/hyperlink" Target="https://colonialatlas.com/tool" TargetMode="External"/><Relationship Id="rId33" Type="http://schemas.openxmlformats.org/officeDocument/2006/relationships/hyperlink" Target="https://support.microsoft.com/en-us/office/get-started-with-power-map-88a28df6-8258-40aa-b5cc-577873fb0f4a" TargetMode="External"/><Relationship Id="rId38" Type="http://schemas.openxmlformats.org/officeDocument/2006/relationships/hyperlink" Target="https://saga-gis.sourceforge.io/en/index.html" TargetMode="External"/></Relationships>
</file>

<file path=ppt/slides/_rels/slide20.xml.rels><?xml version="1.0" encoding="UTF-8" standalone="yes"?>
<Relationships xmlns="http://schemas.openxmlformats.org/package/2006/relationships"><Relationship Id="rId8" Type="http://schemas.openxmlformats.org/officeDocument/2006/relationships/hyperlink" Target="https://mapwarper.net/" TargetMode="External"/><Relationship Id="rId13" Type="http://schemas.openxmlformats.org/officeDocument/2006/relationships/hyperlink" Target="https://pleiades.stoa.org/" TargetMode="External"/><Relationship Id="rId18" Type="http://schemas.openxmlformats.org/officeDocument/2006/relationships/hyperlink" Target="https://www.gov.uk/government/publications/public-libraries-in-england-basic-dataset" TargetMode="External"/><Relationship Id="rId3" Type="http://schemas.openxmlformats.org/officeDocument/2006/relationships/hyperlink" Target="https://www.openstreetmap.org/#map=16/52.3813/-1.5628" TargetMode="External"/><Relationship Id="rId21" Type="http://schemas.openxmlformats.org/officeDocument/2006/relationships/hyperlink" Target="http://awmc.unc.edu/wordpress/free-maps/" TargetMode="External"/><Relationship Id="rId7" Type="http://schemas.openxmlformats.org/officeDocument/2006/relationships/hyperlink" Target="https://hgl.harvard.edu/" TargetMode="External"/><Relationship Id="rId12" Type="http://schemas.openxmlformats.org/officeDocument/2006/relationships/hyperlink" Target="https://www.whgazetteer.org/" TargetMode="External"/><Relationship Id="rId17" Type="http://schemas.openxmlformats.org/officeDocument/2006/relationships/hyperlink" Target="https://dataverse.harvard.edu/dataverse/harvard?q=spatial&amp;fq0=subject_ss%3A%22Arts+and+Humanities%22&amp;types=dataverses%3Adatasets%3Afiles&amp;sort=score&amp;order=desc&amp;page=2" TargetMode="External"/><Relationship Id="rId2" Type="http://schemas.openxmlformats.org/officeDocument/2006/relationships/notesSlide" Target="../notesSlides/notesSlide20.xml"/><Relationship Id="rId16" Type="http://schemas.openxmlformats.org/officeDocument/2006/relationships/hyperlink" Target="http://songgis.ucmerced.edu/" TargetMode="External"/><Relationship Id="rId20" Type="http://schemas.openxmlformats.org/officeDocument/2006/relationships/hyperlink" Target="https://www.ons.gov.uk/search?q=historical&amp;page=1&amp;filter=time_series&amp;filter=datasets&amp;filter=user_requested_data" TargetMode="External"/><Relationship Id="rId1" Type="http://schemas.openxmlformats.org/officeDocument/2006/relationships/slideLayout" Target="../slideLayouts/slideLayout13.xml"/><Relationship Id="rId6" Type="http://schemas.openxmlformats.org/officeDocument/2006/relationships/hyperlink" Target="https://www.bing.com/maps" TargetMode="External"/><Relationship Id="rId11" Type="http://schemas.openxmlformats.org/officeDocument/2006/relationships/hyperlink" Target="https://gazetteer.org.uk/" TargetMode="External"/><Relationship Id="rId24" Type="http://schemas.openxmlformats.org/officeDocument/2006/relationships/hyperlink" Target="https://www.archiuk.com/archi/archi_old_maps.htm" TargetMode="External"/><Relationship Id="rId5" Type="http://schemas.openxmlformats.org/officeDocument/2006/relationships/hyperlink" Target="https://www.google.co.uk/maps" TargetMode="External"/><Relationship Id="rId15" Type="http://schemas.openxmlformats.org/officeDocument/2006/relationships/hyperlink" Target="https://colonialatlas.com/" TargetMode="External"/><Relationship Id="rId23" Type="http://schemas.openxmlformats.org/officeDocument/2006/relationships/hyperlink" Target="https://www.nhgis.org/" TargetMode="External"/><Relationship Id="rId10" Type="http://schemas.openxmlformats.org/officeDocument/2006/relationships/hyperlink" Target="https://earthexplorer.usgs.gov/" TargetMode="External"/><Relationship Id="rId19" Type="http://schemas.openxmlformats.org/officeDocument/2006/relationships/hyperlink" Target="https://www.ons.gov.uk/search?q=historical%20spatial%20data" TargetMode="External"/><Relationship Id="rId4" Type="http://schemas.openxmlformats.org/officeDocument/2006/relationships/hyperlink" Target="https://openmaptiles.org/" TargetMode="External"/><Relationship Id="rId9" Type="http://schemas.openxmlformats.org/officeDocument/2006/relationships/hyperlink" Target="https://datasetsearch.research.google.com/search?src=0&amp;query=Spatial%20humanities" TargetMode="External"/><Relationship Id="rId14" Type="http://schemas.openxmlformats.org/officeDocument/2006/relationships/hyperlink" Target="https://www.geonames.org/" TargetMode="External"/><Relationship Id="rId22" Type="http://schemas.openxmlformats.org/officeDocument/2006/relationships/hyperlink" Target="https://shop.ordnancesurvey.co.uk/maps/themed-maps/historical-maps/?msclkid=fd61540140c017e446e830663353f442&amp;utm_source=bing&amp;utm_medium=cpc&amp;utm_campaign=aip_Ordnance-Survey_Shop_Conversion_UK_Brand-Maps_PPC_Text&amp;utm_term=ordnance%20survey%20historical%20maps&amp;utm_content=Historical%20Maps"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3" Type="http://schemas.openxmlformats.org/officeDocument/2006/relationships/hyperlink" Target="https://omeka.org/s/modules/Mapping/" TargetMode="External"/><Relationship Id="rId18" Type="http://schemas.openxmlformats.org/officeDocument/2006/relationships/hyperlink" Target="https://storymaps.arcgis.com/stories/429bc4eed5f145109e603c9711a33407" TargetMode="External"/><Relationship Id="rId26" Type="http://schemas.openxmlformats.org/officeDocument/2006/relationships/hyperlink" Target="https://mapwarper.net/maps?show_warped=1" TargetMode="External"/><Relationship Id="rId39" Type="http://schemas.openxmlformats.org/officeDocument/2006/relationships/hyperlink" Target="http://geodacenter.github.io/index.html" TargetMode="External"/><Relationship Id="rId21" Type="http://schemas.openxmlformats.org/officeDocument/2006/relationships/hyperlink" Target="https://adammertel.github.io/GIS-and-humanities/" TargetMode="External"/><Relationship Id="rId34" Type="http://schemas.openxmlformats.org/officeDocument/2006/relationships/hyperlink" Target="http://hgis.org.uk/resources.htm" TargetMode="External"/><Relationship Id="rId42" Type="http://schemas.openxmlformats.org/officeDocument/2006/relationships/hyperlink" Target="https://www.nickeubank.com/gis-in-r/" TargetMode="External"/><Relationship Id="rId47" Type="http://schemas.openxmlformats.org/officeDocument/2006/relationships/hyperlink" Target="https://programminghistorian.org/en/lessons/introduction-map-warper" TargetMode="External"/><Relationship Id="rId50" Type="http://schemas.openxmlformats.org/officeDocument/2006/relationships/hyperlink" Target="https://learn.arcgis.com/en/gallery/" TargetMode="External"/><Relationship Id="rId7" Type="http://schemas.openxmlformats.org/officeDocument/2006/relationships/hyperlink" Target="https://anterotesis.com/wordpress/mapping-resources/dh-gis-projects/" TargetMode="External"/><Relationship Id="rId2" Type="http://schemas.openxmlformats.org/officeDocument/2006/relationships/notesSlide" Target="../notesSlides/notesSlide22.xml"/><Relationship Id="rId16" Type="http://schemas.openxmlformats.org/officeDocument/2006/relationships/hyperlink" Target="https://learn.arcgis.com/en/projects/create-a-map/" TargetMode="External"/><Relationship Id="rId29" Type="http://schemas.openxmlformats.org/officeDocument/2006/relationships/hyperlink" Target="https://ebookcentral.proquest.com/lib/warw/detail.action?docID=1402899" TargetMode="External"/><Relationship Id="rId11" Type="http://schemas.openxmlformats.org/officeDocument/2006/relationships/hyperlink" Target="https://www.esri.com/en-us/arcgis/products/arcgis-online/trial" TargetMode="External"/><Relationship Id="rId24" Type="http://schemas.openxmlformats.org/officeDocument/2006/relationships/hyperlink" Target="https://www.openstreetmap.org/#map=16/52.3813/-1.5628" TargetMode="External"/><Relationship Id="rId32" Type="http://schemas.openxmlformats.org/officeDocument/2006/relationships/hyperlink" Target="https://doi.org/10.1080/13658816.2019.1645336" TargetMode="External"/><Relationship Id="rId37" Type="http://schemas.openxmlformats.org/officeDocument/2006/relationships/hyperlink" Target="https://perma.cc/SK6Z-7Y3G" TargetMode="External"/><Relationship Id="rId40" Type="http://schemas.openxmlformats.org/officeDocument/2006/relationships/hyperlink" Target="https://www.esri.com/en-us/arcgis/products/arcgis-pro/overview" TargetMode="External"/><Relationship Id="rId45" Type="http://schemas.openxmlformats.org/officeDocument/2006/relationships/hyperlink" Target="https://learn.arcgis.com/en/paths/gis-for-humanities/" TargetMode="External"/><Relationship Id="rId53" Type="http://schemas.openxmlformats.org/officeDocument/2006/relationships/hyperlink" Target="https://gazetteer.org.uk/" TargetMode="External"/><Relationship Id="rId5" Type="http://schemas.openxmlformats.org/officeDocument/2006/relationships/hyperlink" Target="https://www.lancaster.ac.uk/fass/projects/spatialhum.wordpress/?page_id=598" TargetMode="External"/><Relationship Id="rId10" Type="http://schemas.openxmlformats.org/officeDocument/2006/relationships/hyperlink" Target="https://qgis.org/" TargetMode="External"/><Relationship Id="rId19" Type="http://schemas.openxmlformats.org/officeDocument/2006/relationships/hyperlink" Target="https://github.com/WarwickCDI/How-to-create-a-map-for-print-and-web-using-QGIS" TargetMode="External"/><Relationship Id="rId31" Type="http://schemas.openxmlformats.org/officeDocument/2006/relationships/hyperlink" Target="https://academic.oup.com/dsh/article/27/4/471/941788" TargetMode="External"/><Relationship Id="rId44" Type="http://schemas.openxmlformats.org/officeDocument/2006/relationships/hyperlink" Target="https://programminghistorian.org/en/lessons/finding-places-world-historical-gazetteer" TargetMode="External"/><Relationship Id="rId52" Type="http://schemas.openxmlformats.org/officeDocument/2006/relationships/hyperlink" Target="https://www.whgazetteer.org/" TargetMode="External"/><Relationship Id="rId4" Type="http://schemas.openxmlformats.org/officeDocument/2006/relationships/hyperlink" Target="https://muse.jhu.edu/article/704349" TargetMode="External"/><Relationship Id="rId9" Type="http://schemas.openxmlformats.org/officeDocument/2006/relationships/hyperlink" Target="https://storymaps.arcgis.com/collections/4004e53596a4484897c0c8686bde1c1d?item=1" TargetMode="External"/><Relationship Id="rId14" Type="http://schemas.openxmlformats.org/officeDocument/2006/relationships/hyperlink" Target="https://geobrowser.de.dariah.eu/index.html" TargetMode="External"/><Relationship Id="rId22" Type="http://schemas.openxmlformats.org/officeDocument/2006/relationships/hyperlink" Target="https://www.geonames.org/" TargetMode="External"/><Relationship Id="rId27" Type="http://schemas.openxmlformats.org/officeDocument/2006/relationships/hyperlink" Target="https://anterotesis.com/wordpress/mapping-resources/gis-tools-and-data/" TargetMode="External"/><Relationship Id="rId30" Type="http://schemas.openxmlformats.org/officeDocument/2006/relationships/hyperlink" Target="https://academic.oup.com/dsh/article/19/3/335/938055" TargetMode="External"/><Relationship Id="rId35" Type="http://schemas.openxmlformats.org/officeDocument/2006/relationships/hyperlink" Target="https://vdatum.noaa.gov/docs/datums.html" TargetMode="External"/><Relationship Id="rId43" Type="http://schemas.openxmlformats.org/officeDocument/2006/relationships/hyperlink" Target="https://www.ltg.ed.ac.uk/software/geoparser/" TargetMode="External"/><Relationship Id="rId48" Type="http://schemas.openxmlformats.org/officeDocument/2006/relationships/hyperlink" Target="https://programminghistorian.org/en/lessons/geocoding-qgis" TargetMode="External"/><Relationship Id="rId8" Type="http://schemas.openxmlformats.org/officeDocument/2006/relationships/hyperlink" Target="https://storymaps.arcgis.com/" TargetMode="External"/><Relationship Id="rId51" Type="http://schemas.openxmlformats.org/officeDocument/2006/relationships/hyperlink" Target="https://lecture-with-gis-esriukeducation.hub.arcgis.com/" TargetMode="External"/><Relationship Id="rId3" Type="http://schemas.openxmlformats.org/officeDocument/2006/relationships/hyperlink" Target="https://www.jstor.org/stable/23020843" TargetMode="External"/><Relationship Id="rId12" Type="http://schemas.openxmlformats.org/officeDocument/2006/relationships/hyperlink" Target="https://storymap.knightlab.com/" TargetMode="External"/><Relationship Id="rId17" Type="http://schemas.openxmlformats.org/officeDocument/2006/relationships/hyperlink" Target="https://storymaps.arcgis.com/stories/cea22a609a1d4cccb8d54c650b595bc4" TargetMode="External"/><Relationship Id="rId25" Type="http://schemas.openxmlformats.org/officeDocument/2006/relationships/hyperlink" Target="https://wiki.openstreetmap.org/wiki/Downloading_data" TargetMode="External"/><Relationship Id="rId33" Type="http://schemas.openxmlformats.org/officeDocument/2006/relationships/hyperlink" Target="https://geohumanities.org/?page_id=125" TargetMode="External"/><Relationship Id="rId38" Type="http://schemas.openxmlformats.org/officeDocument/2006/relationships/hyperlink" Target="https://github.com/DARIAH-DE/PLATIN" TargetMode="External"/><Relationship Id="rId46" Type="http://schemas.openxmlformats.org/officeDocument/2006/relationships/hyperlink" Target="https://lecture-with-gis-esriukeducation.hub.arcgis.com/pages/basics" TargetMode="External"/><Relationship Id="rId20" Type="http://schemas.openxmlformats.org/officeDocument/2006/relationships/hyperlink" Target="https://docs.qgis.org/3.28/en/docs/training_manual/" TargetMode="External"/><Relationship Id="rId41" Type="http://schemas.openxmlformats.org/officeDocument/2006/relationships/hyperlink" Target="https://www.rpubs.com/cengel248" TargetMode="External"/><Relationship Id="rId1" Type="http://schemas.openxmlformats.org/officeDocument/2006/relationships/slideLayout" Target="../slideLayouts/slideLayout13.xml"/><Relationship Id="rId6" Type="http://schemas.openxmlformats.org/officeDocument/2006/relationships/hyperlink" Target="https://crossing-the-med-map.warwick.ac.uk/" TargetMode="External"/><Relationship Id="rId15" Type="http://schemas.openxmlformats.org/officeDocument/2006/relationships/hyperlink" Target="https://programminghistorian.org/en/lessons/georeferencing-qgis" TargetMode="External"/><Relationship Id="rId23" Type="http://schemas.openxmlformats.org/officeDocument/2006/relationships/hyperlink" Target="https://hgl.harvard.edu/" TargetMode="External"/><Relationship Id="rId28" Type="http://schemas.openxmlformats.org/officeDocument/2006/relationships/hyperlink" Target="https://library.oapen.org/handle/20.500.12657/62540" TargetMode="External"/><Relationship Id="rId36" Type="http://schemas.openxmlformats.org/officeDocument/2006/relationships/hyperlink" Target="https://github.com/dh-tech/awesome-digital-humanities" TargetMode="External"/><Relationship Id="rId49" Type="http://schemas.openxmlformats.org/officeDocument/2006/relationships/hyperlink" Target="https://lecture-with-gis-esriukeducation.hub.arcgis.com/pages/genericskills"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s://www.researchgate.net/profile/Godwin-Yeboah" TargetMode="External"/><Relationship Id="rId3" Type="http://schemas.openxmlformats.org/officeDocument/2006/relationships/image" Target="../media/image34.png"/><Relationship Id="rId7" Type="http://schemas.openxmlformats.org/officeDocument/2006/relationships/hyperlink" Target="https://orcid.org/0000-0003-4618-3175" TargetMode="External"/><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hyperlink" Target="https://twitter.com/GodwinYeboah" TargetMode="External"/><Relationship Id="rId5" Type="http://schemas.openxmlformats.org/officeDocument/2006/relationships/hyperlink" Target="mailto:g.yeboah@warwick.ac.uk" TargetMode="External"/><Relationship Id="rId10" Type="http://schemas.openxmlformats.org/officeDocument/2006/relationships/hyperlink" Target="https://maps.arcgis.com/home/webmap/viewer.html" TargetMode="External"/><Relationship Id="rId4" Type="http://schemas.openxmlformats.org/officeDocument/2006/relationships/hyperlink" Target="https://warwick.ac.uk/fac/arts/research/digitalhumanities/team" TargetMode="External"/><Relationship Id="rId9" Type="http://schemas.openxmlformats.org/officeDocument/2006/relationships/hyperlink" Target="https://raw.githubusercontent.com/spatialscientist/How-to-create-a-map-for-print-and-web-using-QGIS/main/AfghanWarDiary_EnemiesDetained.cs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 y="0"/>
            <a:ext cx="12191543" cy="6857997"/>
          </a:xfrm>
          <a:prstGeom prst="rect">
            <a:avLst/>
          </a:prstGeom>
        </p:spPr>
      </p:pic>
      <p:sp>
        <p:nvSpPr>
          <p:cNvPr id="3" name="Title 1"/>
          <p:cNvSpPr txBox="1">
            <a:spLocks/>
          </p:cNvSpPr>
          <p:nvPr/>
        </p:nvSpPr>
        <p:spPr>
          <a:xfrm>
            <a:off x="804672" y="3072451"/>
            <a:ext cx="8403123" cy="776535"/>
          </a:xfrm>
          <a:prstGeom prst="rect">
            <a:avLst/>
          </a:prstGeom>
        </p:spPr>
        <p:txBody>
          <a:bodyPr anchor="t" anchorCtr="0">
            <a:noAutofit/>
          </a:bodyPr>
          <a:lstStyle>
            <a:lvl1pPr algn="l" defTabSz="685800" rtl="0" eaLnBrk="1" latinLnBrk="0" hangingPunct="1">
              <a:lnSpc>
                <a:spcPct val="90000"/>
              </a:lnSpc>
              <a:spcBef>
                <a:spcPct val="0"/>
              </a:spcBef>
              <a:buNone/>
              <a:defRPr sz="3600" b="1" i="0" kern="1200">
                <a:solidFill>
                  <a:schemeClr val="bg1"/>
                </a:solidFill>
                <a:latin typeface="Avenir Next" charset="0"/>
                <a:ea typeface="Avenir Next" charset="0"/>
                <a:cs typeface="Avenir Next" charset="0"/>
              </a:defRPr>
            </a:lvl1pPr>
          </a:lstStyle>
          <a:p>
            <a:pPr>
              <a:lnSpc>
                <a:spcPct val="80000"/>
              </a:lnSpc>
            </a:pPr>
            <a:r>
              <a:rPr lang="en-US" sz="4267" dirty="0">
                <a:solidFill>
                  <a:srgbClr val="00B2DD"/>
                </a:solidFill>
                <a:latin typeface="+mn-lt"/>
              </a:rPr>
              <a:t>GIS in Digital Humanities</a:t>
            </a:r>
          </a:p>
        </p:txBody>
      </p:sp>
      <p:sp>
        <p:nvSpPr>
          <p:cNvPr id="4" name="Subtitle 2"/>
          <p:cNvSpPr txBox="1">
            <a:spLocks/>
          </p:cNvSpPr>
          <p:nvPr/>
        </p:nvSpPr>
        <p:spPr>
          <a:xfrm>
            <a:off x="804672" y="4092153"/>
            <a:ext cx="10587228" cy="445706"/>
          </a:xfrm>
          <a:prstGeom prst="rect">
            <a:avLst/>
          </a:prstGeom>
        </p:spPr>
        <p:txBody>
          <a:bodyPr>
            <a:noAutofit/>
          </a:bodyPr>
          <a:lstStyle>
            <a:lvl1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sz="2000" b="0" i="0" kern="1200" baseline="0">
                <a:solidFill>
                  <a:schemeClr val="bg1"/>
                </a:solidFill>
                <a:latin typeface="Avenir Next Medium" charset="0"/>
                <a:ea typeface="Avenir Next Medium" charset="0"/>
                <a:cs typeface="Avenir Next Medium" charset="0"/>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sz="2400" dirty="0">
                <a:solidFill>
                  <a:srgbClr val="00B2DD"/>
                </a:solidFill>
                <a:latin typeface="+mn-lt"/>
              </a:rPr>
              <a:t>An overview of spatial data and mapping with Geographic Information System (GIS)</a:t>
            </a:r>
          </a:p>
        </p:txBody>
      </p:sp>
      <p:sp>
        <p:nvSpPr>
          <p:cNvPr id="5" name="Subtitle 2"/>
          <p:cNvSpPr txBox="1">
            <a:spLocks/>
          </p:cNvSpPr>
          <p:nvPr/>
        </p:nvSpPr>
        <p:spPr>
          <a:xfrm>
            <a:off x="804672" y="5672439"/>
            <a:ext cx="9144000" cy="445707"/>
          </a:xfrm>
          <a:prstGeom prst="rect">
            <a:avLst/>
          </a:prstGeom>
        </p:spPr>
        <p:txBody>
          <a:bodyPr vert="horz" lIns="121920" tIns="60960" rIns="121920" bIns="60960" rtlCol="0">
            <a:noAutofit/>
          </a:bodyPr>
          <a:lstStyle>
            <a:lvl1pPr marL="0" indent="0" algn="l" defTabSz="685800" rtl="0" eaLnBrk="1" latinLnBrk="0" hangingPunct="1">
              <a:lnSpc>
                <a:spcPct val="90000"/>
              </a:lnSpc>
              <a:spcBef>
                <a:spcPts val="750"/>
              </a:spcBef>
              <a:buFont typeface="Arial" panose="020B0604020202020204" pitchFamily="34" charset="0"/>
              <a:buNone/>
              <a:defRPr sz="2000" b="0" i="0" kern="1200">
                <a:solidFill>
                  <a:schemeClr val="tx1"/>
                </a:solidFill>
                <a:latin typeface="Avenir Next Medium" charset="0"/>
                <a:ea typeface="Avenir Next Medium" charset="0"/>
                <a:cs typeface="Avenir Next Medium" charset="0"/>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i="1" dirty="0">
                <a:solidFill>
                  <a:srgbClr val="00B2DD"/>
                </a:solidFill>
                <a:latin typeface="+mn-lt"/>
                <a:ea typeface="Avenir Next" charset="0"/>
                <a:cs typeface="Avenir Next" charset="0"/>
              </a:rPr>
              <a:t>31/05/2023</a:t>
            </a:r>
          </a:p>
        </p:txBody>
      </p:sp>
      <p:cxnSp>
        <p:nvCxnSpPr>
          <p:cNvPr id="6" name="Straight Connector 5"/>
          <p:cNvCxnSpPr/>
          <p:nvPr/>
        </p:nvCxnSpPr>
        <p:spPr>
          <a:xfrm>
            <a:off x="899605" y="5497821"/>
            <a:ext cx="10274423" cy="0"/>
          </a:xfrm>
          <a:prstGeom prst="line">
            <a:avLst/>
          </a:prstGeom>
          <a:ln>
            <a:solidFill>
              <a:srgbClr val="00B2DD"/>
            </a:solidFill>
          </a:ln>
        </p:spPr>
        <p:style>
          <a:lnRef idx="1">
            <a:schemeClr val="accent1"/>
          </a:lnRef>
          <a:fillRef idx="0">
            <a:schemeClr val="accent1"/>
          </a:fillRef>
          <a:effectRef idx="0">
            <a:schemeClr val="accent1"/>
          </a:effectRef>
          <a:fontRef idx="minor">
            <a:schemeClr val="tx1"/>
          </a:fontRef>
        </p:style>
      </p:cxnSp>
      <p:sp>
        <p:nvSpPr>
          <p:cNvPr id="8" name="Subtitle 2">
            <a:extLst>
              <a:ext uri="{FF2B5EF4-FFF2-40B4-BE49-F238E27FC236}">
                <a16:creationId xmlns:a16="http://schemas.microsoft.com/office/drawing/2014/main" id="{BB015C9C-1A29-A6CE-E8AA-7AE705C900E3}"/>
              </a:ext>
            </a:extLst>
          </p:cNvPr>
          <p:cNvSpPr txBox="1">
            <a:spLocks/>
          </p:cNvSpPr>
          <p:nvPr/>
        </p:nvSpPr>
        <p:spPr>
          <a:xfrm>
            <a:off x="804672" y="5033597"/>
            <a:ext cx="10274423" cy="445707"/>
          </a:xfrm>
          <a:prstGeom prst="rect">
            <a:avLst/>
          </a:prstGeom>
        </p:spPr>
        <p:txBody>
          <a:bodyPr>
            <a:noAutofit/>
          </a:bodyPr>
          <a:lstStyle>
            <a:lvl1pPr marL="0" marR="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sz="2000" b="0" i="0" kern="1200" baseline="0">
                <a:solidFill>
                  <a:schemeClr val="bg1"/>
                </a:solidFill>
                <a:latin typeface="Avenir Next Medium" charset="0"/>
                <a:ea typeface="Avenir Next Medium" charset="0"/>
                <a:cs typeface="Avenir Next Medium" charset="0"/>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i="1" dirty="0">
                <a:solidFill>
                  <a:srgbClr val="00B2DD"/>
                </a:solidFill>
                <a:latin typeface="+mn-lt"/>
              </a:rPr>
              <a:t>By Dr Godwin Yeboah, IDG Technology for Research, Information and Digital Group (IDG)</a:t>
            </a:r>
          </a:p>
        </p:txBody>
      </p:sp>
    </p:spTree>
    <p:extLst>
      <p:ext uri="{BB962C8B-B14F-4D97-AF65-F5344CB8AC3E}">
        <p14:creationId xmlns:p14="http://schemas.microsoft.com/office/powerpoint/2010/main" val="14528997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4"/>
          <p:cNvSpPr>
            <a:spLocks noGrp="1"/>
          </p:cNvSpPr>
          <p:nvPr>
            <p:ph type="body" sz="quarter" idx="4294967295"/>
          </p:nvPr>
        </p:nvSpPr>
        <p:spPr>
          <a:xfrm>
            <a:off x="1178989" y="1054896"/>
            <a:ext cx="7164912" cy="507823"/>
          </a:xfrm>
          <a:prstGeom prst="rect">
            <a:avLst/>
          </a:prstGeom>
        </p:spPr>
        <p:txBody>
          <a:bodyPr/>
          <a:lstStyle/>
          <a:p>
            <a:pPr marL="0" indent="0">
              <a:buNone/>
            </a:pPr>
            <a:r>
              <a:rPr lang="en-US" dirty="0">
                <a:solidFill>
                  <a:srgbClr val="00B2DD"/>
                </a:solidFill>
                <a:latin typeface="+mn-lt"/>
              </a:rPr>
              <a:t>Context</a:t>
            </a:r>
          </a:p>
        </p:txBody>
      </p:sp>
      <p:sp>
        <p:nvSpPr>
          <p:cNvPr id="2" name="Content Placeholder 2">
            <a:extLst>
              <a:ext uri="{FF2B5EF4-FFF2-40B4-BE49-F238E27FC236}">
                <a16:creationId xmlns:a16="http://schemas.microsoft.com/office/drawing/2014/main" id="{AA7F433E-5E88-8CCC-56EE-8FF80949885B}"/>
              </a:ext>
            </a:extLst>
          </p:cNvPr>
          <p:cNvSpPr txBox="1">
            <a:spLocks/>
          </p:cNvSpPr>
          <p:nvPr/>
        </p:nvSpPr>
        <p:spPr>
          <a:xfrm>
            <a:off x="1178989" y="1825625"/>
            <a:ext cx="10174811"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v"/>
            </a:pPr>
            <a:r>
              <a:rPr lang="en-GB" dirty="0"/>
              <a:t>Basic definitions and concepts</a:t>
            </a:r>
          </a:p>
          <a:p>
            <a:pPr>
              <a:buFont typeface="Wingdings" panose="05000000000000000000" pitchFamily="2" charset="2"/>
              <a:buChar char="v"/>
            </a:pPr>
            <a:r>
              <a:rPr lang="en-GB" dirty="0"/>
              <a:t>Examples of use of GIS in Digital Humanities</a:t>
            </a:r>
          </a:p>
          <a:p>
            <a:pPr>
              <a:buFont typeface="Wingdings" panose="05000000000000000000" pitchFamily="2" charset="2"/>
              <a:buChar char="v"/>
            </a:pPr>
            <a:r>
              <a:rPr lang="en-GB" dirty="0"/>
              <a:t>References and other pointers</a:t>
            </a:r>
          </a:p>
          <a:p>
            <a:pPr>
              <a:buFont typeface="Wingdings" panose="05000000000000000000" pitchFamily="2" charset="2"/>
              <a:buChar char="v"/>
            </a:pPr>
            <a:r>
              <a:rPr lang="en-GB" dirty="0"/>
              <a:t>Q &amp; A and or walkthrough </a:t>
            </a:r>
          </a:p>
        </p:txBody>
      </p:sp>
    </p:spTree>
    <p:extLst>
      <p:ext uri="{BB962C8B-B14F-4D97-AF65-F5344CB8AC3E}">
        <p14:creationId xmlns:p14="http://schemas.microsoft.com/office/powerpoint/2010/main" val="21357947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4"/>
          <p:cNvSpPr>
            <a:spLocks noGrp="1"/>
          </p:cNvSpPr>
          <p:nvPr>
            <p:ph type="body" sz="quarter" idx="4294967295"/>
          </p:nvPr>
        </p:nvSpPr>
        <p:spPr>
          <a:xfrm>
            <a:off x="459799" y="1054896"/>
            <a:ext cx="7164912" cy="507823"/>
          </a:xfrm>
          <a:prstGeom prst="rect">
            <a:avLst/>
          </a:prstGeom>
        </p:spPr>
        <p:txBody>
          <a:bodyPr>
            <a:normAutofit fontScale="85000" lnSpcReduction="10000"/>
          </a:bodyPr>
          <a:lstStyle/>
          <a:p>
            <a:pPr marL="0" indent="0">
              <a:buNone/>
            </a:pPr>
            <a:r>
              <a:rPr lang="en-US" dirty="0">
                <a:solidFill>
                  <a:srgbClr val="00B2DD"/>
                </a:solidFill>
                <a:latin typeface="+mn-lt"/>
              </a:rPr>
              <a:t>Basic definitions and concepts – </a:t>
            </a:r>
            <a:r>
              <a:rPr lang="en-US" b="1" dirty="0">
                <a:solidFill>
                  <a:srgbClr val="00B2DD"/>
                </a:solidFill>
                <a:latin typeface="+mn-lt"/>
              </a:rPr>
              <a:t>Digital humanities (DH)</a:t>
            </a:r>
          </a:p>
        </p:txBody>
      </p:sp>
      <p:sp>
        <p:nvSpPr>
          <p:cNvPr id="6" name="TextBox 5">
            <a:extLst>
              <a:ext uri="{FF2B5EF4-FFF2-40B4-BE49-F238E27FC236}">
                <a16:creationId xmlns:a16="http://schemas.microsoft.com/office/drawing/2014/main" id="{50BD1595-871F-2C82-EAD3-919B7B2B6F6F}"/>
              </a:ext>
            </a:extLst>
          </p:cNvPr>
          <p:cNvSpPr txBox="1"/>
          <p:nvPr/>
        </p:nvSpPr>
        <p:spPr>
          <a:xfrm>
            <a:off x="459799" y="1562047"/>
            <a:ext cx="11419450" cy="1938992"/>
          </a:xfrm>
          <a:prstGeom prst="rect">
            <a:avLst/>
          </a:prstGeom>
          <a:solidFill>
            <a:srgbClr val="5F86CD">
              <a:alpha val="45000"/>
            </a:srgbClr>
          </a:solidFill>
        </p:spPr>
        <p:txBody>
          <a:bodyPr wrap="square">
            <a:spAutoFit/>
          </a:bodyPr>
          <a:lstStyle/>
          <a:p>
            <a:pPr marL="342900" indent="-342900">
              <a:buFont typeface="Wingdings" panose="05000000000000000000" pitchFamily="2" charset="2"/>
              <a:buChar char="v"/>
            </a:pPr>
            <a:r>
              <a:rPr lang="en-GB" sz="2000" i="0" dirty="0">
                <a:solidFill>
                  <a:srgbClr val="202122"/>
                </a:solidFill>
                <a:effectLst/>
                <a:latin typeface="Calibri (Body)"/>
              </a:rPr>
              <a:t>“… </a:t>
            </a:r>
            <a:r>
              <a:rPr lang="en-GB" sz="2000" b="0" i="0" dirty="0">
                <a:solidFill>
                  <a:srgbClr val="202122"/>
                </a:solidFill>
                <a:effectLst/>
                <a:latin typeface="Calibri (Body)"/>
              </a:rPr>
              <a:t>an area of </a:t>
            </a:r>
            <a:r>
              <a:rPr lang="en-GB" sz="2000" b="1" i="1" dirty="0">
                <a:solidFill>
                  <a:srgbClr val="202122"/>
                </a:solidFill>
                <a:effectLst/>
                <a:latin typeface="Calibri (Body)"/>
              </a:rPr>
              <a:t>scholarly activity </a:t>
            </a:r>
            <a:r>
              <a:rPr lang="en-GB" sz="2000" b="0" i="0" dirty="0">
                <a:solidFill>
                  <a:srgbClr val="202122"/>
                </a:solidFill>
                <a:effectLst/>
                <a:latin typeface="Calibri (Body)"/>
              </a:rPr>
              <a:t>at the intersection of </a:t>
            </a:r>
            <a:r>
              <a:rPr lang="en-GB" sz="2000" b="1" i="1" u="none" strike="noStrike" dirty="0">
                <a:effectLst/>
                <a:latin typeface="Calibri (Body)"/>
              </a:rPr>
              <a:t>computing</a:t>
            </a:r>
            <a:r>
              <a:rPr lang="en-GB" sz="2000" b="1" i="0" dirty="0">
                <a:solidFill>
                  <a:srgbClr val="202122"/>
                </a:solidFill>
                <a:effectLst/>
                <a:latin typeface="Calibri (Body)"/>
              </a:rPr>
              <a:t> </a:t>
            </a:r>
            <a:r>
              <a:rPr lang="en-GB" sz="2000" b="0" i="0" dirty="0">
                <a:solidFill>
                  <a:srgbClr val="202122"/>
                </a:solidFill>
                <a:effectLst/>
                <a:latin typeface="Calibri (Body)"/>
              </a:rPr>
              <a:t>or </a:t>
            </a:r>
            <a:r>
              <a:rPr lang="en-GB" sz="2000" b="1" i="1" u="none" strike="noStrike" dirty="0">
                <a:effectLst/>
                <a:latin typeface="Calibri (Body)"/>
              </a:rPr>
              <a:t>digital technologies</a:t>
            </a:r>
            <a:r>
              <a:rPr lang="en-GB" sz="2000" b="0" i="0" dirty="0">
                <a:solidFill>
                  <a:srgbClr val="202122"/>
                </a:solidFill>
                <a:effectLst/>
                <a:latin typeface="Calibri (Body)"/>
              </a:rPr>
              <a:t> and the disciplines of the </a:t>
            </a:r>
            <a:r>
              <a:rPr lang="en-GB" sz="2000" b="1" i="1" strike="noStrike" dirty="0">
                <a:effectLst/>
                <a:latin typeface="Calibri (Body)"/>
              </a:rPr>
              <a:t>humanities</a:t>
            </a:r>
            <a:r>
              <a:rPr lang="en-GB" sz="2000" u="none" strike="noStrike" dirty="0">
                <a:solidFill>
                  <a:srgbClr val="202122"/>
                </a:solidFill>
                <a:latin typeface="Calibri (Body)"/>
              </a:rPr>
              <a:t> </a:t>
            </a:r>
            <a:r>
              <a:rPr lang="en-GB" sz="2000" b="0" i="0" dirty="0">
                <a:solidFill>
                  <a:srgbClr val="202122"/>
                </a:solidFill>
                <a:effectLst/>
                <a:latin typeface="Calibri (Body)"/>
              </a:rPr>
              <a:t>… </a:t>
            </a:r>
          </a:p>
          <a:p>
            <a:pPr marL="342900" indent="-342900">
              <a:buFont typeface="Wingdings" panose="05000000000000000000" pitchFamily="2" charset="2"/>
              <a:buChar char="v"/>
            </a:pPr>
            <a:r>
              <a:rPr lang="en-GB" sz="2000" dirty="0">
                <a:solidFill>
                  <a:srgbClr val="202122"/>
                </a:solidFill>
                <a:effectLst/>
                <a:latin typeface="Calibri (Body)"/>
              </a:rPr>
              <a:t>… </a:t>
            </a:r>
            <a:r>
              <a:rPr lang="en-GB" sz="2000" b="1" i="1" dirty="0">
                <a:solidFill>
                  <a:srgbClr val="202122"/>
                </a:solidFill>
                <a:effectLst/>
                <a:latin typeface="Calibri (Body)"/>
              </a:rPr>
              <a:t>new ways of doing scholarship</a:t>
            </a:r>
            <a:r>
              <a:rPr lang="en-GB" sz="2000" b="0" i="1" dirty="0">
                <a:solidFill>
                  <a:srgbClr val="202122"/>
                </a:solidFill>
                <a:effectLst/>
                <a:latin typeface="Calibri (Body)"/>
              </a:rPr>
              <a:t> </a:t>
            </a:r>
            <a:r>
              <a:rPr lang="en-GB" sz="2000" b="0" i="0" dirty="0">
                <a:solidFill>
                  <a:srgbClr val="202122"/>
                </a:solidFill>
                <a:effectLst/>
                <a:latin typeface="Calibri (Body)"/>
              </a:rPr>
              <a:t>that </a:t>
            </a:r>
            <a:r>
              <a:rPr lang="en-GB" sz="2000" b="1" i="1" dirty="0">
                <a:solidFill>
                  <a:srgbClr val="202122"/>
                </a:solidFill>
                <a:effectLst/>
                <a:latin typeface="Calibri (Body)"/>
              </a:rPr>
              <a:t>involve collaborative, transdisciplinary, </a:t>
            </a:r>
            <a:r>
              <a:rPr lang="en-GB" sz="2000" dirty="0">
                <a:solidFill>
                  <a:srgbClr val="202122"/>
                </a:solidFill>
                <a:effectLst/>
                <a:latin typeface="Calibri (Body)"/>
              </a:rPr>
              <a:t>and</a:t>
            </a:r>
            <a:r>
              <a:rPr lang="en-GB" sz="2000" b="1" i="1" dirty="0">
                <a:solidFill>
                  <a:srgbClr val="202122"/>
                </a:solidFill>
                <a:effectLst/>
                <a:latin typeface="Calibri (Body)"/>
              </a:rPr>
              <a:t> computationally engaged research, teaching, </a:t>
            </a:r>
            <a:r>
              <a:rPr lang="en-GB" sz="2000" i="1" dirty="0">
                <a:solidFill>
                  <a:srgbClr val="202122"/>
                </a:solidFill>
                <a:effectLst/>
                <a:latin typeface="Calibri (Body)"/>
              </a:rPr>
              <a:t>and</a:t>
            </a:r>
            <a:r>
              <a:rPr lang="en-GB" sz="2000" b="1" i="1" dirty="0">
                <a:solidFill>
                  <a:srgbClr val="202122"/>
                </a:solidFill>
                <a:effectLst/>
                <a:latin typeface="Calibri (Body)"/>
              </a:rPr>
              <a:t> publishing</a:t>
            </a:r>
            <a:r>
              <a:rPr lang="en-GB" sz="2000" b="0" i="0" dirty="0">
                <a:solidFill>
                  <a:srgbClr val="202122"/>
                </a:solidFill>
                <a:effectLst/>
                <a:latin typeface="Calibri (Body)"/>
              </a:rPr>
              <a:t>.</a:t>
            </a:r>
            <a:r>
              <a:rPr lang="en-GB" sz="2000" b="0" i="0" baseline="30000" dirty="0">
                <a:solidFill>
                  <a:schemeClr val="bg1"/>
                </a:solidFill>
                <a:effectLst/>
                <a:latin typeface="Calibri (Body)"/>
              </a:rPr>
              <a:t> </a:t>
            </a:r>
            <a:r>
              <a:rPr lang="en-GB" sz="2000" b="0" i="0" dirty="0">
                <a:solidFill>
                  <a:srgbClr val="202122"/>
                </a:solidFill>
                <a:effectLst/>
                <a:latin typeface="Calibri (Body)"/>
              </a:rPr>
              <a:t>It brings </a:t>
            </a:r>
            <a:r>
              <a:rPr lang="en-GB" sz="2000" b="1" i="1" dirty="0">
                <a:solidFill>
                  <a:srgbClr val="202122"/>
                </a:solidFill>
                <a:effectLst/>
                <a:latin typeface="Calibri (Body)"/>
              </a:rPr>
              <a:t>digital tools and methods </a:t>
            </a:r>
            <a:r>
              <a:rPr lang="en-GB" sz="2000" b="0" i="0" dirty="0">
                <a:solidFill>
                  <a:srgbClr val="202122"/>
                </a:solidFill>
                <a:effectLst/>
                <a:latin typeface="Calibri (Body)"/>
              </a:rPr>
              <a:t>to the study of the </a:t>
            </a:r>
            <a:r>
              <a:rPr lang="en-GB" sz="2000" b="1" i="1" dirty="0">
                <a:solidFill>
                  <a:srgbClr val="202122"/>
                </a:solidFill>
                <a:effectLst/>
                <a:latin typeface="Calibri (Body)"/>
              </a:rPr>
              <a:t>humanities [digital resources] </a:t>
            </a:r>
            <a:r>
              <a:rPr lang="en-GB" sz="2000" b="0" i="0" dirty="0">
                <a:solidFill>
                  <a:srgbClr val="202122"/>
                </a:solidFill>
                <a:effectLst/>
                <a:latin typeface="Calibri (Body)"/>
              </a:rPr>
              <a:t>with the recognition that the </a:t>
            </a:r>
            <a:r>
              <a:rPr lang="en-GB" sz="2000" b="1" i="1" dirty="0">
                <a:solidFill>
                  <a:srgbClr val="202122"/>
                </a:solidFill>
                <a:effectLst/>
                <a:latin typeface="Calibri (Body)"/>
              </a:rPr>
              <a:t>printed word is no longer the main medium for knowledge production and distribution</a:t>
            </a:r>
            <a:r>
              <a:rPr lang="en-GB" sz="2000" b="0" i="0" dirty="0">
                <a:solidFill>
                  <a:srgbClr val="202122"/>
                </a:solidFill>
                <a:effectLst/>
                <a:latin typeface="Calibri (Body)"/>
              </a:rPr>
              <a:t>.</a:t>
            </a:r>
            <a:endParaRPr lang="en-GB" sz="1200" dirty="0">
              <a:solidFill>
                <a:schemeClr val="bg1"/>
              </a:solidFill>
              <a:latin typeface="Calibri (Body)"/>
            </a:endParaRPr>
          </a:p>
        </p:txBody>
      </p:sp>
      <p:sp>
        <p:nvSpPr>
          <p:cNvPr id="18" name="TextBox 17">
            <a:extLst>
              <a:ext uri="{FF2B5EF4-FFF2-40B4-BE49-F238E27FC236}">
                <a16:creationId xmlns:a16="http://schemas.microsoft.com/office/drawing/2014/main" id="{B9BD8229-9A42-7B1A-7631-B63AE6A937E4}"/>
              </a:ext>
            </a:extLst>
          </p:cNvPr>
          <p:cNvSpPr txBox="1"/>
          <p:nvPr/>
        </p:nvSpPr>
        <p:spPr>
          <a:xfrm>
            <a:off x="10315903" y="3193262"/>
            <a:ext cx="1482973" cy="307777"/>
          </a:xfrm>
          <a:prstGeom prst="rect">
            <a:avLst/>
          </a:prstGeom>
          <a:noFill/>
        </p:spPr>
        <p:txBody>
          <a:bodyPr wrap="square">
            <a:spAutoFit/>
          </a:bodyPr>
          <a:lstStyle/>
          <a:p>
            <a:r>
              <a:rPr lang="en-US" sz="1400" i="1" dirty="0"/>
              <a:t>Source: Wikipedia</a:t>
            </a:r>
            <a:endParaRPr lang="en-GB" sz="1400" i="1" dirty="0"/>
          </a:p>
        </p:txBody>
      </p:sp>
      <p:grpSp>
        <p:nvGrpSpPr>
          <p:cNvPr id="2" name="Group 1">
            <a:extLst>
              <a:ext uri="{FF2B5EF4-FFF2-40B4-BE49-F238E27FC236}">
                <a16:creationId xmlns:a16="http://schemas.microsoft.com/office/drawing/2014/main" id="{DAED5F0E-D86B-7099-B600-0DF372285A99}"/>
              </a:ext>
            </a:extLst>
          </p:cNvPr>
          <p:cNvGrpSpPr/>
          <p:nvPr/>
        </p:nvGrpSpPr>
        <p:grpSpPr>
          <a:xfrm>
            <a:off x="2252921" y="3663801"/>
            <a:ext cx="6562724" cy="3047067"/>
            <a:chOff x="4267970" y="2887674"/>
            <a:chExt cx="5145048" cy="3250658"/>
          </a:xfrm>
        </p:grpSpPr>
        <p:sp>
          <p:nvSpPr>
            <p:cNvPr id="3" name="Freeform: Shape 2">
              <a:extLst>
                <a:ext uri="{FF2B5EF4-FFF2-40B4-BE49-F238E27FC236}">
                  <a16:creationId xmlns:a16="http://schemas.microsoft.com/office/drawing/2014/main" id="{B771F834-6170-DA38-556D-655F730CF33C}"/>
                </a:ext>
              </a:extLst>
            </p:cNvPr>
            <p:cNvSpPr/>
            <p:nvPr/>
          </p:nvSpPr>
          <p:spPr>
            <a:xfrm>
              <a:off x="4267970" y="2887674"/>
              <a:ext cx="3250429" cy="3250658"/>
            </a:xfrm>
            <a:custGeom>
              <a:avLst/>
              <a:gdLst>
                <a:gd name="connsiteX0" fmla="*/ 0 w 3250429"/>
                <a:gd name="connsiteY0" fmla="*/ 1625329 h 3250658"/>
                <a:gd name="connsiteX1" fmla="*/ 1625215 w 3250429"/>
                <a:gd name="connsiteY1" fmla="*/ 0 h 3250658"/>
                <a:gd name="connsiteX2" fmla="*/ 3250430 w 3250429"/>
                <a:gd name="connsiteY2" fmla="*/ 1625329 h 3250658"/>
                <a:gd name="connsiteX3" fmla="*/ 1625215 w 3250429"/>
                <a:gd name="connsiteY3" fmla="*/ 3250658 h 3250658"/>
                <a:gd name="connsiteX4" fmla="*/ 0 w 3250429"/>
                <a:gd name="connsiteY4" fmla="*/ 1625329 h 3250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0429" h="3250658">
                  <a:moveTo>
                    <a:pt x="0" y="1625329"/>
                  </a:moveTo>
                  <a:cubicBezTo>
                    <a:pt x="0" y="727685"/>
                    <a:pt x="727634" y="0"/>
                    <a:pt x="1625215" y="0"/>
                  </a:cubicBezTo>
                  <a:cubicBezTo>
                    <a:pt x="2522796" y="0"/>
                    <a:pt x="3250430" y="727685"/>
                    <a:pt x="3250430" y="1625329"/>
                  </a:cubicBezTo>
                  <a:cubicBezTo>
                    <a:pt x="3250430" y="2522973"/>
                    <a:pt x="2522796" y="3250658"/>
                    <a:pt x="1625215" y="3250658"/>
                  </a:cubicBezTo>
                  <a:cubicBezTo>
                    <a:pt x="727634" y="3250658"/>
                    <a:pt x="0" y="2522973"/>
                    <a:pt x="0" y="1625329"/>
                  </a:cubicBezTo>
                  <a:close/>
                </a:path>
              </a:pathLst>
            </a:custGeom>
            <a:solidFill>
              <a:schemeClr val="accent1">
                <a:hueOff val="0"/>
                <a:satOff val="0"/>
                <a:lumOff val="0"/>
                <a:alpha val="26000"/>
              </a:schemeClr>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716044" tIns="716078" rIns="716044" bIns="716078" numCol="1" spcCol="1270" anchor="ctr" anchorCtr="0">
              <a:noAutofit/>
            </a:bodyPr>
            <a:lstStyle/>
            <a:p>
              <a:pPr marL="0" lvl="0" indent="0" algn="ctr" defTabSz="2800350">
                <a:lnSpc>
                  <a:spcPct val="90000"/>
                </a:lnSpc>
                <a:spcBef>
                  <a:spcPct val="0"/>
                </a:spcBef>
                <a:spcAft>
                  <a:spcPct val="35000"/>
                </a:spcAft>
                <a:buNone/>
              </a:pPr>
              <a:endParaRPr lang="en-GB" sz="6300" kern="1200"/>
            </a:p>
          </p:txBody>
        </p:sp>
        <p:sp>
          <p:nvSpPr>
            <p:cNvPr id="4" name="Freeform: Shape 3">
              <a:extLst>
                <a:ext uri="{FF2B5EF4-FFF2-40B4-BE49-F238E27FC236}">
                  <a16:creationId xmlns:a16="http://schemas.microsoft.com/office/drawing/2014/main" id="{B0BA1DB4-6A81-5325-8145-79707C8AC021}"/>
                </a:ext>
              </a:extLst>
            </p:cNvPr>
            <p:cNvSpPr/>
            <p:nvPr/>
          </p:nvSpPr>
          <p:spPr>
            <a:xfrm>
              <a:off x="6162589" y="2887674"/>
              <a:ext cx="3250429" cy="3250658"/>
            </a:xfrm>
            <a:custGeom>
              <a:avLst/>
              <a:gdLst>
                <a:gd name="connsiteX0" fmla="*/ 0 w 3250429"/>
                <a:gd name="connsiteY0" fmla="*/ 1625329 h 3250658"/>
                <a:gd name="connsiteX1" fmla="*/ 1625215 w 3250429"/>
                <a:gd name="connsiteY1" fmla="*/ 0 h 3250658"/>
                <a:gd name="connsiteX2" fmla="*/ 3250430 w 3250429"/>
                <a:gd name="connsiteY2" fmla="*/ 1625329 h 3250658"/>
                <a:gd name="connsiteX3" fmla="*/ 1625215 w 3250429"/>
                <a:gd name="connsiteY3" fmla="*/ 3250658 h 3250658"/>
                <a:gd name="connsiteX4" fmla="*/ 0 w 3250429"/>
                <a:gd name="connsiteY4" fmla="*/ 1625329 h 3250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0429" h="3250658">
                  <a:moveTo>
                    <a:pt x="0" y="1625329"/>
                  </a:moveTo>
                  <a:cubicBezTo>
                    <a:pt x="0" y="727685"/>
                    <a:pt x="727634" y="0"/>
                    <a:pt x="1625215" y="0"/>
                  </a:cubicBezTo>
                  <a:cubicBezTo>
                    <a:pt x="2522796" y="0"/>
                    <a:pt x="3250430" y="727685"/>
                    <a:pt x="3250430" y="1625329"/>
                  </a:cubicBezTo>
                  <a:cubicBezTo>
                    <a:pt x="3250430" y="2522973"/>
                    <a:pt x="2522796" y="3250658"/>
                    <a:pt x="1625215" y="3250658"/>
                  </a:cubicBezTo>
                  <a:cubicBezTo>
                    <a:pt x="727634" y="3250658"/>
                    <a:pt x="0" y="2522973"/>
                    <a:pt x="0" y="1625329"/>
                  </a:cubicBezTo>
                  <a:close/>
                </a:path>
              </a:pathLst>
            </a:custGeom>
            <a:solidFill>
              <a:schemeClr val="accent1">
                <a:hueOff val="0"/>
                <a:satOff val="0"/>
                <a:lumOff val="0"/>
                <a:alpha val="26000"/>
              </a:schemeClr>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723664" tIns="723698" rIns="723664" bIns="723698" numCol="1" spcCol="1270" anchor="ctr" anchorCtr="0">
              <a:noAutofit/>
            </a:bodyPr>
            <a:lstStyle/>
            <a:p>
              <a:pPr marL="0" lvl="0" indent="0" algn="ctr" defTabSz="2889250">
                <a:lnSpc>
                  <a:spcPct val="90000"/>
                </a:lnSpc>
                <a:spcBef>
                  <a:spcPct val="0"/>
                </a:spcBef>
                <a:spcAft>
                  <a:spcPct val="35000"/>
                </a:spcAft>
                <a:buNone/>
              </a:pPr>
              <a:endParaRPr lang="en-GB" sz="6500" kern="1200" dirty="0"/>
            </a:p>
          </p:txBody>
        </p:sp>
      </p:grpSp>
      <p:sp>
        <p:nvSpPr>
          <p:cNvPr id="5" name="TextBox 4">
            <a:extLst>
              <a:ext uri="{FF2B5EF4-FFF2-40B4-BE49-F238E27FC236}">
                <a16:creationId xmlns:a16="http://schemas.microsoft.com/office/drawing/2014/main" id="{392801AF-21C9-C82E-2884-4A055C197472}"/>
              </a:ext>
            </a:extLst>
          </p:cNvPr>
          <p:cNvSpPr txBox="1"/>
          <p:nvPr/>
        </p:nvSpPr>
        <p:spPr>
          <a:xfrm>
            <a:off x="4845707" y="4676971"/>
            <a:ext cx="1414548" cy="1015663"/>
          </a:xfrm>
          <a:prstGeom prst="rect">
            <a:avLst/>
          </a:prstGeom>
          <a:noFill/>
        </p:spPr>
        <p:txBody>
          <a:bodyPr wrap="square">
            <a:spAutoFit/>
          </a:bodyPr>
          <a:lstStyle/>
          <a:p>
            <a:pPr algn="ctr"/>
            <a:r>
              <a:rPr lang="en-GB" sz="2000" b="1" dirty="0">
                <a:solidFill>
                  <a:schemeClr val="tx1"/>
                </a:solidFill>
              </a:rPr>
              <a:t>Digital </a:t>
            </a:r>
          </a:p>
          <a:p>
            <a:pPr algn="ctr"/>
            <a:r>
              <a:rPr lang="en-GB" sz="2000" b="1" dirty="0">
                <a:solidFill>
                  <a:schemeClr val="tx1"/>
                </a:solidFill>
              </a:rPr>
              <a:t>Humanities</a:t>
            </a:r>
          </a:p>
          <a:p>
            <a:pPr algn="ctr"/>
            <a:r>
              <a:rPr lang="en-GB" sz="2000" dirty="0"/>
              <a:t>(DH)</a:t>
            </a:r>
            <a:endParaRPr lang="en-GB" sz="2000" dirty="0">
              <a:solidFill>
                <a:schemeClr val="tx1"/>
              </a:solidFill>
            </a:endParaRPr>
          </a:p>
        </p:txBody>
      </p:sp>
      <p:sp>
        <p:nvSpPr>
          <p:cNvPr id="8" name="TextBox 7">
            <a:extLst>
              <a:ext uri="{FF2B5EF4-FFF2-40B4-BE49-F238E27FC236}">
                <a16:creationId xmlns:a16="http://schemas.microsoft.com/office/drawing/2014/main" id="{940E020A-7C33-BB8E-58AF-C7C3097001E8}"/>
              </a:ext>
            </a:extLst>
          </p:cNvPr>
          <p:cNvSpPr txBox="1"/>
          <p:nvPr/>
        </p:nvSpPr>
        <p:spPr>
          <a:xfrm>
            <a:off x="7072547" y="4982544"/>
            <a:ext cx="1375744" cy="369332"/>
          </a:xfrm>
          <a:prstGeom prst="rect">
            <a:avLst/>
          </a:prstGeom>
          <a:noFill/>
        </p:spPr>
        <p:txBody>
          <a:bodyPr wrap="square">
            <a:spAutoFit/>
          </a:bodyPr>
          <a:lstStyle/>
          <a:p>
            <a:pPr algn="ctr"/>
            <a:r>
              <a:rPr lang="en-GB" b="1" dirty="0">
                <a:solidFill>
                  <a:schemeClr val="tx1"/>
                </a:solidFill>
              </a:rPr>
              <a:t>Humanities</a:t>
            </a:r>
          </a:p>
        </p:txBody>
      </p:sp>
      <p:sp>
        <p:nvSpPr>
          <p:cNvPr id="9" name="TextBox 8">
            <a:extLst>
              <a:ext uri="{FF2B5EF4-FFF2-40B4-BE49-F238E27FC236}">
                <a16:creationId xmlns:a16="http://schemas.microsoft.com/office/drawing/2014/main" id="{5432F6F8-48E6-2069-564A-FB094495BDB0}"/>
              </a:ext>
            </a:extLst>
          </p:cNvPr>
          <p:cNvSpPr txBox="1"/>
          <p:nvPr/>
        </p:nvSpPr>
        <p:spPr>
          <a:xfrm>
            <a:off x="2734578" y="4591013"/>
            <a:ext cx="1591372" cy="1200329"/>
          </a:xfrm>
          <a:prstGeom prst="rect">
            <a:avLst/>
          </a:prstGeom>
          <a:noFill/>
        </p:spPr>
        <p:txBody>
          <a:bodyPr wrap="square">
            <a:spAutoFit/>
          </a:bodyPr>
          <a:lstStyle/>
          <a:p>
            <a:r>
              <a:rPr lang="en-GB" b="1" dirty="0">
                <a:solidFill>
                  <a:schemeClr val="tx1"/>
                </a:solidFill>
              </a:rPr>
              <a:t>Computing </a:t>
            </a:r>
          </a:p>
          <a:p>
            <a:r>
              <a:rPr lang="en-GB" dirty="0">
                <a:solidFill>
                  <a:schemeClr val="tx1"/>
                </a:solidFill>
              </a:rPr>
              <a:t>or </a:t>
            </a:r>
          </a:p>
          <a:p>
            <a:r>
              <a:rPr lang="en-GB" b="1" dirty="0">
                <a:solidFill>
                  <a:schemeClr val="tx1"/>
                </a:solidFill>
              </a:rPr>
              <a:t>Digital Technologies</a:t>
            </a:r>
          </a:p>
        </p:txBody>
      </p:sp>
    </p:spTree>
    <p:extLst>
      <p:ext uri="{BB962C8B-B14F-4D97-AF65-F5344CB8AC3E}">
        <p14:creationId xmlns:p14="http://schemas.microsoft.com/office/powerpoint/2010/main" val="28180660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068AE9B7-759B-0DAD-74F9-B4CE232B5486}"/>
              </a:ext>
            </a:extLst>
          </p:cNvPr>
          <p:cNvSpPr/>
          <p:nvPr/>
        </p:nvSpPr>
        <p:spPr>
          <a:xfrm>
            <a:off x="581025" y="1562719"/>
            <a:ext cx="5044847" cy="1728603"/>
          </a:xfrm>
          <a:custGeom>
            <a:avLst/>
            <a:gdLst>
              <a:gd name="connsiteX0" fmla="*/ 0 w 2718252"/>
              <a:gd name="connsiteY0" fmla="*/ 163095 h 1630951"/>
              <a:gd name="connsiteX1" fmla="*/ 163095 w 2718252"/>
              <a:gd name="connsiteY1" fmla="*/ 0 h 1630951"/>
              <a:gd name="connsiteX2" fmla="*/ 2555157 w 2718252"/>
              <a:gd name="connsiteY2" fmla="*/ 0 h 1630951"/>
              <a:gd name="connsiteX3" fmla="*/ 2718252 w 2718252"/>
              <a:gd name="connsiteY3" fmla="*/ 163095 h 1630951"/>
              <a:gd name="connsiteX4" fmla="*/ 2718252 w 2718252"/>
              <a:gd name="connsiteY4" fmla="*/ 1467856 h 1630951"/>
              <a:gd name="connsiteX5" fmla="*/ 2555157 w 2718252"/>
              <a:gd name="connsiteY5" fmla="*/ 1630951 h 1630951"/>
              <a:gd name="connsiteX6" fmla="*/ 163095 w 2718252"/>
              <a:gd name="connsiteY6" fmla="*/ 1630951 h 1630951"/>
              <a:gd name="connsiteX7" fmla="*/ 0 w 2718252"/>
              <a:gd name="connsiteY7" fmla="*/ 1467856 h 1630951"/>
              <a:gd name="connsiteX8" fmla="*/ 0 w 2718252"/>
              <a:gd name="connsiteY8" fmla="*/ 163095 h 1630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18252" h="1630951">
                <a:moveTo>
                  <a:pt x="0" y="163095"/>
                </a:moveTo>
                <a:cubicBezTo>
                  <a:pt x="0" y="73020"/>
                  <a:pt x="73020" y="0"/>
                  <a:pt x="163095" y="0"/>
                </a:cubicBezTo>
                <a:lnTo>
                  <a:pt x="2555157" y="0"/>
                </a:lnTo>
                <a:cubicBezTo>
                  <a:pt x="2645232" y="0"/>
                  <a:pt x="2718252" y="73020"/>
                  <a:pt x="2718252" y="163095"/>
                </a:cubicBezTo>
                <a:lnTo>
                  <a:pt x="2718252" y="1467856"/>
                </a:lnTo>
                <a:cubicBezTo>
                  <a:pt x="2718252" y="1557931"/>
                  <a:pt x="2645232" y="1630951"/>
                  <a:pt x="2555157" y="1630951"/>
                </a:cubicBezTo>
                <a:lnTo>
                  <a:pt x="163095" y="1630951"/>
                </a:lnTo>
                <a:cubicBezTo>
                  <a:pt x="73020" y="1630951"/>
                  <a:pt x="0" y="1557931"/>
                  <a:pt x="0" y="1467856"/>
                </a:cubicBezTo>
                <a:lnTo>
                  <a:pt x="0" y="163095"/>
                </a:lnTo>
                <a:close/>
              </a:path>
            </a:pathLst>
          </a:custGeom>
          <a:solidFill>
            <a:srgbClr val="5F86CD">
              <a:alpha val="58000"/>
            </a:srgb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1109" tIns="101109" rIns="101109" bIns="101109" numCol="1" spcCol="1270" anchor="ctr" anchorCtr="0">
            <a:noAutofit/>
          </a:bodyPr>
          <a:lstStyle/>
          <a:p>
            <a:pPr marL="0" lvl="0" indent="0" algn="ctr" defTabSz="622300">
              <a:lnSpc>
                <a:spcPct val="90000"/>
              </a:lnSpc>
              <a:spcBef>
                <a:spcPct val="0"/>
              </a:spcBef>
              <a:spcAft>
                <a:spcPct val="35000"/>
              </a:spcAft>
              <a:buNone/>
            </a:pPr>
            <a:r>
              <a:rPr lang="en-GB" i="0" kern="1200" dirty="0"/>
              <a:t>“A </a:t>
            </a:r>
            <a:r>
              <a:rPr lang="en-GB" i="0" kern="1200" dirty="0">
                <a:solidFill>
                  <a:schemeClr val="tx1"/>
                </a:solidFill>
              </a:rPr>
              <a:t>geographic information system (GIS) </a:t>
            </a:r>
            <a:r>
              <a:rPr lang="en-GB" i="0" kern="1200" dirty="0"/>
              <a:t>consists of </a:t>
            </a:r>
            <a:r>
              <a:rPr lang="en-GB" i="0" kern="1200" dirty="0">
                <a:solidFill>
                  <a:schemeClr val="tx1"/>
                </a:solidFill>
              </a:rPr>
              <a:t>integrated</a:t>
            </a:r>
            <a:r>
              <a:rPr lang="en-GB" i="0" kern="1200" dirty="0"/>
              <a:t> computer </a:t>
            </a:r>
            <a:r>
              <a:rPr lang="en-GB" i="0" kern="1200" dirty="0">
                <a:solidFill>
                  <a:schemeClr val="tx1"/>
                </a:solidFill>
              </a:rPr>
              <a:t>hardware</a:t>
            </a:r>
            <a:r>
              <a:rPr lang="en-GB" i="0" kern="1200" dirty="0"/>
              <a:t> and </a:t>
            </a:r>
            <a:r>
              <a:rPr lang="en-GB" i="1" kern="1200" dirty="0">
                <a:solidFill>
                  <a:schemeClr val="tx1"/>
                </a:solidFill>
              </a:rPr>
              <a:t>software</a:t>
            </a:r>
            <a:r>
              <a:rPr lang="en-GB" i="0" kern="1200" dirty="0"/>
              <a:t> that store, manage, </a:t>
            </a:r>
            <a:r>
              <a:rPr lang="en-GB" i="1" kern="1200" dirty="0">
                <a:solidFill>
                  <a:schemeClr val="tx1"/>
                </a:solidFill>
              </a:rPr>
              <a:t>analyze</a:t>
            </a:r>
            <a:r>
              <a:rPr lang="en-GB" i="0" kern="1200" dirty="0"/>
              <a:t>, edit, output, and </a:t>
            </a:r>
            <a:r>
              <a:rPr lang="en-GB" i="1" kern="1200" dirty="0">
                <a:solidFill>
                  <a:schemeClr val="tx1"/>
                </a:solidFill>
              </a:rPr>
              <a:t>visualize geographic [spatial] data</a:t>
            </a:r>
            <a:r>
              <a:rPr lang="en-GB" kern="1200" dirty="0"/>
              <a:t>.”</a:t>
            </a:r>
            <a:endParaRPr lang="en-US" kern="1200" dirty="0"/>
          </a:p>
        </p:txBody>
      </p:sp>
      <p:sp>
        <p:nvSpPr>
          <p:cNvPr id="7" name="Text Placeholder 4"/>
          <p:cNvSpPr>
            <a:spLocks noGrp="1"/>
          </p:cNvSpPr>
          <p:nvPr>
            <p:ph type="body" sz="quarter" idx="4294967295"/>
          </p:nvPr>
        </p:nvSpPr>
        <p:spPr>
          <a:xfrm>
            <a:off x="441907" y="679049"/>
            <a:ext cx="7164912" cy="507823"/>
          </a:xfrm>
          <a:prstGeom prst="rect">
            <a:avLst/>
          </a:prstGeom>
        </p:spPr>
        <p:txBody>
          <a:bodyPr/>
          <a:lstStyle/>
          <a:p>
            <a:pPr marL="0" indent="0">
              <a:buNone/>
            </a:pPr>
            <a:r>
              <a:rPr lang="en-US" dirty="0">
                <a:solidFill>
                  <a:srgbClr val="00B2DD"/>
                </a:solidFill>
                <a:latin typeface="+mn-lt"/>
              </a:rPr>
              <a:t>Basic definitions and concepts – </a:t>
            </a:r>
            <a:r>
              <a:rPr lang="en-US" b="1" dirty="0">
                <a:solidFill>
                  <a:srgbClr val="00B2DD"/>
                </a:solidFill>
                <a:latin typeface="+mn-lt"/>
              </a:rPr>
              <a:t>GIS</a:t>
            </a:r>
          </a:p>
        </p:txBody>
      </p:sp>
      <p:sp>
        <p:nvSpPr>
          <p:cNvPr id="18" name="TextBox 17">
            <a:extLst>
              <a:ext uri="{FF2B5EF4-FFF2-40B4-BE49-F238E27FC236}">
                <a16:creationId xmlns:a16="http://schemas.microsoft.com/office/drawing/2014/main" id="{B9BD8229-9A42-7B1A-7631-B63AE6A937E4}"/>
              </a:ext>
            </a:extLst>
          </p:cNvPr>
          <p:cNvSpPr txBox="1"/>
          <p:nvPr/>
        </p:nvSpPr>
        <p:spPr>
          <a:xfrm>
            <a:off x="4364233" y="3063555"/>
            <a:ext cx="1482973" cy="261610"/>
          </a:xfrm>
          <a:prstGeom prst="rect">
            <a:avLst/>
          </a:prstGeom>
          <a:noFill/>
        </p:spPr>
        <p:txBody>
          <a:bodyPr wrap="square">
            <a:spAutoFit/>
          </a:bodyPr>
          <a:lstStyle/>
          <a:p>
            <a:r>
              <a:rPr lang="en-US" sz="1050" i="1" dirty="0"/>
              <a:t>Source: Wikipedia</a:t>
            </a:r>
            <a:endParaRPr lang="en-GB" sz="1050" i="1" dirty="0"/>
          </a:p>
        </p:txBody>
      </p:sp>
      <p:sp>
        <p:nvSpPr>
          <p:cNvPr id="5" name="Freeform: Shape 4">
            <a:extLst>
              <a:ext uri="{FF2B5EF4-FFF2-40B4-BE49-F238E27FC236}">
                <a16:creationId xmlns:a16="http://schemas.microsoft.com/office/drawing/2014/main" id="{006258C8-D518-AA87-50DB-B62635BE3C9B}"/>
              </a:ext>
            </a:extLst>
          </p:cNvPr>
          <p:cNvSpPr/>
          <p:nvPr/>
        </p:nvSpPr>
        <p:spPr>
          <a:xfrm>
            <a:off x="6398979" y="1565136"/>
            <a:ext cx="5402496" cy="1728602"/>
          </a:xfrm>
          <a:custGeom>
            <a:avLst/>
            <a:gdLst>
              <a:gd name="connsiteX0" fmla="*/ 0 w 2718252"/>
              <a:gd name="connsiteY0" fmla="*/ 163095 h 1630951"/>
              <a:gd name="connsiteX1" fmla="*/ 163095 w 2718252"/>
              <a:gd name="connsiteY1" fmla="*/ 0 h 1630951"/>
              <a:gd name="connsiteX2" fmla="*/ 2555157 w 2718252"/>
              <a:gd name="connsiteY2" fmla="*/ 0 h 1630951"/>
              <a:gd name="connsiteX3" fmla="*/ 2718252 w 2718252"/>
              <a:gd name="connsiteY3" fmla="*/ 163095 h 1630951"/>
              <a:gd name="connsiteX4" fmla="*/ 2718252 w 2718252"/>
              <a:gd name="connsiteY4" fmla="*/ 1467856 h 1630951"/>
              <a:gd name="connsiteX5" fmla="*/ 2555157 w 2718252"/>
              <a:gd name="connsiteY5" fmla="*/ 1630951 h 1630951"/>
              <a:gd name="connsiteX6" fmla="*/ 163095 w 2718252"/>
              <a:gd name="connsiteY6" fmla="*/ 1630951 h 1630951"/>
              <a:gd name="connsiteX7" fmla="*/ 0 w 2718252"/>
              <a:gd name="connsiteY7" fmla="*/ 1467856 h 1630951"/>
              <a:gd name="connsiteX8" fmla="*/ 0 w 2718252"/>
              <a:gd name="connsiteY8" fmla="*/ 163095 h 1630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18252" h="1630951">
                <a:moveTo>
                  <a:pt x="0" y="163095"/>
                </a:moveTo>
                <a:cubicBezTo>
                  <a:pt x="0" y="73020"/>
                  <a:pt x="73020" y="0"/>
                  <a:pt x="163095" y="0"/>
                </a:cubicBezTo>
                <a:lnTo>
                  <a:pt x="2555157" y="0"/>
                </a:lnTo>
                <a:cubicBezTo>
                  <a:pt x="2645232" y="0"/>
                  <a:pt x="2718252" y="73020"/>
                  <a:pt x="2718252" y="163095"/>
                </a:cubicBezTo>
                <a:lnTo>
                  <a:pt x="2718252" y="1467856"/>
                </a:lnTo>
                <a:cubicBezTo>
                  <a:pt x="2718252" y="1557931"/>
                  <a:pt x="2645232" y="1630951"/>
                  <a:pt x="2555157" y="1630951"/>
                </a:cubicBezTo>
                <a:lnTo>
                  <a:pt x="163095" y="1630951"/>
                </a:lnTo>
                <a:cubicBezTo>
                  <a:pt x="73020" y="1630951"/>
                  <a:pt x="0" y="1557931"/>
                  <a:pt x="0" y="1467856"/>
                </a:cubicBezTo>
                <a:lnTo>
                  <a:pt x="0" y="163095"/>
                </a:lnTo>
                <a:close/>
              </a:path>
            </a:pathLst>
          </a:custGeom>
          <a:solidFill>
            <a:srgbClr val="5F86CD">
              <a:alpha val="58000"/>
            </a:srgb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1109" tIns="101109" rIns="101109" bIns="101109" numCol="1" spcCol="1270" anchor="ctr" anchorCtr="0">
            <a:noAutofit/>
          </a:bodyPr>
          <a:lstStyle/>
          <a:p>
            <a:pPr marL="0" lvl="0" indent="0" algn="ctr" defTabSz="622300">
              <a:lnSpc>
                <a:spcPct val="90000"/>
              </a:lnSpc>
              <a:spcBef>
                <a:spcPct val="0"/>
              </a:spcBef>
              <a:spcAft>
                <a:spcPct val="35000"/>
              </a:spcAft>
              <a:buNone/>
            </a:pPr>
            <a:r>
              <a:rPr lang="en-GB" i="0" kern="1200" dirty="0">
                <a:solidFill>
                  <a:schemeClr val="tx1"/>
                </a:solidFill>
              </a:rPr>
              <a:t>In a broader sense</a:t>
            </a:r>
            <a:r>
              <a:rPr lang="en-GB" i="0" kern="1200" dirty="0"/>
              <a:t>, one may consider such a system also to include </a:t>
            </a:r>
            <a:r>
              <a:rPr lang="en-GB" i="1" kern="1200" dirty="0">
                <a:solidFill>
                  <a:schemeClr val="tx1"/>
                </a:solidFill>
              </a:rPr>
              <a:t>human users </a:t>
            </a:r>
            <a:r>
              <a:rPr lang="en-GB" i="1" kern="1200" dirty="0">
                <a:solidFill>
                  <a:schemeClr val="bg1"/>
                </a:solidFill>
              </a:rPr>
              <a:t>and</a:t>
            </a:r>
            <a:r>
              <a:rPr lang="en-GB" i="1" kern="1200" dirty="0">
                <a:solidFill>
                  <a:schemeClr val="tx1"/>
                </a:solidFill>
              </a:rPr>
              <a:t> support staff</a:t>
            </a:r>
            <a:r>
              <a:rPr lang="en-GB" i="0" kern="1200" dirty="0"/>
              <a:t>, </a:t>
            </a:r>
            <a:r>
              <a:rPr lang="en-GB" i="0" kern="1200" dirty="0">
                <a:solidFill>
                  <a:schemeClr val="tx1"/>
                </a:solidFill>
              </a:rPr>
              <a:t>procedures </a:t>
            </a:r>
            <a:r>
              <a:rPr lang="en-GB" i="0" kern="1200" dirty="0">
                <a:solidFill>
                  <a:schemeClr val="bg1"/>
                </a:solidFill>
              </a:rPr>
              <a:t>and</a:t>
            </a:r>
            <a:r>
              <a:rPr lang="en-GB" i="0" kern="1200" dirty="0">
                <a:solidFill>
                  <a:schemeClr val="tx1"/>
                </a:solidFill>
              </a:rPr>
              <a:t> workflows</a:t>
            </a:r>
            <a:r>
              <a:rPr lang="en-GB" i="0" kern="1200" dirty="0"/>
              <a:t>, the </a:t>
            </a:r>
            <a:r>
              <a:rPr lang="en-GB" i="1" kern="1200" dirty="0">
                <a:solidFill>
                  <a:schemeClr val="tx1"/>
                </a:solidFill>
              </a:rPr>
              <a:t>body of knowledge </a:t>
            </a:r>
            <a:r>
              <a:rPr lang="en-GB" i="0" kern="1200" dirty="0">
                <a:solidFill>
                  <a:schemeClr val="tx1"/>
                </a:solidFill>
              </a:rPr>
              <a:t>of relevant concepts </a:t>
            </a:r>
            <a:r>
              <a:rPr lang="en-GB" i="0" kern="1200" dirty="0">
                <a:solidFill>
                  <a:schemeClr val="bg1"/>
                </a:solidFill>
              </a:rPr>
              <a:t>and</a:t>
            </a:r>
            <a:r>
              <a:rPr lang="en-GB" i="0" kern="1200" dirty="0">
                <a:solidFill>
                  <a:schemeClr val="tx1"/>
                </a:solidFill>
              </a:rPr>
              <a:t> methods</a:t>
            </a:r>
            <a:r>
              <a:rPr lang="en-GB" i="0" kern="1200" dirty="0"/>
              <a:t>, and </a:t>
            </a:r>
            <a:r>
              <a:rPr lang="en-GB" i="0" kern="1200" dirty="0">
                <a:solidFill>
                  <a:schemeClr val="tx1"/>
                </a:solidFill>
              </a:rPr>
              <a:t>institutional organizations</a:t>
            </a:r>
            <a:r>
              <a:rPr lang="en-GB" i="0" kern="1200" dirty="0"/>
              <a:t>.”</a:t>
            </a:r>
            <a:endParaRPr lang="en-US" kern="1200" dirty="0"/>
          </a:p>
        </p:txBody>
      </p:sp>
      <p:sp>
        <p:nvSpPr>
          <p:cNvPr id="19" name="TextBox 18">
            <a:extLst>
              <a:ext uri="{FF2B5EF4-FFF2-40B4-BE49-F238E27FC236}">
                <a16:creationId xmlns:a16="http://schemas.microsoft.com/office/drawing/2014/main" id="{7C268FE1-9872-998E-303D-1B938CC12CA3}"/>
              </a:ext>
            </a:extLst>
          </p:cNvPr>
          <p:cNvSpPr txBox="1"/>
          <p:nvPr/>
        </p:nvSpPr>
        <p:spPr>
          <a:xfrm>
            <a:off x="10450328" y="3063555"/>
            <a:ext cx="1482973" cy="261610"/>
          </a:xfrm>
          <a:prstGeom prst="rect">
            <a:avLst/>
          </a:prstGeom>
          <a:noFill/>
        </p:spPr>
        <p:txBody>
          <a:bodyPr wrap="square">
            <a:spAutoFit/>
          </a:bodyPr>
          <a:lstStyle/>
          <a:p>
            <a:r>
              <a:rPr lang="en-US" sz="1050" i="1" dirty="0"/>
              <a:t>Source: Wikipedia</a:t>
            </a:r>
            <a:endParaRPr lang="en-GB" sz="1050" i="1" dirty="0"/>
          </a:p>
        </p:txBody>
      </p:sp>
      <p:grpSp>
        <p:nvGrpSpPr>
          <p:cNvPr id="13" name="Group 12">
            <a:extLst>
              <a:ext uri="{FF2B5EF4-FFF2-40B4-BE49-F238E27FC236}">
                <a16:creationId xmlns:a16="http://schemas.microsoft.com/office/drawing/2014/main" id="{2EA6EF93-5489-55DB-BC21-1CA5AFD42E9F}"/>
              </a:ext>
            </a:extLst>
          </p:cNvPr>
          <p:cNvGrpSpPr/>
          <p:nvPr/>
        </p:nvGrpSpPr>
        <p:grpSpPr>
          <a:xfrm>
            <a:off x="1021301" y="3667169"/>
            <a:ext cx="10020693" cy="2809045"/>
            <a:chOff x="1021301" y="3667169"/>
            <a:chExt cx="10020693" cy="2809045"/>
          </a:xfrm>
        </p:grpSpPr>
        <p:graphicFrame>
          <p:nvGraphicFramePr>
            <p:cNvPr id="4" name="Diagram 3">
              <a:extLst>
                <a:ext uri="{FF2B5EF4-FFF2-40B4-BE49-F238E27FC236}">
                  <a16:creationId xmlns:a16="http://schemas.microsoft.com/office/drawing/2014/main" id="{68EEF557-0AA7-822F-AEDD-A27A3E2A4160}"/>
                </a:ext>
              </a:extLst>
            </p:cNvPr>
            <p:cNvGraphicFramePr/>
            <p:nvPr>
              <p:extLst>
                <p:ext uri="{D42A27DB-BD31-4B8C-83A1-F6EECF244321}">
                  <p14:modId xmlns:p14="http://schemas.microsoft.com/office/powerpoint/2010/main" val="1704122415"/>
                </p:ext>
              </p:extLst>
            </p:nvPr>
          </p:nvGraphicFramePr>
          <p:xfrm>
            <a:off x="1021301" y="3667169"/>
            <a:ext cx="10020693" cy="28090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Picture 7" descr="An abstract map of the globe">
              <a:extLst>
                <a:ext uri="{FF2B5EF4-FFF2-40B4-BE49-F238E27FC236}">
                  <a16:creationId xmlns:a16="http://schemas.microsoft.com/office/drawing/2014/main" id="{EA40B0F2-C474-5629-8565-C6373A6E5BC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41644" y="4053970"/>
              <a:ext cx="565439" cy="353435"/>
            </a:xfrm>
            <a:prstGeom prst="rect">
              <a:avLst/>
            </a:prstGeom>
          </p:spPr>
        </p:pic>
        <p:sp>
          <p:nvSpPr>
            <p:cNvPr id="12" name="TextBox 11">
              <a:extLst>
                <a:ext uri="{FF2B5EF4-FFF2-40B4-BE49-F238E27FC236}">
                  <a16:creationId xmlns:a16="http://schemas.microsoft.com/office/drawing/2014/main" id="{EB275383-47DE-FA56-F6F3-46FA67D36BF0}"/>
                </a:ext>
              </a:extLst>
            </p:cNvPr>
            <p:cNvSpPr txBox="1"/>
            <p:nvPr/>
          </p:nvSpPr>
          <p:spPr>
            <a:xfrm>
              <a:off x="1366887" y="5876768"/>
              <a:ext cx="9360816" cy="400110"/>
            </a:xfrm>
            <a:prstGeom prst="rect">
              <a:avLst/>
            </a:prstGeom>
            <a:noFill/>
          </p:spPr>
          <p:txBody>
            <a:bodyPr wrap="square">
              <a:spAutoFit/>
            </a:bodyPr>
            <a:lstStyle/>
            <a:p>
              <a:pPr algn="ctr"/>
              <a:r>
                <a:rPr lang="en-GB" sz="2000" b="1" dirty="0">
                  <a:solidFill>
                    <a:schemeClr val="tx1">
                      <a:lumMod val="95000"/>
                      <a:lumOff val="5000"/>
                    </a:schemeClr>
                  </a:solidFill>
                </a:rPr>
                <a:t>Geographic Information System (GIS)</a:t>
              </a:r>
            </a:p>
          </p:txBody>
        </p:sp>
      </p:grpSp>
    </p:spTree>
    <p:extLst>
      <p:ext uri="{BB962C8B-B14F-4D97-AF65-F5344CB8AC3E}">
        <p14:creationId xmlns:p14="http://schemas.microsoft.com/office/powerpoint/2010/main" val="28419836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4"/>
          <p:cNvSpPr>
            <a:spLocks noGrp="1"/>
          </p:cNvSpPr>
          <p:nvPr>
            <p:ph type="body" sz="quarter" idx="4294967295"/>
          </p:nvPr>
        </p:nvSpPr>
        <p:spPr>
          <a:xfrm>
            <a:off x="301657" y="631871"/>
            <a:ext cx="8307130" cy="507823"/>
          </a:xfrm>
          <a:prstGeom prst="rect">
            <a:avLst/>
          </a:prstGeom>
        </p:spPr>
        <p:txBody>
          <a:bodyPr>
            <a:normAutofit fontScale="85000" lnSpcReduction="10000"/>
          </a:bodyPr>
          <a:lstStyle/>
          <a:p>
            <a:pPr marL="0" indent="0">
              <a:buNone/>
            </a:pPr>
            <a:r>
              <a:rPr lang="en-US" dirty="0">
                <a:solidFill>
                  <a:srgbClr val="00B2DD"/>
                </a:solidFill>
                <a:latin typeface="+mn-lt"/>
              </a:rPr>
              <a:t>Basic definitions and concepts – Spatial turn | Spatial Humanities</a:t>
            </a:r>
          </a:p>
        </p:txBody>
      </p:sp>
      <p:grpSp>
        <p:nvGrpSpPr>
          <p:cNvPr id="9" name="Group 8">
            <a:extLst>
              <a:ext uri="{FF2B5EF4-FFF2-40B4-BE49-F238E27FC236}">
                <a16:creationId xmlns:a16="http://schemas.microsoft.com/office/drawing/2014/main" id="{3EF9D16C-A271-F13D-C445-53948D830F10}"/>
              </a:ext>
            </a:extLst>
          </p:cNvPr>
          <p:cNvGrpSpPr/>
          <p:nvPr/>
        </p:nvGrpSpPr>
        <p:grpSpPr>
          <a:xfrm>
            <a:off x="301657" y="1282046"/>
            <a:ext cx="5699995" cy="3152794"/>
            <a:chOff x="477001" y="1602989"/>
            <a:chExt cx="4914576" cy="3110409"/>
          </a:xfrm>
        </p:grpSpPr>
        <p:sp>
          <p:nvSpPr>
            <p:cNvPr id="3" name="Rectangle: Rounded Corners 2">
              <a:extLst>
                <a:ext uri="{FF2B5EF4-FFF2-40B4-BE49-F238E27FC236}">
                  <a16:creationId xmlns:a16="http://schemas.microsoft.com/office/drawing/2014/main" id="{6E64112A-8F0E-EB97-139B-66F484655070}"/>
                </a:ext>
              </a:extLst>
            </p:cNvPr>
            <p:cNvSpPr/>
            <p:nvPr/>
          </p:nvSpPr>
          <p:spPr>
            <a:xfrm>
              <a:off x="477001" y="1602989"/>
              <a:ext cx="4821310" cy="3061532"/>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 name="Freeform: Shape 3">
              <a:extLst>
                <a:ext uri="{FF2B5EF4-FFF2-40B4-BE49-F238E27FC236}">
                  <a16:creationId xmlns:a16="http://schemas.microsoft.com/office/drawing/2014/main" id="{34F9E161-C8A4-819C-8B4D-C67CE12D77BA}"/>
                </a:ext>
              </a:extLst>
            </p:cNvPr>
            <p:cNvSpPr/>
            <p:nvPr/>
          </p:nvSpPr>
          <p:spPr>
            <a:xfrm>
              <a:off x="570267" y="1651866"/>
              <a:ext cx="4821310" cy="3061532"/>
            </a:xfrm>
            <a:custGeom>
              <a:avLst/>
              <a:gdLst>
                <a:gd name="connsiteX0" fmla="*/ 0 w 4821310"/>
                <a:gd name="connsiteY0" fmla="*/ 306153 h 3061532"/>
                <a:gd name="connsiteX1" fmla="*/ 306153 w 4821310"/>
                <a:gd name="connsiteY1" fmla="*/ 0 h 3061532"/>
                <a:gd name="connsiteX2" fmla="*/ 4515157 w 4821310"/>
                <a:gd name="connsiteY2" fmla="*/ 0 h 3061532"/>
                <a:gd name="connsiteX3" fmla="*/ 4821310 w 4821310"/>
                <a:gd name="connsiteY3" fmla="*/ 306153 h 3061532"/>
                <a:gd name="connsiteX4" fmla="*/ 4821310 w 4821310"/>
                <a:gd name="connsiteY4" fmla="*/ 2755379 h 3061532"/>
                <a:gd name="connsiteX5" fmla="*/ 4515157 w 4821310"/>
                <a:gd name="connsiteY5" fmla="*/ 3061532 h 3061532"/>
                <a:gd name="connsiteX6" fmla="*/ 306153 w 4821310"/>
                <a:gd name="connsiteY6" fmla="*/ 3061532 h 3061532"/>
                <a:gd name="connsiteX7" fmla="*/ 0 w 4821310"/>
                <a:gd name="connsiteY7" fmla="*/ 2755379 h 3061532"/>
                <a:gd name="connsiteX8" fmla="*/ 0 w 4821310"/>
                <a:gd name="connsiteY8" fmla="*/ 306153 h 3061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21310" h="3061532">
                  <a:moveTo>
                    <a:pt x="0" y="306153"/>
                  </a:moveTo>
                  <a:cubicBezTo>
                    <a:pt x="0" y="137069"/>
                    <a:pt x="137069" y="0"/>
                    <a:pt x="306153" y="0"/>
                  </a:cubicBezTo>
                  <a:lnTo>
                    <a:pt x="4515157" y="0"/>
                  </a:lnTo>
                  <a:cubicBezTo>
                    <a:pt x="4684241" y="0"/>
                    <a:pt x="4821310" y="137069"/>
                    <a:pt x="4821310" y="306153"/>
                  </a:cubicBezTo>
                  <a:lnTo>
                    <a:pt x="4821310" y="2755379"/>
                  </a:lnTo>
                  <a:cubicBezTo>
                    <a:pt x="4821310" y="2924463"/>
                    <a:pt x="4684241" y="3061532"/>
                    <a:pt x="4515157" y="3061532"/>
                  </a:cubicBezTo>
                  <a:lnTo>
                    <a:pt x="306153" y="3061532"/>
                  </a:lnTo>
                  <a:cubicBezTo>
                    <a:pt x="137069" y="3061532"/>
                    <a:pt x="0" y="2924463"/>
                    <a:pt x="0" y="2755379"/>
                  </a:cubicBezTo>
                  <a:lnTo>
                    <a:pt x="0" y="306153"/>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0629" tIns="150629" rIns="150629" bIns="150629" numCol="1" spcCol="1270" anchor="ctr" anchorCtr="0">
              <a:noAutofit/>
            </a:bodyPr>
            <a:lstStyle/>
            <a:p>
              <a:pPr marL="0" lvl="0" indent="0" defTabSz="711200">
                <a:lnSpc>
                  <a:spcPct val="90000"/>
                </a:lnSpc>
                <a:spcBef>
                  <a:spcPct val="0"/>
                </a:spcBef>
                <a:spcAft>
                  <a:spcPct val="35000"/>
                </a:spcAft>
                <a:buNone/>
              </a:pPr>
              <a:r>
                <a:rPr lang="en-GB" b="0" i="1" kern="1200" dirty="0"/>
                <a:t>“</a:t>
              </a:r>
              <a:r>
                <a:rPr lang="en-GB" i="1" kern="1200" dirty="0"/>
                <a:t>Scholars in the </a:t>
              </a:r>
              <a:r>
                <a:rPr lang="en-GB" b="1" kern="1200" dirty="0"/>
                <a:t>humanities </a:t>
              </a:r>
              <a:r>
                <a:rPr lang="en-GB" b="1" i="1" kern="1200" dirty="0"/>
                <a:t>have a long tradition in the investigation of </a:t>
              </a:r>
              <a:r>
                <a:rPr lang="en-GB" b="1" kern="1200" dirty="0"/>
                <a:t>spatial theory and methods</a:t>
              </a:r>
              <a:r>
                <a:rPr lang="en-GB" b="0" i="1" kern="1200" dirty="0"/>
                <a:t>, as well as on the </a:t>
              </a:r>
              <a:r>
                <a:rPr lang="en-GB" b="1" kern="1200" dirty="0"/>
                <a:t>analysis of space and place </a:t>
              </a:r>
              <a:r>
                <a:rPr lang="en-GB" b="0" i="1" kern="1200" dirty="0"/>
                <a:t>within its multiple disciplines. Although technologies such as </a:t>
              </a:r>
              <a:r>
                <a:rPr lang="en-GB" b="1" kern="1200" dirty="0"/>
                <a:t>Geographic Information Systems</a:t>
              </a:r>
              <a:r>
                <a:rPr lang="en-GB" b="0" i="1" kern="1200" dirty="0"/>
                <a:t> have been used in Humanities fields such as Archaeology for over four decades, it has been only in recent years that the development of new technologies and methods have led to the emergence of the field that is now more commonly known as the </a:t>
              </a:r>
              <a:r>
                <a:rPr lang="en-GB" b="1" kern="1200" dirty="0"/>
                <a:t>Spatial Humanities</a:t>
              </a:r>
              <a:r>
                <a:rPr lang="en-GB" b="0" i="1" kern="1200" dirty="0"/>
                <a:t>, often also referred to as </a:t>
              </a:r>
              <a:r>
                <a:rPr lang="en-GB" b="1" kern="1200" dirty="0"/>
                <a:t>GeoHumanities</a:t>
              </a:r>
              <a:r>
                <a:rPr lang="en-GB" b="0" i="1" kern="1200" dirty="0"/>
                <a:t>.” </a:t>
              </a:r>
              <a:r>
                <a:rPr lang="en-GB" sz="1400" b="0" i="1" kern="1200" dirty="0"/>
                <a:t>- </a:t>
              </a:r>
              <a:r>
                <a:rPr lang="en-GB" sz="1400" i="1" kern="1200" dirty="0"/>
                <a:t>Murrieta-</a:t>
              </a:r>
              <a:r>
                <a:rPr lang="en-GB" sz="1400" i="1" kern="1200" dirty="0" err="1"/>
                <a:t>flores</a:t>
              </a:r>
              <a:r>
                <a:rPr lang="en-GB" sz="1400" i="1" kern="1200" dirty="0"/>
                <a:t> &amp; Martins (2019)</a:t>
              </a:r>
              <a:endParaRPr lang="en-US" kern="1200" dirty="0"/>
            </a:p>
          </p:txBody>
        </p:sp>
      </p:grpSp>
      <p:grpSp>
        <p:nvGrpSpPr>
          <p:cNvPr id="10" name="Group 9">
            <a:extLst>
              <a:ext uri="{FF2B5EF4-FFF2-40B4-BE49-F238E27FC236}">
                <a16:creationId xmlns:a16="http://schemas.microsoft.com/office/drawing/2014/main" id="{D9066384-2316-AD61-5EBF-10A1ECCABD83}"/>
              </a:ext>
            </a:extLst>
          </p:cNvPr>
          <p:cNvGrpSpPr/>
          <p:nvPr/>
        </p:nvGrpSpPr>
        <p:grpSpPr>
          <a:xfrm>
            <a:off x="6096000" y="1632940"/>
            <a:ext cx="5794342" cy="2801900"/>
            <a:chOff x="301658" y="4970500"/>
            <a:chExt cx="8203928" cy="2315955"/>
          </a:xfrm>
        </p:grpSpPr>
        <p:sp>
          <p:nvSpPr>
            <p:cNvPr id="5" name="Rectangle: Rounded Corners 4">
              <a:extLst>
                <a:ext uri="{FF2B5EF4-FFF2-40B4-BE49-F238E27FC236}">
                  <a16:creationId xmlns:a16="http://schemas.microsoft.com/office/drawing/2014/main" id="{2AC62101-8A4A-D95E-5748-AA45544B8152}"/>
                </a:ext>
              </a:extLst>
            </p:cNvPr>
            <p:cNvSpPr/>
            <p:nvPr/>
          </p:nvSpPr>
          <p:spPr>
            <a:xfrm>
              <a:off x="301658" y="4970500"/>
              <a:ext cx="8203928" cy="2235637"/>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8" name="Freeform: Shape 7">
              <a:extLst>
                <a:ext uri="{FF2B5EF4-FFF2-40B4-BE49-F238E27FC236}">
                  <a16:creationId xmlns:a16="http://schemas.microsoft.com/office/drawing/2014/main" id="{B0C695D3-06B5-65E6-490A-E9071BE72A1A}"/>
                </a:ext>
              </a:extLst>
            </p:cNvPr>
            <p:cNvSpPr/>
            <p:nvPr/>
          </p:nvSpPr>
          <p:spPr>
            <a:xfrm>
              <a:off x="394924" y="5019142"/>
              <a:ext cx="8070346" cy="2267313"/>
            </a:xfrm>
            <a:custGeom>
              <a:avLst/>
              <a:gdLst>
                <a:gd name="connsiteX0" fmla="*/ 0 w 4821310"/>
                <a:gd name="connsiteY0" fmla="*/ 306153 h 3061532"/>
                <a:gd name="connsiteX1" fmla="*/ 306153 w 4821310"/>
                <a:gd name="connsiteY1" fmla="*/ 0 h 3061532"/>
                <a:gd name="connsiteX2" fmla="*/ 4515157 w 4821310"/>
                <a:gd name="connsiteY2" fmla="*/ 0 h 3061532"/>
                <a:gd name="connsiteX3" fmla="*/ 4821310 w 4821310"/>
                <a:gd name="connsiteY3" fmla="*/ 306153 h 3061532"/>
                <a:gd name="connsiteX4" fmla="*/ 4821310 w 4821310"/>
                <a:gd name="connsiteY4" fmla="*/ 2755379 h 3061532"/>
                <a:gd name="connsiteX5" fmla="*/ 4515157 w 4821310"/>
                <a:gd name="connsiteY5" fmla="*/ 3061532 h 3061532"/>
                <a:gd name="connsiteX6" fmla="*/ 306153 w 4821310"/>
                <a:gd name="connsiteY6" fmla="*/ 3061532 h 3061532"/>
                <a:gd name="connsiteX7" fmla="*/ 0 w 4821310"/>
                <a:gd name="connsiteY7" fmla="*/ 2755379 h 3061532"/>
                <a:gd name="connsiteX8" fmla="*/ 0 w 4821310"/>
                <a:gd name="connsiteY8" fmla="*/ 306153 h 3061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21310" h="3061532">
                  <a:moveTo>
                    <a:pt x="0" y="306153"/>
                  </a:moveTo>
                  <a:cubicBezTo>
                    <a:pt x="0" y="137069"/>
                    <a:pt x="137069" y="0"/>
                    <a:pt x="306153" y="0"/>
                  </a:cubicBezTo>
                  <a:lnTo>
                    <a:pt x="4515157" y="0"/>
                  </a:lnTo>
                  <a:cubicBezTo>
                    <a:pt x="4684241" y="0"/>
                    <a:pt x="4821310" y="137069"/>
                    <a:pt x="4821310" y="306153"/>
                  </a:cubicBezTo>
                  <a:lnTo>
                    <a:pt x="4821310" y="2755379"/>
                  </a:lnTo>
                  <a:cubicBezTo>
                    <a:pt x="4821310" y="2924463"/>
                    <a:pt x="4684241" y="3061532"/>
                    <a:pt x="4515157" y="3061532"/>
                  </a:cubicBezTo>
                  <a:lnTo>
                    <a:pt x="306153" y="3061532"/>
                  </a:lnTo>
                  <a:cubicBezTo>
                    <a:pt x="137069" y="3061532"/>
                    <a:pt x="0" y="2924463"/>
                    <a:pt x="0" y="2755379"/>
                  </a:cubicBezTo>
                  <a:lnTo>
                    <a:pt x="0" y="306153"/>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0629" tIns="150629" rIns="150629" bIns="150629" numCol="1" spcCol="1270" anchor="ctr" anchorCtr="0">
              <a:noAutofit/>
            </a:bodyPr>
            <a:lstStyle/>
            <a:p>
              <a:pPr marL="0" lvl="0" indent="0" defTabSz="711200">
                <a:lnSpc>
                  <a:spcPct val="90000"/>
                </a:lnSpc>
                <a:spcBef>
                  <a:spcPct val="0"/>
                </a:spcBef>
                <a:spcAft>
                  <a:spcPct val="35000"/>
                </a:spcAft>
                <a:buNone/>
              </a:pPr>
              <a:r>
                <a:rPr lang="en-GB" kern="1200" dirty="0"/>
                <a:t>“</a:t>
              </a:r>
              <a:r>
                <a:rPr lang="en-GB" i="1" kern="1200" dirty="0"/>
                <a:t>There is a </a:t>
              </a:r>
              <a:r>
                <a:rPr lang="en-GB" b="1" kern="1200" dirty="0"/>
                <a:t>move towards using GIS technology </a:t>
              </a:r>
              <a:r>
                <a:rPr lang="en-GB" i="1" kern="1200" dirty="0"/>
                <a:t>to highlight … the </a:t>
              </a:r>
              <a:r>
                <a:rPr lang="en-GB" b="1" kern="1200" dirty="0"/>
                <a:t>locatedness of everyday life </a:t>
              </a:r>
              <a:r>
                <a:rPr lang="en-GB" i="1" kern="1200" dirty="0"/>
                <a:t>and the </a:t>
              </a:r>
              <a:r>
                <a:rPr lang="en-GB" b="1" kern="1200" dirty="0"/>
                <a:t>spatialities of cultural practices </a:t>
              </a:r>
              <a:r>
                <a:rPr lang="en-GB" i="1" kern="1200" dirty="0"/>
                <a:t>… [and the] … The</a:t>
              </a:r>
              <a:r>
                <a:rPr lang="en-GB" b="1" i="1" kern="1200" dirty="0"/>
                <a:t> </a:t>
              </a:r>
              <a:r>
                <a:rPr lang="en-GB" b="1" kern="1200" dirty="0"/>
                <a:t>production of maps and other data visualizations related to history, literature, and the arts is an important contribution</a:t>
              </a:r>
              <a:r>
                <a:rPr lang="en-GB" i="1" kern="1200" dirty="0"/>
                <a:t> in and of itself.” … </a:t>
              </a:r>
              <a:r>
                <a:rPr lang="en-GB" b="1" kern="1200" dirty="0"/>
                <a:t>DH GIS </a:t>
              </a:r>
              <a:r>
                <a:rPr lang="en-GB" b="1" i="1" dirty="0"/>
                <a:t>is in rare position to demand and create more free, open source, … accessible software that fits its needs.</a:t>
              </a:r>
              <a:r>
                <a:rPr lang="en-GB" kern="1200" dirty="0"/>
                <a:t>”</a:t>
              </a:r>
              <a:r>
                <a:rPr lang="en-GB" sz="1600" kern="1200" dirty="0"/>
                <a:t> </a:t>
              </a:r>
              <a:r>
                <a:rPr lang="en-GB" sz="1200" kern="1200" dirty="0"/>
                <a:t>- </a:t>
              </a:r>
              <a:r>
                <a:rPr lang="en-GB" sz="1200" b="0" i="0" kern="1200" dirty="0"/>
                <a:t>GIESEKING, J.J., 2018. Where Are We? The Method of Mapping with GIS in Digital Humanities. </a:t>
              </a:r>
              <a:r>
                <a:rPr lang="en-GB" sz="1200" b="0" i="1" kern="1200" dirty="0"/>
                <a:t>American Quarterly, </a:t>
              </a:r>
              <a:r>
                <a:rPr lang="en-GB" sz="1200" b="1" i="0" kern="1200" dirty="0"/>
                <a:t>70</a:t>
              </a:r>
              <a:r>
                <a:rPr lang="en-GB" sz="1200" b="0" i="0" kern="1200" dirty="0"/>
                <a:t>(3), pp. 641-648.</a:t>
              </a:r>
              <a:endParaRPr lang="en-US" sz="1600" kern="1200" dirty="0"/>
            </a:p>
          </p:txBody>
        </p:sp>
      </p:grpSp>
      <p:grpSp>
        <p:nvGrpSpPr>
          <p:cNvPr id="6" name="Group 5">
            <a:extLst>
              <a:ext uri="{FF2B5EF4-FFF2-40B4-BE49-F238E27FC236}">
                <a16:creationId xmlns:a16="http://schemas.microsoft.com/office/drawing/2014/main" id="{B20ABB37-E834-BF10-F753-29F3158D69D3}"/>
              </a:ext>
            </a:extLst>
          </p:cNvPr>
          <p:cNvGrpSpPr/>
          <p:nvPr/>
        </p:nvGrpSpPr>
        <p:grpSpPr>
          <a:xfrm>
            <a:off x="1531620" y="4626734"/>
            <a:ext cx="8507091" cy="2084268"/>
            <a:chOff x="1531620" y="4626734"/>
            <a:chExt cx="8507091" cy="2084268"/>
          </a:xfrm>
        </p:grpSpPr>
        <p:grpSp>
          <p:nvGrpSpPr>
            <p:cNvPr id="39" name="Group 38">
              <a:extLst>
                <a:ext uri="{FF2B5EF4-FFF2-40B4-BE49-F238E27FC236}">
                  <a16:creationId xmlns:a16="http://schemas.microsoft.com/office/drawing/2014/main" id="{66909329-6D28-2272-E670-6E6A038BF04E}"/>
                </a:ext>
              </a:extLst>
            </p:cNvPr>
            <p:cNvGrpSpPr/>
            <p:nvPr/>
          </p:nvGrpSpPr>
          <p:grpSpPr>
            <a:xfrm>
              <a:off x="1531620" y="4626734"/>
              <a:ext cx="8507091" cy="2084268"/>
              <a:chOff x="1531620" y="4626734"/>
              <a:chExt cx="8507091" cy="2084268"/>
            </a:xfrm>
          </p:grpSpPr>
          <p:grpSp>
            <p:nvGrpSpPr>
              <p:cNvPr id="36" name="Group 35">
                <a:extLst>
                  <a:ext uri="{FF2B5EF4-FFF2-40B4-BE49-F238E27FC236}">
                    <a16:creationId xmlns:a16="http://schemas.microsoft.com/office/drawing/2014/main" id="{4033D17D-00DD-69FE-31A3-A627F1972DC6}"/>
                  </a:ext>
                </a:extLst>
              </p:cNvPr>
              <p:cNvGrpSpPr/>
              <p:nvPr/>
            </p:nvGrpSpPr>
            <p:grpSpPr>
              <a:xfrm>
                <a:off x="1531620" y="4626734"/>
                <a:ext cx="8507091" cy="2084268"/>
                <a:chOff x="2252921" y="3663801"/>
                <a:chExt cx="6327056" cy="3047265"/>
              </a:xfrm>
            </p:grpSpPr>
            <p:grpSp>
              <p:nvGrpSpPr>
                <p:cNvPr id="30" name="Group 29">
                  <a:extLst>
                    <a:ext uri="{FF2B5EF4-FFF2-40B4-BE49-F238E27FC236}">
                      <a16:creationId xmlns:a16="http://schemas.microsoft.com/office/drawing/2014/main" id="{824029DD-4AA4-BCC6-1714-203021E5986F}"/>
                    </a:ext>
                  </a:extLst>
                </p:cNvPr>
                <p:cNvGrpSpPr/>
                <p:nvPr/>
              </p:nvGrpSpPr>
              <p:grpSpPr>
                <a:xfrm>
                  <a:off x="2252921" y="3663801"/>
                  <a:ext cx="6327056" cy="3047265"/>
                  <a:chOff x="4267970" y="2887674"/>
                  <a:chExt cx="4960289" cy="3250869"/>
                </a:xfrm>
              </p:grpSpPr>
              <p:sp>
                <p:nvSpPr>
                  <p:cNvPr id="31" name="Freeform: Shape 30">
                    <a:extLst>
                      <a:ext uri="{FF2B5EF4-FFF2-40B4-BE49-F238E27FC236}">
                        <a16:creationId xmlns:a16="http://schemas.microsoft.com/office/drawing/2014/main" id="{6FD7449A-25FD-2F55-D1FF-783431949317}"/>
                      </a:ext>
                    </a:extLst>
                  </p:cNvPr>
                  <p:cNvSpPr/>
                  <p:nvPr/>
                </p:nvSpPr>
                <p:spPr>
                  <a:xfrm>
                    <a:off x="4267970" y="2887674"/>
                    <a:ext cx="3725495" cy="3250658"/>
                  </a:xfrm>
                  <a:custGeom>
                    <a:avLst/>
                    <a:gdLst>
                      <a:gd name="connsiteX0" fmla="*/ 0 w 3250429"/>
                      <a:gd name="connsiteY0" fmla="*/ 1625329 h 3250658"/>
                      <a:gd name="connsiteX1" fmla="*/ 1625215 w 3250429"/>
                      <a:gd name="connsiteY1" fmla="*/ 0 h 3250658"/>
                      <a:gd name="connsiteX2" fmla="*/ 3250430 w 3250429"/>
                      <a:gd name="connsiteY2" fmla="*/ 1625329 h 3250658"/>
                      <a:gd name="connsiteX3" fmla="*/ 1625215 w 3250429"/>
                      <a:gd name="connsiteY3" fmla="*/ 3250658 h 3250658"/>
                      <a:gd name="connsiteX4" fmla="*/ 0 w 3250429"/>
                      <a:gd name="connsiteY4" fmla="*/ 1625329 h 3250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0429" h="3250658">
                        <a:moveTo>
                          <a:pt x="0" y="1625329"/>
                        </a:moveTo>
                        <a:cubicBezTo>
                          <a:pt x="0" y="727685"/>
                          <a:pt x="727634" y="0"/>
                          <a:pt x="1625215" y="0"/>
                        </a:cubicBezTo>
                        <a:cubicBezTo>
                          <a:pt x="2522796" y="0"/>
                          <a:pt x="3250430" y="727685"/>
                          <a:pt x="3250430" y="1625329"/>
                        </a:cubicBezTo>
                        <a:cubicBezTo>
                          <a:pt x="3250430" y="2522973"/>
                          <a:pt x="2522796" y="3250658"/>
                          <a:pt x="1625215" y="3250658"/>
                        </a:cubicBezTo>
                        <a:cubicBezTo>
                          <a:pt x="727634" y="3250658"/>
                          <a:pt x="0" y="2522973"/>
                          <a:pt x="0" y="1625329"/>
                        </a:cubicBezTo>
                        <a:close/>
                      </a:path>
                    </a:pathLst>
                  </a:custGeom>
                  <a:solidFill>
                    <a:schemeClr val="accent1">
                      <a:hueOff val="0"/>
                      <a:satOff val="0"/>
                      <a:lumOff val="0"/>
                      <a:alpha val="26000"/>
                    </a:schemeClr>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723664" tIns="723698" rIns="723664" bIns="723698" numCol="1" spcCol="1270" anchor="ctr" anchorCtr="0">
                    <a:noAutofit/>
                  </a:bodyPr>
                  <a:lstStyle/>
                  <a:p>
                    <a:pPr algn="ctr" defTabSz="2889250">
                      <a:lnSpc>
                        <a:spcPct val="90000"/>
                      </a:lnSpc>
                      <a:spcBef>
                        <a:spcPct val="0"/>
                      </a:spcBef>
                      <a:spcAft>
                        <a:spcPct val="35000"/>
                      </a:spcAft>
                    </a:pPr>
                    <a:endParaRPr lang="en-GB" sz="6500"/>
                  </a:p>
                </p:txBody>
              </p:sp>
              <p:sp>
                <p:nvSpPr>
                  <p:cNvPr id="32" name="Freeform: Shape 31">
                    <a:extLst>
                      <a:ext uri="{FF2B5EF4-FFF2-40B4-BE49-F238E27FC236}">
                        <a16:creationId xmlns:a16="http://schemas.microsoft.com/office/drawing/2014/main" id="{5E23FD27-5C33-3CD8-1B05-950358A312C1}"/>
                      </a:ext>
                    </a:extLst>
                  </p:cNvPr>
                  <p:cNvSpPr/>
                  <p:nvPr/>
                </p:nvSpPr>
                <p:spPr>
                  <a:xfrm>
                    <a:off x="5977830" y="2887885"/>
                    <a:ext cx="3250429" cy="3250658"/>
                  </a:xfrm>
                  <a:custGeom>
                    <a:avLst/>
                    <a:gdLst>
                      <a:gd name="connsiteX0" fmla="*/ 0 w 3250429"/>
                      <a:gd name="connsiteY0" fmla="*/ 1625329 h 3250658"/>
                      <a:gd name="connsiteX1" fmla="*/ 1625215 w 3250429"/>
                      <a:gd name="connsiteY1" fmla="*/ 0 h 3250658"/>
                      <a:gd name="connsiteX2" fmla="*/ 3250430 w 3250429"/>
                      <a:gd name="connsiteY2" fmla="*/ 1625329 h 3250658"/>
                      <a:gd name="connsiteX3" fmla="*/ 1625215 w 3250429"/>
                      <a:gd name="connsiteY3" fmla="*/ 3250658 h 3250658"/>
                      <a:gd name="connsiteX4" fmla="*/ 0 w 3250429"/>
                      <a:gd name="connsiteY4" fmla="*/ 1625329 h 3250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0429" h="3250658">
                        <a:moveTo>
                          <a:pt x="0" y="1625329"/>
                        </a:moveTo>
                        <a:cubicBezTo>
                          <a:pt x="0" y="727685"/>
                          <a:pt x="727634" y="0"/>
                          <a:pt x="1625215" y="0"/>
                        </a:cubicBezTo>
                        <a:cubicBezTo>
                          <a:pt x="2522796" y="0"/>
                          <a:pt x="3250430" y="727685"/>
                          <a:pt x="3250430" y="1625329"/>
                        </a:cubicBezTo>
                        <a:cubicBezTo>
                          <a:pt x="3250430" y="2522973"/>
                          <a:pt x="2522796" y="3250658"/>
                          <a:pt x="1625215" y="3250658"/>
                        </a:cubicBezTo>
                        <a:cubicBezTo>
                          <a:pt x="727634" y="3250658"/>
                          <a:pt x="0" y="2522973"/>
                          <a:pt x="0" y="1625329"/>
                        </a:cubicBezTo>
                        <a:close/>
                      </a:path>
                    </a:pathLst>
                  </a:custGeom>
                  <a:solidFill>
                    <a:schemeClr val="accent1">
                      <a:hueOff val="0"/>
                      <a:satOff val="0"/>
                      <a:lumOff val="0"/>
                      <a:alpha val="26000"/>
                    </a:schemeClr>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723664" tIns="723698" rIns="723664" bIns="723698" numCol="1" spcCol="1270" anchor="ctr" anchorCtr="0">
                    <a:noAutofit/>
                  </a:bodyPr>
                  <a:lstStyle/>
                  <a:p>
                    <a:pPr algn="ctr" defTabSz="2889250">
                      <a:lnSpc>
                        <a:spcPct val="90000"/>
                      </a:lnSpc>
                      <a:spcBef>
                        <a:spcPct val="0"/>
                      </a:spcBef>
                      <a:spcAft>
                        <a:spcPct val="35000"/>
                      </a:spcAft>
                    </a:pPr>
                    <a:endParaRPr lang="en-GB" sz="6500" dirty="0"/>
                  </a:p>
                </p:txBody>
              </p:sp>
            </p:grpSp>
            <p:sp>
              <p:nvSpPr>
                <p:cNvPr id="33" name="TextBox 32">
                  <a:extLst>
                    <a:ext uri="{FF2B5EF4-FFF2-40B4-BE49-F238E27FC236}">
                      <a16:creationId xmlns:a16="http://schemas.microsoft.com/office/drawing/2014/main" id="{A86469C2-2936-6CF0-2713-F6BC23320A11}"/>
                    </a:ext>
                  </a:extLst>
                </p:cNvPr>
                <p:cNvSpPr txBox="1"/>
                <p:nvPr/>
              </p:nvSpPr>
              <p:spPr>
                <a:xfrm>
                  <a:off x="4706588" y="4100535"/>
                  <a:ext cx="2026176" cy="584973"/>
                </a:xfrm>
                <a:prstGeom prst="rect">
                  <a:avLst/>
                </a:prstGeom>
                <a:noFill/>
              </p:spPr>
              <p:txBody>
                <a:bodyPr wrap="square">
                  <a:spAutoFit/>
                </a:bodyPr>
                <a:lstStyle/>
                <a:p>
                  <a:pPr algn="ctr"/>
                  <a:r>
                    <a:rPr lang="en-GB" sz="2000" b="1" dirty="0">
                      <a:solidFill>
                        <a:schemeClr val="tx1"/>
                      </a:solidFill>
                    </a:rPr>
                    <a:t>Spatial Humanities</a:t>
                  </a:r>
                  <a:endParaRPr lang="en-GB" sz="2000" dirty="0">
                    <a:solidFill>
                      <a:schemeClr val="tx1"/>
                    </a:solidFill>
                  </a:endParaRPr>
                </a:p>
              </p:txBody>
            </p:sp>
            <p:sp>
              <p:nvSpPr>
                <p:cNvPr id="34" name="TextBox 33">
                  <a:extLst>
                    <a:ext uri="{FF2B5EF4-FFF2-40B4-BE49-F238E27FC236}">
                      <a16:creationId xmlns:a16="http://schemas.microsoft.com/office/drawing/2014/main" id="{A52BFACC-CFE7-8324-4DF7-FF875C8C7E56}"/>
                    </a:ext>
                  </a:extLst>
                </p:cNvPr>
                <p:cNvSpPr txBox="1"/>
                <p:nvPr/>
              </p:nvSpPr>
              <p:spPr>
                <a:xfrm>
                  <a:off x="7128403" y="4643754"/>
                  <a:ext cx="1375744" cy="1349937"/>
                </a:xfrm>
                <a:prstGeom prst="rect">
                  <a:avLst/>
                </a:prstGeom>
                <a:noFill/>
              </p:spPr>
              <p:txBody>
                <a:bodyPr wrap="square">
                  <a:spAutoFit/>
                </a:bodyPr>
                <a:lstStyle/>
                <a:p>
                  <a:pPr algn="ctr"/>
                  <a:r>
                    <a:rPr lang="en-GB" b="1" dirty="0">
                      <a:solidFill>
                        <a:schemeClr val="tx1"/>
                      </a:solidFill>
                    </a:rPr>
                    <a:t>Digital </a:t>
                  </a:r>
                </a:p>
                <a:p>
                  <a:pPr algn="ctr"/>
                  <a:r>
                    <a:rPr lang="en-GB" b="1" dirty="0">
                      <a:solidFill>
                        <a:schemeClr val="tx1"/>
                      </a:solidFill>
                    </a:rPr>
                    <a:t>Humanities</a:t>
                  </a:r>
                </a:p>
                <a:p>
                  <a:pPr algn="ctr"/>
                  <a:r>
                    <a:rPr lang="en-GB" b="1" dirty="0"/>
                    <a:t>(DH)</a:t>
                  </a:r>
                  <a:endParaRPr lang="en-GB" b="1" dirty="0">
                    <a:solidFill>
                      <a:schemeClr val="tx1"/>
                    </a:solidFill>
                  </a:endParaRPr>
                </a:p>
              </p:txBody>
            </p:sp>
            <p:sp>
              <p:nvSpPr>
                <p:cNvPr id="35" name="TextBox 34">
                  <a:extLst>
                    <a:ext uri="{FF2B5EF4-FFF2-40B4-BE49-F238E27FC236}">
                      <a16:creationId xmlns:a16="http://schemas.microsoft.com/office/drawing/2014/main" id="{8923ACA7-2843-37B3-2AE8-A0DD5FA8F3B1}"/>
                    </a:ext>
                  </a:extLst>
                </p:cNvPr>
                <p:cNvSpPr txBox="1"/>
                <p:nvPr/>
              </p:nvSpPr>
              <p:spPr>
                <a:xfrm>
                  <a:off x="2631033" y="4512365"/>
                  <a:ext cx="1796285" cy="1349937"/>
                </a:xfrm>
                <a:prstGeom prst="rect">
                  <a:avLst/>
                </a:prstGeom>
                <a:noFill/>
              </p:spPr>
              <p:txBody>
                <a:bodyPr wrap="square">
                  <a:spAutoFit/>
                </a:bodyPr>
                <a:lstStyle/>
                <a:p>
                  <a:pPr algn="ctr"/>
                  <a:r>
                    <a:rPr lang="en-GB" b="1" dirty="0">
                      <a:solidFill>
                        <a:schemeClr val="tx1"/>
                      </a:solidFill>
                    </a:rPr>
                    <a:t>Geographic Information System (GIS)</a:t>
                  </a:r>
                </a:p>
              </p:txBody>
            </p:sp>
          </p:grpSp>
          <p:sp>
            <p:nvSpPr>
              <p:cNvPr id="37" name="TextBox 36">
                <a:extLst>
                  <a:ext uri="{FF2B5EF4-FFF2-40B4-BE49-F238E27FC236}">
                    <a16:creationId xmlns:a16="http://schemas.microsoft.com/office/drawing/2014/main" id="{E2E33590-59F1-AAC0-F86F-BEE9F1B04AA3}"/>
                  </a:ext>
                </a:extLst>
              </p:cNvPr>
              <p:cNvSpPr txBox="1"/>
              <p:nvPr/>
            </p:nvSpPr>
            <p:spPr>
              <a:xfrm>
                <a:off x="4830716" y="5290746"/>
                <a:ext cx="2724310" cy="400110"/>
              </a:xfrm>
              <a:prstGeom prst="rect">
                <a:avLst/>
              </a:prstGeom>
              <a:noFill/>
            </p:spPr>
            <p:txBody>
              <a:bodyPr wrap="square">
                <a:spAutoFit/>
              </a:bodyPr>
              <a:lstStyle/>
              <a:p>
                <a:pPr algn="ctr"/>
                <a:r>
                  <a:rPr lang="en-GB" sz="2000" b="1" dirty="0">
                    <a:solidFill>
                      <a:schemeClr val="tx1"/>
                    </a:solidFill>
                  </a:rPr>
                  <a:t>GeoHumanities</a:t>
                </a:r>
                <a:endParaRPr lang="en-GB" sz="2000" dirty="0">
                  <a:solidFill>
                    <a:schemeClr val="tx1"/>
                  </a:solidFill>
                </a:endParaRPr>
              </a:p>
            </p:txBody>
          </p:sp>
          <p:sp>
            <p:nvSpPr>
              <p:cNvPr id="38" name="TextBox 37">
                <a:extLst>
                  <a:ext uri="{FF2B5EF4-FFF2-40B4-BE49-F238E27FC236}">
                    <a16:creationId xmlns:a16="http://schemas.microsoft.com/office/drawing/2014/main" id="{18F59895-2363-8672-3DC0-F456CB5F1461}"/>
                  </a:ext>
                </a:extLst>
              </p:cNvPr>
              <p:cNvSpPr txBox="1"/>
              <p:nvPr/>
            </p:nvSpPr>
            <p:spPr>
              <a:xfrm>
                <a:off x="4754715" y="5626304"/>
                <a:ext cx="2724310" cy="400110"/>
              </a:xfrm>
              <a:prstGeom prst="rect">
                <a:avLst/>
              </a:prstGeom>
              <a:noFill/>
            </p:spPr>
            <p:txBody>
              <a:bodyPr wrap="square">
                <a:spAutoFit/>
              </a:bodyPr>
              <a:lstStyle/>
              <a:p>
                <a:pPr algn="ctr"/>
                <a:r>
                  <a:rPr lang="en-GB" sz="2000" b="1" dirty="0">
                    <a:solidFill>
                      <a:schemeClr val="tx1"/>
                    </a:solidFill>
                  </a:rPr>
                  <a:t>DH GIS</a:t>
                </a:r>
                <a:endParaRPr lang="en-GB" sz="2000" dirty="0">
                  <a:solidFill>
                    <a:schemeClr val="tx1"/>
                  </a:solidFill>
                </a:endParaRPr>
              </a:p>
            </p:txBody>
          </p:sp>
        </p:grpSp>
        <p:sp>
          <p:nvSpPr>
            <p:cNvPr id="2" name="TextBox 1">
              <a:extLst>
                <a:ext uri="{FF2B5EF4-FFF2-40B4-BE49-F238E27FC236}">
                  <a16:creationId xmlns:a16="http://schemas.microsoft.com/office/drawing/2014/main" id="{5C8F156F-6921-D0FB-98D3-BE3D22860D2E}"/>
                </a:ext>
              </a:extLst>
            </p:cNvPr>
            <p:cNvSpPr txBox="1"/>
            <p:nvPr/>
          </p:nvSpPr>
          <p:spPr>
            <a:xfrm>
              <a:off x="4848226" y="5951259"/>
              <a:ext cx="2724310" cy="400110"/>
            </a:xfrm>
            <a:prstGeom prst="rect">
              <a:avLst/>
            </a:prstGeom>
            <a:noFill/>
          </p:spPr>
          <p:txBody>
            <a:bodyPr wrap="square">
              <a:spAutoFit/>
            </a:bodyPr>
            <a:lstStyle/>
            <a:p>
              <a:pPr algn="ctr"/>
              <a:r>
                <a:rPr lang="en-GB" sz="2000" b="1" dirty="0">
                  <a:solidFill>
                    <a:schemeClr val="tx1"/>
                  </a:solidFill>
                </a:rPr>
                <a:t>Geospatial Humanities</a:t>
              </a:r>
              <a:endParaRPr lang="en-GB" sz="2000" dirty="0">
                <a:solidFill>
                  <a:schemeClr val="tx1"/>
                </a:solidFill>
              </a:endParaRPr>
            </a:p>
          </p:txBody>
        </p:sp>
      </p:grpSp>
    </p:spTree>
    <p:extLst>
      <p:ext uri="{BB962C8B-B14F-4D97-AF65-F5344CB8AC3E}">
        <p14:creationId xmlns:p14="http://schemas.microsoft.com/office/powerpoint/2010/main" val="12120298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4"/>
          <p:cNvSpPr>
            <a:spLocks noGrp="1"/>
          </p:cNvSpPr>
          <p:nvPr>
            <p:ph type="body" sz="quarter" idx="4294967295"/>
          </p:nvPr>
        </p:nvSpPr>
        <p:spPr>
          <a:xfrm>
            <a:off x="366608" y="862336"/>
            <a:ext cx="8100001" cy="507823"/>
          </a:xfrm>
          <a:prstGeom prst="rect">
            <a:avLst/>
          </a:prstGeom>
        </p:spPr>
        <p:txBody>
          <a:bodyPr>
            <a:normAutofit/>
          </a:bodyPr>
          <a:lstStyle/>
          <a:p>
            <a:pPr marL="0" indent="0">
              <a:buNone/>
            </a:pPr>
            <a:r>
              <a:rPr lang="en-US" dirty="0">
                <a:solidFill>
                  <a:srgbClr val="00B2DD"/>
                </a:solidFill>
                <a:latin typeface="+mn-lt"/>
              </a:rPr>
              <a:t>Basic definitions and concepts – Spatial data</a:t>
            </a:r>
          </a:p>
        </p:txBody>
      </p:sp>
      <p:sp>
        <p:nvSpPr>
          <p:cNvPr id="12" name="TextBox 11">
            <a:extLst>
              <a:ext uri="{FF2B5EF4-FFF2-40B4-BE49-F238E27FC236}">
                <a16:creationId xmlns:a16="http://schemas.microsoft.com/office/drawing/2014/main" id="{A3E7FBD9-B4B5-202F-EB44-0F0512FBF57F}"/>
              </a:ext>
            </a:extLst>
          </p:cNvPr>
          <p:cNvSpPr txBox="1"/>
          <p:nvPr/>
        </p:nvSpPr>
        <p:spPr>
          <a:xfrm>
            <a:off x="89410" y="2897761"/>
            <a:ext cx="5055790" cy="338554"/>
          </a:xfrm>
          <a:prstGeom prst="rect">
            <a:avLst/>
          </a:prstGeom>
          <a:noFill/>
        </p:spPr>
        <p:txBody>
          <a:bodyPr wrap="square">
            <a:spAutoFit/>
          </a:bodyPr>
          <a:lstStyle/>
          <a:p>
            <a:pPr algn="ctr"/>
            <a:r>
              <a:rPr lang="en-GB" sz="1600" b="1" dirty="0"/>
              <a:t>Why spatial -&gt; Geographic coordinate reference systems</a:t>
            </a:r>
          </a:p>
        </p:txBody>
      </p:sp>
      <p:grpSp>
        <p:nvGrpSpPr>
          <p:cNvPr id="24" name="Group 23">
            <a:extLst>
              <a:ext uri="{FF2B5EF4-FFF2-40B4-BE49-F238E27FC236}">
                <a16:creationId xmlns:a16="http://schemas.microsoft.com/office/drawing/2014/main" id="{8C6A2818-5FA9-0D1A-3D8F-E01DFFB6FE4A}"/>
              </a:ext>
            </a:extLst>
          </p:cNvPr>
          <p:cNvGrpSpPr/>
          <p:nvPr/>
        </p:nvGrpSpPr>
        <p:grpSpPr>
          <a:xfrm>
            <a:off x="366608" y="1642095"/>
            <a:ext cx="11029913" cy="872416"/>
            <a:chOff x="477001" y="1602989"/>
            <a:chExt cx="4821310" cy="3061532"/>
          </a:xfrm>
        </p:grpSpPr>
        <p:sp>
          <p:nvSpPr>
            <p:cNvPr id="25" name="Rectangle: Rounded Corners 24">
              <a:extLst>
                <a:ext uri="{FF2B5EF4-FFF2-40B4-BE49-F238E27FC236}">
                  <a16:creationId xmlns:a16="http://schemas.microsoft.com/office/drawing/2014/main" id="{F3ECA1D3-E549-9FE6-5EBB-042DAC7CCFB3}"/>
                </a:ext>
              </a:extLst>
            </p:cNvPr>
            <p:cNvSpPr/>
            <p:nvPr/>
          </p:nvSpPr>
          <p:spPr>
            <a:xfrm>
              <a:off x="477001" y="1602989"/>
              <a:ext cx="4821310" cy="3061532"/>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6" name="Freeform: Shape 25">
              <a:extLst>
                <a:ext uri="{FF2B5EF4-FFF2-40B4-BE49-F238E27FC236}">
                  <a16:creationId xmlns:a16="http://schemas.microsoft.com/office/drawing/2014/main" id="{225962DD-B43D-E62D-84BC-5BACC78264CB}"/>
                </a:ext>
              </a:extLst>
            </p:cNvPr>
            <p:cNvSpPr/>
            <p:nvPr/>
          </p:nvSpPr>
          <p:spPr>
            <a:xfrm>
              <a:off x="516648" y="1718717"/>
              <a:ext cx="4756683" cy="2909690"/>
            </a:xfrm>
            <a:custGeom>
              <a:avLst/>
              <a:gdLst>
                <a:gd name="connsiteX0" fmla="*/ 0 w 4821310"/>
                <a:gd name="connsiteY0" fmla="*/ 306153 h 3061532"/>
                <a:gd name="connsiteX1" fmla="*/ 306153 w 4821310"/>
                <a:gd name="connsiteY1" fmla="*/ 0 h 3061532"/>
                <a:gd name="connsiteX2" fmla="*/ 4515157 w 4821310"/>
                <a:gd name="connsiteY2" fmla="*/ 0 h 3061532"/>
                <a:gd name="connsiteX3" fmla="*/ 4821310 w 4821310"/>
                <a:gd name="connsiteY3" fmla="*/ 306153 h 3061532"/>
                <a:gd name="connsiteX4" fmla="*/ 4821310 w 4821310"/>
                <a:gd name="connsiteY4" fmla="*/ 2755379 h 3061532"/>
                <a:gd name="connsiteX5" fmla="*/ 4515157 w 4821310"/>
                <a:gd name="connsiteY5" fmla="*/ 3061532 h 3061532"/>
                <a:gd name="connsiteX6" fmla="*/ 306153 w 4821310"/>
                <a:gd name="connsiteY6" fmla="*/ 3061532 h 3061532"/>
                <a:gd name="connsiteX7" fmla="*/ 0 w 4821310"/>
                <a:gd name="connsiteY7" fmla="*/ 2755379 h 3061532"/>
                <a:gd name="connsiteX8" fmla="*/ 0 w 4821310"/>
                <a:gd name="connsiteY8" fmla="*/ 306153 h 3061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21310" h="3061532">
                  <a:moveTo>
                    <a:pt x="0" y="306153"/>
                  </a:moveTo>
                  <a:cubicBezTo>
                    <a:pt x="0" y="137069"/>
                    <a:pt x="137069" y="0"/>
                    <a:pt x="306153" y="0"/>
                  </a:cubicBezTo>
                  <a:lnTo>
                    <a:pt x="4515157" y="0"/>
                  </a:lnTo>
                  <a:cubicBezTo>
                    <a:pt x="4684241" y="0"/>
                    <a:pt x="4821310" y="137069"/>
                    <a:pt x="4821310" y="306153"/>
                  </a:cubicBezTo>
                  <a:lnTo>
                    <a:pt x="4821310" y="2755379"/>
                  </a:lnTo>
                  <a:cubicBezTo>
                    <a:pt x="4821310" y="2924463"/>
                    <a:pt x="4684241" y="3061532"/>
                    <a:pt x="4515157" y="3061532"/>
                  </a:cubicBezTo>
                  <a:lnTo>
                    <a:pt x="306153" y="3061532"/>
                  </a:lnTo>
                  <a:cubicBezTo>
                    <a:pt x="137069" y="3061532"/>
                    <a:pt x="0" y="2924463"/>
                    <a:pt x="0" y="2755379"/>
                  </a:cubicBezTo>
                  <a:lnTo>
                    <a:pt x="0" y="306153"/>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0629" tIns="150629" rIns="150629" bIns="150629" numCol="1" spcCol="1270" anchor="ctr" anchorCtr="0">
              <a:noAutofit/>
            </a:bodyPr>
            <a:lstStyle/>
            <a:p>
              <a:pPr marL="0" indent="0">
                <a:buNone/>
              </a:pPr>
              <a:r>
                <a:rPr lang="en-GB" sz="2400" b="1" dirty="0"/>
                <a:t>Spatial data [or GIS data or Geographic data] </a:t>
              </a:r>
              <a:r>
                <a:rPr lang="en-GB" sz="2400" dirty="0"/>
                <a:t>is the type of data that </a:t>
              </a:r>
              <a:r>
                <a:rPr lang="en-GB" sz="2400" i="1" dirty="0"/>
                <a:t>represents/references</a:t>
              </a:r>
              <a:r>
                <a:rPr lang="en-GB" sz="2400" dirty="0"/>
                <a:t> directly or indirectly a specific geographical area or location.</a:t>
              </a:r>
            </a:p>
          </p:txBody>
        </p:sp>
      </p:grpSp>
      <p:sp>
        <p:nvSpPr>
          <p:cNvPr id="13" name="TextBox 12">
            <a:extLst>
              <a:ext uri="{FF2B5EF4-FFF2-40B4-BE49-F238E27FC236}">
                <a16:creationId xmlns:a16="http://schemas.microsoft.com/office/drawing/2014/main" id="{19F336F2-2633-61F5-E007-65ADB162C6A7}"/>
              </a:ext>
            </a:extLst>
          </p:cNvPr>
          <p:cNvSpPr txBox="1"/>
          <p:nvPr/>
        </p:nvSpPr>
        <p:spPr>
          <a:xfrm>
            <a:off x="6695898" y="2899173"/>
            <a:ext cx="3655685" cy="338554"/>
          </a:xfrm>
          <a:prstGeom prst="rect">
            <a:avLst/>
          </a:prstGeom>
          <a:noFill/>
        </p:spPr>
        <p:txBody>
          <a:bodyPr wrap="square">
            <a:spAutoFit/>
          </a:bodyPr>
          <a:lstStyle/>
          <a:p>
            <a:r>
              <a:rPr lang="en-GB" sz="1600" b="1" dirty="0"/>
              <a:t>GIS data categories: Vector or Raster</a:t>
            </a:r>
          </a:p>
        </p:txBody>
      </p:sp>
      <p:grpSp>
        <p:nvGrpSpPr>
          <p:cNvPr id="1095" name="Group 1094">
            <a:extLst>
              <a:ext uri="{FF2B5EF4-FFF2-40B4-BE49-F238E27FC236}">
                <a16:creationId xmlns:a16="http://schemas.microsoft.com/office/drawing/2014/main" id="{CE60F6BB-D3B8-F424-10A6-96C37A3B69AE}"/>
              </a:ext>
            </a:extLst>
          </p:cNvPr>
          <p:cNvGrpSpPr/>
          <p:nvPr/>
        </p:nvGrpSpPr>
        <p:grpSpPr>
          <a:xfrm>
            <a:off x="316880" y="3255391"/>
            <a:ext cx="11632921" cy="3564524"/>
            <a:chOff x="316880" y="3255391"/>
            <a:chExt cx="11632921" cy="3564524"/>
          </a:xfrm>
        </p:grpSpPr>
        <p:sp>
          <p:nvSpPr>
            <p:cNvPr id="8" name="TextBox 7">
              <a:extLst>
                <a:ext uri="{FF2B5EF4-FFF2-40B4-BE49-F238E27FC236}">
                  <a16:creationId xmlns:a16="http://schemas.microsoft.com/office/drawing/2014/main" id="{8DE60229-DC5D-2091-1F35-5A28D60228DE}"/>
                </a:ext>
              </a:extLst>
            </p:cNvPr>
            <p:cNvSpPr txBox="1"/>
            <p:nvPr/>
          </p:nvSpPr>
          <p:spPr>
            <a:xfrm>
              <a:off x="1123868" y="6619845"/>
              <a:ext cx="2137719" cy="200055"/>
            </a:xfrm>
            <a:prstGeom prst="rect">
              <a:avLst/>
            </a:prstGeom>
            <a:noFill/>
          </p:spPr>
          <p:txBody>
            <a:bodyPr wrap="square">
              <a:spAutoFit/>
            </a:bodyPr>
            <a:lstStyle/>
            <a:p>
              <a:r>
                <a:rPr lang="en-GB" sz="700" dirty="0">
                  <a:solidFill>
                    <a:schemeClr val="bg1">
                      <a:lumMod val="65000"/>
                    </a:schemeClr>
                  </a:solidFill>
                </a:rPr>
                <a:t>Source: QGIS + OSM data + globe icon in PowerPoint</a:t>
              </a:r>
            </a:p>
          </p:txBody>
        </p:sp>
        <p:grpSp>
          <p:nvGrpSpPr>
            <p:cNvPr id="30" name="Group 29">
              <a:extLst>
                <a:ext uri="{FF2B5EF4-FFF2-40B4-BE49-F238E27FC236}">
                  <a16:creationId xmlns:a16="http://schemas.microsoft.com/office/drawing/2014/main" id="{757C2E71-40A2-3293-6462-D0956A5CE7D3}"/>
                </a:ext>
              </a:extLst>
            </p:cNvPr>
            <p:cNvGrpSpPr/>
            <p:nvPr/>
          </p:nvGrpSpPr>
          <p:grpSpPr>
            <a:xfrm>
              <a:off x="5036094" y="3881438"/>
              <a:ext cx="2595421" cy="2476500"/>
              <a:chOff x="8809179" y="3904484"/>
              <a:chExt cx="2595421" cy="2476500"/>
            </a:xfrm>
          </p:grpSpPr>
          <p:sp>
            <p:nvSpPr>
              <p:cNvPr id="6" name="Rectangle 5">
                <a:extLst>
                  <a:ext uri="{FF2B5EF4-FFF2-40B4-BE49-F238E27FC236}">
                    <a16:creationId xmlns:a16="http://schemas.microsoft.com/office/drawing/2014/main" id="{80903C9D-3168-C02F-4819-AF75927C3143}"/>
                  </a:ext>
                </a:extLst>
              </p:cNvPr>
              <p:cNvSpPr/>
              <p:nvPr/>
            </p:nvSpPr>
            <p:spPr>
              <a:xfrm>
                <a:off x="8809179" y="3904484"/>
                <a:ext cx="2544621" cy="2476500"/>
              </a:xfrm>
              <a:prstGeom prst="rect">
                <a:avLst/>
              </a:prstGeom>
              <a:solidFill>
                <a:schemeClr val="bg1">
                  <a:alpha val="3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Freeform: Shape 14">
                <a:extLst>
                  <a:ext uri="{FF2B5EF4-FFF2-40B4-BE49-F238E27FC236}">
                    <a16:creationId xmlns:a16="http://schemas.microsoft.com/office/drawing/2014/main" id="{6E488D95-F2ED-11B3-774C-56ECA726B47E}"/>
                  </a:ext>
                </a:extLst>
              </p:cNvPr>
              <p:cNvSpPr/>
              <p:nvPr/>
            </p:nvSpPr>
            <p:spPr>
              <a:xfrm>
                <a:off x="9232886" y="4216400"/>
                <a:ext cx="2171714" cy="1949655"/>
              </a:xfrm>
              <a:custGeom>
                <a:avLst/>
                <a:gdLst>
                  <a:gd name="connsiteX0" fmla="*/ 1790714 w 1790714"/>
                  <a:gd name="connsiteY0" fmla="*/ 25400 h 1901209"/>
                  <a:gd name="connsiteX1" fmla="*/ 1651014 w 1790714"/>
                  <a:gd name="connsiteY1" fmla="*/ 12700 h 1901209"/>
                  <a:gd name="connsiteX2" fmla="*/ 1574814 w 1790714"/>
                  <a:gd name="connsiteY2" fmla="*/ 0 h 1901209"/>
                  <a:gd name="connsiteX3" fmla="*/ 952514 w 1790714"/>
                  <a:gd name="connsiteY3" fmla="*/ 12700 h 1901209"/>
                  <a:gd name="connsiteX4" fmla="*/ 914414 w 1790714"/>
                  <a:gd name="connsiteY4" fmla="*/ 38100 h 1901209"/>
                  <a:gd name="connsiteX5" fmla="*/ 889014 w 1790714"/>
                  <a:gd name="connsiteY5" fmla="*/ 76200 h 1901209"/>
                  <a:gd name="connsiteX6" fmla="*/ 850914 w 1790714"/>
                  <a:gd name="connsiteY6" fmla="*/ 139700 h 1901209"/>
                  <a:gd name="connsiteX7" fmla="*/ 774714 w 1790714"/>
                  <a:gd name="connsiteY7" fmla="*/ 203200 h 1901209"/>
                  <a:gd name="connsiteX8" fmla="*/ 723914 w 1790714"/>
                  <a:gd name="connsiteY8" fmla="*/ 241300 h 1901209"/>
                  <a:gd name="connsiteX9" fmla="*/ 660414 w 1790714"/>
                  <a:gd name="connsiteY9" fmla="*/ 317500 h 1901209"/>
                  <a:gd name="connsiteX10" fmla="*/ 647714 w 1790714"/>
                  <a:gd name="connsiteY10" fmla="*/ 355600 h 1901209"/>
                  <a:gd name="connsiteX11" fmla="*/ 609614 w 1790714"/>
                  <a:gd name="connsiteY11" fmla="*/ 457200 h 1901209"/>
                  <a:gd name="connsiteX12" fmla="*/ 635014 w 1790714"/>
                  <a:gd name="connsiteY12" fmla="*/ 698500 h 1901209"/>
                  <a:gd name="connsiteX13" fmla="*/ 584214 w 1790714"/>
                  <a:gd name="connsiteY13" fmla="*/ 1016000 h 1901209"/>
                  <a:gd name="connsiteX14" fmla="*/ 596914 w 1790714"/>
                  <a:gd name="connsiteY14" fmla="*/ 1104900 h 1901209"/>
                  <a:gd name="connsiteX15" fmla="*/ 635014 w 1790714"/>
                  <a:gd name="connsiteY15" fmla="*/ 1257300 h 1901209"/>
                  <a:gd name="connsiteX16" fmla="*/ 622314 w 1790714"/>
                  <a:gd name="connsiteY16" fmla="*/ 1295400 h 1901209"/>
                  <a:gd name="connsiteX17" fmla="*/ 609614 w 1790714"/>
                  <a:gd name="connsiteY17" fmla="*/ 1435100 h 1901209"/>
                  <a:gd name="connsiteX18" fmla="*/ 571514 w 1790714"/>
                  <a:gd name="connsiteY18" fmla="*/ 1447800 h 1901209"/>
                  <a:gd name="connsiteX19" fmla="*/ 469914 w 1790714"/>
                  <a:gd name="connsiteY19" fmla="*/ 1460500 h 1901209"/>
                  <a:gd name="connsiteX20" fmla="*/ 381014 w 1790714"/>
                  <a:gd name="connsiteY20" fmla="*/ 1511300 h 1901209"/>
                  <a:gd name="connsiteX21" fmla="*/ 368314 w 1790714"/>
                  <a:gd name="connsiteY21" fmla="*/ 1549400 h 1901209"/>
                  <a:gd name="connsiteX22" fmla="*/ 304814 w 1790714"/>
                  <a:gd name="connsiteY22" fmla="*/ 1587500 h 1901209"/>
                  <a:gd name="connsiteX23" fmla="*/ 228614 w 1790714"/>
                  <a:gd name="connsiteY23" fmla="*/ 1651000 h 1901209"/>
                  <a:gd name="connsiteX24" fmla="*/ 215914 w 1790714"/>
                  <a:gd name="connsiteY24" fmla="*/ 1689100 h 1901209"/>
                  <a:gd name="connsiteX25" fmla="*/ 76214 w 1790714"/>
                  <a:gd name="connsiteY25" fmla="*/ 1816100 h 1901209"/>
                  <a:gd name="connsiteX26" fmla="*/ 14 w 1790714"/>
                  <a:gd name="connsiteY26" fmla="*/ 1879600 h 1901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790714" h="1901209">
                    <a:moveTo>
                      <a:pt x="1790714" y="25400"/>
                    </a:moveTo>
                    <a:cubicBezTo>
                      <a:pt x="1744147" y="21167"/>
                      <a:pt x="1697452" y="18163"/>
                      <a:pt x="1651014" y="12700"/>
                    </a:cubicBezTo>
                    <a:cubicBezTo>
                      <a:pt x="1625440" y="9691"/>
                      <a:pt x="1600564" y="0"/>
                      <a:pt x="1574814" y="0"/>
                    </a:cubicBezTo>
                    <a:cubicBezTo>
                      <a:pt x="1367337" y="0"/>
                      <a:pt x="1159947" y="8467"/>
                      <a:pt x="952514" y="12700"/>
                    </a:cubicBezTo>
                    <a:cubicBezTo>
                      <a:pt x="939814" y="21167"/>
                      <a:pt x="925207" y="27307"/>
                      <a:pt x="914414" y="38100"/>
                    </a:cubicBezTo>
                    <a:cubicBezTo>
                      <a:pt x="903621" y="48893"/>
                      <a:pt x="897104" y="63257"/>
                      <a:pt x="889014" y="76200"/>
                    </a:cubicBezTo>
                    <a:cubicBezTo>
                      <a:pt x="875931" y="97132"/>
                      <a:pt x="865725" y="119953"/>
                      <a:pt x="850914" y="139700"/>
                    </a:cubicBezTo>
                    <a:cubicBezTo>
                      <a:pt x="823547" y="176190"/>
                      <a:pt x="809465" y="178378"/>
                      <a:pt x="774714" y="203200"/>
                    </a:cubicBezTo>
                    <a:cubicBezTo>
                      <a:pt x="757490" y="215503"/>
                      <a:pt x="740847" y="228600"/>
                      <a:pt x="723914" y="241300"/>
                    </a:cubicBezTo>
                    <a:cubicBezTo>
                      <a:pt x="694795" y="328657"/>
                      <a:pt x="737301" y="225236"/>
                      <a:pt x="660414" y="317500"/>
                    </a:cubicBezTo>
                    <a:cubicBezTo>
                      <a:pt x="651844" y="327784"/>
                      <a:pt x="652414" y="343065"/>
                      <a:pt x="647714" y="355600"/>
                    </a:cubicBezTo>
                    <a:cubicBezTo>
                      <a:pt x="602156" y="477087"/>
                      <a:pt x="638441" y="370720"/>
                      <a:pt x="609614" y="457200"/>
                    </a:cubicBezTo>
                    <a:cubicBezTo>
                      <a:pt x="618081" y="537633"/>
                      <a:pt x="646452" y="618435"/>
                      <a:pt x="635014" y="698500"/>
                    </a:cubicBezTo>
                    <a:cubicBezTo>
                      <a:pt x="594446" y="982479"/>
                      <a:pt x="618694" y="878079"/>
                      <a:pt x="584214" y="1016000"/>
                    </a:cubicBezTo>
                    <a:cubicBezTo>
                      <a:pt x="588447" y="1045633"/>
                      <a:pt x="590747" y="1075608"/>
                      <a:pt x="596914" y="1104900"/>
                    </a:cubicBezTo>
                    <a:cubicBezTo>
                      <a:pt x="607701" y="1156140"/>
                      <a:pt x="635014" y="1257300"/>
                      <a:pt x="635014" y="1257300"/>
                    </a:cubicBezTo>
                    <a:cubicBezTo>
                      <a:pt x="630781" y="1270000"/>
                      <a:pt x="624207" y="1282148"/>
                      <a:pt x="622314" y="1295400"/>
                    </a:cubicBezTo>
                    <a:cubicBezTo>
                      <a:pt x="615701" y="1341689"/>
                      <a:pt x="624400" y="1390741"/>
                      <a:pt x="609614" y="1435100"/>
                    </a:cubicBezTo>
                    <a:cubicBezTo>
                      <a:pt x="605381" y="1447800"/>
                      <a:pt x="584685" y="1445405"/>
                      <a:pt x="571514" y="1447800"/>
                    </a:cubicBezTo>
                    <a:cubicBezTo>
                      <a:pt x="537934" y="1453905"/>
                      <a:pt x="503781" y="1456267"/>
                      <a:pt x="469914" y="1460500"/>
                    </a:cubicBezTo>
                    <a:cubicBezTo>
                      <a:pt x="431933" y="1473160"/>
                      <a:pt x="410586" y="1475814"/>
                      <a:pt x="381014" y="1511300"/>
                    </a:cubicBezTo>
                    <a:cubicBezTo>
                      <a:pt x="372444" y="1521584"/>
                      <a:pt x="377780" y="1539934"/>
                      <a:pt x="368314" y="1549400"/>
                    </a:cubicBezTo>
                    <a:cubicBezTo>
                      <a:pt x="350860" y="1566854"/>
                      <a:pt x="325746" y="1574417"/>
                      <a:pt x="304814" y="1587500"/>
                    </a:cubicBezTo>
                    <a:cubicBezTo>
                      <a:pt x="257664" y="1616969"/>
                      <a:pt x="270572" y="1609042"/>
                      <a:pt x="228614" y="1651000"/>
                    </a:cubicBezTo>
                    <a:cubicBezTo>
                      <a:pt x="224381" y="1663700"/>
                      <a:pt x="224277" y="1678647"/>
                      <a:pt x="215914" y="1689100"/>
                    </a:cubicBezTo>
                    <a:cubicBezTo>
                      <a:pt x="114684" y="1815637"/>
                      <a:pt x="159208" y="1741405"/>
                      <a:pt x="76214" y="1816100"/>
                    </a:cubicBezTo>
                    <a:cubicBezTo>
                      <a:pt x="-2979" y="1887374"/>
                      <a:pt x="14" y="1929154"/>
                      <a:pt x="14" y="1879600"/>
                    </a:cubicBezTo>
                  </a:path>
                </a:pathLst>
              </a:custGeom>
              <a:noFill/>
              <a:ln w="57150">
                <a:solidFill>
                  <a:srgbClr val="5F86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Oval 21">
                <a:extLst>
                  <a:ext uri="{FF2B5EF4-FFF2-40B4-BE49-F238E27FC236}">
                    <a16:creationId xmlns:a16="http://schemas.microsoft.com/office/drawing/2014/main" id="{0524FA51-816D-D650-3D03-77A8E031F7CE}"/>
                  </a:ext>
                </a:extLst>
              </p:cNvPr>
              <p:cNvSpPr/>
              <p:nvPr/>
            </p:nvSpPr>
            <p:spPr>
              <a:xfrm>
                <a:off x="9563086" y="4191000"/>
                <a:ext cx="114314" cy="139700"/>
              </a:xfrm>
              <a:prstGeom prst="ellipse">
                <a:avLst/>
              </a:prstGeom>
              <a:solidFill>
                <a:schemeClr val="accent6"/>
              </a:solidFill>
              <a:ln>
                <a:solidFill>
                  <a:schemeClr val="accent6"/>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3" name="Oval 22">
                <a:extLst>
                  <a:ext uri="{FF2B5EF4-FFF2-40B4-BE49-F238E27FC236}">
                    <a16:creationId xmlns:a16="http://schemas.microsoft.com/office/drawing/2014/main" id="{9BD7FA23-ECF3-8B2A-99A2-926EA0F4FBB1}"/>
                  </a:ext>
                </a:extLst>
              </p:cNvPr>
              <p:cNvSpPr/>
              <p:nvPr/>
            </p:nvSpPr>
            <p:spPr>
              <a:xfrm>
                <a:off x="10833100" y="5268652"/>
                <a:ext cx="139700" cy="141548"/>
              </a:xfrm>
              <a:prstGeom prst="ellipse">
                <a:avLst/>
              </a:prstGeom>
              <a:solidFill>
                <a:schemeClr val="accent6"/>
              </a:solidFill>
              <a:ln>
                <a:solidFill>
                  <a:schemeClr val="accent6"/>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7" name="Oval 26">
                <a:extLst>
                  <a:ext uri="{FF2B5EF4-FFF2-40B4-BE49-F238E27FC236}">
                    <a16:creationId xmlns:a16="http://schemas.microsoft.com/office/drawing/2014/main" id="{C6D95A80-9E90-50E8-0D59-D5CD475EF64B}"/>
                  </a:ext>
                </a:extLst>
              </p:cNvPr>
              <p:cNvSpPr/>
              <p:nvPr/>
            </p:nvSpPr>
            <p:spPr>
              <a:xfrm>
                <a:off x="9385755" y="5625443"/>
                <a:ext cx="114314" cy="139700"/>
              </a:xfrm>
              <a:prstGeom prst="ellipse">
                <a:avLst/>
              </a:prstGeom>
              <a:solidFill>
                <a:schemeClr val="accent6"/>
              </a:solidFill>
              <a:ln>
                <a:solidFill>
                  <a:schemeClr val="accent6"/>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8" name="Oval 27">
                <a:extLst>
                  <a:ext uri="{FF2B5EF4-FFF2-40B4-BE49-F238E27FC236}">
                    <a16:creationId xmlns:a16="http://schemas.microsoft.com/office/drawing/2014/main" id="{97136E93-B8F2-629B-D846-EE393A21B1CC}"/>
                  </a:ext>
                </a:extLst>
              </p:cNvPr>
              <p:cNvSpPr/>
              <p:nvPr/>
            </p:nvSpPr>
            <p:spPr>
              <a:xfrm>
                <a:off x="10106412" y="4703841"/>
                <a:ext cx="139700" cy="141548"/>
              </a:xfrm>
              <a:prstGeom prst="ellipse">
                <a:avLst/>
              </a:prstGeom>
              <a:solidFill>
                <a:schemeClr val="accent6"/>
              </a:solidFill>
              <a:ln>
                <a:solidFill>
                  <a:schemeClr val="accent6"/>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9EC9EE9F-73F4-1C42-2E81-1B5D173C4E81}"/>
                  </a:ext>
                </a:extLst>
              </p:cNvPr>
              <p:cNvSpPr/>
              <p:nvPr/>
            </p:nvSpPr>
            <p:spPr>
              <a:xfrm>
                <a:off x="10246112" y="5612743"/>
                <a:ext cx="586988" cy="36895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55" name="Group 54">
              <a:extLst>
                <a:ext uri="{FF2B5EF4-FFF2-40B4-BE49-F238E27FC236}">
                  <a16:creationId xmlns:a16="http://schemas.microsoft.com/office/drawing/2014/main" id="{D8E23C09-9770-FA30-2ABC-72A53D02301E}"/>
                </a:ext>
              </a:extLst>
            </p:cNvPr>
            <p:cNvGrpSpPr/>
            <p:nvPr/>
          </p:nvGrpSpPr>
          <p:grpSpPr>
            <a:xfrm>
              <a:off x="9354378" y="3893344"/>
              <a:ext cx="2595423" cy="2452688"/>
              <a:chOff x="8878551" y="3933825"/>
              <a:chExt cx="2595423" cy="2452688"/>
            </a:xfrm>
          </p:grpSpPr>
          <p:pic>
            <p:nvPicPr>
              <p:cNvPr id="2" name="Picture 8">
                <a:hlinkClick r:id="rId3"/>
                <a:extLst>
                  <a:ext uri="{FF2B5EF4-FFF2-40B4-BE49-F238E27FC236}">
                    <a16:creationId xmlns:a16="http://schemas.microsoft.com/office/drawing/2014/main" id="{53829748-D257-1CEB-0EF0-A5620A06BBD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421" t="10776" r="6022" b="3647"/>
              <a:stretch/>
            </p:blipFill>
            <p:spPr bwMode="auto">
              <a:xfrm>
                <a:off x="8878551" y="3933825"/>
                <a:ext cx="2595423" cy="2452688"/>
              </a:xfrm>
              <a:prstGeom prst="rect">
                <a:avLst/>
              </a:prstGeom>
              <a:noFill/>
              <a:extLst>
                <a:ext uri="{909E8E84-426E-40DD-AFC4-6F175D3DCCD1}">
                  <a14:hiddenFill xmlns:a14="http://schemas.microsoft.com/office/drawing/2010/main">
                    <a:solidFill>
                      <a:srgbClr val="FFFFFF"/>
                    </a:solidFill>
                  </a14:hiddenFill>
                </a:ext>
              </a:extLst>
            </p:spPr>
          </p:pic>
          <p:sp>
            <p:nvSpPr>
              <p:cNvPr id="31" name="Rectangle 30">
                <a:extLst>
                  <a:ext uri="{FF2B5EF4-FFF2-40B4-BE49-F238E27FC236}">
                    <a16:creationId xmlns:a16="http://schemas.microsoft.com/office/drawing/2014/main" id="{256B7F8A-C940-C0A8-3B9D-3A368640FE5A}"/>
                  </a:ext>
                </a:extLst>
              </p:cNvPr>
              <p:cNvSpPr/>
              <p:nvPr/>
            </p:nvSpPr>
            <p:spPr>
              <a:xfrm>
                <a:off x="11202670" y="4152900"/>
                <a:ext cx="149225" cy="161925"/>
              </a:xfrm>
              <a:prstGeom prst="rect">
                <a:avLst/>
              </a:prstGeom>
              <a:solidFill>
                <a:srgbClr val="567FCA"/>
              </a:solidFill>
              <a:ln>
                <a:solidFill>
                  <a:srgbClr val="5F86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a16="http://schemas.microsoft.com/office/drawing/2014/main" id="{657A73D4-17AD-106C-EA8D-4A4A2A8B6FAB}"/>
                  </a:ext>
                </a:extLst>
              </p:cNvPr>
              <p:cNvSpPr/>
              <p:nvPr/>
            </p:nvSpPr>
            <p:spPr>
              <a:xfrm>
                <a:off x="11018759" y="4152900"/>
                <a:ext cx="149225" cy="161925"/>
              </a:xfrm>
              <a:prstGeom prst="rect">
                <a:avLst/>
              </a:prstGeom>
              <a:solidFill>
                <a:srgbClr val="567FCA"/>
              </a:solidFill>
              <a:ln>
                <a:solidFill>
                  <a:srgbClr val="5F86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a16="http://schemas.microsoft.com/office/drawing/2014/main" id="{DDC95CAE-86DE-5964-6A30-472E0557CEF5}"/>
                  </a:ext>
                </a:extLst>
              </p:cNvPr>
              <p:cNvSpPr/>
              <p:nvPr/>
            </p:nvSpPr>
            <p:spPr>
              <a:xfrm>
                <a:off x="10837784" y="4152900"/>
                <a:ext cx="149225" cy="161925"/>
              </a:xfrm>
              <a:prstGeom prst="rect">
                <a:avLst/>
              </a:prstGeom>
              <a:solidFill>
                <a:srgbClr val="567FCA"/>
              </a:solidFill>
              <a:ln>
                <a:solidFill>
                  <a:srgbClr val="5F86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a:extLst>
                  <a:ext uri="{FF2B5EF4-FFF2-40B4-BE49-F238E27FC236}">
                    <a16:creationId xmlns:a16="http://schemas.microsoft.com/office/drawing/2014/main" id="{8849ABB6-4A54-76A1-679F-D90FAA91E783}"/>
                  </a:ext>
                </a:extLst>
              </p:cNvPr>
              <p:cNvSpPr/>
              <p:nvPr/>
            </p:nvSpPr>
            <p:spPr>
              <a:xfrm>
                <a:off x="10653873" y="4152900"/>
                <a:ext cx="149225" cy="161925"/>
              </a:xfrm>
              <a:prstGeom prst="rect">
                <a:avLst/>
              </a:prstGeom>
              <a:solidFill>
                <a:srgbClr val="567FCA"/>
              </a:solidFill>
              <a:ln>
                <a:solidFill>
                  <a:srgbClr val="5F86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a16="http://schemas.microsoft.com/office/drawing/2014/main" id="{D72340C1-1B45-BCEF-E3CA-2348A1C5B15D}"/>
                  </a:ext>
                </a:extLst>
              </p:cNvPr>
              <p:cNvSpPr/>
              <p:nvPr/>
            </p:nvSpPr>
            <p:spPr>
              <a:xfrm>
                <a:off x="10470438" y="4152900"/>
                <a:ext cx="149225" cy="161925"/>
              </a:xfrm>
              <a:prstGeom prst="rect">
                <a:avLst/>
              </a:prstGeom>
              <a:solidFill>
                <a:srgbClr val="567FCA"/>
              </a:solidFill>
              <a:ln>
                <a:solidFill>
                  <a:srgbClr val="5F86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6" name="Rectangle 35">
                <a:extLst>
                  <a:ext uri="{FF2B5EF4-FFF2-40B4-BE49-F238E27FC236}">
                    <a16:creationId xmlns:a16="http://schemas.microsoft.com/office/drawing/2014/main" id="{86EA03CA-B6D4-6295-9732-9878754E76C6}"/>
                  </a:ext>
                </a:extLst>
              </p:cNvPr>
              <p:cNvSpPr/>
              <p:nvPr/>
            </p:nvSpPr>
            <p:spPr>
              <a:xfrm>
                <a:off x="10289939" y="4152900"/>
                <a:ext cx="149225" cy="161925"/>
              </a:xfrm>
              <a:prstGeom prst="rect">
                <a:avLst/>
              </a:prstGeom>
              <a:solidFill>
                <a:srgbClr val="567FCA"/>
              </a:solidFill>
              <a:ln>
                <a:solidFill>
                  <a:srgbClr val="5F86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a:extLst>
                  <a:ext uri="{FF2B5EF4-FFF2-40B4-BE49-F238E27FC236}">
                    <a16:creationId xmlns:a16="http://schemas.microsoft.com/office/drawing/2014/main" id="{D3D6CC64-E4D5-BE1D-98CC-B678552E4593}"/>
                  </a:ext>
                </a:extLst>
              </p:cNvPr>
              <p:cNvSpPr/>
              <p:nvPr/>
            </p:nvSpPr>
            <p:spPr>
              <a:xfrm>
                <a:off x="10101649" y="4340225"/>
                <a:ext cx="149225" cy="161925"/>
              </a:xfrm>
              <a:prstGeom prst="rect">
                <a:avLst/>
              </a:prstGeom>
              <a:solidFill>
                <a:srgbClr val="567FCA"/>
              </a:solidFill>
              <a:ln>
                <a:solidFill>
                  <a:srgbClr val="5F86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37">
                <a:extLst>
                  <a:ext uri="{FF2B5EF4-FFF2-40B4-BE49-F238E27FC236}">
                    <a16:creationId xmlns:a16="http://schemas.microsoft.com/office/drawing/2014/main" id="{05A4B86C-18E5-E025-B191-782FAB61FD90}"/>
                  </a:ext>
                </a:extLst>
              </p:cNvPr>
              <p:cNvSpPr/>
              <p:nvPr/>
            </p:nvSpPr>
            <p:spPr>
              <a:xfrm>
                <a:off x="9921390" y="4514850"/>
                <a:ext cx="149225" cy="161925"/>
              </a:xfrm>
              <a:prstGeom prst="rect">
                <a:avLst/>
              </a:prstGeom>
              <a:solidFill>
                <a:srgbClr val="567FCA"/>
              </a:solidFill>
              <a:ln>
                <a:solidFill>
                  <a:srgbClr val="5F86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extLst>
                  <a:ext uri="{FF2B5EF4-FFF2-40B4-BE49-F238E27FC236}">
                    <a16:creationId xmlns:a16="http://schemas.microsoft.com/office/drawing/2014/main" id="{D62D1C9E-33D6-DBC6-B3EF-3FBA3F7A1436}"/>
                  </a:ext>
                </a:extLst>
              </p:cNvPr>
              <p:cNvSpPr/>
              <p:nvPr/>
            </p:nvSpPr>
            <p:spPr>
              <a:xfrm>
                <a:off x="9922739" y="4702175"/>
                <a:ext cx="149225" cy="161925"/>
              </a:xfrm>
              <a:prstGeom prst="rect">
                <a:avLst/>
              </a:prstGeom>
              <a:solidFill>
                <a:srgbClr val="567FCA"/>
              </a:solidFill>
              <a:ln>
                <a:solidFill>
                  <a:srgbClr val="5F86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a:extLst>
                  <a:ext uri="{FF2B5EF4-FFF2-40B4-BE49-F238E27FC236}">
                    <a16:creationId xmlns:a16="http://schemas.microsoft.com/office/drawing/2014/main" id="{10357A5D-DFC6-65BB-89EC-984310F6F249}"/>
                  </a:ext>
                </a:extLst>
              </p:cNvPr>
              <p:cNvSpPr/>
              <p:nvPr/>
            </p:nvSpPr>
            <p:spPr>
              <a:xfrm>
                <a:off x="10101649" y="4708864"/>
                <a:ext cx="149225" cy="16192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Rectangle 40">
                <a:extLst>
                  <a:ext uri="{FF2B5EF4-FFF2-40B4-BE49-F238E27FC236}">
                    <a16:creationId xmlns:a16="http://schemas.microsoft.com/office/drawing/2014/main" id="{FC0E74DE-D9A6-2D22-B57F-8D7E90444408}"/>
                  </a:ext>
                </a:extLst>
              </p:cNvPr>
              <p:cNvSpPr/>
              <p:nvPr/>
            </p:nvSpPr>
            <p:spPr>
              <a:xfrm>
                <a:off x="9552386" y="4152900"/>
                <a:ext cx="149225" cy="16192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Rectangle 41">
                <a:extLst>
                  <a:ext uri="{FF2B5EF4-FFF2-40B4-BE49-F238E27FC236}">
                    <a16:creationId xmlns:a16="http://schemas.microsoft.com/office/drawing/2014/main" id="{8E7DF317-FDC0-919A-6820-34CFA937DCA2}"/>
                  </a:ext>
                </a:extLst>
              </p:cNvPr>
              <p:cNvSpPr/>
              <p:nvPr/>
            </p:nvSpPr>
            <p:spPr>
              <a:xfrm>
                <a:off x="10837783" y="5253383"/>
                <a:ext cx="149225" cy="16192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Rectangle 42">
                <a:extLst>
                  <a:ext uri="{FF2B5EF4-FFF2-40B4-BE49-F238E27FC236}">
                    <a16:creationId xmlns:a16="http://schemas.microsoft.com/office/drawing/2014/main" id="{F45C1737-C235-952C-55D7-A7E789B0DB13}"/>
                  </a:ext>
                </a:extLst>
              </p:cNvPr>
              <p:cNvSpPr/>
              <p:nvPr/>
            </p:nvSpPr>
            <p:spPr>
              <a:xfrm>
                <a:off x="9368299" y="5625443"/>
                <a:ext cx="149225" cy="161925"/>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Rectangle 43">
                <a:extLst>
                  <a:ext uri="{FF2B5EF4-FFF2-40B4-BE49-F238E27FC236}">
                    <a16:creationId xmlns:a16="http://schemas.microsoft.com/office/drawing/2014/main" id="{B24D23AD-7DA2-53E5-08E7-4FB7068C1732}"/>
                  </a:ext>
                </a:extLst>
              </p:cNvPr>
              <p:cNvSpPr/>
              <p:nvPr/>
            </p:nvSpPr>
            <p:spPr>
              <a:xfrm>
                <a:off x="9921390" y="4894262"/>
                <a:ext cx="149225" cy="161925"/>
              </a:xfrm>
              <a:prstGeom prst="rect">
                <a:avLst/>
              </a:prstGeom>
              <a:solidFill>
                <a:srgbClr val="567FCA"/>
              </a:solidFill>
              <a:ln>
                <a:solidFill>
                  <a:srgbClr val="5F86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Rectangle 44">
                <a:extLst>
                  <a:ext uri="{FF2B5EF4-FFF2-40B4-BE49-F238E27FC236}">
                    <a16:creationId xmlns:a16="http://schemas.microsoft.com/office/drawing/2014/main" id="{D47127E1-A94C-2FBC-FE47-809619A38E33}"/>
                  </a:ext>
                </a:extLst>
              </p:cNvPr>
              <p:cNvSpPr/>
              <p:nvPr/>
            </p:nvSpPr>
            <p:spPr>
              <a:xfrm>
                <a:off x="9922739" y="5076507"/>
                <a:ext cx="149225" cy="161925"/>
              </a:xfrm>
              <a:prstGeom prst="rect">
                <a:avLst/>
              </a:prstGeom>
              <a:solidFill>
                <a:srgbClr val="567FCA"/>
              </a:solidFill>
              <a:ln>
                <a:solidFill>
                  <a:srgbClr val="5F86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ctangle 45">
                <a:extLst>
                  <a:ext uri="{FF2B5EF4-FFF2-40B4-BE49-F238E27FC236}">
                    <a16:creationId xmlns:a16="http://schemas.microsoft.com/office/drawing/2014/main" id="{A0837D99-8C32-423A-E245-B5A193BDA16E}"/>
                  </a:ext>
                </a:extLst>
              </p:cNvPr>
              <p:cNvSpPr/>
              <p:nvPr/>
            </p:nvSpPr>
            <p:spPr>
              <a:xfrm>
                <a:off x="9921390" y="5257352"/>
                <a:ext cx="149225" cy="161925"/>
              </a:xfrm>
              <a:prstGeom prst="rect">
                <a:avLst/>
              </a:prstGeom>
              <a:solidFill>
                <a:srgbClr val="567FCA"/>
              </a:solidFill>
              <a:ln>
                <a:solidFill>
                  <a:srgbClr val="5F86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Rectangle 46">
                <a:extLst>
                  <a:ext uri="{FF2B5EF4-FFF2-40B4-BE49-F238E27FC236}">
                    <a16:creationId xmlns:a16="http://schemas.microsoft.com/office/drawing/2014/main" id="{9AE33B90-6822-D32A-BE2C-375C3AB6AA85}"/>
                  </a:ext>
                </a:extLst>
              </p:cNvPr>
              <p:cNvSpPr/>
              <p:nvPr/>
            </p:nvSpPr>
            <p:spPr>
              <a:xfrm>
                <a:off x="9922739" y="5444677"/>
                <a:ext cx="149225" cy="161925"/>
              </a:xfrm>
              <a:prstGeom prst="rect">
                <a:avLst/>
              </a:prstGeom>
              <a:solidFill>
                <a:srgbClr val="567FCA"/>
              </a:solidFill>
              <a:ln>
                <a:solidFill>
                  <a:srgbClr val="5F86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Rectangle 47">
                <a:extLst>
                  <a:ext uri="{FF2B5EF4-FFF2-40B4-BE49-F238E27FC236}">
                    <a16:creationId xmlns:a16="http://schemas.microsoft.com/office/drawing/2014/main" id="{58DF3FCA-8DF0-010F-2C3D-F05D963A6143}"/>
                  </a:ext>
                </a:extLst>
              </p:cNvPr>
              <p:cNvSpPr/>
              <p:nvPr/>
            </p:nvSpPr>
            <p:spPr>
              <a:xfrm>
                <a:off x="9732745" y="5625847"/>
                <a:ext cx="149225" cy="161925"/>
              </a:xfrm>
              <a:prstGeom prst="rect">
                <a:avLst/>
              </a:prstGeom>
              <a:solidFill>
                <a:srgbClr val="567FCA"/>
              </a:solidFill>
              <a:ln>
                <a:solidFill>
                  <a:srgbClr val="5F86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Rectangle 48">
                <a:extLst>
                  <a:ext uri="{FF2B5EF4-FFF2-40B4-BE49-F238E27FC236}">
                    <a16:creationId xmlns:a16="http://schemas.microsoft.com/office/drawing/2014/main" id="{31EDFA35-32AC-3BE1-D8D1-BA13EE5D53DA}"/>
                  </a:ext>
                </a:extLst>
              </p:cNvPr>
              <p:cNvSpPr/>
              <p:nvPr/>
            </p:nvSpPr>
            <p:spPr>
              <a:xfrm>
                <a:off x="9915790" y="5621077"/>
                <a:ext cx="149225" cy="161925"/>
              </a:xfrm>
              <a:prstGeom prst="rect">
                <a:avLst/>
              </a:prstGeom>
              <a:solidFill>
                <a:srgbClr val="567FCA"/>
              </a:solidFill>
              <a:ln>
                <a:solidFill>
                  <a:srgbClr val="5F86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Rectangle 49">
                <a:extLst>
                  <a:ext uri="{FF2B5EF4-FFF2-40B4-BE49-F238E27FC236}">
                    <a16:creationId xmlns:a16="http://schemas.microsoft.com/office/drawing/2014/main" id="{BBB773AC-CF65-761A-9BD1-EF41C41DC96B}"/>
                  </a:ext>
                </a:extLst>
              </p:cNvPr>
              <p:cNvSpPr/>
              <p:nvPr/>
            </p:nvSpPr>
            <p:spPr>
              <a:xfrm>
                <a:off x="9550724" y="5808706"/>
                <a:ext cx="149225" cy="161925"/>
              </a:xfrm>
              <a:prstGeom prst="rect">
                <a:avLst/>
              </a:prstGeom>
              <a:solidFill>
                <a:srgbClr val="567FCA"/>
              </a:solidFill>
              <a:ln>
                <a:solidFill>
                  <a:srgbClr val="5F86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Rectangle 50">
                <a:extLst>
                  <a:ext uri="{FF2B5EF4-FFF2-40B4-BE49-F238E27FC236}">
                    <a16:creationId xmlns:a16="http://schemas.microsoft.com/office/drawing/2014/main" id="{1F7F7FA2-4ED8-F06D-EDA7-CADA0F580519}"/>
                  </a:ext>
                </a:extLst>
              </p:cNvPr>
              <p:cNvSpPr/>
              <p:nvPr/>
            </p:nvSpPr>
            <p:spPr>
              <a:xfrm>
                <a:off x="9366813" y="5811554"/>
                <a:ext cx="149225" cy="161925"/>
              </a:xfrm>
              <a:prstGeom prst="rect">
                <a:avLst/>
              </a:prstGeom>
              <a:solidFill>
                <a:srgbClr val="567FCA"/>
              </a:solidFill>
              <a:ln>
                <a:solidFill>
                  <a:srgbClr val="5F86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Rectangle 51">
                <a:extLst>
                  <a:ext uri="{FF2B5EF4-FFF2-40B4-BE49-F238E27FC236}">
                    <a16:creationId xmlns:a16="http://schemas.microsoft.com/office/drawing/2014/main" id="{EFA0D8DE-1B80-D835-5210-89A9DD5CD3F7}"/>
                  </a:ext>
                </a:extLst>
              </p:cNvPr>
              <p:cNvSpPr/>
              <p:nvPr/>
            </p:nvSpPr>
            <p:spPr>
              <a:xfrm>
                <a:off x="9370231" y="5992801"/>
                <a:ext cx="149225" cy="161925"/>
              </a:xfrm>
              <a:prstGeom prst="rect">
                <a:avLst/>
              </a:prstGeom>
              <a:solidFill>
                <a:srgbClr val="567FCA"/>
              </a:solidFill>
              <a:ln>
                <a:solidFill>
                  <a:srgbClr val="5F86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Rectangle 52">
                <a:extLst>
                  <a:ext uri="{FF2B5EF4-FFF2-40B4-BE49-F238E27FC236}">
                    <a16:creationId xmlns:a16="http://schemas.microsoft.com/office/drawing/2014/main" id="{568D2D8E-13FE-D93B-240B-45071B870EED}"/>
                  </a:ext>
                </a:extLst>
              </p:cNvPr>
              <p:cNvSpPr/>
              <p:nvPr/>
            </p:nvSpPr>
            <p:spPr>
              <a:xfrm>
                <a:off x="9186320" y="5992801"/>
                <a:ext cx="149225" cy="161925"/>
              </a:xfrm>
              <a:prstGeom prst="rect">
                <a:avLst/>
              </a:prstGeom>
              <a:solidFill>
                <a:srgbClr val="567FCA"/>
              </a:solidFill>
              <a:ln>
                <a:solidFill>
                  <a:srgbClr val="5F86C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6" name="TextBox 55">
              <a:extLst>
                <a:ext uri="{FF2B5EF4-FFF2-40B4-BE49-F238E27FC236}">
                  <a16:creationId xmlns:a16="http://schemas.microsoft.com/office/drawing/2014/main" id="{3023D546-7495-F1FD-DDED-33C5054AA6A8}"/>
                </a:ext>
              </a:extLst>
            </p:cNvPr>
            <p:cNvSpPr txBox="1"/>
            <p:nvPr/>
          </p:nvSpPr>
          <p:spPr>
            <a:xfrm>
              <a:off x="7695290" y="3772913"/>
              <a:ext cx="1656904" cy="523220"/>
            </a:xfrm>
            <a:prstGeom prst="rect">
              <a:avLst/>
            </a:prstGeom>
            <a:noFill/>
          </p:spPr>
          <p:txBody>
            <a:bodyPr wrap="square">
              <a:spAutoFit/>
            </a:bodyPr>
            <a:lstStyle/>
            <a:p>
              <a:pPr algn="ctr"/>
              <a:r>
                <a:rPr lang="en-GB" sz="1600" b="1" dirty="0">
                  <a:solidFill>
                    <a:schemeClr val="accent6"/>
                  </a:solidFill>
                </a:rPr>
                <a:t>Point</a:t>
              </a:r>
            </a:p>
            <a:p>
              <a:pPr algn="ctr"/>
              <a:r>
                <a:rPr lang="en-GB" sz="1200" b="1" dirty="0">
                  <a:solidFill>
                    <a:schemeClr val="accent6"/>
                  </a:solidFill>
                </a:rPr>
                <a:t>(e.g., historical event)</a:t>
              </a:r>
            </a:p>
          </p:txBody>
        </p:sp>
        <p:grpSp>
          <p:nvGrpSpPr>
            <p:cNvPr id="63" name="Group 62">
              <a:extLst>
                <a:ext uri="{FF2B5EF4-FFF2-40B4-BE49-F238E27FC236}">
                  <a16:creationId xmlns:a16="http://schemas.microsoft.com/office/drawing/2014/main" id="{AD66A184-9C97-FDB5-E410-15574939C450}"/>
                </a:ext>
              </a:extLst>
            </p:cNvPr>
            <p:cNvGrpSpPr/>
            <p:nvPr/>
          </p:nvGrpSpPr>
          <p:grpSpPr>
            <a:xfrm>
              <a:off x="10761640" y="5580596"/>
              <a:ext cx="519348" cy="346061"/>
              <a:chOff x="10761640" y="5618696"/>
              <a:chExt cx="519348" cy="346061"/>
            </a:xfrm>
          </p:grpSpPr>
          <p:sp>
            <p:nvSpPr>
              <p:cNvPr id="57" name="Rectangle 56">
                <a:extLst>
                  <a:ext uri="{FF2B5EF4-FFF2-40B4-BE49-F238E27FC236}">
                    <a16:creationId xmlns:a16="http://schemas.microsoft.com/office/drawing/2014/main" id="{5B1F7E3A-B77A-F2B8-D5F3-63550098E582}"/>
                  </a:ext>
                </a:extLst>
              </p:cNvPr>
              <p:cNvSpPr/>
              <p:nvPr/>
            </p:nvSpPr>
            <p:spPr>
              <a:xfrm>
                <a:off x="10764443" y="5618696"/>
                <a:ext cx="149225" cy="161925"/>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Rectangle 57">
                <a:extLst>
                  <a:ext uri="{FF2B5EF4-FFF2-40B4-BE49-F238E27FC236}">
                    <a16:creationId xmlns:a16="http://schemas.microsoft.com/office/drawing/2014/main" id="{22C03F0E-C4FD-D589-643B-DD202FB8798C}"/>
                  </a:ext>
                </a:extLst>
              </p:cNvPr>
              <p:cNvSpPr/>
              <p:nvPr/>
            </p:nvSpPr>
            <p:spPr>
              <a:xfrm>
                <a:off x="10945563" y="5623062"/>
                <a:ext cx="149225" cy="161925"/>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Rectangle 58">
                <a:extLst>
                  <a:ext uri="{FF2B5EF4-FFF2-40B4-BE49-F238E27FC236}">
                    <a16:creationId xmlns:a16="http://schemas.microsoft.com/office/drawing/2014/main" id="{08CEBD17-DC72-CFE5-0A80-7D32E1213DED}"/>
                  </a:ext>
                </a:extLst>
              </p:cNvPr>
              <p:cNvSpPr/>
              <p:nvPr/>
            </p:nvSpPr>
            <p:spPr>
              <a:xfrm>
                <a:off x="11131763" y="5623062"/>
                <a:ext cx="149225" cy="161925"/>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Rectangle 59">
                <a:extLst>
                  <a:ext uri="{FF2B5EF4-FFF2-40B4-BE49-F238E27FC236}">
                    <a16:creationId xmlns:a16="http://schemas.microsoft.com/office/drawing/2014/main" id="{6F788C21-D448-3C9D-FA26-95310CDADBFC}"/>
                  </a:ext>
                </a:extLst>
              </p:cNvPr>
              <p:cNvSpPr/>
              <p:nvPr/>
            </p:nvSpPr>
            <p:spPr>
              <a:xfrm>
                <a:off x="10761640" y="5802832"/>
                <a:ext cx="149225" cy="161925"/>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 name="Rectangle 60">
                <a:extLst>
                  <a:ext uri="{FF2B5EF4-FFF2-40B4-BE49-F238E27FC236}">
                    <a16:creationId xmlns:a16="http://schemas.microsoft.com/office/drawing/2014/main" id="{E272933B-EB49-92B2-474F-E9A9A4EE6A37}"/>
                  </a:ext>
                </a:extLst>
              </p:cNvPr>
              <p:cNvSpPr/>
              <p:nvPr/>
            </p:nvSpPr>
            <p:spPr>
              <a:xfrm>
                <a:off x="10947840" y="5797673"/>
                <a:ext cx="149225" cy="161925"/>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Rectangle 61">
                <a:extLst>
                  <a:ext uri="{FF2B5EF4-FFF2-40B4-BE49-F238E27FC236}">
                    <a16:creationId xmlns:a16="http://schemas.microsoft.com/office/drawing/2014/main" id="{1CECC40A-2862-1C3B-5FFC-91A3C406C4B1}"/>
                  </a:ext>
                </a:extLst>
              </p:cNvPr>
              <p:cNvSpPr/>
              <p:nvPr/>
            </p:nvSpPr>
            <p:spPr>
              <a:xfrm>
                <a:off x="11128960" y="5797673"/>
                <a:ext cx="149225" cy="161925"/>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024" name="TextBox 1023">
              <a:extLst>
                <a:ext uri="{FF2B5EF4-FFF2-40B4-BE49-F238E27FC236}">
                  <a16:creationId xmlns:a16="http://schemas.microsoft.com/office/drawing/2014/main" id="{80E8C9EA-06C7-7E91-AAF1-16E01A4DD96D}"/>
                </a:ext>
              </a:extLst>
            </p:cNvPr>
            <p:cNvSpPr txBox="1"/>
            <p:nvPr/>
          </p:nvSpPr>
          <p:spPr>
            <a:xfrm>
              <a:off x="7847463" y="4905926"/>
              <a:ext cx="1384265" cy="523220"/>
            </a:xfrm>
            <a:prstGeom prst="rect">
              <a:avLst/>
            </a:prstGeom>
            <a:noFill/>
          </p:spPr>
          <p:txBody>
            <a:bodyPr wrap="square">
              <a:spAutoFit/>
            </a:bodyPr>
            <a:lstStyle/>
            <a:p>
              <a:pPr algn="ctr"/>
              <a:r>
                <a:rPr lang="en-GB" sz="1600" b="1" dirty="0">
                  <a:solidFill>
                    <a:srgbClr val="5F86CD"/>
                  </a:solidFill>
                </a:rPr>
                <a:t>Line</a:t>
              </a:r>
            </a:p>
            <a:p>
              <a:pPr algn="ctr"/>
              <a:r>
                <a:rPr lang="en-GB" sz="1200" b="1" dirty="0">
                  <a:solidFill>
                    <a:srgbClr val="5F86CD"/>
                  </a:solidFill>
                </a:rPr>
                <a:t>(e.g., ancient river)</a:t>
              </a:r>
            </a:p>
          </p:txBody>
        </p:sp>
        <p:sp>
          <p:nvSpPr>
            <p:cNvPr id="1025" name="TextBox 1024">
              <a:extLst>
                <a:ext uri="{FF2B5EF4-FFF2-40B4-BE49-F238E27FC236}">
                  <a16:creationId xmlns:a16="http://schemas.microsoft.com/office/drawing/2014/main" id="{98CB0FD0-47F4-0DA3-89C2-62EB957EC7FC}"/>
                </a:ext>
              </a:extLst>
            </p:cNvPr>
            <p:cNvSpPr txBox="1"/>
            <p:nvPr/>
          </p:nvSpPr>
          <p:spPr>
            <a:xfrm>
              <a:off x="7666201" y="5768225"/>
              <a:ext cx="1637377" cy="523220"/>
            </a:xfrm>
            <a:prstGeom prst="rect">
              <a:avLst/>
            </a:prstGeom>
            <a:noFill/>
          </p:spPr>
          <p:txBody>
            <a:bodyPr wrap="square">
              <a:spAutoFit/>
            </a:bodyPr>
            <a:lstStyle/>
            <a:p>
              <a:pPr algn="ctr"/>
              <a:r>
                <a:rPr lang="en-GB" sz="1600" b="1" dirty="0">
                  <a:solidFill>
                    <a:srgbClr val="C00000"/>
                  </a:solidFill>
                </a:rPr>
                <a:t>Polygon </a:t>
              </a:r>
            </a:p>
            <a:p>
              <a:pPr algn="ctr"/>
              <a:r>
                <a:rPr lang="en-GB" sz="1200" b="1" dirty="0">
                  <a:solidFill>
                    <a:srgbClr val="C00000"/>
                  </a:solidFill>
                </a:rPr>
                <a:t>(e.g., Medieval castle)</a:t>
              </a:r>
            </a:p>
          </p:txBody>
        </p:sp>
        <p:sp>
          <p:nvSpPr>
            <p:cNvPr id="1027" name="TextBox 1026">
              <a:extLst>
                <a:ext uri="{FF2B5EF4-FFF2-40B4-BE49-F238E27FC236}">
                  <a16:creationId xmlns:a16="http://schemas.microsoft.com/office/drawing/2014/main" id="{9BAB0B93-6CC2-658C-2E72-969C90408171}"/>
                </a:ext>
              </a:extLst>
            </p:cNvPr>
            <p:cNvSpPr txBox="1"/>
            <p:nvPr/>
          </p:nvSpPr>
          <p:spPr>
            <a:xfrm>
              <a:off x="5083455" y="3441613"/>
              <a:ext cx="2497260" cy="338554"/>
            </a:xfrm>
            <a:prstGeom prst="rect">
              <a:avLst/>
            </a:prstGeom>
            <a:noFill/>
          </p:spPr>
          <p:txBody>
            <a:bodyPr wrap="square">
              <a:spAutoFit/>
            </a:bodyPr>
            <a:lstStyle/>
            <a:p>
              <a:r>
                <a:rPr lang="en-GB" sz="1600" b="1" dirty="0"/>
                <a:t>Vector data representation</a:t>
              </a:r>
            </a:p>
          </p:txBody>
        </p:sp>
        <p:sp>
          <p:nvSpPr>
            <p:cNvPr id="1029" name="TextBox 1028">
              <a:extLst>
                <a:ext uri="{FF2B5EF4-FFF2-40B4-BE49-F238E27FC236}">
                  <a16:creationId xmlns:a16="http://schemas.microsoft.com/office/drawing/2014/main" id="{91B0893C-68F3-4D70-048D-15AF58B3E565}"/>
                </a:ext>
              </a:extLst>
            </p:cNvPr>
            <p:cNvSpPr txBox="1"/>
            <p:nvPr/>
          </p:nvSpPr>
          <p:spPr>
            <a:xfrm>
              <a:off x="9469065" y="3438454"/>
              <a:ext cx="2451295" cy="338554"/>
            </a:xfrm>
            <a:prstGeom prst="rect">
              <a:avLst/>
            </a:prstGeom>
            <a:noFill/>
          </p:spPr>
          <p:txBody>
            <a:bodyPr wrap="square">
              <a:spAutoFit/>
            </a:bodyPr>
            <a:lstStyle/>
            <a:p>
              <a:r>
                <a:rPr lang="en-GB" sz="1600" b="1" dirty="0"/>
                <a:t>Raster data representation</a:t>
              </a:r>
            </a:p>
          </p:txBody>
        </p:sp>
        <p:cxnSp>
          <p:nvCxnSpPr>
            <p:cNvPr id="1031" name="Straight Arrow Connector 1030">
              <a:extLst>
                <a:ext uri="{FF2B5EF4-FFF2-40B4-BE49-F238E27FC236}">
                  <a16:creationId xmlns:a16="http://schemas.microsoft.com/office/drawing/2014/main" id="{66EEA86C-D37B-612F-46CA-52E66FDFD066}"/>
                </a:ext>
              </a:extLst>
            </p:cNvPr>
            <p:cNvCxnSpPr>
              <a:cxnSpLocks/>
            </p:cNvCxnSpPr>
            <p:nvPr/>
          </p:nvCxnSpPr>
          <p:spPr>
            <a:xfrm flipH="1">
              <a:off x="5904315" y="3960944"/>
              <a:ext cx="2325688" cy="232410"/>
            </a:xfrm>
            <a:prstGeom prst="straightConnector1">
              <a:avLst/>
            </a:prstGeom>
            <a:ln>
              <a:solidFill>
                <a:schemeClr val="bg1">
                  <a:lumMod val="65000"/>
                </a:schemeClr>
              </a:solidFill>
              <a:prstDash val="sysDot"/>
              <a:tailEnd type="triangle"/>
            </a:ln>
          </p:spPr>
          <p:style>
            <a:lnRef idx="1">
              <a:schemeClr val="accent4"/>
            </a:lnRef>
            <a:fillRef idx="0">
              <a:schemeClr val="accent4"/>
            </a:fillRef>
            <a:effectRef idx="0">
              <a:schemeClr val="accent4"/>
            </a:effectRef>
            <a:fontRef idx="minor">
              <a:schemeClr val="tx1"/>
            </a:fontRef>
          </p:style>
        </p:cxnSp>
        <p:cxnSp>
          <p:nvCxnSpPr>
            <p:cNvPr id="1032" name="Straight Arrow Connector 1031">
              <a:extLst>
                <a:ext uri="{FF2B5EF4-FFF2-40B4-BE49-F238E27FC236}">
                  <a16:creationId xmlns:a16="http://schemas.microsoft.com/office/drawing/2014/main" id="{7B1010F3-8E02-6DF3-8ED9-86939F63F4D9}"/>
                </a:ext>
              </a:extLst>
            </p:cNvPr>
            <p:cNvCxnSpPr>
              <a:cxnSpLocks/>
              <a:endCxn id="41" idx="1"/>
            </p:cNvCxnSpPr>
            <p:nvPr/>
          </p:nvCxnSpPr>
          <p:spPr>
            <a:xfrm>
              <a:off x="8859693" y="3976851"/>
              <a:ext cx="1168520" cy="216531"/>
            </a:xfrm>
            <a:prstGeom prst="straightConnector1">
              <a:avLst/>
            </a:prstGeom>
            <a:ln>
              <a:solidFill>
                <a:schemeClr val="bg1">
                  <a:lumMod val="65000"/>
                </a:schemeClr>
              </a:solidFill>
              <a:prstDash val="sysDot"/>
              <a:tailEnd type="triangle"/>
            </a:ln>
          </p:spPr>
          <p:style>
            <a:lnRef idx="1">
              <a:schemeClr val="accent4"/>
            </a:lnRef>
            <a:fillRef idx="0">
              <a:schemeClr val="accent4"/>
            </a:fillRef>
            <a:effectRef idx="0">
              <a:schemeClr val="accent4"/>
            </a:effectRef>
            <a:fontRef idx="minor">
              <a:schemeClr val="tx1"/>
            </a:fontRef>
          </p:style>
        </p:cxnSp>
        <p:cxnSp>
          <p:nvCxnSpPr>
            <p:cNvPr id="1035" name="Straight Arrow Connector 1034">
              <a:extLst>
                <a:ext uri="{FF2B5EF4-FFF2-40B4-BE49-F238E27FC236}">
                  <a16:creationId xmlns:a16="http://schemas.microsoft.com/office/drawing/2014/main" id="{01774777-295C-AE42-06A9-871292BFDEC8}"/>
                </a:ext>
              </a:extLst>
            </p:cNvPr>
            <p:cNvCxnSpPr>
              <a:cxnSpLocks/>
              <a:endCxn id="15" idx="6"/>
            </p:cNvCxnSpPr>
            <p:nvPr/>
          </p:nvCxnSpPr>
          <p:spPr>
            <a:xfrm flipH="1" flipV="1">
              <a:off x="6491759" y="4336614"/>
              <a:ext cx="1738244" cy="704492"/>
            </a:xfrm>
            <a:prstGeom prst="straightConnector1">
              <a:avLst/>
            </a:prstGeom>
            <a:ln>
              <a:solidFill>
                <a:schemeClr val="bg1">
                  <a:lumMod val="65000"/>
                </a:schemeClr>
              </a:solidFill>
              <a:prstDash val="sysDot"/>
              <a:tailEnd type="triangle"/>
            </a:ln>
          </p:spPr>
          <p:style>
            <a:lnRef idx="1">
              <a:schemeClr val="accent4"/>
            </a:lnRef>
            <a:fillRef idx="0">
              <a:schemeClr val="accent4"/>
            </a:fillRef>
            <a:effectRef idx="0">
              <a:schemeClr val="accent4"/>
            </a:effectRef>
            <a:fontRef idx="minor">
              <a:schemeClr val="tx1"/>
            </a:fontRef>
          </p:style>
        </p:cxnSp>
        <p:cxnSp>
          <p:nvCxnSpPr>
            <p:cNvPr id="1038" name="Straight Arrow Connector 1037">
              <a:extLst>
                <a:ext uri="{FF2B5EF4-FFF2-40B4-BE49-F238E27FC236}">
                  <a16:creationId xmlns:a16="http://schemas.microsoft.com/office/drawing/2014/main" id="{A252B246-1C4C-2665-B5C0-47A700808AD1}"/>
                </a:ext>
              </a:extLst>
            </p:cNvPr>
            <p:cNvCxnSpPr>
              <a:cxnSpLocks/>
              <a:endCxn id="38" idx="1"/>
            </p:cNvCxnSpPr>
            <p:nvPr/>
          </p:nvCxnSpPr>
          <p:spPr>
            <a:xfrm flipV="1">
              <a:off x="8854613" y="4555332"/>
              <a:ext cx="1542604" cy="523220"/>
            </a:xfrm>
            <a:prstGeom prst="straightConnector1">
              <a:avLst/>
            </a:prstGeom>
            <a:ln>
              <a:solidFill>
                <a:schemeClr val="bg1">
                  <a:lumMod val="65000"/>
                </a:schemeClr>
              </a:solidFill>
              <a:prstDash val="sysDot"/>
              <a:tailEnd type="triangle"/>
            </a:ln>
          </p:spPr>
          <p:style>
            <a:lnRef idx="1">
              <a:schemeClr val="accent4"/>
            </a:lnRef>
            <a:fillRef idx="0">
              <a:schemeClr val="accent4"/>
            </a:fillRef>
            <a:effectRef idx="0">
              <a:schemeClr val="accent4"/>
            </a:effectRef>
            <a:fontRef idx="minor">
              <a:schemeClr val="tx1"/>
            </a:fontRef>
          </p:style>
        </p:cxnSp>
        <p:cxnSp>
          <p:nvCxnSpPr>
            <p:cNvPr id="1041" name="Straight Arrow Connector 1040">
              <a:extLst>
                <a:ext uri="{FF2B5EF4-FFF2-40B4-BE49-F238E27FC236}">
                  <a16:creationId xmlns:a16="http://schemas.microsoft.com/office/drawing/2014/main" id="{4DEE63E9-7CCA-A809-1F65-078F4BF30E9C}"/>
                </a:ext>
              </a:extLst>
            </p:cNvPr>
            <p:cNvCxnSpPr>
              <a:cxnSpLocks/>
              <a:endCxn id="60" idx="1"/>
            </p:cNvCxnSpPr>
            <p:nvPr/>
          </p:nvCxnSpPr>
          <p:spPr>
            <a:xfrm flipV="1">
              <a:off x="8854613" y="5845695"/>
              <a:ext cx="1907027" cy="84455"/>
            </a:xfrm>
            <a:prstGeom prst="straightConnector1">
              <a:avLst/>
            </a:prstGeom>
            <a:ln>
              <a:solidFill>
                <a:schemeClr val="bg1">
                  <a:lumMod val="65000"/>
                </a:schemeClr>
              </a:solidFill>
              <a:prstDash val="sysDot"/>
              <a:tailEnd type="triangle"/>
            </a:ln>
          </p:spPr>
          <p:style>
            <a:lnRef idx="1">
              <a:schemeClr val="accent4"/>
            </a:lnRef>
            <a:fillRef idx="0">
              <a:schemeClr val="accent4"/>
            </a:fillRef>
            <a:effectRef idx="0">
              <a:schemeClr val="accent4"/>
            </a:effectRef>
            <a:fontRef idx="minor">
              <a:schemeClr val="tx1"/>
            </a:fontRef>
          </p:style>
        </p:cxnSp>
        <p:cxnSp>
          <p:nvCxnSpPr>
            <p:cNvPr id="1044" name="Straight Arrow Connector 1043">
              <a:extLst>
                <a:ext uri="{FF2B5EF4-FFF2-40B4-BE49-F238E27FC236}">
                  <a16:creationId xmlns:a16="http://schemas.microsoft.com/office/drawing/2014/main" id="{A66428D0-C99D-98A4-BA95-29FADD58507F}"/>
                </a:ext>
              </a:extLst>
            </p:cNvPr>
            <p:cNvCxnSpPr>
              <a:cxnSpLocks/>
            </p:cNvCxnSpPr>
            <p:nvPr/>
          </p:nvCxnSpPr>
          <p:spPr>
            <a:xfrm flipH="1" flipV="1">
              <a:off x="7060015" y="5776153"/>
              <a:ext cx="995207" cy="150504"/>
            </a:xfrm>
            <a:prstGeom prst="straightConnector1">
              <a:avLst/>
            </a:prstGeom>
            <a:ln>
              <a:solidFill>
                <a:schemeClr val="bg1">
                  <a:lumMod val="65000"/>
                </a:schemeClr>
              </a:solidFill>
              <a:prstDash val="sysDot"/>
              <a:tailEnd type="triangle"/>
            </a:ln>
          </p:spPr>
          <p:style>
            <a:lnRef idx="1">
              <a:schemeClr val="accent4"/>
            </a:lnRef>
            <a:fillRef idx="0">
              <a:schemeClr val="accent4"/>
            </a:fillRef>
            <a:effectRef idx="0">
              <a:schemeClr val="accent4"/>
            </a:effectRef>
            <a:fontRef idx="minor">
              <a:schemeClr val="tx1"/>
            </a:fontRef>
          </p:style>
        </p:cxnSp>
        <p:sp>
          <p:nvSpPr>
            <p:cNvPr id="1086" name="TextBox 1085">
              <a:extLst>
                <a:ext uri="{FF2B5EF4-FFF2-40B4-BE49-F238E27FC236}">
                  <a16:creationId xmlns:a16="http://schemas.microsoft.com/office/drawing/2014/main" id="{7698A24A-3B13-4480-B4E2-958EA14899CC}"/>
                </a:ext>
              </a:extLst>
            </p:cNvPr>
            <p:cNvSpPr txBox="1"/>
            <p:nvPr/>
          </p:nvSpPr>
          <p:spPr>
            <a:xfrm>
              <a:off x="7454882" y="6619860"/>
              <a:ext cx="2137719" cy="200055"/>
            </a:xfrm>
            <a:prstGeom prst="rect">
              <a:avLst/>
            </a:prstGeom>
            <a:noFill/>
          </p:spPr>
          <p:txBody>
            <a:bodyPr wrap="square">
              <a:spAutoFit/>
            </a:bodyPr>
            <a:lstStyle/>
            <a:p>
              <a:pPr algn="ctr"/>
              <a:r>
                <a:rPr lang="en-GB" sz="700" dirty="0">
                  <a:solidFill>
                    <a:schemeClr val="bg1">
                      <a:lumMod val="65000"/>
                    </a:schemeClr>
                  </a:solidFill>
                </a:rPr>
                <a:t>Source: Presenter</a:t>
              </a:r>
            </a:p>
          </p:txBody>
        </p:sp>
        <p:grpSp>
          <p:nvGrpSpPr>
            <p:cNvPr id="1090" name="Group 1089">
              <a:extLst>
                <a:ext uri="{FF2B5EF4-FFF2-40B4-BE49-F238E27FC236}">
                  <a16:creationId xmlns:a16="http://schemas.microsoft.com/office/drawing/2014/main" id="{8C07299A-8DD2-F750-5168-31DD927FB74E}"/>
                </a:ext>
              </a:extLst>
            </p:cNvPr>
            <p:cNvGrpSpPr/>
            <p:nvPr/>
          </p:nvGrpSpPr>
          <p:grpSpPr>
            <a:xfrm>
              <a:off x="1438653" y="3255391"/>
              <a:ext cx="2842274" cy="3123102"/>
              <a:chOff x="771591" y="3304810"/>
              <a:chExt cx="2842274" cy="3123102"/>
            </a:xfrm>
          </p:grpSpPr>
          <p:pic>
            <p:nvPicPr>
              <p:cNvPr id="1081" name="Graphic 1080" descr="Earth globe: Africa and Europe with solid fill">
                <a:extLst>
                  <a:ext uri="{FF2B5EF4-FFF2-40B4-BE49-F238E27FC236}">
                    <a16:creationId xmlns:a16="http://schemas.microsoft.com/office/drawing/2014/main" id="{3EC0ADF6-3C26-6B7C-0018-ED4D996F8C0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352550" y="3304810"/>
                <a:ext cx="1959336" cy="1668459"/>
              </a:xfrm>
              <a:prstGeom prst="rect">
                <a:avLst/>
              </a:prstGeom>
            </p:spPr>
          </p:pic>
          <p:pic>
            <p:nvPicPr>
              <p:cNvPr id="1085" name="Picture 1084">
                <a:extLst>
                  <a:ext uri="{FF2B5EF4-FFF2-40B4-BE49-F238E27FC236}">
                    <a16:creationId xmlns:a16="http://schemas.microsoft.com/office/drawing/2014/main" id="{A8860298-11F4-01B1-94AC-BD6F57C2F41D}"/>
                  </a:ext>
                </a:extLst>
              </p:cNvPr>
              <p:cNvPicPr>
                <a:picLocks noChangeAspect="1"/>
              </p:cNvPicPr>
              <p:nvPr/>
            </p:nvPicPr>
            <p:blipFill>
              <a:blip r:embed="rId7"/>
              <a:stretch>
                <a:fillRect/>
              </a:stretch>
            </p:blipFill>
            <p:spPr>
              <a:xfrm>
                <a:off x="771591" y="5073419"/>
                <a:ext cx="2842274" cy="1354493"/>
              </a:xfrm>
              <a:prstGeom prst="rect">
                <a:avLst/>
              </a:prstGeom>
            </p:spPr>
          </p:pic>
          <p:sp>
            <p:nvSpPr>
              <p:cNvPr id="1088" name="Oval 1087">
                <a:extLst>
                  <a:ext uri="{FF2B5EF4-FFF2-40B4-BE49-F238E27FC236}">
                    <a16:creationId xmlns:a16="http://schemas.microsoft.com/office/drawing/2014/main" id="{18A2D740-3963-2801-81E2-DA8BEE33AAD3}"/>
                  </a:ext>
                </a:extLst>
              </p:cNvPr>
              <p:cNvSpPr/>
              <p:nvPr/>
            </p:nvSpPr>
            <p:spPr>
              <a:xfrm>
                <a:off x="1859756" y="3726656"/>
                <a:ext cx="90487" cy="91611"/>
              </a:xfrm>
              <a:prstGeom prst="ellipse">
                <a:avLst/>
              </a:prstGeom>
              <a:solidFill>
                <a:schemeClr val="accent6"/>
              </a:solidFill>
              <a:ln>
                <a:solidFill>
                  <a:schemeClr val="accent6"/>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089" name="Oval 1088">
                <a:extLst>
                  <a:ext uri="{FF2B5EF4-FFF2-40B4-BE49-F238E27FC236}">
                    <a16:creationId xmlns:a16="http://schemas.microsoft.com/office/drawing/2014/main" id="{AED7C131-9DF8-6A51-21EC-AE6F21B8C1D4}"/>
                  </a:ext>
                </a:extLst>
              </p:cNvPr>
              <p:cNvSpPr/>
              <p:nvPr/>
            </p:nvSpPr>
            <p:spPr>
              <a:xfrm>
                <a:off x="2147483" y="5291238"/>
                <a:ext cx="90487" cy="91611"/>
              </a:xfrm>
              <a:prstGeom prst="ellipse">
                <a:avLst/>
              </a:prstGeom>
              <a:solidFill>
                <a:schemeClr val="accent6"/>
              </a:solidFill>
              <a:ln>
                <a:solidFill>
                  <a:schemeClr val="accent6"/>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grpSp>
        <p:sp>
          <p:nvSpPr>
            <p:cNvPr id="1093" name="TextBox 1092">
              <a:extLst>
                <a:ext uri="{FF2B5EF4-FFF2-40B4-BE49-F238E27FC236}">
                  <a16:creationId xmlns:a16="http://schemas.microsoft.com/office/drawing/2014/main" id="{FE9B1DDC-45B9-052F-7424-D02AF82458D6}"/>
                </a:ext>
              </a:extLst>
            </p:cNvPr>
            <p:cNvSpPr txBox="1"/>
            <p:nvPr/>
          </p:nvSpPr>
          <p:spPr>
            <a:xfrm>
              <a:off x="880288" y="3561661"/>
              <a:ext cx="1934257" cy="1261884"/>
            </a:xfrm>
            <a:prstGeom prst="rect">
              <a:avLst/>
            </a:prstGeom>
            <a:noFill/>
          </p:spPr>
          <p:txBody>
            <a:bodyPr wrap="square">
              <a:spAutoFit/>
            </a:bodyPr>
            <a:lstStyle/>
            <a:p>
              <a:r>
                <a:rPr lang="en-GB" sz="1600" b="1" dirty="0">
                  <a:solidFill>
                    <a:schemeClr val="bg1">
                      <a:lumMod val="50000"/>
                    </a:schemeClr>
                  </a:solidFill>
                </a:rPr>
                <a:t>Geographic Coordinate Reference</a:t>
              </a:r>
            </a:p>
            <a:p>
              <a:r>
                <a:rPr lang="en-GB" sz="1600" b="1" dirty="0">
                  <a:solidFill>
                    <a:schemeClr val="bg1">
                      <a:lumMod val="50000"/>
                    </a:schemeClr>
                  </a:solidFill>
                </a:rPr>
                <a:t>System</a:t>
              </a:r>
            </a:p>
            <a:p>
              <a:r>
                <a:rPr lang="en-GB" sz="1200" b="1" dirty="0">
                  <a:solidFill>
                    <a:schemeClr val="bg1">
                      <a:lumMod val="50000"/>
                    </a:schemeClr>
                  </a:solidFill>
                </a:rPr>
                <a:t>(Ellipsoidal earth)</a:t>
              </a:r>
            </a:p>
          </p:txBody>
        </p:sp>
        <p:sp>
          <p:nvSpPr>
            <p:cNvPr id="1094" name="TextBox 1093">
              <a:extLst>
                <a:ext uri="{FF2B5EF4-FFF2-40B4-BE49-F238E27FC236}">
                  <a16:creationId xmlns:a16="http://schemas.microsoft.com/office/drawing/2014/main" id="{1C705B2D-1FF5-88D4-098C-01BB034785A0}"/>
                </a:ext>
              </a:extLst>
            </p:cNvPr>
            <p:cNvSpPr txBox="1"/>
            <p:nvPr/>
          </p:nvSpPr>
          <p:spPr>
            <a:xfrm>
              <a:off x="316880" y="5163576"/>
              <a:ext cx="1181394" cy="1261884"/>
            </a:xfrm>
            <a:prstGeom prst="rect">
              <a:avLst/>
            </a:prstGeom>
            <a:noFill/>
          </p:spPr>
          <p:txBody>
            <a:bodyPr wrap="square">
              <a:spAutoFit/>
            </a:bodyPr>
            <a:lstStyle/>
            <a:p>
              <a:r>
                <a:rPr lang="en-GB" sz="1600" b="1" dirty="0">
                  <a:solidFill>
                    <a:schemeClr val="bg1">
                      <a:lumMod val="50000"/>
                    </a:schemeClr>
                  </a:solidFill>
                </a:rPr>
                <a:t>Projected Coordinate Reference</a:t>
              </a:r>
            </a:p>
            <a:p>
              <a:r>
                <a:rPr lang="en-GB" sz="1600" b="1" dirty="0">
                  <a:solidFill>
                    <a:schemeClr val="bg1">
                      <a:lumMod val="50000"/>
                    </a:schemeClr>
                  </a:solidFill>
                </a:rPr>
                <a:t>System</a:t>
              </a:r>
            </a:p>
            <a:p>
              <a:r>
                <a:rPr lang="en-GB" sz="1200" b="1" dirty="0">
                  <a:solidFill>
                    <a:schemeClr val="bg1">
                      <a:lumMod val="50000"/>
                    </a:schemeClr>
                  </a:solidFill>
                </a:rPr>
                <a:t>(flat earth)</a:t>
              </a:r>
            </a:p>
          </p:txBody>
        </p:sp>
      </p:grpSp>
      <p:sp>
        <p:nvSpPr>
          <p:cNvPr id="4" name="TextBox 3">
            <a:extLst>
              <a:ext uri="{FF2B5EF4-FFF2-40B4-BE49-F238E27FC236}">
                <a16:creationId xmlns:a16="http://schemas.microsoft.com/office/drawing/2014/main" id="{450A8B52-48D5-A23D-CB61-5650B46B268D}"/>
              </a:ext>
            </a:extLst>
          </p:cNvPr>
          <p:cNvSpPr txBox="1"/>
          <p:nvPr/>
        </p:nvSpPr>
        <p:spPr>
          <a:xfrm>
            <a:off x="5036094" y="6501198"/>
            <a:ext cx="2544621" cy="276999"/>
          </a:xfrm>
          <a:prstGeom prst="rect">
            <a:avLst/>
          </a:prstGeom>
          <a:noFill/>
        </p:spPr>
        <p:txBody>
          <a:bodyPr wrap="square">
            <a:spAutoFit/>
          </a:bodyPr>
          <a:lstStyle/>
          <a:p>
            <a:pPr algn="ctr"/>
            <a:r>
              <a:rPr lang="en-GB" sz="1200" dirty="0"/>
              <a:t>Formats - shp, geojson, etc.</a:t>
            </a:r>
          </a:p>
        </p:txBody>
      </p:sp>
      <p:sp>
        <p:nvSpPr>
          <p:cNvPr id="5" name="TextBox 4">
            <a:extLst>
              <a:ext uri="{FF2B5EF4-FFF2-40B4-BE49-F238E27FC236}">
                <a16:creationId xmlns:a16="http://schemas.microsoft.com/office/drawing/2014/main" id="{3BC0112B-06F6-F8A9-61A2-A285791D6B4D}"/>
              </a:ext>
            </a:extLst>
          </p:cNvPr>
          <p:cNvSpPr txBox="1"/>
          <p:nvPr/>
        </p:nvSpPr>
        <p:spPr>
          <a:xfrm>
            <a:off x="9489329" y="6490138"/>
            <a:ext cx="2431031" cy="276999"/>
          </a:xfrm>
          <a:prstGeom prst="rect">
            <a:avLst/>
          </a:prstGeom>
          <a:noFill/>
        </p:spPr>
        <p:txBody>
          <a:bodyPr wrap="square">
            <a:spAutoFit/>
          </a:bodyPr>
          <a:lstStyle/>
          <a:p>
            <a:pPr algn="ctr"/>
            <a:r>
              <a:rPr lang="en-GB" sz="1200" dirty="0"/>
              <a:t>Formats - png, tiff, jpg, etc.</a:t>
            </a:r>
          </a:p>
        </p:txBody>
      </p:sp>
    </p:spTree>
    <p:extLst>
      <p:ext uri="{BB962C8B-B14F-4D97-AF65-F5344CB8AC3E}">
        <p14:creationId xmlns:p14="http://schemas.microsoft.com/office/powerpoint/2010/main" val="27815173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a16="http://schemas.microsoft.com/office/drawing/2014/main" id="{7353A4AE-E12C-9797-94C5-1BA76F5C63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336" y="1340768"/>
            <a:ext cx="8856984" cy="491285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9A902171-0203-1E3B-A731-BF6BB367D0CC}"/>
              </a:ext>
            </a:extLst>
          </p:cNvPr>
          <p:cNvSpPr txBox="1"/>
          <p:nvPr/>
        </p:nvSpPr>
        <p:spPr>
          <a:xfrm>
            <a:off x="76200" y="6422714"/>
            <a:ext cx="8688288" cy="338554"/>
          </a:xfrm>
          <a:prstGeom prst="rect">
            <a:avLst/>
          </a:prstGeom>
          <a:noFill/>
        </p:spPr>
        <p:txBody>
          <a:bodyPr wrap="square">
            <a:spAutoFit/>
          </a:bodyPr>
          <a:lstStyle/>
          <a:p>
            <a:r>
              <a:rPr lang="en-GB" sz="1600" i="1" dirty="0">
                <a:solidFill>
                  <a:schemeClr val="bg1">
                    <a:lumMod val="75000"/>
                  </a:schemeClr>
                </a:solidFill>
              </a:rPr>
              <a:t>Source: https://docs.qgis.org/2.8/en/docs/gentle_gis_introduction/vector_data.html</a:t>
            </a:r>
          </a:p>
        </p:txBody>
      </p:sp>
      <p:sp>
        <p:nvSpPr>
          <p:cNvPr id="7" name="TextBox 6">
            <a:extLst>
              <a:ext uri="{FF2B5EF4-FFF2-40B4-BE49-F238E27FC236}">
                <a16:creationId xmlns:a16="http://schemas.microsoft.com/office/drawing/2014/main" id="{A79DFFE0-6863-DF5B-B16C-6B380953D17E}"/>
              </a:ext>
            </a:extLst>
          </p:cNvPr>
          <p:cNvSpPr txBox="1"/>
          <p:nvPr/>
        </p:nvSpPr>
        <p:spPr>
          <a:xfrm>
            <a:off x="9465364" y="2981589"/>
            <a:ext cx="2520280" cy="1631216"/>
          </a:xfrm>
          <a:prstGeom prst="rect">
            <a:avLst/>
          </a:prstGeom>
          <a:noFill/>
        </p:spPr>
        <p:txBody>
          <a:bodyPr wrap="square">
            <a:spAutoFit/>
          </a:bodyPr>
          <a:lstStyle/>
          <a:p>
            <a:r>
              <a:rPr lang="en-GB" sz="2000" dirty="0"/>
              <a:t>Looking over this landscape, what are the main features that you can see and put on a map?</a:t>
            </a:r>
          </a:p>
        </p:txBody>
      </p:sp>
      <p:sp>
        <p:nvSpPr>
          <p:cNvPr id="8" name="Text Placeholder 4">
            <a:extLst>
              <a:ext uri="{FF2B5EF4-FFF2-40B4-BE49-F238E27FC236}">
                <a16:creationId xmlns:a16="http://schemas.microsoft.com/office/drawing/2014/main" id="{BE58E988-F769-3AB0-3A12-F3378B8979D2}"/>
              </a:ext>
            </a:extLst>
          </p:cNvPr>
          <p:cNvSpPr txBox="1">
            <a:spLocks/>
          </p:cNvSpPr>
          <p:nvPr/>
        </p:nvSpPr>
        <p:spPr>
          <a:xfrm>
            <a:off x="388350" y="606436"/>
            <a:ext cx="8100001" cy="50782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solidFill>
                  <a:srgbClr val="00B2DD"/>
                </a:solidFill>
              </a:rPr>
              <a:t>Some data models you may come across</a:t>
            </a:r>
          </a:p>
        </p:txBody>
      </p:sp>
    </p:spTree>
    <p:extLst>
      <p:ext uri="{BB962C8B-B14F-4D97-AF65-F5344CB8AC3E}">
        <p14:creationId xmlns:p14="http://schemas.microsoft.com/office/powerpoint/2010/main" val="17289880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5F1C3D2-0C8A-D6A5-EE8F-4D51461E6ADB}"/>
              </a:ext>
            </a:extLst>
          </p:cNvPr>
          <p:cNvSpPr txBox="1"/>
          <p:nvPr/>
        </p:nvSpPr>
        <p:spPr>
          <a:xfrm>
            <a:off x="76200" y="6422714"/>
            <a:ext cx="8688288" cy="338554"/>
          </a:xfrm>
          <a:prstGeom prst="rect">
            <a:avLst/>
          </a:prstGeom>
          <a:noFill/>
        </p:spPr>
        <p:txBody>
          <a:bodyPr wrap="square">
            <a:spAutoFit/>
          </a:bodyPr>
          <a:lstStyle/>
          <a:p>
            <a:r>
              <a:rPr lang="en-GB" sz="1600" i="1" dirty="0">
                <a:solidFill>
                  <a:schemeClr val="bg1">
                    <a:lumMod val="75000"/>
                  </a:schemeClr>
                </a:solidFill>
              </a:rPr>
              <a:t>Source: https://docs.qgis.org/2.8/en/docs/gentle_gis_introduction/vector_data.html</a:t>
            </a:r>
          </a:p>
        </p:txBody>
      </p:sp>
      <p:sp>
        <p:nvSpPr>
          <p:cNvPr id="4" name="TextBox 3">
            <a:extLst>
              <a:ext uri="{FF2B5EF4-FFF2-40B4-BE49-F238E27FC236}">
                <a16:creationId xmlns:a16="http://schemas.microsoft.com/office/drawing/2014/main" id="{D149A6B2-9B0C-DD30-B7A2-399804A5BA79}"/>
              </a:ext>
            </a:extLst>
          </p:cNvPr>
          <p:cNvSpPr txBox="1"/>
          <p:nvPr/>
        </p:nvSpPr>
        <p:spPr>
          <a:xfrm>
            <a:off x="9465364" y="2981589"/>
            <a:ext cx="2520280" cy="1631216"/>
          </a:xfrm>
          <a:prstGeom prst="rect">
            <a:avLst/>
          </a:prstGeom>
          <a:noFill/>
        </p:spPr>
        <p:txBody>
          <a:bodyPr wrap="square">
            <a:spAutoFit/>
          </a:bodyPr>
          <a:lstStyle/>
          <a:p>
            <a:r>
              <a:rPr lang="en-GB" sz="2000" dirty="0"/>
              <a:t>Looking over this landscape, what are the main features that you can see and put on a map?</a:t>
            </a:r>
          </a:p>
        </p:txBody>
      </p:sp>
      <p:pic>
        <p:nvPicPr>
          <p:cNvPr id="5" name="Picture 2">
            <a:extLst>
              <a:ext uri="{FF2B5EF4-FFF2-40B4-BE49-F238E27FC236}">
                <a16:creationId xmlns:a16="http://schemas.microsoft.com/office/drawing/2014/main" id="{BEC3EAC3-2D9D-C50F-833B-35F50E1BEC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336" y="1337089"/>
            <a:ext cx="8856984" cy="4912858"/>
          </a:xfrm>
          <a:prstGeom prst="rect">
            <a:avLst/>
          </a:prstGeom>
          <a:noFill/>
          <a:extLst>
            <a:ext uri="{909E8E84-426E-40DD-AFC4-6F175D3DCCD1}">
              <a14:hiddenFill xmlns:a14="http://schemas.microsoft.com/office/drawing/2010/main">
                <a:solidFill>
                  <a:srgbClr val="FFFFFF"/>
                </a:solidFill>
              </a14:hiddenFill>
            </a:ext>
          </a:extLst>
        </p:spPr>
      </p:pic>
      <p:sp>
        <p:nvSpPr>
          <p:cNvPr id="6" name="Text Placeholder 4">
            <a:extLst>
              <a:ext uri="{FF2B5EF4-FFF2-40B4-BE49-F238E27FC236}">
                <a16:creationId xmlns:a16="http://schemas.microsoft.com/office/drawing/2014/main" id="{5B90B121-32CE-B4EA-10CD-C95A38B4AD9B}"/>
              </a:ext>
            </a:extLst>
          </p:cNvPr>
          <p:cNvSpPr txBox="1">
            <a:spLocks/>
          </p:cNvSpPr>
          <p:nvPr/>
        </p:nvSpPr>
        <p:spPr>
          <a:xfrm>
            <a:off x="388350" y="606436"/>
            <a:ext cx="8100001" cy="50782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solidFill>
                  <a:srgbClr val="00B2DD"/>
                </a:solidFill>
              </a:rPr>
              <a:t>Some data models you may come across</a:t>
            </a:r>
          </a:p>
        </p:txBody>
      </p:sp>
    </p:spTree>
    <p:extLst>
      <p:ext uri="{BB962C8B-B14F-4D97-AF65-F5344CB8AC3E}">
        <p14:creationId xmlns:p14="http://schemas.microsoft.com/office/powerpoint/2010/main" val="6035964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17E674D-7271-B09A-282A-D038BB18D7F6}"/>
              </a:ext>
            </a:extLst>
          </p:cNvPr>
          <p:cNvSpPr txBox="1"/>
          <p:nvPr/>
        </p:nvSpPr>
        <p:spPr>
          <a:xfrm>
            <a:off x="76200" y="6422714"/>
            <a:ext cx="8688288" cy="338554"/>
          </a:xfrm>
          <a:prstGeom prst="rect">
            <a:avLst/>
          </a:prstGeom>
          <a:noFill/>
        </p:spPr>
        <p:txBody>
          <a:bodyPr wrap="square">
            <a:spAutoFit/>
          </a:bodyPr>
          <a:lstStyle/>
          <a:p>
            <a:r>
              <a:rPr lang="en-GB" sz="1600" dirty="0">
                <a:solidFill>
                  <a:schemeClr val="bg1">
                    <a:lumMod val="75000"/>
                  </a:schemeClr>
                </a:solidFill>
              </a:rPr>
              <a:t>Source: https://docs.qgis.org/2.8/en/docs/gentle_gis_introduction/vector_data.html</a:t>
            </a:r>
          </a:p>
        </p:txBody>
      </p:sp>
      <p:pic>
        <p:nvPicPr>
          <p:cNvPr id="4" name="Picture 2">
            <a:extLst>
              <a:ext uri="{FF2B5EF4-FFF2-40B4-BE49-F238E27FC236}">
                <a16:creationId xmlns:a16="http://schemas.microsoft.com/office/drawing/2014/main" id="{3E085FE1-00EB-2A9A-00D3-4AAAAD98D0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1959212"/>
            <a:ext cx="2976563" cy="313848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6955582B-6BF3-46F8-2A7E-22CA1279F5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436" y="1414855"/>
            <a:ext cx="2976564" cy="331028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a:extLst>
              <a:ext uri="{FF2B5EF4-FFF2-40B4-BE49-F238E27FC236}">
                <a16:creationId xmlns:a16="http://schemas.microsoft.com/office/drawing/2014/main" id="{EFC343FD-C937-D2D4-899A-7A693D1861F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62673" y="1991397"/>
            <a:ext cx="2984230" cy="314657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a:hlinkClick r:id="rId6"/>
            <a:extLst>
              <a:ext uri="{FF2B5EF4-FFF2-40B4-BE49-F238E27FC236}">
                <a16:creationId xmlns:a16="http://schemas.microsoft.com/office/drawing/2014/main" id="{A632FC91-E0E3-40F9-EEE7-6053EE1B547B}"/>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3421" r="6022"/>
          <a:stretch/>
        </p:blipFill>
        <p:spPr bwMode="auto">
          <a:xfrm>
            <a:off x="9452750" y="1564301"/>
            <a:ext cx="2595423" cy="286608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1BECB7DB-D90F-2C4F-1ABD-1000995D2E93}"/>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554474" y="5047610"/>
            <a:ext cx="2195930" cy="1218055"/>
          </a:xfrm>
          <a:prstGeom prst="rect">
            <a:avLst/>
          </a:prstGeom>
          <a:noFill/>
          <a:extLst>
            <a:ext uri="{909E8E84-426E-40DD-AFC4-6F175D3DCCD1}">
              <a14:hiddenFill xmlns:a14="http://schemas.microsoft.com/office/drawing/2010/main">
                <a:solidFill>
                  <a:srgbClr val="FFFFFF"/>
                </a:solidFill>
              </a14:hiddenFill>
            </a:ext>
          </a:extLst>
        </p:spPr>
      </p:pic>
      <p:cxnSp>
        <p:nvCxnSpPr>
          <p:cNvPr id="9" name="Connector: Elbow 8">
            <a:extLst>
              <a:ext uri="{FF2B5EF4-FFF2-40B4-BE49-F238E27FC236}">
                <a16:creationId xmlns:a16="http://schemas.microsoft.com/office/drawing/2014/main" id="{AD501209-FDC7-94C2-4AC7-EE6B50FC295B}"/>
              </a:ext>
            </a:extLst>
          </p:cNvPr>
          <p:cNvCxnSpPr>
            <a:cxnSpLocks/>
            <a:stCxn id="8" idx="3"/>
            <a:endCxn id="6" idx="2"/>
          </p:cNvCxnSpPr>
          <p:nvPr/>
        </p:nvCxnSpPr>
        <p:spPr>
          <a:xfrm flipV="1">
            <a:off x="5750404" y="5137970"/>
            <a:ext cx="1904384" cy="518668"/>
          </a:xfrm>
          <a:prstGeom prst="bentConnector2">
            <a:avLst/>
          </a:prstGeom>
          <a:ln w="57150">
            <a:solidFill>
              <a:srgbClr val="120EBE"/>
            </a:solidFill>
            <a:tailEnd type="triangle"/>
          </a:ln>
        </p:spPr>
        <p:style>
          <a:lnRef idx="2">
            <a:schemeClr val="accent4"/>
          </a:lnRef>
          <a:fillRef idx="0">
            <a:schemeClr val="accent4"/>
          </a:fillRef>
          <a:effectRef idx="1">
            <a:schemeClr val="accent4"/>
          </a:effectRef>
          <a:fontRef idx="minor">
            <a:schemeClr val="tx1"/>
          </a:fontRef>
        </p:style>
      </p:cxnSp>
      <p:cxnSp>
        <p:nvCxnSpPr>
          <p:cNvPr id="10" name="Connector: Elbow 9">
            <a:extLst>
              <a:ext uri="{FF2B5EF4-FFF2-40B4-BE49-F238E27FC236}">
                <a16:creationId xmlns:a16="http://schemas.microsoft.com/office/drawing/2014/main" id="{FD9A942D-4900-8812-6AE3-8F057C5A193E}"/>
              </a:ext>
            </a:extLst>
          </p:cNvPr>
          <p:cNvCxnSpPr>
            <a:cxnSpLocks/>
            <a:stCxn id="8" idx="0"/>
          </p:cNvCxnSpPr>
          <p:nvPr/>
        </p:nvCxnSpPr>
        <p:spPr>
          <a:xfrm rot="5400000" flipH="1" flipV="1">
            <a:off x="4470114" y="4865285"/>
            <a:ext cx="364650" cy="1"/>
          </a:xfrm>
          <a:prstGeom prst="bentConnector3">
            <a:avLst>
              <a:gd name="adj1" fmla="val 50000"/>
            </a:avLst>
          </a:prstGeom>
          <a:ln w="57150">
            <a:solidFill>
              <a:srgbClr val="120EBE"/>
            </a:solidFill>
            <a:tailEnd type="triangle"/>
          </a:ln>
        </p:spPr>
        <p:style>
          <a:lnRef idx="2">
            <a:schemeClr val="accent4"/>
          </a:lnRef>
          <a:fillRef idx="0">
            <a:schemeClr val="accent4"/>
          </a:fillRef>
          <a:effectRef idx="1">
            <a:schemeClr val="accent4"/>
          </a:effectRef>
          <a:fontRef idx="minor">
            <a:schemeClr val="tx1"/>
          </a:fontRef>
        </p:style>
      </p:cxnSp>
      <p:cxnSp>
        <p:nvCxnSpPr>
          <p:cNvPr id="11" name="Connector: Elbow 10">
            <a:extLst>
              <a:ext uri="{FF2B5EF4-FFF2-40B4-BE49-F238E27FC236}">
                <a16:creationId xmlns:a16="http://schemas.microsoft.com/office/drawing/2014/main" id="{3B7B1453-A170-F0B0-C056-32D1FD828FEF}"/>
              </a:ext>
            </a:extLst>
          </p:cNvPr>
          <p:cNvCxnSpPr>
            <a:cxnSpLocks/>
            <a:stCxn id="8" idx="1"/>
            <a:endCxn id="4" idx="2"/>
          </p:cNvCxnSpPr>
          <p:nvPr/>
        </p:nvCxnSpPr>
        <p:spPr>
          <a:xfrm rot="10800000">
            <a:off x="1564482" y="5097700"/>
            <a:ext cx="1989992" cy="558938"/>
          </a:xfrm>
          <a:prstGeom prst="bentConnector2">
            <a:avLst/>
          </a:prstGeom>
          <a:ln w="57150">
            <a:solidFill>
              <a:srgbClr val="120EBE"/>
            </a:solidFill>
            <a:tailEnd type="triangle"/>
          </a:ln>
        </p:spPr>
        <p:style>
          <a:lnRef idx="2">
            <a:schemeClr val="accent4"/>
          </a:lnRef>
          <a:fillRef idx="0">
            <a:schemeClr val="accent4"/>
          </a:fillRef>
          <a:effectRef idx="1">
            <a:schemeClr val="accent4"/>
          </a:effectRef>
          <a:fontRef idx="minor">
            <a:schemeClr val="tx1"/>
          </a:fontRef>
        </p:style>
      </p:cxnSp>
      <p:cxnSp>
        <p:nvCxnSpPr>
          <p:cNvPr id="12" name="Connector: Elbow 11">
            <a:extLst>
              <a:ext uri="{FF2B5EF4-FFF2-40B4-BE49-F238E27FC236}">
                <a16:creationId xmlns:a16="http://schemas.microsoft.com/office/drawing/2014/main" id="{5E0E8F50-F610-D2F9-F1CD-FC25C99306A8}"/>
              </a:ext>
            </a:extLst>
          </p:cNvPr>
          <p:cNvCxnSpPr>
            <a:cxnSpLocks/>
            <a:endCxn id="7" idx="2"/>
          </p:cNvCxnSpPr>
          <p:nvPr/>
        </p:nvCxnSpPr>
        <p:spPr>
          <a:xfrm flipV="1">
            <a:off x="5750404" y="4430390"/>
            <a:ext cx="5000058" cy="1794098"/>
          </a:xfrm>
          <a:prstGeom prst="bentConnector2">
            <a:avLst/>
          </a:prstGeom>
          <a:ln w="57150">
            <a:solidFill>
              <a:srgbClr val="120EBE"/>
            </a:solidFill>
            <a:tailEnd type="triangle"/>
          </a:ln>
        </p:spPr>
        <p:style>
          <a:lnRef idx="2">
            <a:schemeClr val="accent4"/>
          </a:lnRef>
          <a:fillRef idx="0">
            <a:schemeClr val="accent4"/>
          </a:fillRef>
          <a:effectRef idx="1">
            <a:schemeClr val="accent4"/>
          </a:effectRef>
          <a:fontRef idx="minor">
            <a:schemeClr val="tx1"/>
          </a:fontRef>
        </p:style>
      </p:cxnSp>
      <p:sp>
        <p:nvSpPr>
          <p:cNvPr id="13" name="Text Placeholder 4">
            <a:extLst>
              <a:ext uri="{FF2B5EF4-FFF2-40B4-BE49-F238E27FC236}">
                <a16:creationId xmlns:a16="http://schemas.microsoft.com/office/drawing/2014/main" id="{71D97D02-7452-5FD5-856E-47A4451A46F9}"/>
              </a:ext>
            </a:extLst>
          </p:cNvPr>
          <p:cNvSpPr txBox="1">
            <a:spLocks/>
          </p:cNvSpPr>
          <p:nvPr/>
        </p:nvSpPr>
        <p:spPr>
          <a:xfrm>
            <a:off x="388350" y="606436"/>
            <a:ext cx="8100001" cy="507823"/>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solidFill>
                  <a:srgbClr val="00B2DD"/>
                </a:solidFill>
              </a:rPr>
              <a:t>Some data models you may come across: Vector data versus Raster data</a:t>
            </a:r>
          </a:p>
        </p:txBody>
      </p:sp>
    </p:spTree>
    <p:extLst>
      <p:ext uri="{BB962C8B-B14F-4D97-AF65-F5344CB8AC3E}">
        <p14:creationId xmlns:p14="http://schemas.microsoft.com/office/powerpoint/2010/main" val="9988679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4">
            <a:extLst>
              <a:ext uri="{FF2B5EF4-FFF2-40B4-BE49-F238E27FC236}">
                <a16:creationId xmlns:a16="http://schemas.microsoft.com/office/drawing/2014/main" id="{647BCAAD-E414-E8C6-8289-7680B0B88FFA}"/>
              </a:ext>
            </a:extLst>
          </p:cNvPr>
          <p:cNvSpPr txBox="1">
            <a:spLocks/>
          </p:cNvSpPr>
          <p:nvPr/>
        </p:nvSpPr>
        <p:spPr>
          <a:xfrm>
            <a:off x="388350" y="606436"/>
            <a:ext cx="8100001" cy="50782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solidFill>
                  <a:srgbClr val="00B2DD"/>
                </a:solidFill>
              </a:rPr>
              <a:t>What is Georeferencing and a georeferenced map? </a:t>
            </a:r>
          </a:p>
        </p:txBody>
      </p:sp>
      <p:sp>
        <p:nvSpPr>
          <p:cNvPr id="17" name="Text Placeholder 4">
            <a:extLst>
              <a:ext uri="{FF2B5EF4-FFF2-40B4-BE49-F238E27FC236}">
                <a16:creationId xmlns:a16="http://schemas.microsoft.com/office/drawing/2014/main" id="{A21DA37F-3E78-A7E9-2FA0-41FE41844C35}"/>
              </a:ext>
            </a:extLst>
          </p:cNvPr>
          <p:cNvSpPr txBox="1">
            <a:spLocks/>
          </p:cNvSpPr>
          <p:nvPr/>
        </p:nvSpPr>
        <p:spPr>
          <a:xfrm>
            <a:off x="161846" y="6279829"/>
            <a:ext cx="11815304" cy="507823"/>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800" i="1" dirty="0">
                <a:solidFill>
                  <a:srgbClr val="00B2DD"/>
                </a:solidFill>
              </a:rPr>
              <a:t>… the process of using a series of control points to give a two-dimensional object like a paper map the real world coordinates it needs to align with the three-dimensional features of the earth in GIS software. </a:t>
            </a:r>
            <a:r>
              <a:rPr lang="en-GB" sz="1800" i="1" dirty="0">
                <a:solidFill>
                  <a:schemeClr val="bg1">
                    <a:lumMod val="75000"/>
                  </a:schemeClr>
                </a:solidFill>
              </a:rPr>
              <a:t>Source: https://programminghistorian.org/en/lessons/georeferencing-qgis</a:t>
            </a:r>
          </a:p>
        </p:txBody>
      </p:sp>
      <p:sp>
        <p:nvSpPr>
          <p:cNvPr id="3" name="Content Placeholder 2">
            <a:extLst>
              <a:ext uri="{FF2B5EF4-FFF2-40B4-BE49-F238E27FC236}">
                <a16:creationId xmlns:a16="http://schemas.microsoft.com/office/drawing/2014/main" id="{488EAFF0-9F99-6B7C-972A-A7EBC874655C}"/>
              </a:ext>
            </a:extLst>
          </p:cNvPr>
          <p:cNvSpPr txBox="1">
            <a:spLocks/>
          </p:cNvSpPr>
          <p:nvPr/>
        </p:nvSpPr>
        <p:spPr>
          <a:xfrm>
            <a:off x="402100" y="1944681"/>
            <a:ext cx="3153349" cy="11701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400" dirty="0"/>
              <a:t>Old scanned map with </a:t>
            </a:r>
            <a:r>
              <a:rPr lang="en-GB" sz="2400" i="1" dirty="0"/>
              <a:t>no</a:t>
            </a:r>
            <a:r>
              <a:rPr lang="en-GB" sz="2400" dirty="0"/>
              <a:t> coordinate reference system </a:t>
            </a:r>
          </a:p>
        </p:txBody>
      </p:sp>
      <p:grpSp>
        <p:nvGrpSpPr>
          <p:cNvPr id="30" name="Group 29">
            <a:extLst>
              <a:ext uri="{FF2B5EF4-FFF2-40B4-BE49-F238E27FC236}">
                <a16:creationId xmlns:a16="http://schemas.microsoft.com/office/drawing/2014/main" id="{9E2A4941-5736-135C-1174-182A9A72EEAA}"/>
              </a:ext>
            </a:extLst>
          </p:cNvPr>
          <p:cNvGrpSpPr/>
          <p:nvPr/>
        </p:nvGrpSpPr>
        <p:grpSpPr>
          <a:xfrm>
            <a:off x="402100" y="3358928"/>
            <a:ext cx="11076088" cy="2126991"/>
            <a:chOff x="388350" y="3248857"/>
            <a:chExt cx="11076088" cy="2126991"/>
          </a:xfrm>
        </p:grpSpPr>
        <p:pic>
          <p:nvPicPr>
            <p:cNvPr id="2058" name="Picture 10" descr="Figure 18">
              <a:extLst>
                <a:ext uri="{FF2B5EF4-FFF2-40B4-BE49-F238E27FC236}">
                  <a16:creationId xmlns:a16="http://schemas.microsoft.com/office/drawing/2014/main" id="{91DF7BB4-5D6A-F52D-422B-D66AB57454D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663" t="8747" b="6850"/>
            <a:stretch/>
          </p:blipFill>
          <p:spPr bwMode="auto">
            <a:xfrm>
              <a:off x="388350" y="3340489"/>
              <a:ext cx="3153349" cy="1956626"/>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Figure 5">
              <a:extLst>
                <a:ext uri="{FF2B5EF4-FFF2-40B4-BE49-F238E27FC236}">
                  <a16:creationId xmlns:a16="http://schemas.microsoft.com/office/drawing/2014/main" id="{521783A0-C290-0A9F-A62C-FFF98B31241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4891" t="21481" r="4015" b="20185"/>
            <a:stretch/>
          </p:blipFill>
          <p:spPr bwMode="auto">
            <a:xfrm>
              <a:off x="3937331" y="3248857"/>
              <a:ext cx="3153348" cy="2126991"/>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Figure 19">
              <a:extLst>
                <a:ext uri="{FF2B5EF4-FFF2-40B4-BE49-F238E27FC236}">
                  <a16:creationId xmlns:a16="http://schemas.microsoft.com/office/drawing/2014/main" id="{8915B7DD-2007-F688-13D1-05B1CF9EF72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6020" t="22931" r="4307" b="19840"/>
            <a:stretch/>
          </p:blipFill>
          <p:spPr bwMode="auto">
            <a:xfrm>
              <a:off x="8172513" y="3268044"/>
              <a:ext cx="3085988" cy="2083966"/>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2">
              <a:extLst>
                <a:ext uri="{FF2B5EF4-FFF2-40B4-BE49-F238E27FC236}">
                  <a16:creationId xmlns:a16="http://schemas.microsoft.com/office/drawing/2014/main" id="{325E6CDF-BE93-AF3D-71D2-ECD3548A2002}"/>
                </a:ext>
              </a:extLst>
            </p:cNvPr>
            <p:cNvSpPr txBox="1">
              <a:spLocks/>
            </p:cNvSpPr>
            <p:nvPr/>
          </p:nvSpPr>
          <p:spPr>
            <a:xfrm>
              <a:off x="3543503" y="4150455"/>
              <a:ext cx="393237" cy="43836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3200" dirty="0"/>
                <a:t>+</a:t>
              </a:r>
            </a:p>
          </p:txBody>
        </p:sp>
        <p:sp>
          <p:nvSpPr>
            <p:cNvPr id="5" name="Content Placeholder 2">
              <a:extLst>
                <a:ext uri="{FF2B5EF4-FFF2-40B4-BE49-F238E27FC236}">
                  <a16:creationId xmlns:a16="http://schemas.microsoft.com/office/drawing/2014/main" id="{DEE6C672-2C64-FCAD-78BA-1DEB4289235F}"/>
                </a:ext>
              </a:extLst>
            </p:cNvPr>
            <p:cNvSpPr txBox="1">
              <a:spLocks/>
            </p:cNvSpPr>
            <p:nvPr/>
          </p:nvSpPr>
          <p:spPr>
            <a:xfrm>
              <a:off x="7434685" y="4160823"/>
              <a:ext cx="393237" cy="43836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3200" dirty="0"/>
                <a:t>=</a:t>
              </a:r>
            </a:p>
          </p:txBody>
        </p:sp>
        <p:sp>
          <p:nvSpPr>
            <p:cNvPr id="7" name="Content Placeholder 2">
              <a:extLst>
                <a:ext uri="{FF2B5EF4-FFF2-40B4-BE49-F238E27FC236}">
                  <a16:creationId xmlns:a16="http://schemas.microsoft.com/office/drawing/2014/main" id="{2A3A2505-F7A8-FFFF-E80A-570CB28C1243}"/>
                </a:ext>
              </a:extLst>
            </p:cNvPr>
            <p:cNvSpPr txBox="1">
              <a:spLocks/>
            </p:cNvSpPr>
            <p:nvPr/>
          </p:nvSpPr>
          <p:spPr>
            <a:xfrm>
              <a:off x="3259366" y="4160823"/>
              <a:ext cx="421205" cy="43836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3200" b="1" dirty="0">
                  <a:solidFill>
                    <a:srgbClr val="FF0000"/>
                  </a:solidFill>
                </a:rPr>
                <a:t>+</a:t>
              </a:r>
            </a:p>
          </p:txBody>
        </p:sp>
        <p:sp>
          <p:nvSpPr>
            <p:cNvPr id="15" name="Content Placeholder 2">
              <a:extLst>
                <a:ext uri="{FF2B5EF4-FFF2-40B4-BE49-F238E27FC236}">
                  <a16:creationId xmlns:a16="http://schemas.microsoft.com/office/drawing/2014/main" id="{08849FAD-9169-5833-9330-529F19A5657C}"/>
                </a:ext>
              </a:extLst>
            </p:cNvPr>
            <p:cNvSpPr txBox="1">
              <a:spLocks/>
            </p:cNvSpPr>
            <p:nvPr/>
          </p:nvSpPr>
          <p:spPr>
            <a:xfrm>
              <a:off x="1631947" y="4737941"/>
              <a:ext cx="421205" cy="43836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3200" b="1" dirty="0">
                  <a:solidFill>
                    <a:srgbClr val="FF0000"/>
                  </a:solidFill>
                </a:rPr>
                <a:t>+</a:t>
              </a:r>
            </a:p>
          </p:txBody>
        </p:sp>
        <p:sp>
          <p:nvSpPr>
            <p:cNvPr id="16" name="Content Placeholder 2">
              <a:extLst>
                <a:ext uri="{FF2B5EF4-FFF2-40B4-BE49-F238E27FC236}">
                  <a16:creationId xmlns:a16="http://schemas.microsoft.com/office/drawing/2014/main" id="{0D1D0939-6CCD-B17A-3C3A-BD85A46E4E2F}"/>
                </a:ext>
              </a:extLst>
            </p:cNvPr>
            <p:cNvSpPr txBox="1">
              <a:spLocks/>
            </p:cNvSpPr>
            <p:nvPr/>
          </p:nvSpPr>
          <p:spPr>
            <a:xfrm>
              <a:off x="533202" y="4201239"/>
              <a:ext cx="421205" cy="43836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3200" b="1" dirty="0">
                  <a:solidFill>
                    <a:srgbClr val="FF0000"/>
                  </a:solidFill>
                </a:rPr>
                <a:t>+</a:t>
              </a:r>
            </a:p>
          </p:txBody>
        </p:sp>
        <p:sp>
          <p:nvSpPr>
            <p:cNvPr id="18" name="Content Placeholder 2">
              <a:extLst>
                <a:ext uri="{FF2B5EF4-FFF2-40B4-BE49-F238E27FC236}">
                  <a16:creationId xmlns:a16="http://schemas.microsoft.com/office/drawing/2014/main" id="{1048D387-C45C-7A11-0902-F6C1E5C71322}"/>
                </a:ext>
              </a:extLst>
            </p:cNvPr>
            <p:cNvSpPr txBox="1">
              <a:spLocks/>
            </p:cNvSpPr>
            <p:nvPr/>
          </p:nvSpPr>
          <p:spPr>
            <a:xfrm>
              <a:off x="693451" y="3469916"/>
              <a:ext cx="421205" cy="43836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3200" b="1" dirty="0">
                  <a:solidFill>
                    <a:srgbClr val="FF0000"/>
                  </a:solidFill>
                </a:rPr>
                <a:t>+</a:t>
              </a:r>
            </a:p>
          </p:txBody>
        </p:sp>
        <p:sp>
          <p:nvSpPr>
            <p:cNvPr id="19" name="Content Placeholder 2">
              <a:extLst>
                <a:ext uri="{FF2B5EF4-FFF2-40B4-BE49-F238E27FC236}">
                  <a16:creationId xmlns:a16="http://schemas.microsoft.com/office/drawing/2014/main" id="{2CA2E406-CA5C-093F-2CBE-28B22D2E638F}"/>
                </a:ext>
              </a:extLst>
            </p:cNvPr>
            <p:cNvSpPr txBox="1">
              <a:spLocks/>
            </p:cNvSpPr>
            <p:nvPr/>
          </p:nvSpPr>
          <p:spPr>
            <a:xfrm>
              <a:off x="2742333" y="4589133"/>
              <a:ext cx="421205" cy="43836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3200" b="1" dirty="0">
                  <a:solidFill>
                    <a:srgbClr val="FF0000"/>
                  </a:solidFill>
                </a:rPr>
                <a:t>+</a:t>
              </a:r>
            </a:p>
          </p:txBody>
        </p:sp>
        <p:sp>
          <p:nvSpPr>
            <p:cNvPr id="20" name="Content Placeholder 2">
              <a:extLst>
                <a:ext uri="{FF2B5EF4-FFF2-40B4-BE49-F238E27FC236}">
                  <a16:creationId xmlns:a16="http://schemas.microsoft.com/office/drawing/2014/main" id="{40DD7D97-2A4B-11F3-38EB-F0B9344A9680}"/>
                </a:ext>
              </a:extLst>
            </p:cNvPr>
            <p:cNvSpPr txBox="1">
              <a:spLocks/>
            </p:cNvSpPr>
            <p:nvPr/>
          </p:nvSpPr>
          <p:spPr>
            <a:xfrm>
              <a:off x="6868841" y="4170873"/>
              <a:ext cx="421205" cy="43836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3200" b="1" dirty="0">
                  <a:solidFill>
                    <a:srgbClr val="FF0000"/>
                  </a:solidFill>
                </a:rPr>
                <a:t>+</a:t>
              </a:r>
            </a:p>
          </p:txBody>
        </p:sp>
        <p:sp>
          <p:nvSpPr>
            <p:cNvPr id="21" name="Content Placeholder 2">
              <a:extLst>
                <a:ext uri="{FF2B5EF4-FFF2-40B4-BE49-F238E27FC236}">
                  <a16:creationId xmlns:a16="http://schemas.microsoft.com/office/drawing/2014/main" id="{3A648346-EA7A-A862-5824-801C008BDF36}"/>
                </a:ext>
              </a:extLst>
            </p:cNvPr>
            <p:cNvSpPr txBox="1">
              <a:spLocks/>
            </p:cNvSpPr>
            <p:nvPr/>
          </p:nvSpPr>
          <p:spPr>
            <a:xfrm>
              <a:off x="5241422" y="4747991"/>
              <a:ext cx="421205" cy="43836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3200" b="1" dirty="0">
                  <a:solidFill>
                    <a:srgbClr val="FF0000"/>
                  </a:solidFill>
                </a:rPr>
                <a:t>+</a:t>
              </a:r>
            </a:p>
          </p:txBody>
        </p:sp>
        <p:sp>
          <p:nvSpPr>
            <p:cNvPr id="22" name="Content Placeholder 2">
              <a:extLst>
                <a:ext uri="{FF2B5EF4-FFF2-40B4-BE49-F238E27FC236}">
                  <a16:creationId xmlns:a16="http://schemas.microsoft.com/office/drawing/2014/main" id="{4D7A9287-36F8-EFD3-A74C-F3433BEC8100}"/>
                </a:ext>
              </a:extLst>
            </p:cNvPr>
            <p:cNvSpPr txBox="1">
              <a:spLocks/>
            </p:cNvSpPr>
            <p:nvPr/>
          </p:nvSpPr>
          <p:spPr>
            <a:xfrm>
              <a:off x="4142677" y="4211289"/>
              <a:ext cx="421205" cy="43836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3200" b="1" dirty="0">
                  <a:solidFill>
                    <a:srgbClr val="FF0000"/>
                  </a:solidFill>
                </a:rPr>
                <a:t>+</a:t>
              </a:r>
            </a:p>
          </p:txBody>
        </p:sp>
        <p:sp>
          <p:nvSpPr>
            <p:cNvPr id="23" name="Content Placeholder 2">
              <a:extLst>
                <a:ext uri="{FF2B5EF4-FFF2-40B4-BE49-F238E27FC236}">
                  <a16:creationId xmlns:a16="http://schemas.microsoft.com/office/drawing/2014/main" id="{CB3B4FBD-C079-01AA-7320-A6F1E7FC2734}"/>
                </a:ext>
              </a:extLst>
            </p:cNvPr>
            <p:cNvSpPr txBox="1">
              <a:spLocks/>
            </p:cNvSpPr>
            <p:nvPr/>
          </p:nvSpPr>
          <p:spPr>
            <a:xfrm>
              <a:off x="4302926" y="3479966"/>
              <a:ext cx="421205" cy="43836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3200" b="1" dirty="0">
                  <a:solidFill>
                    <a:srgbClr val="FF0000"/>
                  </a:solidFill>
                </a:rPr>
                <a:t>+</a:t>
              </a:r>
            </a:p>
          </p:txBody>
        </p:sp>
        <p:sp>
          <p:nvSpPr>
            <p:cNvPr id="24" name="Content Placeholder 2">
              <a:extLst>
                <a:ext uri="{FF2B5EF4-FFF2-40B4-BE49-F238E27FC236}">
                  <a16:creationId xmlns:a16="http://schemas.microsoft.com/office/drawing/2014/main" id="{589E0422-E8AA-8DA7-5959-DB96BBC14400}"/>
                </a:ext>
              </a:extLst>
            </p:cNvPr>
            <p:cNvSpPr txBox="1">
              <a:spLocks/>
            </p:cNvSpPr>
            <p:nvPr/>
          </p:nvSpPr>
          <p:spPr>
            <a:xfrm>
              <a:off x="6351808" y="4599183"/>
              <a:ext cx="421205" cy="43836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3200" b="1" dirty="0">
                  <a:solidFill>
                    <a:srgbClr val="FF0000"/>
                  </a:solidFill>
                </a:rPr>
                <a:t>+</a:t>
              </a:r>
            </a:p>
          </p:txBody>
        </p:sp>
        <p:sp>
          <p:nvSpPr>
            <p:cNvPr id="25" name="Content Placeholder 2">
              <a:extLst>
                <a:ext uri="{FF2B5EF4-FFF2-40B4-BE49-F238E27FC236}">
                  <a16:creationId xmlns:a16="http://schemas.microsoft.com/office/drawing/2014/main" id="{49179FCF-1316-BCA6-B335-0A2198858CDD}"/>
                </a:ext>
              </a:extLst>
            </p:cNvPr>
            <p:cNvSpPr txBox="1">
              <a:spLocks/>
            </p:cNvSpPr>
            <p:nvPr/>
          </p:nvSpPr>
          <p:spPr>
            <a:xfrm>
              <a:off x="11043233" y="4096398"/>
              <a:ext cx="421205" cy="43836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3200" b="1" dirty="0">
                  <a:solidFill>
                    <a:srgbClr val="FF0000"/>
                  </a:solidFill>
                </a:rPr>
                <a:t>+</a:t>
              </a:r>
            </a:p>
          </p:txBody>
        </p:sp>
        <p:sp>
          <p:nvSpPr>
            <p:cNvPr id="26" name="Content Placeholder 2">
              <a:extLst>
                <a:ext uri="{FF2B5EF4-FFF2-40B4-BE49-F238E27FC236}">
                  <a16:creationId xmlns:a16="http://schemas.microsoft.com/office/drawing/2014/main" id="{0786CBCE-BCEF-B0FD-60D8-1943F0E06062}"/>
                </a:ext>
              </a:extLst>
            </p:cNvPr>
            <p:cNvSpPr txBox="1">
              <a:spLocks/>
            </p:cNvSpPr>
            <p:nvPr/>
          </p:nvSpPr>
          <p:spPr>
            <a:xfrm>
              <a:off x="9415814" y="4673516"/>
              <a:ext cx="421205" cy="43836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3200" b="1" dirty="0">
                  <a:solidFill>
                    <a:srgbClr val="FF0000"/>
                  </a:solidFill>
                </a:rPr>
                <a:t>+</a:t>
              </a:r>
            </a:p>
          </p:txBody>
        </p:sp>
        <p:sp>
          <p:nvSpPr>
            <p:cNvPr id="27" name="Content Placeholder 2">
              <a:extLst>
                <a:ext uri="{FF2B5EF4-FFF2-40B4-BE49-F238E27FC236}">
                  <a16:creationId xmlns:a16="http://schemas.microsoft.com/office/drawing/2014/main" id="{D9EDE11A-F586-3303-F736-795D333EDCF6}"/>
                </a:ext>
              </a:extLst>
            </p:cNvPr>
            <p:cNvSpPr txBox="1">
              <a:spLocks/>
            </p:cNvSpPr>
            <p:nvPr/>
          </p:nvSpPr>
          <p:spPr>
            <a:xfrm>
              <a:off x="8317069" y="4136814"/>
              <a:ext cx="421205" cy="43836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3200" b="1" dirty="0">
                  <a:solidFill>
                    <a:srgbClr val="FF0000"/>
                  </a:solidFill>
                </a:rPr>
                <a:t>+</a:t>
              </a:r>
            </a:p>
          </p:txBody>
        </p:sp>
        <p:sp>
          <p:nvSpPr>
            <p:cNvPr id="28" name="Content Placeholder 2">
              <a:extLst>
                <a:ext uri="{FF2B5EF4-FFF2-40B4-BE49-F238E27FC236}">
                  <a16:creationId xmlns:a16="http://schemas.microsoft.com/office/drawing/2014/main" id="{12BAB889-9080-07E1-CCCC-16BE4FAE396D}"/>
                </a:ext>
              </a:extLst>
            </p:cNvPr>
            <p:cNvSpPr txBox="1">
              <a:spLocks/>
            </p:cNvSpPr>
            <p:nvPr/>
          </p:nvSpPr>
          <p:spPr>
            <a:xfrm>
              <a:off x="8477318" y="3405491"/>
              <a:ext cx="421205" cy="43836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3200" b="1" dirty="0">
                  <a:solidFill>
                    <a:srgbClr val="FF0000"/>
                  </a:solidFill>
                </a:rPr>
                <a:t>+</a:t>
              </a:r>
            </a:p>
          </p:txBody>
        </p:sp>
        <p:sp>
          <p:nvSpPr>
            <p:cNvPr id="29" name="Content Placeholder 2">
              <a:extLst>
                <a:ext uri="{FF2B5EF4-FFF2-40B4-BE49-F238E27FC236}">
                  <a16:creationId xmlns:a16="http://schemas.microsoft.com/office/drawing/2014/main" id="{6B0545A4-9293-A5E2-1F6A-808AEBB29FF0}"/>
                </a:ext>
              </a:extLst>
            </p:cNvPr>
            <p:cNvSpPr txBox="1">
              <a:spLocks/>
            </p:cNvSpPr>
            <p:nvPr/>
          </p:nvSpPr>
          <p:spPr>
            <a:xfrm>
              <a:off x="10526200" y="4524708"/>
              <a:ext cx="421205" cy="43836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3200" b="1" dirty="0">
                  <a:solidFill>
                    <a:srgbClr val="FF0000"/>
                  </a:solidFill>
                </a:rPr>
                <a:t>+</a:t>
              </a:r>
            </a:p>
          </p:txBody>
        </p:sp>
      </p:grpSp>
      <p:sp>
        <p:nvSpPr>
          <p:cNvPr id="33" name="Content Placeholder 2">
            <a:extLst>
              <a:ext uri="{FF2B5EF4-FFF2-40B4-BE49-F238E27FC236}">
                <a16:creationId xmlns:a16="http://schemas.microsoft.com/office/drawing/2014/main" id="{0A81FB03-8AE6-3C83-CFC7-AB802C01520C}"/>
              </a:ext>
            </a:extLst>
          </p:cNvPr>
          <p:cNvSpPr txBox="1">
            <a:spLocks/>
          </p:cNvSpPr>
          <p:nvPr/>
        </p:nvSpPr>
        <p:spPr>
          <a:xfrm>
            <a:off x="3915775" y="1946874"/>
            <a:ext cx="3091638" cy="11701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400" dirty="0"/>
              <a:t>New map with known coordinate/spatial reference system </a:t>
            </a:r>
          </a:p>
        </p:txBody>
      </p:sp>
      <p:sp>
        <p:nvSpPr>
          <p:cNvPr id="34" name="Content Placeholder 2">
            <a:extLst>
              <a:ext uri="{FF2B5EF4-FFF2-40B4-BE49-F238E27FC236}">
                <a16:creationId xmlns:a16="http://schemas.microsoft.com/office/drawing/2014/main" id="{CD8C8A46-FDCF-F9E8-D5F9-9CF76EBCC2DC}"/>
              </a:ext>
            </a:extLst>
          </p:cNvPr>
          <p:cNvSpPr txBox="1">
            <a:spLocks/>
          </p:cNvSpPr>
          <p:nvPr/>
        </p:nvSpPr>
        <p:spPr>
          <a:xfrm>
            <a:off x="8186263" y="1944681"/>
            <a:ext cx="3085988" cy="11701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400" dirty="0"/>
              <a:t>Georeferenced map showing both old and new maps</a:t>
            </a:r>
          </a:p>
        </p:txBody>
      </p:sp>
    </p:spTree>
    <p:extLst>
      <p:ext uri="{BB962C8B-B14F-4D97-AF65-F5344CB8AC3E}">
        <p14:creationId xmlns:p14="http://schemas.microsoft.com/office/powerpoint/2010/main" val="23602815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See the source image">
            <a:extLst>
              <a:ext uri="{FF2B5EF4-FFF2-40B4-BE49-F238E27FC236}">
                <a16:creationId xmlns:a16="http://schemas.microsoft.com/office/drawing/2014/main" id="{A8B6506E-F989-973B-C610-F534CD31E1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47728" y="1412776"/>
            <a:ext cx="8343900" cy="5000625"/>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2">
            <a:extLst>
              <a:ext uri="{FF2B5EF4-FFF2-40B4-BE49-F238E27FC236}">
                <a16:creationId xmlns:a16="http://schemas.microsoft.com/office/drawing/2014/main" id="{C75F4869-ADB7-95FF-0BCB-27E1321C29F7}"/>
              </a:ext>
            </a:extLst>
          </p:cNvPr>
          <p:cNvSpPr txBox="1">
            <a:spLocks/>
          </p:cNvSpPr>
          <p:nvPr/>
        </p:nvSpPr>
        <p:spPr>
          <a:xfrm>
            <a:off x="388350" y="1290836"/>
            <a:ext cx="2899338" cy="15621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3200" dirty="0"/>
              <a:t>Place-names (e.g., historic places)</a:t>
            </a:r>
          </a:p>
        </p:txBody>
      </p:sp>
      <p:pic>
        <p:nvPicPr>
          <p:cNvPr id="7" name="Picture 6">
            <a:extLst>
              <a:ext uri="{FF2B5EF4-FFF2-40B4-BE49-F238E27FC236}">
                <a16:creationId xmlns:a16="http://schemas.microsoft.com/office/drawing/2014/main" id="{18EBF1CE-BFBF-256E-D7EA-5A98BDA4367E}"/>
              </a:ext>
            </a:extLst>
          </p:cNvPr>
          <p:cNvPicPr>
            <a:picLocks noChangeAspect="1"/>
          </p:cNvPicPr>
          <p:nvPr/>
        </p:nvPicPr>
        <p:blipFill>
          <a:blip r:embed="rId4"/>
          <a:stretch>
            <a:fillRect/>
          </a:stretch>
        </p:blipFill>
        <p:spPr>
          <a:xfrm>
            <a:off x="43493" y="4077073"/>
            <a:ext cx="9565084" cy="2161732"/>
          </a:xfrm>
          <a:prstGeom prst="rect">
            <a:avLst/>
          </a:prstGeom>
        </p:spPr>
      </p:pic>
      <p:grpSp>
        <p:nvGrpSpPr>
          <p:cNvPr id="8" name="Group 7">
            <a:extLst>
              <a:ext uri="{FF2B5EF4-FFF2-40B4-BE49-F238E27FC236}">
                <a16:creationId xmlns:a16="http://schemas.microsoft.com/office/drawing/2014/main" id="{628F5FD8-44AD-1AAB-E024-C90758754C1A}"/>
              </a:ext>
            </a:extLst>
          </p:cNvPr>
          <p:cNvGrpSpPr/>
          <p:nvPr/>
        </p:nvGrpSpPr>
        <p:grpSpPr>
          <a:xfrm>
            <a:off x="2885035" y="1565920"/>
            <a:ext cx="6307309" cy="2511152"/>
            <a:chOff x="2885035" y="1565920"/>
            <a:chExt cx="6307309" cy="2511152"/>
          </a:xfrm>
        </p:grpSpPr>
        <p:cxnSp>
          <p:nvCxnSpPr>
            <p:cNvPr id="9" name="Connector: Elbow 8">
              <a:extLst>
                <a:ext uri="{FF2B5EF4-FFF2-40B4-BE49-F238E27FC236}">
                  <a16:creationId xmlns:a16="http://schemas.microsoft.com/office/drawing/2014/main" id="{9DCC3425-4011-138F-3080-7076FEC1DBC3}"/>
                </a:ext>
              </a:extLst>
            </p:cNvPr>
            <p:cNvCxnSpPr>
              <a:cxnSpLocks/>
            </p:cNvCxnSpPr>
            <p:nvPr/>
          </p:nvCxnSpPr>
          <p:spPr>
            <a:xfrm>
              <a:off x="2885035" y="1565920"/>
              <a:ext cx="6307309" cy="1143000"/>
            </a:xfrm>
            <a:prstGeom prst="bentConnector3">
              <a:avLst>
                <a:gd name="adj1" fmla="val 99888"/>
              </a:avLst>
            </a:prstGeom>
            <a:ln w="57150">
              <a:solidFill>
                <a:srgbClr val="120EBE"/>
              </a:solidFill>
              <a:tailEnd type="triangle"/>
            </a:ln>
          </p:spPr>
          <p:style>
            <a:lnRef idx="2">
              <a:schemeClr val="accent4"/>
            </a:lnRef>
            <a:fillRef idx="0">
              <a:schemeClr val="accent4"/>
            </a:fillRef>
            <a:effectRef idx="1">
              <a:schemeClr val="accent4"/>
            </a:effectRef>
            <a:fontRef idx="minor">
              <a:schemeClr val="tx1"/>
            </a:fontRef>
          </p:style>
        </p:cxnSp>
        <p:cxnSp>
          <p:nvCxnSpPr>
            <p:cNvPr id="10" name="Connector: Elbow 9">
              <a:extLst>
                <a:ext uri="{FF2B5EF4-FFF2-40B4-BE49-F238E27FC236}">
                  <a16:creationId xmlns:a16="http://schemas.microsoft.com/office/drawing/2014/main" id="{AB0AE1BF-0267-AC15-6D1B-083CAB05B0CD}"/>
                </a:ext>
              </a:extLst>
            </p:cNvPr>
            <p:cNvCxnSpPr>
              <a:cxnSpLocks/>
            </p:cNvCxnSpPr>
            <p:nvPr/>
          </p:nvCxnSpPr>
          <p:spPr>
            <a:xfrm>
              <a:off x="5538635" y="3043535"/>
              <a:ext cx="893182" cy="52700"/>
            </a:xfrm>
            <a:prstGeom prst="bentConnector3">
              <a:avLst>
                <a:gd name="adj1" fmla="val 50000"/>
              </a:avLst>
            </a:prstGeom>
            <a:ln w="57150">
              <a:solidFill>
                <a:srgbClr val="00B0F0"/>
              </a:solidFill>
              <a:tailEnd type="triangle"/>
            </a:ln>
          </p:spPr>
          <p:style>
            <a:lnRef idx="2">
              <a:schemeClr val="accent4"/>
            </a:lnRef>
            <a:fillRef idx="0">
              <a:schemeClr val="accent4"/>
            </a:fillRef>
            <a:effectRef idx="1">
              <a:schemeClr val="accent4"/>
            </a:effectRef>
            <a:fontRef idx="minor">
              <a:schemeClr val="tx1"/>
            </a:fontRef>
          </p:style>
        </p:cxnSp>
        <p:sp>
          <p:nvSpPr>
            <p:cNvPr id="11" name="Rectangle 10">
              <a:extLst>
                <a:ext uri="{FF2B5EF4-FFF2-40B4-BE49-F238E27FC236}">
                  <a16:creationId xmlns:a16="http://schemas.microsoft.com/office/drawing/2014/main" id="{51EB319B-0CC5-6932-0773-9B716467FCC7}"/>
                </a:ext>
              </a:extLst>
            </p:cNvPr>
            <p:cNvSpPr/>
            <p:nvPr/>
          </p:nvSpPr>
          <p:spPr>
            <a:xfrm>
              <a:off x="3666427" y="2937705"/>
              <a:ext cx="1853509" cy="779327"/>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2" name="Connector: Elbow 11">
              <a:extLst>
                <a:ext uri="{FF2B5EF4-FFF2-40B4-BE49-F238E27FC236}">
                  <a16:creationId xmlns:a16="http://schemas.microsoft.com/office/drawing/2014/main" id="{9CE74DD4-58E9-F8D3-160A-E2FB376338AA}"/>
                </a:ext>
              </a:extLst>
            </p:cNvPr>
            <p:cNvCxnSpPr>
              <a:cxnSpLocks/>
            </p:cNvCxnSpPr>
            <p:nvPr/>
          </p:nvCxnSpPr>
          <p:spPr>
            <a:xfrm flipV="1">
              <a:off x="6312024" y="3491734"/>
              <a:ext cx="2520280" cy="585338"/>
            </a:xfrm>
            <a:prstGeom prst="bentConnector3">
              <a:avLst>
                <a:gd name="adj1" fmla="val -688"/>
              </a:avLst>
            </a:prstGeom>
            <a:ln w="57150">
              <a:solidFill>
                <a:srgbClr val="FF0000"/>
              </a:solidFill>
              <a:tailEnd type="triangle"/>
            </a:ln>
          </p:spPr>
          <p:style>
            <a:lnRef idx="2">
              <a:schemeClr val="accent4"/>
            </a:lnRef>
            <a:fillRef idx="0">
              <a:schemeClr val="accent4"/>
            </a:fillRef>
            <a:effectRef idx="1">
              <a:schemeClr val="accent4"/>
            </a:effectRef>
            <a:fontRef idx="minor">
              <a:schemeClr val="tx1"/>
            </a:fontRef>
          </p:style>
        </p:cxnSp>
      </p:grpSp>
      <p:sp>
        <p:nvSpPr>
          <p:cNvPr id="13" name="Rectangle 12">
            <a:extLst>
              <a:ext uri="{FF2B5EF4-FFF2-40B4-BE49-F238E27FC236}">
                <a16:creationId xmlns:a16="http://schemas.microsoft.com/office/drawing/2014/main" id="{F0617746-A790-147D-D415-D46E0A0BADF4}"/>
              </a:ext>
            </a:extLst>
          </p:cNvPr>
          <p:cNvSpPr/>
          <p:nvPr/>
        </p:nvSpPr>
        <p:spPr>
          <a:xfrm>
            <a:off x="4943872" y="4112531"/>
            <a:ext cx="2232248" cy="104466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 Placeholder 4">
            <a:extLst>
              <a:ext uri="{FF2B5EF4-FFF2-40B4-BE49-F238E27FC236}">
                <a16:creationId xmlns:a16="http://schemas.microsoft.com/office/drawing/2014/main" id="{647BCAAD-E414-E8C6-8289-7680B0B88FFA}"/>
              </a:ext>
            </a:extLst>
          </p:cNvPr>
          <p:cNvSpPr txBox="1">
            <a:spLocks/>
          </p:cNvSpPr>
          <p:nvPr/>
        </p:nvSpPr>
        <p:spPr>
          <a:xfrm>
            <a:off x="388350" y="606436"/>
            <a:ext cx="8100001" cy="50782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solidFill>
                  <a:srgbClr val="00B2DD"/>
                </a:solidFill>
              </a:rPr>
              <a:t>What is Geocoded text data? </a:t>
            </a:r>
          </a:p>
        </p:txBody>
      </p:sp>
      <p:sp>
        <p:nvSpPr>
          <p:cNvPr id="17" name="Text Placeholder 4">
            <a:extLst>
              <a:ext uri="{FF2B5EF4-FFF2-40B4-BE49-F238E27FC236}">
                <a16:creationId xmlns:a16="http://schemas.microsoft.com/office/drawing/2014/main" id="{A21DA37F-3E78-A7E9-2FA0-41FE41844C35}"/>
              </a:ext>
            </a:extLst>
          </p:cNvPr>
          <p:cNvSpPr txBox="1">
            <a:spLocks/>
          </p:cNvSpPr>
          <p:nvPr/>
        </p:nvSpPr>
        <p:spPr>
          <a:xfrm>
            <a:off x="200372" y="6381329"/>
            <a:ext cx="10543828" cy="50782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800" i="1" dirty="0">
                <a:solidFill>
                  <a:srgbClr val="00B2DD"/>
                </a:solidFill>
              </a:rPr>
              <a:t>Text data that can be translated into geographic coordinates and represented on a map</a:t>
            </a:r>
          </a:p>
        </p:txBody>
      </p:sp>
    </p:spTree>
    <p:extLst>
      <p:ext uri="{BB962C8B-B14F-4D97-AF65-F5344CB8AC3E}">
        <p14:creationId xmlns:p14="http://schemas.microsoft.com/office/powerpoint/2010/main" val="11893328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B07D779D-A58E-EC9F-AFA1-6D55D93149C2}"/>
              </a:ext>
            </a:extLst>
          </p:cNvPr>
          <p:cNvSpPr txBox="1">
            <a:spLocks/>
          </p:cNvSpPr>
          <p:nvPr/>
        </p:nvSpPr>
        <p:spPr>
          <a:xfrm>
            <a:off x="407368" y="1396085"/>
            <a:ext cx="7416823" cy="24678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A </a:t>
            </a:r>
            <a:r>
              <a:rPr lang="en-GB" sz="2400" b="1" dirty="0"/>
              <a:t>map</a:t>
            </a:r>
            <a:r>
              <a:rPr lang="en-GB" sz="2400" dirty="0"/>
              <a:t> is a symbolic depiction emphasizing relationships between elements of some space, such as objects, regions, or themes.</a:t>
            </a:r>
          </a:p>
          <a:p>
            <a:r>
              <a:rPr lang="en-GB" sz="2400" b="1" dirty="0"/>
              <a:t>Cartography</a:t>
            </a:r>
            <a:r>
              <a:rPr lang="en-GB" sz="2400" dirty="0"/>
              <a:t> is the term given to the study and practice of making and using maps.</a:t>
            </a:r>
          </a:p>
          <a:p>
            <a:r>
              <a:rPr lang="en-GB" sz="2400" dirty="0"/>
              <a:t>Example of maps</a:t>
            </a:r>
          </a:p>
          <a:p>
            <a:pPr lvl="1"/>
            <a:endParaRPr lang="en-GB" dirty="0">
              <a:cs typeface="Arial"/>
            </a:endParaRPr>
          </a:p>
        </p:txBody>
      </p:sp>
      <p:pic>
        <p:nvPicPr>
          <p:cNvPr id="11" name="Picture 2">
            <a:hlinkClick r:id="rId3"/>
            <a:extLst>
              <a:ext uri="{FF2B5EF4-FFF2-40B4-BE49-F238E27FC236}">
                <a16:creationId xmlns:a16="http://schemas.microsoft.com/office/drawing/2014/main" id="{428AD4B9-D77F-3082-7185-E0D26919DB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67476" y="2526308"/>
            <a:ext cx="4320481" cy="382976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A6324280-9484-6A51-8A2F-20CF6EA5820A}"/>
              </a:ext>
            </a:extLst>
          </p:cNvPr>
          <p:cNvPicPr>
            <a:picLocks noChangeAspect="1"/>
          </p:cNvPicPr>
          <p:nvPr/>
        </p:nvPicPr>
        <p:blipFill>
          <a:blip r:embed="rId5"/>
          <a:stretch>
            <a:fillRect/>
          </a:stretch>
        </p:blipFill>
        <p:spPr>
          <a:xfrm>
            <a:off x="852983" y="3863948"/>
            <a:ext cx="2904939" cy="2301355"/>
          </a:xfrm>
          <a:prstGeom prst="rect">
            <a:avLst/>
          </a:prstGeom>
        </p:spPr>
      </p:pic>
      <p:pic>
        <p:nvPicPr>
          <p:cNvPr id="13" name="Picture 12">
            <a:extLst>
              <a:ext uri="{FF2B5EF4-FFF2-40B4-BE49-F238E27FC236}">
                <a16:creationId xmlns:a16="http://schemas.microsoft.com/office/drawing/2014/main" id="{34FCA24E-188F-9228-CA46-AFCDCAF4EC3C}"/>
              </a:ext>
            </a:extLst>
          </p:cNvPr>
          <p:cNvPicPr>
            <a:picLocks noChangeAspect="1"/>
          </p:cNvPicPr>
          <p:nvPr/>
        </p:nvPicPr>
        <p:blipFill>
          <a:blip r:embed="rId6"/>
          <a:stretch>
            <a:fillRect/>
          </a:stretch>
        </p:blipFill>
        <p:spPr>
          <a:xfrm>
            <a:off x="4041467" y="3843490"/>
            <a:ext cx="2747526" cy="2321813"/>
          </a:xfrm>
          <a:prstGeom prst="rect">
            <a:avLst/>
          </a:prstGeom>
        </p:spPr>
      </p:pic>
      <p:sp>
        <p:nvSpPr>
          <p:cNvPr id="14" name="Text Placeholder 4">
            <a:extLst>
              <a:ext uri="{FF2B5EF4-FFF2-40B4-BE49-F238E27FC236}">
                <a16:creationId xmlns:a16="http://schemas.microsoft.com/office/drawing/2014/main" id="{52FEF8C2-26E5-D1FC-30D4-6A747FE00530}"/>
              </a:ext>
            </a:extLst>
          </p:cNvPr>
          <p:cNvSpPr txBox="1">
            <a:spLocks/>
          </p:cNvSpPr>
          <p:nvPr/>
        </p:nvSpPr>
        <p:spPr>
          <a:xfrm>
            <a:off x="388350" y="606436"/>
            <a:ext cx="8100001" cy="50782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solidFill>
                  <a:srgbClr val="00B2DD"/>
                </a:solidFill>
              </a:rPr>
              <a:t>What is a map in cartographic context?</a:t>
            </a:r>
          </a:p>
        </p:txBody>
      </p:sp>
      <p:sp>
        <p:nvSpPr>
          <p:cNvPr id="2" name="TextBox 1">
            <a:extLst>
              <a:ext uri="{FF2B5EF4-FFF2-40B4-BE49-F238E27FC236}">
                <a16:creationId xmlns:a16="http://schemas.microsoft.com/office/drawing/2014/main" id="{3C14A6EA-6E74-2A27-597C-2563CE817918}"/>
              </a:ext>
            </a:extLst>
          </p:cNvPr>
          <p:cNvSpPr txBox="1"/>
          <p:nvPr/>
        </p:nvSpPr>
        <p:spPr>
          <a:xfrm>
            <a:off x="10837404" y="6102152"/>
            <a:ext cx="1150553" cy="253916"/>
          </a:xfrm>
          <a:prstGeom prst="rect">
            <a:avLst/>
          </a:prstGeom>
          <a:noFill/>
        </p:spPr>
        <p:txBody>
          <a:bodyPr wrap="square">
            <a:spAutoFit/>
          </a:bodyPr>
          <a:lstStyle/>
          <a:p>
            <a:r>
              <a:rPr lang="en-US" sz="1000" i="1" dirty="0"/>
              <a:t>Source: Wikipedia</a:t>
            </a:r>
            <a:endParaRPr lang="en-GB" sz="1000" i="1" dirty="0"/>
          </a:p>
        </p:txBody>
      </p:sp>
    </p:spTree>
    <p:extLst>
      <p:ext uri="{BB962C8B-B14F-4D97-AF65-F5344CB8AC3E}">
        <p14:creationId xmlns:p14="http://schemas.microsoft.com/office/powerpoint/2010/main" val="6997258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3283F1B-5BDC-9539-EB8C-F4C1AFA4DA88}"/>
              </a:ext>
            </a:extLst>
          </p:cNvPr>
          <p:cNvSpPr txBox="1">
            <a:spLocks/>
          </p:cNvSpPr>
          <p:nvPr/>
        </p:nvSpPr>
        <p:spPr>
          <a:xfrm>
            <a:off x="388350" y="606436"/>
            <a:ext cx="9250950" cy="507823"/>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a:solidFill>
                  <a:srgbClr val="00B2DD"/>
                </a:solidFill>
              </a:rPr>
              <a:t>Some questions to consider when planning to map with spatial data</a:t>
            </a:r>
            <a:endParaRPr lang="en-GB" dirty="0">
              <a:solidFill>
                <a:srgbClr val="00B2DD"/>
              </a:solidFill>
            </a:endParaRPr>
          </a:p>
        </p:txBody>
      </p:sp>
      <p:graphicFrame>
        <p:nvGraphicFramePr>
          <p:cNvPr id="12" name="Content Placeholder 2">
            <a:extLst>
              <a:ext uri="{FF2B5EF4-FFF2-40B4-BE49-F238E27FC236}">
                <a16:creationId xmlns:a16="http://schemas.microsoft.com/office/drawing/2014/main" id="{15804C30-5116-D921-5655-866AF6D690BB}"/>
              </a:ext>
            </a:extLst>
          </p:cNvPr>
          <p:cNvGraphicFramePr/>
          <p:nvPr>
            <p:extLst>
              <p:ext uri="{D42A27DB-BD31-4B8C-83A1-F6EECF244321}">
                <p14:modId xmlns:p14="http://schemas.microsoft.com/office/powerpoint/2010/main" val="1922132534"/>
              </p:ext>
            </p:extLst>
          </p:nvPr>
        </p:nvGraphicFramePr>
        <p:xfrm>
          <a:off x="407368" y="1628800"/>
          <a:ext cx="11449272" cy="46805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975526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20ADA003-C502-7F39-442B-CDF13D3D5BEA}"/>
              </a:ext>
            </a:extLst>
          </p:cNvPr>
          <p:cNvSpPr txBox="1">
            <a:spLocks/>
          </p:cNvSpPr>
          <p:nvPr/>
        </p:nvSpPr>
        <p:spPr>
          <a:xfrm>
            <a:off x="301657" y="631871"/>
            <a:ext cx="8307130" cy="50782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rgbClr val="00B2DD"/>
                </a:solidFill>
                <a:latin typeface="+mn-lt"/>
              </a:rPr>
              <a:t>Plethora of GIS application areas worldwide</a:t>
            </a:r>
          </a:p>
        </p:txBody>
      </p:sp>
      <p:sp>
        <p:nvSpPr>
          <p:cNvPr id="12" name="Cloud 11">
            <a:hlinkClick r:id="rId3"/>
            <a:extLst>
              <a:ext uri="{FF2B5EF4-FFF2-40B4-BE49-F238E27FC236}">
                <a16:creationId xmlns:a16="http://schemas.microsoft.com/office/drawing/2014/main" id="{B2F0739B-AAF9-4BEF-3728-A44DA649406D}"/>
              </a:ext>
            </a:extLst>
          </p:cNvPr>
          <p:cNvSpPr/>
          <p:nvPr/>
        </p:nvSpPr>
        <p:spPr>
          <a:xfrm>
            <a:off x="4667760" y="2842670"/>
            <a:ext cx="2517147" cy="1741915"/>
          </a:xfrm>
          <a:prstGeom prst="cloud">
            <a:avLst/>
          </a:prstGeom>
          <a:solidFill>
            <a:schemeClr val="accent1">
              <a:lumMod val="75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400" b="1" dirty="0"/>
              <a:t>GIS application areas</a:t>
            </a:r>
          </a:p>
        </p:txBody>
      </p:sp>
      <p:sp>
        <p:nvSpPr>
          <p:cNvPr id="14" name="TextBox 13">
            <a:extLst>
              <a:ext uri="{FF2B5EF4-FFF2-40B4-BE49-F238E27FC236}">
                <a16:creationId xmlns:a16="http://schemas.microsoft.com/office/drawing/2014/main" id="{22EEF298-1644-E6E8-DDFD-D1EBE730960A}"/>
              </a:ext>
            </a:extLst>
          </p:cNvPr>
          <p:cNvSpPr txBox="1"/>
          <p:nvPr/>
        </p:nvSpPr>
        <p:spPr>
          <a:xfrm>
            <a:off x="7442200" y="6463268"/>
            <a:ext cx="4749800" cy="307777"/>
          </a:xfrm>
          <a:prstGeom prst="rect">
            <a:avLst/>
          </a:prstGeom>
          <a:noFill/>
        </p:spPr>
        <p:txBody>
          <a:bodyPr wrap="square">
            <a:spAutoFit/>
          </a:bodyPr>
          <a:lstStyle/>
          <a:p>
            <a:r>
              <a:rPr lang="en-GB" sz="1400" i="1" dirty="0"/>
              <a:t>Adapted from: https://gisgeography.com/gis-applications-uses</a:t>
            </a:r>
          </a:p>
        </p:txBody>
      </p:sp>
      <p:sp>
        <p:nvSpPr>
          <p:cNvPr id="3" name="TextBox 2">
            <a:extLst>
              <a:ext uri="{FF2B5EF4-FFF2-40B4-BE49-F238E27FC236}">
                <a16:creationId xmlns:a16="http://schemas.microsoft.com/office/drawing/2014/main" id="{8098DF1A-23E6-5695-53B7-2695B9A9E319}"/>
              </a:ext>
            </a:extLst>
          </p:cNvPr>
          <p:cNvSpPr txBox="1"/>
          <p:nvPr/>
        </p:nvSpPr>
        <p:spPr>
          <a:xfrm>
            <a:off x="838200" y="1693690"/>
            <a:ext cx="1270000" cy="369332"/>
          </a:xfrm>
          <a:prstGeom prst="rect">
            <a:avLst/>
          </a:prstGeom>
          <a:noFill/>
        </p:spPr>
        <p:txBody>
          <a:bodyPr wrap="square">
            <a:spAutoFit/>
          </a:bodyPr>
          <a:lstStyle/>
          <a:p>
            <a:r>
              <a:rPr lang="en-GB" b="1" dirty="0"/>
              <a:t>Agriculture</a:t>
            </a:r>
          </a:p>
        </p:txBody>
      </p:sp>
      <p:sp>
        <p:nvSpPr>
          <p:cNvPr id="8" name="TextBox 7">
            <a:extLst>
              <a:ext uri="{FF2B5EF4-FFF2-40B4-BE49-F238E27FC236}">
                <a16:creationId xmlns:a16="http://schemas.microsoft.com/office/drawing/2014/main" id="{7D26E32A-2FA7-E375-C2B8-DF3230A2836A}"/>
              </a:ext>
            </a:extLst>
          </p:cNvPr>
          <p:cNvSpPr txBox="1"/>
          <p:nvPr/>
        </p:nvSpPr>
        <p:spPr>
          <a:xfrm>
            <a:off x="469900" y="2131946"/>
            <a:ext cx="1270000" cy="369332"/>
          </a:xfrm>
          <a:prstGeom prst="rect">
            <a:avLst/>
          </a:prstGeom>
          <a:noFill/>
        </p:spPr>
        <p:txBody>
          <a:bodyPr wrap="square">
            <a:spAutoFit/>
          </a:bodyPr>
          <a:lstStyle/>
          <a:p>
            <a:r>
              <a:rPr lang="en-GB" b="1" dirty="0"/>
              <a:t>Astronomy</a:t>
            </a:r>
          </a:p>
        </p:txBody>
      </p:sp>
      <p:sp>
        <p:nvSpPr>
          <p:cNvPr id="10" name="TextBox 9">
            <a:extLst>
              <a:ext uri="{FF2B5EF4-FFF2-40B4-BE49-F238E27FC236}">
                <a16:creationId xmlns:a16="http://schemas.microsoft.com/office/drawing/2014/main" id="{EDD0DCA7-BE24-7A7A-561E-DE82D3AC1888}"/>
              </a:ext>
            </a:extLst>
          </p:cNvPr>
          <p:cNvSpPr txBox="1"/>
          <p:nvPr/>
        </p:nvSpPr>
        <p:spPr>
          <a:xfrm>
            <a:off x="266930" y="2618235"/>
            <a:ext cx="1397000" cy="369332"/>
          </a:xfrm>
          <a:prstGeom prst="rect">
            <a:avLst/>
          </a:prstGeom>
          <a:noFill/>
        </p:spPr>
        <p:txBody>
          <a:bodyPr wrap="square">
            <a:spAutoFit/>
          </a:bodyPr>
          <a:lstStyle/>
          <a:p>
            <a:r>
              <a:rPr lang="en-GB" b="1" dirty="0"/>
              <a:t>Archaeology</a:t>
            </a:r>
          </a:p>
        </p:txBody>
      </p:sp>
      <p:sp>
        <p:nvSpPr>
          <p:cNvPr id="11" name="TextBox 10">
            <a:extLst>
              <a:ext uri="{FF2B5EF4-FFF2-40B4-BE49-F238E27FC236}">
                <a16:creationId xmlns:a16="http://schemas.microsoft.com/office/drawing/2014/main" id="{A581645E-4690-7F19-E7F6-FA2AF7B20F03}"/>
              </a:ext>
            </a:extLst>
          </p:cNvPr>
          <p:cNvSpPr txBox="1"/>
          <p:nvPr/>
        </p:nvSpPr>
        <p:spPr>
          <a:xfrm>
            <a:off x="168474" y="3183166"/>
            <a:ext cx="1397000" cy="369332"/>
          </a:xfrm>
          <a:prstGeom prst="rect">
            <a:avLst/>
          </a:prstGeom>
          <a:noFill/>
        </p:spPr>
        <p:txBody>
          <a:bodyPr wrap="square">
            <a:spAutoFit/>
          </a:bodyPr>
          <a:lstStyle/>
          <a:p>
            <a:r>
              <a:rPr lang="en-GB" b="1" dirty="0"/>
              <a:t>Architecture</a:t>
            </a:r>
          </a:p>
        </p:txBody>
      </p:sp>
      <p:sp>
        <p:nvSpPr>
          <p:cNvPr id="13" name="TextBox 12">
            <a:extLst>
              <a:ext uri="{FF2B5EF4-FFF2-40B4-BE49-F238E27FC236}">
                <a16:creationId xmlns:a16="http://schemas.microsoft.com/office/drawing/2014/main" id="{267773D5-9F0A-2AA8-01EB-CFBEA5F3C81D}"/>
              </a:ext>
            </a:extLst>
          </p:cNvPr>
          <p:cNvSpPr txBox="1"/>
          <p:nvPr/>
        </p:nvSpPr>
        <p:spPr>
          <a:xfrm>
            <a:off x="301657" y="3782946"/>
            <a:ext cx="1930400" cy="369332"/>
          </a:xfrm>
          <a:prstGeom prst="rect">
            <a:avLst/>
          </a:prstGeom>
          <a:noFill/>
        </p:spPr>
        <p:txBody>
          <a:bodyPr wrap="square">
            <a:spAutoFit/>
          </a:bodyPr>
          <a:lstStyle/>
          <a:p>
            <a:r>
              <a:rPr lang="en-GB" b="1" dirty="0"/>
              <a:t>Arctic/Antarctica</a:t>
            </a:r>
          </a:p>
        </p:txBody>
      </p:sp>
      <p:sp>
        <p:nvSpPr>
          <p:cNvPr id="15" name="TextBox 14">
            <a:extLst>
              <a:ext uri="{FF2B5EF4-FFF2-40B4-BE49-F238E27FC236}">
                <a16:creationId xmlns:a16="http://schemas.microsoft.com/office/drawing/2014/main" id="{7EB86617-7AE2-5DE0-8039-CEEAE2D395B7}"/>
              </a:ext>
            </a:extLst>
          </p:cNvPr>
          <p:cNvSpPr txBox="1"/>
          <p:nvPr/>
        </p:nvSpPr>
        <p:spPr>
          <a:xfrm>
            <a:off x="996950" y="4279008"/>
            <a:ext cx="1930400" cy="369332"/>
          </a:xfrm>
          <a:prstGeom prst="rect">
            <a:avLst/>
          </a:prstGeom>
          <a:noFill/>
        </p:spPr>
        <p:txBody>
          <a:bodyPr wrap="square">
            <a:spAutoFit/>
          </a:bodyPr>
          <a:lstStyle/>
          <a:p>
            <a:r>
              <a:rPr lang="en-GB" b="1" dirty="0"/>
              <a:t>Aquatics</a:t>
            </a:r>
          </a:p>
        </p:txBody>
      </p:sp>
      <p:sp>
        <p:nvSpPr>
          <p:cNvPr id="16" name="TextBox 15">
            <a:extLst>
              <a:ext uri="{FF2B5EF4-FFF2-40B4-BE49-F238E27FC236}">
                <a16:creationId xmlns:a16="http://schemas.microsoft.com/office/drawing/2014/main" id="{E33FDCE5-273A-8AD5-02A1-0A90AC4EA069}"/>
              </a:ext>
            </a:extLst>
          </p:cNvPr>
          <p:cNvSpPr txBox="1"/>
          <p:nvPr/>
        </p:nvSpPr>
        <p:spPr>
          <a:xfrm>
            <a:off x="1473200" y="4826268"/>
            <a:ext cx="1930400" cy="369332"/>
          </a:xfrm>
          <a:prstGeom prst="rect">
            <a:avLst/>
          </a:prstGeom>
          <a:noFill/>
        </p:spPr>
        <p:txBody>
          <a:bodyPr wrap="square">
            <a:spAutoFit/>
          </a:bodyPr>
          <a:lstStyle/>
          <a:p>
            <a:r>
              <a:rPr lang="en-GB" b="1" dirty="0"/>
              <a:t>Aviation</a:t>
            </a:r>
          </a:p>
        </p:txBody>
      </p:sp>
      <p:sp>
        <p:nvSpPr>
          <p:cNvPr id="17" name="TextBox 16">
            <a:extLst>
              <a:ext uri="{FF2B5EF4-FFF2-40B4-BE49-F238E27FC236}">
                <a16:creationId xmlns:a16="http://schemas.microsoft.com/office/drawing/2014/main" id="{C610BBEF-A421-139C-6AAB-DF0C77F5649C}"/>
              </a:ext>
            </a:extLst>
          </p:cNvPr>
          <p:cNvSpPr txBox="1"/>
          <p:nvPr/>
        </p:nvSpPr>
        <p:spPr>
          <a:xfrm>
            <a:off x="2999013" y="5883651"/>
            <a:ext cx="1930400" cy="369332"/>
          </a:xfrm>
          <a:prstGeom prst="rect">
            <a:avLst/>
          </a:prstGeom>
          <a:noFill/>
        </p:spPr>
        <p:txBody>
          <a:bodyPr wrap="square">
            <a:spAutoFit/>
          </a:bodyPr>
          <a:lstStyle/>
          <a:p>
            <a:r>
              <a:rPr lang="en-GB" b="1" dirty="0">
                <a:solidFill>
                  <a:srgbClr val="7DDDFF"/>
                </a:solidFill>
              </a:rPr>
              <a:t>Banking</a:t>
            </a:r>
          </a:p>
        </p:txBody>
      </p:sp>
      <p:sp>
        <p:nvSpPr>
          <p:cNvPr id="18" name="TextBox 17">
            <a:extLst>
              <a:ext uri="{FF2B5EF4-FFF2-40B4-BE49-F238E27FC236}">
                <a16:creationId xmlns:a16="http://schemas.microsoft.com/office/drawing/2014/main" id="{833C7900-BE71-70C2-7D23-865FDC52A7F7}"/>
              </a:ext>
            </a:extLst>
          </p:cNvPr>
          <p:cNvSpPr txBox="1"/>
          <p:nvPr/>
        </p:nvSpPr>
        <p:spPr>
          <a:xfrm>
            <a:off x="2070100" y="5345350"/>
            <a:ext cx="1930400" cy="369332"/>
          </a:xfrm>
          <a:prstGeom prst="rect">
            <a:avLst/>
          </a:prstGeom>
          <a:noFill/>
        </p:spPr>
        <p:txBody>
          <a:bodyPr wrap="square">
            <a:spAutoFit/>
          </a:bodyPr>
          <a:lstStyle/>
          <a:p>
            <a:r>
              <a:rPr lang="en-GB" b="1" dirty="0"/>
              <a:t>Automobile</a:t>
            </a:r>
          </a:p>
        </p:txBody>
      </p:sp>
      <p:sp>
        <p:nvSpPr>
          <p:cNvPr id="19" name="TextBox 18">
            <a:extLst>
              <a:ext uri="{FF2B5EF4-FFF2-40B4-BE49-F238E27FC236}">
                <a16:creationId xmlns:a16="http://schemas.microsoft.com/office/drawing/2014/main" id="{BAF1D5DD-799C-6DBB-C462-77081EDCB094}"/>
              </a:ext>
            </a:extLst>
          </p:cNvPr>
          <p:cNvSpPr txBox="1"/>
          <p:nvPr/>
        </p:nvSpPr>
        <p:spPr>
          <a:xfrm>
            <a:off x="4044949" y="6237286"/>
            <a:ext cx="1930400" cy="369332"/>
          </a:xfrm>
          <a:prstGeom prst="rect">
            <a:avLst/>
          </a:prstGeom>
          <a:noFill/>
        </p:spPr>
        <p:txBody>
          <a:bodyPr wrap="square">
            <a:spAutoFit/>
          </a:bodyPr>
          <a:lstStyle/>
          <a:p>
            <a:r>
              <a:rPr lang="en-GB" b="1" dirty="0">
                <a:solidFill>
                  <a:srgbClr val="7DDDFF"/>
                </a:solidFill>
              </a:rPr>
              <a:t>Business</a:t>
            </a:r>
          </a:p>
        </p:txBody>
      </p:sp>
      <p:sp>
        <p:nvSpPr>
          <p:cNvPr id="20" name="TextBox 19">
            <a:extLst>
              <a:ext uri="{FF2B5EF4-FFF2-40B4-BE49-F238E27FC236}">
                <a16:creationId xmlns:a16="http://schemas.microsoft.com/office/drawing/2014/main" id="{34F42DDC-05AC-EDF4-3D0E-6DB34A3D9606}"/>
              </a:ext>
            </a:extLst>
          </p:cNvPr>
          <p:cNvSpPr txBox="1"/>
          <p:nvPr/>
        </p:nvSpPr>
        <p:spPr>
          <a:xfrm>
            <a:off x="5203374" y="6143511"/>
            <a:ext cx="2364013" cy="369332"/>
          </a:xfrm>
          <a:prstGeom prst="rect">
            <a:avLst/>
          </a:prstGeom>
          <a:noFill/>
        </p:spPr>
        <p:txBody>
          <a:bodyPr wrap="square">
            <a:spAutoFit/>
          </a:bodyPr>
          <a:lstStyle/>
          <a:p>
            <a:r>
              <a:rPr lang="en-GB" b="1" dirty="0">
                <a:solidFill>
                  <a:srgbClr val="00B0F0"/>
                </a:solidFill>
              </a:rPr>
              <a:t>Consumer Behaviour</a:t>
            </a:r>
          </a:p>
        </p:txBody>
      </p:sp>
      <p:sp>
        <p:nvSpPr>
          <p:cNvPr id="21" name="TextBox 20">
            <a:extLst>
              <a:ext uri="{FF2B5EF4-FFF2-40B4-BE49-F238E27FC236}">
                <a16:creationId xmlns:a16="http://schemas.microsoft.com/office/drawing/2014/main" id="{85ACA88A-A2D7-5348-5247-EE55454B73B7}"/>
              </a:ext>
            </a:extLst>
          </p:cNvPr>
          <p:cNvSpPr txBox="1"/>
          <p:nvPr/>
        </p:nvSpPr>
        <p:spPr>
          <a:xfrm>
            <a:off x="7262589" y="5774179"/>
            <a:ext cx="2364013" cy="369332"/>
          </a:xfrm>
          <a:prstGeom prst="rect">
            <a:avLst/>
          </a:prstGeom>
          <a:noFill/>
        </p:spPr>
        <p:txBody>
          <a:bodyPr wrap="square">
            <a:spAutoFit/>
          </a:bodyPr>
          <a:lstStyle/>
          <a:p>
            <a:r>
              <a:rPr lang="en-GB" b="1" dirty="0">
                <a:solidFill>
                  <a:srgbClr val="00B0F0"/>
                </a:solidFill>
              </a:rPr>
              <a:t>Climate Change</a:t>
            </a:r>
          </a:p>
        </p:txBody>
      </p:sp>
      <p:sp>
        <p:nvSpPr>
          <p:cNvPr id="22" name="TextBox 21">
            <a:extLst>
              <a:ext uri="{FF2B5EF4-FFF2-40B4-BE49-F238E27FC236}">
                <a16:creationId xmlns:a16="http://schemas.microsoft.com/office/drawing/2014/main" id="{C1C15897-6F7B-E814-7071-F60743B5DAFF}"/>
              </a:ext>
            </a:extLst>
          </p:cNvPr>
          <p:cNvSpPr txBox="1"/>
          <p:nvPr/>
        </p:nvSpPr>
        <p:spPr>
          <a:xfrm>
            <a:off x="9215802" y="5556604"/>
            <a:ext cx="2364013" cy="369332"/>
          </a:xfrm>
          <a:prstGeom prst="rect">
            <a:avLst/>
          </a:prstGeom>
          <a:noFill/>
        </p:spPr>
        <p:txBody>
          <a:bodyPr wrap="square">
            <a:spAutoFit/>
          </a:bodyPr>
          <a:lstStyle/>
          <a:p>
            <a:r>
              <a:rPr lang="en-GB" b="1" dirty="0">
                <a:solidFill>
                  <a:srgbClr val="00B0F0"/>
                </a:solidFill>
              </a:rPr>
              <a:t>Crime</a:t>
            </a:r>
          </a:p>
        </p:txBody>
      </p:sp>
      <p:sp>
        <p:nvSpPr>
          <p:cNvPr id="23" name="TextBox 22">
            <a:extLst>
              <a:ext uri="{FF2B5EF4-FFF2-40B4-BE49-F238E27FC236}">
                <a16:creationId xmlns:a16="http://schemas.microsoft.com/office/drawing/2014/main" id="{29455DD9-4EDD-ED90-45ED-697BDB7D2092}"/>
              </a:ext>
            </a:extLst>
          </p:cNvPr>
          <p:cNvSpPr txBox="1"/>
          <p:nvPr/>
        </p:nvSpPr>
        <p:spPr>
          <a:xfrm>
            <a:off x="9886957" y="5177933"/>
            <a:ext cx="2364013" cy="369332"/>
          </a:xfrm>
          <a:prstGeom prst="rect">
            <a:avLst/>
          </a:prstGeom>
          <a:noFill/>
        </p:spPr>
        <p:txBody>
          <a:bodyPr wrap="square">
            <a:spAutoFit/>
          </a:bodyPr>
          <a:lstStyle/>
          <a:p>
            <a:r>
              <a:rPr lang="en-GB" b="1" dirty="0"/>
              <a:t>Defence</a:t>
            </a:r>
          </a:p>
        </p:txBody>
      </p:sp>
      <p:sp>
        <p:nvSpPr>
          <p:cNvPr id="24" name="TextBox 23">
            <a:extLst>
              <a:ext uri="{FF2B5EF4-FFF2-40B4-BE49-F238E27FC236}">
                <a16:creationId xmlns:a16="http://schemas.microsoft.com/office/drawing/2014/main" id="{3F6B3B83-48B8-74F4-7106-B812BFDAE487}"/>
              </a:ext>
            </a:extLst>
          </p:cNvPr>
          <p:cNvSpPr txBox="1"/>
          <p:nvPr/>
        </p:nvSpPr>
        <p:spPr>
          <a:xfrm>
            <a:off x="10071102" y="4696038"/>
            <a:ext cx="1689101" cy="369332"/>
          </a:xfrm>
          <a:prstGeom prst="rect">
            <a:avLst/>
          </a:prstGeom>
          <a:noFill/>
        </p:spPr>
        <p:txBody>
          <a:bodyPr wrap="square">
            <a:spAutoFit/>
          </a:bodyPr>
          <a:lstStyle/>
          <a:p>
            <a:r>
              <a:rPr lang="en-GB" b="1" dirty="0"/>
              <a:t>Disaster</a:t>
            </a:r>
          </a:p>
        </p:txBody>
      </p:sp>
      <p:sp>
        <p:nvSpPr>
          <p:cNvPr id="25" name="TextBox 24">
            <a:extLst>
              <a:ext uri="{FF2B5EF4-FFF2-40B4-BE49-F238E27FC236}">
                <a16:creationId xmlns:a16="http://schemas.microsoft.com/office/drawing/2014/main" id="{F1FEB4C1-420B-47A6-5F7F-631875A86B76}"/>
              </a:ext>
            </a:extLst>
          </p:cNvPr>
          <p:cNvSpPr txBox="1"/>
          <p:nvPr/>
        </p:nvSpPr>
        <p:spPr>
          <a:xfrm>
            <a:off x="10528302" y="4317367"/>
            <a:ext cx="1689100" cy="369332"/>
          </a:xfrm>
          <a:prstGeom prst="rect">
            <a:avLst/>
          </a:prstGeom>
          <a:noFill/>
        </p:spPr>
        <p:txBody>
          <a:bodyPr wrap="square">
            <a:spAutoFit/>
          </a:bodyPr>
          <a:lstStyle/>
          <a:p>
            <a:r>
              <a:rPr lang="en-GB" b="1" dirty="0">
                <a:solidFill>
                  <a:schemeClr val="accent4">
                    <a:lumMod val="75000"/>
                  </a:schemeClr>
                </a:solidFill>
              </a:rPr>
              <a:t>Ecology</a:t>
            </a:r>
          </a:p>
        </p:txBody>
      </p:sp>
      <p:sp>
        <p:nvSpPr>
          <p:cNvPr id="26" name="TextBox 25">
            <a:extLst>
              <a:ext uri="{FF2B5EF4-FFF2-40B4-BE49-F238E27FC236}">
                <a16:creationId xmlns:a16="http://schemas.microsoft.com/office/drawing/2014/main" id="{ABA7D885-8414-3E27-4C01-5831EF237DA5}"/>
              </a:ext>
            </a:extLst>
          </p:cNvPr>
          <p:cNvSpPr txBox="1"/>
          <p:nvPr/>
        </p:nvSpPr>
        <p:spPr>
          <a:xfrm>
            <a:off x="10541005" y="3640678"/>
            <a:ext cx="1396999" cy="369332"/>
          </a:xfrm>
          <a:prstGeom prst="rect">
            <a:avLst/>
          </a:prstGeom>
          <a:noFill/>
        </p:spPr>
        <p:txBody>
          <a:bodyPr wrap="square">
            <a:spAutoFit/>
          </a:bodyPr>
          <a:lstStyle/>
          <a:p>
            <a:r>
              <a:rPr lang="en-GB" b="1" dirty="0">
                <a:solidFill>
                  <a:schemeClr val="accent4">
                    <a:lumMod val="75000"/>
                  </a:schemeClr>
                </a:solidFill>
              </a:rPr>
              <a:t>Economics</a:t>
            </a:r>
          </a:p>
        </p:txBody>
      </p:sp>
      <p:sp>
        <p:nvSpPr>
          <p:cNvPr id="27" name="TextBox 26">
            <a:extLst>
              <a:ext uri="{FF2B5EF4-FFF2-40B4-BE49-F238E27FC236}">
                <a16:creationId xmlns:a16="http://schemas.microsoft.com/office/drawing/2014/main" id="{9F2074B3-ABB6-A375-8878-1C2374B99BB5}"/>
              </a:ext>
            </a:extLst>
          </p:cNvPr>
          <p:cNvSpPr txBox="1"/>
          <p:nvPr/>
        </p:nvSpPr>
        <p:spPr>
          <a:xfrm>
            <a:off x="10547357" y="3199725"/>
            <a:ext cx="1689100" cy="369332"/>
          </a:xfrm>
          <a:prstGeom prst="rect">
            <a:avLst/>
          </a:prstGeom>
          <a:noFill/>
        </p:spPr>
        <p:txBody>
          <a:bodyPr wrap="square">
            <a:spAutoFit/>
          </a:bodyPr>
          <a:lstStyle/>
          <a:p>
            <a:r>
              <a:rPr lang="en-GB" b="1" dirty="0">
                <a:solidFill>
                  <a:schemeClr val="accent4">
                    <a:lumMod val="75000"/>
                  </a:schemeClr>
                </a:solidFill>
              </a:rPr>
              <a:t>Education</a:t>
            </a:r>
          </a:p>
        </p:txBody>
      </p:sp>
      <p:sp>
        <p:nvSpPr>
          <p:cNvPr id="28" name="TextBox 27">
            <a:extLst>
              <a:ext uri="{FF2B5EF4-FFF2-40B4-BE49-F238E27FC236}">
                <a16:creationId xmlns:a16="http://schemas.microsoft.com/office/drawing/2014/main" id="{AFFBD7C0-7ED5-3668-B3B7-3364A1B70465}"/>
              </a:ext>
            </a:extLst>
          </p:cNvPr>
          <p:cNvSpPr txBox="1"/>
          <p:nvPr/>
        </p:nvSpPr>
        <p:spPr>
          <a:xfrm>
            <a:off x="9886957" y="2161962"/>
            <a:ext cx="1892297" cy="369332"/>
          </a:xfrm>
          <a:prstGeom prst="rect">
            <a:avLst/>
          </a:prstGeom>
          <a:noFill/>
        </p:spPr>
        <p:txBody>
          <a:bodyPr wrap="square">
            <a:spAutoFit/>
          </a:bodyPr>
          <a:lstStyle/>
          <a:p>
            <a:r>
              <a:rPr lang="en-GB" b="1" dirty="0">
                <a:solidFill>
                  <a:schemeClr val="accent4">
                    <a:lumMod val="75000"/>
                  </a:schemeClr>
                </a:solidFill>
              </a:rPr>
              <a:t>Environment</a:t>
            </a:r>
          </a:p>
        </p:txBody>
      </p:sp>
      <p:sp>
        <p:nvSpPr>
          <p:cNvPr id="29" name="TextBox 28">
            <a:extLst>
              <a:ext uri="{FF2B5EF4-FFF2-40B4-BE49-F238E27FC236}">
                <a16:creationId xmlns:a16="http://schemas.microsoft.com/office/drawing/2014/main" id="{45AC0D70-E9BF-353F-CFF6-8C22F50C410B}"/>
              </a:ext>
            </a:extLst>
          </p:cNvPr>
          <p:cNvSpPr txBox="1"/>
          <p:nvPr/>
        </p:nvSpPr>
        <p:spPr>
          <a:xfrm>
            <a:off x="10242550" y="2475264"/>
            <a:ext cx="1689100" cy="369332"/>
          </a:xfrm>
          <a:prstGeom prst="rect">
            <a:avLst/>
          </a:prstGeom>
          <a:noFill/>
        </p:spPr>
        <p:txBody>
          <a:bodyPr wrap="square">
            <a:spAutoFit/>
          </a:bodyPr>
          <a:lstStyle/>
          <a:p>
            <a:r>
              <a:rPr lang="en-GB" b="1" dirty="0">
                <a:solidFill>
                  <a:schemeClr val="accent4">
                    <a:lumMod val="75000"/>
                  </a:schemeClr>
                </a:solidFill>
              </a:rPr>
              <a:t>Engineering</a:t>
            </a:r>
          </a:p>
        </p:txBody>
      </p:sp>
      <p:sp>
        <p:nvSpPr>
          <p:cNvPr id="30" name="TextBox 29">
            <a:extLst>
              <a:ext uri="{FF2B5EF4-FFF2-40B4-BE49-F238E27FC236}">
                <a16:creationId xmlns:a16="http://schemas.microsoft.com/office/drawing/2014/main" id="{C45FCD2F-BBEB-ABE3-12D7-1B52D3B7DFED}"/>
              </a:ext>
            </a:extLst>
          </p:cNvPr>
          <p:cNvSpPr txBox="1"/>
          <p:nvPr/>
        </p:nvSpPr>
        <p:spPr>
          <a:xfrm>
            <a:off x="10509251" y="2827741"/>
            <a:ext cx="1396999" cy="369332"/>
          </a:xfrm>
          <a:prstGeom prst="rect">
            <a:avLst/>
          </a:prstGeom>
          <a:noFill/>
        </p:spPr>
        <p:txBody>
          <a:bodyPr wrap="square">
            <a:spAutoFit/>
          </a:bodyPr>
          <a:lstStyle/>
          <a:p>
            <a:r>
              <a:rPr lang="en-GB" b="1" dirty="0">
                <a:solidFill>
                  <a:schemeClr val="accent4">
                    <a:lumMod val="75000"/>
                  </a:schemeClr>
                </a:solidFill>
              </a:rPr>
              <a:t>Energy</a:t>
            </a:r>
          </a:p>
        </p:txBody>
      </p:sp>
      <p:sp>
        <p:nvSpPr>
          <p:cNvPr id="31" name="TextBox 30">
            <a:extLst>
              <a:ext uri="{FF2B5EF4-FFF2-40B4-BE49-F238E27FC236}">
                <a16:creationId xmlns:a16="http://schemas.microsoft.com/office/drawing/2014/main" id="{B3CDB76B-658A-12CC-414E-85344957BEFF}"/>
              </a:ext>
            </a:extLst>
          </p:cNvPr>
          <p:cNvSpPr txBox="1"/>
          <p:nvPr/>
        </p:nvSpPr>
        <p:spPr>
          <a:xfrm>
            <a:off x="8587014" y="1554796"/>
            <a:ext cx="1230085" cy="369332"/>
          </a:xfrm>
          <a:prstGeom prst="rect">
            <a:avLst/>
          </a:prstGeom>
          <a:noFill/>
        </p:spPr>
        <p:txBody>
          <a:bodyPr wrap="square">
            <a:spAutoFit/>
          </a:bodyPr>
          <a:lstStyle/>
          <a:p>
            <a:r>
              <a:rPr lang="en-GB" b="1" dirty="0">
                <a:solidFill>
                  <a:schemeClr val="accent2">
                    <a:lumMod val="75000"/>
                  </a:schemeClr>
                </a:solidFill>
              </a:rPr>
              <a:t>Gaming</a:t>
            </a:r>
          </a:p>
        </p:txBody>
      </p:sp>
      <p:sp>
        <p:nvSpPr>
          <p:cNvPr id="32" name="TextBox 31">
            <a:extLst>
              <a:ext uri="{FF2B5EF4-FFF2-40B4-BE49-F238E27FC236}">
                <a16:creationId xmlns:a16="http://schemas.microsoft.com/office/drawing/2014/main" id="{536441CB-D340-AD7F-5BB7-852F480C14FF}"/>
              </a:ext>
            </a:extLst>
          </p:cNvPr>
          <p:cNvSpPr txBox="1"/>
          <p:nvPr/>
        </p:nvSpPr>
        <p:spPr>
          <a:xfrm>
            <a:off x="9346296" y="1847953"/>
            <a:ext cx="1270000" cy="369332"/>
          </a:xfrm>
          <a:prstGeom prst="rect">
            <a:avLst/>
          </a:prstGeom>
          <a:noFill/>
        </p:spPr>
        <p:txBody>
          <a:bodyPr wrap="square">
            <a:spAutoFit/>
          </a:bodyPr>
          <a:lstStyle/>
          <a:p>
            <a:r>
              <a:rPr lang="en-GB" b="1" dirty="0"/>
              <a:t>Forestry</a:t>
            </a:r>
          </a:p>
        </p:txBody>
      </p:sp>
      <p:sp>
        <p:nvSpPr>
          <p:cNvPr id="33" name="TextBox 32">
            <a:extLst>
              <a:ext uri="{FF2B5EF4-FFF2-40B4-BE49-F238E27FC236}">
                <a16:creationId xmlns:a16="http://schemas.microsoft.com/office/drawing/2014/main" id="{85833C0B-422B-4B4A-C18B-FF64377FAB43}"/>
              </a:ext>
            </a:extLst>
          </p:cNvPr>
          <p:cNvSpPr txBox="1"/>
          <p:nvPr/>
        </p:nvSpPr>
        <p:spPr>
          <a:xfrm>
            <a:off x="7366909" y="1185464"/>
            <a:ext cx="1892297" cy="369332"/>
          </a:xfrm>
          <a:prstGeom prst="rect">
            <a:avLst/>
          </a:prstGeom>
          <a:noFill/>
        </p:spPr>
        <p:txBody>
          <a:bodyPr wrap="square">
            <a:spAutoFit/>
          </a:bodyPr>
          <a:lstStyle/>
          <a:p>
            <a:r>
              <a:rPr lang="en-GB" b="1" dirty="0">
                <a:solidFill>
                  <a:schemeClr val="accent2">
                    <a:lumMod val="75000"/>
                  </a:schemeClr>
                </a:solidFill>
              </a:rPr>
              <a:t>Gardening</a:t>
            </a:r>
          </a:p>
        </p:txBody>
      </p:sp>
      <p:sp>
        <p:nvSpPr>
          <p:cNvPr id="34" name="TextBox 33">
            <a:extLst>
              <a:ext uri="{FF2B5EF4-FFF2-40B4-BE49-F238E27FC236}">
                <a16:creationId xmlns:a16="http://schemas.microsoft.com/office/drawing/2014/main" id="{28F9910A-34A9-9542-DAFC-186A19F2AD04}"/>
              </a:ext>
            </a:extLst>
          </p:cNvPr>
          <p:cNvSpPr txBox="1"/>
          <p:nvPr/>
        </p:nvSpPr>
        <p:spPr>
          <a:xfrm>
            <a:off x="6100956" y="1101538"/>
            <a:ext cx="1689100" cy="369332"/>
          </a:xfrm>
          <a:prstGeom prst="rect">
            <a:avLst/>
          </a:prstGeom>
          <a:noFill/>
        </p:spPr>
        <p:txBody>
          <a:bodyPr wrap="square">
            <a:spAutoFit/>
          </a:bodyPr>
          <a:lstStyle/>
          <a:p>
            <a:r>
              <a:rPr lang="en-GB" b="1" dirty="0">
                <a:solidFill>
                  <a:schemeClr val="accent2">
                    <a:lumMod val="75000"/>
                  </a:schemeClr>
                </a:solidFill>
              </a:rPr>
              <a:t>Geology</a:t>
            </a:r>
          </a:p>
        </p:txBody>
      </p:sp>
      <p:sp>
        <p:nvSpPr>
          <p:cNvPr id="35" name="TextBox 34">
            <a:extLst>
              <a:ext uri="{FF2B5EF4-FFF2-40B4-BE49-F238E27FC236}">
                <a16:creationId xmlns:a16="http://schemas.microsoft.com/office/drawing/2014/main" id="{C8812D46-EA63-D5DA-5337-721E1882A05C}"/>
              </a:ext>
            </a:extLst>
          </p:cNvPr>
          <p:cNvSpPr txBox="1"/>
          <p:nvPr/>
        </p:nvSpPr>
        <p:spPr>
          <a:xfrm>
            <a:off x="2812032" y="1132956"/>
            <a:ext cx="1506988" cy="369332"/>
          </a:xfrm>
          <a:prstGeom prst="rect">
            <a:avLst/>
          </a:prstGeom>
          <a:noFill/>
        </p:spPr>
        <p:txBody>
          <a:bodyPr wrap="square">
            <a:spAutoFit/>
          </a:bodyPr>
          <a:lstStyle/>
          <a:p>
            <a:r>
              <a:rPr lang="en-GB" b="1" dirty="0">
                <a:solidFill>
                  <a:schemeClr val="accent2">
                    <a:lumMod val="75000"/>
                  </a:schemeClr>
                </a:solidFill>
              </a:rPr>
              <a:t>Groundwater</a:t>
            </a:r>
          </a:p>
        </p:txBody>
      </p:sp>
      <p:sp>
        <p:nvSpPr>
          <p:cNvPr id="36" name="TextBox 35">
            <a:extLst>
              <a:ext uri="{FF2B5EF4-FFF2-40B4-BE49-F238E27FC236}">
                <a16:creationId xmlns:a16="http://schemas.microsoft.com/office/drawing/2014/main" id="{69B7C479-E7B9-8EEE-8DDD-D0B4F19915F7}"/>
              </a:ext>
            </a:extLst>
          </p:cNvPr>
          <p:cNvSpPr txBox="1"/>
          <p:nvPr/>
        </p:nvSpPr>
        <p:spPr>
          <a:xfrm>
            <a:off x="4455222" y="1081822"/>
            <a:ext cx="1711777" cy="369332"/>
          </a:xfrm>
          <a:prstGeom prst="rect">
            <a:avLst/>
          </a:prstGeom>
          <a:noFill/>
        </p:spPr>
        <p:txBody>
          <a:bodyPr wrap="square">
            <a:spAutoFit/>
          </a:bodyPr>
          <a:lstStyle/>
          <a:p>
            <a:r>
              <a:rPr lang="en-GB" b="1" dirty="0" err="1">
                <a:solidFill>
                  <a:schemeClr val="accent2">
                    <a:lumMod val="75000"/>
                  </a:schemeClr>
                </a:solidFill>
              </a:rPr>
              <a:t>GeoStatistics</a:t>
            </a:r>
            <a:endParaRPr lang="en-GB" b="1" dirty="0">
              <a:solidFill>
                <a:schemeClr val="accent2">
                  <a:lumMod val="75000"/>
                </a:schemeClr>
              </a:solidFill>
            </a:endParaRPr>
          </a:p>
        </p:txBody>
      </p:sp>
      <p:sp>
        <p:nvSpPr>
          <p:cNvPr id="37" name="TextBox 36">
            <a:extLst>
              <a:ext uri="{FF2B5EF4-FFF2-40B4-BE49-F238E27FC236}">
                <a16:creationId xmlns:a16="http://schemas.microsoft.com/office/drawing/2014/main" id="{86D22285-6FE8-6550-C47F-F1273206FABA}"/>
              </a:ext>
            </a:extLst>
          </p:cNvPr>
          <p:cNvSpPr txBox="1"/>
          <p:nvPr/>
        </p:nvSpPr>
        <p:spPr>
          <a:xfrm>
            <a:off x="1821317" y="1373612"/>
            <a:ext cx="854513" cy="369332"/>
          </a:xfrm>
          <a:prstGeom prst="rect">
            <a:avLst/>
          </a:prstGeom>
          <a:noFill/>
        </p:spPr>
        <p:txBody>
          <a:bodyPr wrap="square">
            <a:spAutoFit/>
          </a:bodyPr>
          <a:lstStyle/>
          <a:p>
            <a:r>
              <a:rPr lang="en-GB" b="1" dirty="0">
                <a:solidFill>
                  <a:schemeClr val="accent1">
                    <a:lumMod val="60000"/>
                    <a:lumOff val="40000"/>
                  </a:schemeClr>
                </a:solidFill>
              </a:rPr>
              <a:t>Health</a:t>
            </a:r>
          </a:p>
        </p:txBody>
      </p:sp>
      <p:sp>
        <p:nvSpPr>
          <p:cNvPr id="38" name="TextBox 37">
            <a:extLst>
              <a:ext uri="{FF2B5EF4-FFF2-40B4-BE49-F238E27FC236}">
                <a16:creationId xmlns:a16="http://schemas.microsoft.com/office/drawing/2014/main" id="{4F8695A9-FCE8-3118-ED7D-41EA53D073A4}"/>
              </a:ext>
            </a:extLst>
          </p:cNvPr>
          <p:cNvSpPr txBox="1"/>
          <p:nvPr/>
        </p:nvSpPr>
        <p:spPr>
          <a:xfrm>
            <a:off x="3429444" y="1588336"/>
            <a:ext cx="1181213" cy="400110"/>
          </a:xfrm>
          <a:prstGeom prst="rect">
            <a:avLst/>
          </a:prstGeom>
          <a:noFill/>
        </p:spPr>
        <p:txBody>
          <a:bodyPr wrap="square">
            <a:spAutoFit/>
          </a:bodyPr>
          <a:lstStyle/>
          <a:p>
            <a:r>
              <a:rPr lang="en-GB" sz="2000" b="1" dirty="0">
                <a:solidFill>
                  <a:schemeClr val="accent6"/>
                </a:solidFill>
              </a:rPr>
              <a:t>History</a:t>
            </a:r>
          </a:p>
        </p:txBody>
      </p:sp>
      <p:sp>
        <p:nvSpPr>
          <p:cNvPr id="39" name="TextBox 38">
            <a:extLst>
              <a:ext uri="{FF2B5EF4-FFF2-40B4-BE49-F238E27FC236}">
                <a16:creationId xmlns:a16="http://schemas.microsoft.com/office/drawing/2014/main" id="{11C63130-99EE-6E68-0767-A97703FD6A35}"/>
              </a:ext>
            </a:extLst>
          </p:cNvPr>
          <p:cNvSpPr txBox="1"/>
          <p:nvPr/>
        </p:nvSpPr>
        <p:spPr>
          <a:xfrm>
            <a:off x="4974320" y="1635820"/>
            <a:ext cx="1506988" cy="369332"/>
          </a:xfrm>
          <a:prstGeom prst="rect">
            <a:avLst/>
          </a:prstGeom>
          <a:noFill/>
        </p:spPr>
        <p:txBody>
          <a:bodyPr wrap="square">
            <a:spAutoFit/>
          </a:bodyPr>
          <a:lstStyle/>
          <a:p>
            <a:r>
              <a:rPr lang="en-GB" b="1" dirty="0">
                <a:solidFill>
                  <a:schemeClr val="accent6"/>
                </a:solidFill>
              </a:rPr>
              <a:t>Hydrology</a:t>
            </a:r>
          </a:p>
        </p:txBody>
      </p:sp>
      <p:sp>
        <p:nvSpPr>
          <p:cNvPr id="40" name="TextBox 39">
            <a:extLst>
              <a:ext uri="{FF2B5EF4-FFF2-40B4-BE49-F238E27FC236}">
                <a16:creationId xmlns:a16="http://schemas.microsoft.com/office/drawing/2014/main" id="{B40F8E7E-EC87-1724-65C7-68928DC1B320}"/>
              </a:ext>
            </a:extLst>
          </p:cNvPr>
          <p:cNvSpPr txBox="1"/>
          <p:nvPr/>
        </p:nvSpPr>
        <p:spPr>
          <a:xfrm>
            <a:off x="6700385" y="1718024"/>
            <a:ext cx="1506988" cy="369332"/>
          </a:xfrm>
          <a:prstGeom prst="rect">
            <a:avLst/>
          </a:prstGeom>
          <a:noFill/>
        </p:spPr>
        <p:txBody>
          <a:bodyPr wrap="square">
            <a:spAutoFit/>
          </a:bodyPr>
          <a:lstStyle/>
          <a:p>
            <a:r>
              <a:rPr lang="en-GB" b="1" dirty="0">
                <a:solidFill>
                  <a:schemeClr val="accent6"/>
                </a:solidFill>
              </a:rPr>
              <a:t>Humanitarian</a:t>
            </a:r>
          </a:p>
        </p:txBody>
      </p:sp>
      <p:sp>
        <p:nvSpPr>
          <p:cNvPr id="42" name="TextBox 41">
            <a:extLst>
              <a:ext uri="{FF2B5EF4-FFF2-40B4-BE49-F238E27FC236}">
                <a16:creationId xmlns:a16="http://schemas.microsoft.com/office/drawing/2014/main" id="{6A66DC84-7D56-0B7E-9F2E-998E0D067B70}"/>
              </a:ext>
            </a:extLst>
          </p:cNvPr>
          <p:cNvSpPr txBox="1"/>
          <p:nvPr/>
        </p:nvSpPr>
        <p:spPr>
          <a:xfrm>
            <a:off x="8288924" y="2138238"/>
            <a:ext cx="1506988" cy="369332"/>
          </a:xfrm>
          <a:prstGeom prst="rect">
            <a:avLst/>
          </a:prstGeom>
          <a:noFill/>
        </p:spPr>
        <p:txBody>
          <a:bodyPr wrap="square">
            <a:spAutoFit/>
          </a:bodyPr>
          <a:lstStyle/>
          <a:p>
            <a:r>
              <a:rPr lang="en-GB" b="1" dirty="0"/>
              <a:t>Insurance</a:t>
            </a:r>
          </a:p>
        </p:txBody>
      </p:sp>
      <p:sp>
        <p:nvSpPr>
          <p:cNvPr id="43" name="TextBox 42">
            <a:extLst>
              <a:ext uri="{FF2B5EF4-FFF2-40B4-BE49-F238E27FC236}">
                <a16:creationId xmlns:a16="http://schemas.microsoft.com/office/drawing/2014/main" id="{93396D43-2DF3-747B-60CB-2C0B7006DA46}"/>
              </a:ext>
            </a:extLst>
          </p:cNvPr>
          <p:cNvSpPr txBox="1"/>
          <p:nvPr/>
        </p:nvSpPr>
        <p:spPr>
          <a:xfrm>
            <a:off x="8497832" y="2760891"/>
            <a:ext cx="2215809" cy="369332"/>
          </a:xfrm>
          <a:prstGeom prst="rect">
            <a:avLst/>
          </a:prstGeom>
          <a:noFill/>
        </p:spPr>
        <p:txBody>
          <a:bodyPr wrap="square">
            <a:spAutoFit/>
          </a:bodyPr>
          <a:lstStyle/>
          <a:p>
            <a:r>
              <a:rPr lang="en-GB" b="1" dirty="0"/>
              <a:t>Land Use Planning</a:t>
            </a:r>
          </a:p>
        </p:txBody>
      </p:sp>
      <p:sp>
        <p:nvSpPr>
          <p:cNvPr id="44" name="TextBox 43">
            <a:extLst>
              <a:ext uri="{FF2B5EF4-FFF2-40B4-BE49-F238E27FC236}">
                <a16:creationId xmlns:a16="http://schemas.microsoft.com/office/drawing/2014/main" id="{0443E0A3-4D74-28A4-E749-44AA557E1F93}"/>
              </a:ext>
            </a:extLst>
          </p:cNvPr>
          <p:cNvSpPr txBox="1"/>
          <p:nvPr/>
        </p:nvSpPr>
        <p:spPr>
          <a:xfrm>
            <a:off x="9023695" y="3373857"/>
            <a:ext cx="2215809" cy="369332"/>
          </a:xfrm>
          <a:prstGeom prst="rect">
            <a:avLst/>
          </a:prstGeom>
          <a:noFill/>
        </p:spPr>
        <p:txBody>
          <a:bodyPr wrap="square">
            <a:spAutoFit/>
          </a:bodyPr>
          <a:lstStyle/>
          <a:p>
            <a:r>
              <a:rPr lang="en-GB" b="1" dirty="0">
                <a:solidFill>
                  <a:srgbClr val="FF0000"/>
                </a:solidFill>
              </a:rPr>
              <a:t>Mail Services</a:t>
            </a:r>
          </a:p>
        </p:txBody>
      </p:sp>
      <p:sp>
        <p:nvSpPr>
          <p:cNvPr id="45" name="TextBox 44">
            <a:extLst>
              <a:ext uri="{FF2B5EF4-FFF2-40B4-BE49-F238E27FC236}">
                <a16:creationId xmlns:a16="http://schemas.microsoft.com/office/drawing/2014/main" id="{E5BA3B0A-7345-1D89-9912-E07C9F783133}"/>
              </a:ext>
            </a:extLst>
          </p:cNvPr>
          <p:cNvSpPr txBox="1"/>
          <p:nvPr/>
        </p:nvSpPr>
        <p:spPr>
          <a:xfrm>
            <a:off x="8518697" y="3879431"/>
            <a:ext cx="2215809" cy="369332"/>
          </a:xfrm>
          <a:prstGeom prst="rect">
            <a:avLst/>
          </a:prstGeom>
          <a:noFill/>
        </p:spPr>
        <p:txBody>
          <a:bodyPr wrap="square">
            <a:spAutoFit/>
          </a:bodyPr>
          <a:lstStyle/>
          <a:p>
            <a:r>
              <a:rPr lang="en-GB" b="1" dirty="0">
                <a:solidFill>
                  <a:srgbClr val="FF0000"/>
                </a:solidFill>
              </a:rPr>
              <a:t>Municipality/Urban</a:t>
            </a:r>
          </a:p>
        </p:txBody>
      </p:sp>
      <p:sp>
        <p:nvSpPr>
          <p:cNvPr id="46" name="TextBox 45">
            <a:extLst>
              <a:ext uri="{FF2B5EF4-FFF2-40B4-BE49-F238E27FC236}">
                <a16:creationId xmlns:a16="http://schemas.microsoft.com/office/drawing/2014/main" id="{1F140ACD-5FD1-5300-4477-C92F28DDF2CB}"/>
              </a:ext>
            </a:extLst>
          </p:cNvPr>
          <p:cNvSpPr txBox="1"/>
          <p:nvPr/>
        </p:nvSpPr>
        <p:spPr>
          <a:xfrm>
            <a:off x="9042418" y="4335391"/>
            <a:ext cx="1258343" cy="369332"/>
          </a:xfrm>
          <a:prstGeom prst="rect">
            <a:avLst/>
          </a:prstGeom>
          <a:noFill/>
        </p:spPr>
        <p:txBody>
          <a:bodyPr wrap="square">
            <a:spAutoFit/>
          </a:bodyPr>
          <a:lstStyle/>
          <a:p>
            <a:r>
              <a:rPr lang="en-GB" b="1" dirty="0">
                <a:solidFill>
                  <a:srgbClr val="FF0000"/>
                </a:solidFill>
              </a:rPr>
              <a:t>Mining</a:t>
            </a:r>
          </a:p>
        </p:txBody>
      </p:sp>
      <p:sp>
        <p:nvSpPr>
          <p:cNvPr id="47" name="TextBox 46">
            <a:extLst>
              <a:ext uri="{FF2B5EF4-FFF2-40B4-BE49-F238E27FC236}">
                <a16:creationId xmlns:a16="http://schemas.microsoft.com/office/drawing/2014/main" id="{F21B81B2-CF23-610D-51F7-953006FC2AB0}"/>
              </a:ext>
            </a:extLst>
          </p:cNvPr>
          <p:cNvSpPr txBox="1"/>
          <p:nvPr/>
        </p:nvSpPr>
        <p:spPr>
          <a:xfrm>
            <a:off x="5998936" y="5493453"/>
            <a:ext cx="1258343" cy="369332"/>
          </a:xfrm>
          <a:prstGeom prst="rect">
            <a:avLst/>
          </a:prstGeom>
          <a:noFill/>
        </p:spPr>
        <p:txBody>
          <a:bodyPr wrap="square">
            <a:spAutoFit/>
          </a:bodyPr>
          <a:lstStyle/>
          <a:p>
            <a:r>
              <a:rPr lang="en-GB" b="1" dirty="0"/>
              <a:t>Nautical</a:t>
            </a:r>
          </a:p>
        </p:txBody>
      </p:sp>
      <p:sp>
        <p:nvSpPr>
          <p:cNvPr id="48" name="TextBox 47">
            <a:extLst>
              <a:ext uri="{FF2B5EF4-FFF2-40B4-BE49-F238E27FC236}">
                <a16:creationId xmlns:a16="http://schemas.microsoft.com/office/drawing/2014/main" id="{3B15224C-3D7F-ED6E-7F0C-9EB1747CF260}"/>
              </a:ext>
            </a:extLst>
          </p:cNvPr>
          <p:cNvSpPr txBox="1"/>
          <p:nvPr/>
        </p:nvSpPr>
        <p:spPr>
          <a:xfrm>
            <a:off x="4231369" y="5636401"/>
            <a:ext cx="1670050" cy="369332"/>
          </a:xfrm>
          <a:prstGeom prst="rect">
            <a:avLst/>
          </a:prstGeom>
          <a:noFill/>
        </p:spPr>
        <p:txBody>
          <a:bodyPr wrap="square">
            <a:spAutoFit/>
          </a:bodyPr>
          <a:lstStyle/>
          <a:p>
            <a:r>
              <a:rPr lang="en-GB" b="1" dirty="0"/>
              <a:t>Ocean/Marine</a:t>
            </a:r>
          </a:p>
        </p:txBody>
      </p:sp>
      <p:sp>
        <p:nvSpPr>
          <p:cNvPr id="49" name="TextBox 48">
            <a:extLst>
              <a:ext uri="{FF2B5EF4-FFF2-40B4-BE49-F238E27FC236}">
                <a16:creationId xmlns:a16="http://schemas.microsoft.com/office/drawing/2014/main" id="{7EDD2135-5D67-4E7C-E11A-82E3C2B7815B}"/>
              </a:ext>
            </a:extLst>
          </p:cNvPr>
          <p:cNvSpPr txBox="1"/>
          <p:nvPr/>
        </p:nvSpPr>
        <p:spPr>
          <a:xfrm>
            <a:off x="3735786" y="5156387"/>
            <a:ext cx="1670050" cy="369332"/>
          </a:xfrm>
          <a:prstGeom prst="rect">
            <a:avLst/>
          </a:prstGeom>
          <a:noFill/>
        </p:spPr>
        <p:txBody>
          <a:bodyPr wrap="square">
            <a:spAutoFit/>
          </a:bodyPr>
          <a:lstStyle/>
          <a:p>
            <a:r>
              <a:rPr lang="en-GB" b="1" dirty="0"/>
              <a:t>Oil/Gas</a:t>
            </a:r>
          </a:p>
        </p:txBody>
      </p:sp>
      <p:sp>
        <p:nvSpPr>
          <p:cNvPr id="50" name="TextBox 49">
            <a:extLst>
              <a:ext uri="{FF2B5EF4-FFF2-40B4-BE49-F238E27FC236}">
                <a16:creationId xmlns:a16="http://schemas.microsoft.com/office/drawing/2014/main" id="{0D633AD0-7B41-B560-76A0-B544226B4764}"/>
              </a:ext>
            </a:extLst>
          </p:cNvPr>
          <p:cNvSpPr txBox="1"/>
          <p:nvPr/>
        </p:nvSpPr>
        <p:spPr>
          <a:xfrm>
            <a:off x="3129188" y="4712180"/>
            <a:ext cx="1670050" cy="369332"/>
          </a:xfrm>
          <a:prstGeom prst="rect">
            <a:avLst/>
          </a:prstGeom>
          <a:noFill/>
        </p:spPr>
        <p:txBody>
          <a:bodyPr wrap="square">
            <a:spAutoFit/>
          </a:bodyPr>
          <a:lstStyle/>
          <a:p>
            <a:r>
              <a:rPr lang="en-GB" b="1" dirty="0">
                <a:solidFill>
                  <a:srgbClr val="C00000"/>
                </a:solidFill>
              </a:rPr>
              <a:t>Parks</a:t>
            </a:r>
          </a:p>
        </p:txBody>
      </p:sp>
      <p:sp>
        <p:nvSpPr>
          <p:cNvPr id="51" name="TextBox 50">
            <a:extLst>
              <a:ext uri="{FF2B5EF4-FFF2-40B4-BE49-F238E27FC236}">
                <a16:creationId xmlns:a16="http://schemas.microsoft.com/office/drawing/2014/main" id="{72AADA3F-BDC7-5D07-7D04-82496FA19856}"/>
              </a:ext>
            </a:extLst>
          </p:cNvPr>
          <p:cNvSpPr txBox="1"/>
          <p:nvPr/>
        </p:nvSpPr>
        <p:spPr>
          <a:xfrm>
            <a:off x="2658160" y="4219223"/>
            <a:ext cx="2215809" cy="369332"/>
          </a:xfrm>
          <a:prstGeom prst="rect">
            <a:avLst/>
          </a:prstGeom>
          <a:noFill/>
        </p:spPr>
        <p:txBody>
          <a:bodyPr wrap="square">
            <a:spAutoFit/>
          </a:bodyPr>
          <a:lstStyle/>
          <a:p>
            <a:r>
              <a:rPr lang="en-GB" b="1" dirty="0">
                <a:solidFill>
                  <a:srgbClr val="C00000"/>
                </a:solidFill>
              </a:rPr>
              <a:t>Politics/Government</a:t>
            </a:r>
          </a:p>
        </p:txBody>
      </p:sp>
      <p:sp>
        <p:nvSpPr>
          <p:cNvPr id="52" name="TextBox 51">
            <a:extLst>
              <a:ext uri="{FF2B5EF4-FFF2-40B4-BE49-F238E27FC236}">
                <a16:creationId xmlns:a16="http://schemas.microsoft.com/office/drawing/2014/main" id="{31CA4E65-E4C6-8187-08CA-DCC08967B32E}"/>
              </a:ext>
            </a:extLst>
          </p:cNvPr>
          <p:cNvSpPr txBox="1"/>
          <p:nvPr/>
        </p:nvSpPr>
        <p:spPr>
          <a:xfrm>
            <a:off x="2422695" y="3775016"/>
            <a:ext cx="2215809" cy="369332"/>
          </a:xfrm>
          <a:prstGeom prst="rect">
            <a:avLst/>
          </a:prstGeom>
          <a:noFill/>
        </p:spPr>
        <p:txBody>
          <a:bodyPr wrap="square">
            <a:spAutoFit/>
          </a:bodyPr>
          <a:lstStyle/>
          <a:p>
            <a:r>
              <a:rPr lang="en-GB" b="1" dirty="0"/>
              <a:t>Real Estate</a:t>
            </a:r>
          </a:p>
        </p:txBody>
      </p:sp>
      <p:sp>
        <p:nvSpPr>
          <p:cNvPr id="53" name="TextBox 52">
            <a:extLst>
              <a:ext uri="{FF2B5EF4-FFF2-40B4-BE49-F238E27FC236}">
                <a16:creationId xmlns:a16="http://schemas.microsoft.com/office/drawing/2014/main" id="{A0553EE3-8FF3-E530-A5CB-C75784D3B6D3}"/>
              </a:ext>
            </a:extLst>
          </p:cNvPr>
          <p:cNvSpPr txBox="1"/>
          <p:nvPr/>
        </p:nvSpPr>
        <p:spPr>
          <a:xfrm>
            <a:off x="2041730" y="3366727"/>
            <a:ext cx="2215809" cy="369332"/>
          </a:xfrm>
          <a:prstGeom prst="rect">
            <a:avLst/>
          </a:prstGeom>
          <a:noFill/>
        </p:spPr>
        <p:txBody>
          <a:bodyPr wrap="square">
            <a:spAutoFit/>
          </a:bodyPr>
          <a:lstStyle/>
          <a:p>
            <a:r>
              <a:rPr lang="en-GB" b="1" dirty="0"/>
              <a:t>Reporting/News</a:t>
            </a:r>
          </a:p>
        </p:txBody>
      </p:sp>
      <p:sp>
        <p:nvSpPr>
          <p:cNvPr id="54" name="TextBox 53">
            <a:extLst>
              <a:ext uri="{FF2B5EF4-FFF2-40B4-BE49-F238E27FC236}">
                <a16:creationId xmlns:a16="http://schemas.microsoft.com/office/drawing/2014/main" id="{3BB633C9-027E-2B98-44FC-9068AA5FAF1B}"/>
              </a:ext>
            </a:extLst>
          </p:cNvPr>
          <p:cNvSpPr txBox="1"/>
          <p:nvPr/>
        </p:nvSpPr>
        <p:spPr>
          <a:xfrm>
            <a:off x="1870274" y="2989083"/>
            <a:ext cx="2215809" cy="369332"/>
          </a:xfrm>
          <a:prstGeom prst="rect">
            <a:avLst/>
          </a:prstGeom>
          <a:noFill/>
        </p:spPr>
        <p:txBody>
          <a:bodyPr wrap="square">
            <a:spAutoFit/>
          </a:bodyPr>
          <a:lstStyle/>
          <a:p>
            <a:r>
              <a:rPr lang="en-GB" b="1" dirty="0">
                <a:solidFill>
                  <a:schemeClr val="accent1"/>
                </a:solidFill>
              </a:rPr>
              <a:t>Society</a:t>
            </a:r>
          </a:p>
        </p:txBody>
      </p:sp>
      <p:sp>
        <p:nvSpPr>
          <p:cNvPr id="55" name="TextBox 54">
            <a:extLst>
              <a:ext uri="{FF2B5EF4-FFF2-40B4-BE49-F238E27FC236}">
                <a16:creationId xmlns:a16="http://schemas.microsoft.com/office/drawing/2014/main" id="{32EE8B90-8271-64E5-7E63-251338128746}"/>
              </a:ext>
            </a:extLst>
          </p:cNvPr>
          <p:cNvSpPr txBox="1"/>
          <p:nvPr/>
        </p:nvSpPr>
        <p:spPr>
          <a:xfrm>
            <a:off x="2021283" y="2646794"/>
            <a:ext cx="2215809" cy="369332"/>
          </a:xfrm>
          <a:prstGeom prst="rect">
            <a:avLst/>
          </a:prstGeom>
          <a:noFill/>
        </p:spPr>
        <p:txBody>
          <a:bodyPr wrap="square">
            <a:spAutoFit/>
          </a:bodyPr>
          <a:lstStyle/>
          <a:p>
            <a:r>
              <a:rPr lang="en-GB" b="1" dirty="0">
                <a:solidFill>
                  <a:schemeClr val="accent1"/>
                </a:solidFill>
              </a:rPr>
              <a:t>Soils</a:t>
            </a:r>
          </a:p>
        </p:txBody>
      </p:sp>
      <p:sp>
        <p:nvSpPr>
          <p:cNvPr id="56" name="TextBox 55">
            <a:extLst>
              <a:ext uri="{FF2B5EF4-FFF2-40B4-BE49-F238E27FC236}">
                <a16:creationId xmlns:a16="http://schemas.microsoft.com/office/drawing/2014/main" id="{17555983-BBA3-8BE2-75B8-CF492D26F7EB}"/>
              </a:ext>
            </a:extLst>
          </p:cNvPr>
          <p:cNvSpPr txBox="1"/>
          <p:nvPr/>
        </p:nvSpPr>
        <p:spPr>
          <a:xfrm>
            <a:off x="1565474" y="2355143"/>
            <a:ext cx="2215809" cy="369332"/>
          </a:xfrm>
          <a:prstGeom prst="rect">
            <a:avLst/>
          </a:prstGeom>
          <a:noFill/>
        </p:spPr>
        <p:txBody>
          <a:bodyPr wrap="square">
            <a:spAutoFit/>
          </a:bodyPr>
          <a:lstStyle/>
          <a:p>
            <a:r>
              <a:rPr lang="en-GB" b="1" dirty="0">
                <a:solidFill>
                  <a:schemeClr val="accent1"/>
                </a:solidFill>
              </a:rPr>
              <a:t>Sports/Recreation</a:t>
            </a:r>
          </a:p>
        </p:txBody>
      </p:sp>
      <p:sp>
        <p:nvSpPr>
          <p:cNvPr id="57" name="TextBox 56">
            <a:extLst>
              <a:ext uri="{FF2B5EF4-FFF2-40B4-BE49-F238E27FC236}">
                <a16:creationId xmlns:a16="http://schemas.microsoft.com/office/drawing/2014/main" id="{2F6D99A2-E2DB-DAA4-EEC5-5C3D2A827D68}"/>
              </a:ext>
            </a:extLst>
          </p:cNvPr>
          <p:cNvSpPr txBox="1"/>
          <p:nvPr/>
        </p:nvSpPr>
        <p:spPr>
          <a:xfrm>
            <a:off x="3565526" y="2153837"/>
            <a:ext cx="2215809" cy="369332"/>
          </a:xfrm>
          <a:prstGeom prst="rect">
            <a:avLst/>
          </a:prstGeom>
          <a:noFill/>
        </p:spPr>
        <p:txBody>
          <a:bodyPr wrap="square">
            <a:spAutoFit/>
          </a:bodyPr>
          <a:lstStyle/>
          <a:p>
            <a:r>
              <a:rPr lang="en-GB" b="1" dirty="0">
                <a:solidFill>
                  <a:schemeClr val="accent1"/>
                </a:solidFill>
              </a:rPr>
              <a:t>Surveying/Geodesy</a:t>
            </a:r>
          </a:p>
        </p:txBody>
      </p:sp>
      <p:sp>
        <p:nvSpPr>
          <p:cNvPr id="58" name="TextBox 57">
            <a:extLst>
              <a:ext uri="{FF2B5EF4-FFF2-40B4-BE49-F238E27FC236}">
                <a16:creationId xmlns:a16="http://schemas.microsoft.com/office/drawing/2014/main" id="{7CEFA26D-4604-1A3F-2C03-010BC209C2B2}"/>
              </a:ext>
            </a:extLst>
          </p:cNvPr>
          <p:cNvSpPr txBox="1"/>
          <p:nvPr/>
        </p:nvSpPr>
        <p:spPr>
          <a:xfrm>
            <a:off x="5837601" y="2191365"/>
            <a:ext cx="2215809" cy="369332"/>
          </a:xfrm>
          <a:prstGeom prst="rect">
            <a:avLst/>
          </a:prstGeom>
          <a:noFill/>
        </p:spPr>
        <p:txBody>
          <a:bodyPr wrap="square">
            <a:spAutoFit/>
          </a:bodyPr>
          <a:lstStyle/>
          <a:p>
            <a:r>
              <a:rPr lang="en-GB" b="1" dirty="0">
                <a:solidFill>
                  <a:srgbClr val="7030A0"/>
                </a:solidFill>
              </a:rPr>
              <a:t>Telecommunications</a:t>
            </a:r>
          </a:p>
        </p:txBody>
      </p:sp>
      <p:sp>
        <p:nvSpPr>
          <p:cNvPr id="59" name="TextBox 58">
            <a:extLst>
              <a:ext uri="{FF2B5EF4-FFF2-40B4-BE49-F238E27FC236}">
                <a16:creationId xmlns:a16="http://schemas.microsoft.com/office/drawing/2014/main" id="{07DBE18B-4ADC-D775-1A6E-D5E734278BD4}"/>
              </a:ext>
            </a:extLst>
          </p:cNvPr>
          <p:cNvSpPr txBox="1"/>
          <p:nvPr/>
        </p:nvSpPr>
        <p:spPr>
          <a:xfrm>
            <a:off x="7071104" y="2534561"/>
            <a:ext cx="2215809" cy="369332"/>
          </a:xfrm>
          <a:prstGeom prst="rect">
            <a:avLst/>
          </a:prstGeom>
          <a:noFill/>
        </p:spPr>
        <p:txBody>
          <a:bodyPr wrap="square">
            <a:spAutoFit/>
          </a:bodyPr>
          <a:lstStyle/>
          <a:p>
            <a:r>
              <a:rPr lang="en-GB" b="1" dirty="0">
                <a:solidFill>
                  <a:srgbClr val="7030A0"/>
                </a:solidFill>
              </a:rPr>
              <a:t>Tourism</a:t>
            </a:r>
          </a:p>
        </p:txBody>
      </p:sp>
      <p:sp>
        <p:nvSpPr>
          <p:cNvPr id="60" name="TextBox 59">
            <a:extLst>
              <a:ext uri="{FF2B5EF4-FFF2-40B4-BE49-F238E27FC236}">
                <a16:creationId xmlns:a16="http://schemas.microsoft.com/office/drawing/2014/main" id="{3C994905-93BF-344D-9040-F4324768891D}"/>
              </a:ext>
            </a:extLst>
          </p:cNvPr>
          <p:cNvSpPr txBox="1"/>
          <p:nvPr/>
        </p:nvSpPr>
        <p:spPr>
          <a:xfrm>
            <a:off x="7510762" y="3080212"/>
            <a:ext cx="2215809" cy="369332"/>
          </a:xfrm>
          <a:prstGeom prst="rect">
            <a:avLst/>
          </a:prstGeom>
          <a:noFill/>
        </p:spPr>
        <p:txBody>
          <a:bodyPr wrap="square">
            <a:spAutoFit/>
          </a:bodyPr>
          <a:lstStyle/>
          <a:p>
            <a:r>
              <a:rPr lang="en-GB" b="1" dirty="0">
                <a:solidFill>
                  <a:srgbClr val="7030A0"/>
                </a:solidFill>
              </a:rPr>
              <a:t>Transmission</a:t>
            </a:r>
          </a:p>
        </p:txBody>
      </p:sp>
      <p:sp>
        <p:nvSpPr>
          <p:cNvPr id="61" name="TextBox 60">
            <a:extLst>
              <a:ext uri="{FF2B5EF4-FFF2-40B4-BE49-F238E27FC236}">
                <a16:creationId xmlns:a16="http://schemas.microsoft.com/office/drawing/2014/main" id="{A92E3EFF-649A-6E54-60A6-2F848C652702}"/>
              </a:ext>
            </a:extLst>
          </p:cNvPr>
          <p:cNvSpPr txBox="1"/>
          <p:nvPr/>
        </p:nvSpPr>
        <p:spPr>
          <a:xfrm>
            <a:off x="7371602" y="3612772"/>
            <a:ext cx="2215809" cy="369332"/>
          </a:xfrm>
          <a:prstGeom prst="rect">
            <a:avLst/>
          </a:prstGeom>
          <a:noFill/>
        </p:spPr>
        <p:txBody>
          <a:bodyPr wrap="square">
            <a:spAutoFit/>
          </a:bodyPr>
          <a:lstStyle/>
          <a:p>
            <a:r>
              <a:rPr lang="en-GB" b="1" dirty="0">
                <a:solidFill>
                  <a:srgbClr val="7030A0"/>
                </a:solidFill>
              </a:rPr>
              <a:t>Transportation</a:t>
            </a:r>
          </a:p>
        </p:txBody>
      </p:sp>
      <p:sp>
        <p:nvSpPr>
          <p:cNvPr id="62" name="TextBox 61">
            <a:extLst>
              <a:ext uri="{FF2B5EF4-FFF2-40B4-BE49-F238E27FC236}">
                <a16:creationId xmlns:a16="http://schemas.microsoft.com/office/drawing/2014/main" id="{3D934112-86B7-1CF3-5C45-2DDC8681AD51}"/>
              </a:ext>
            </a:extLst>
          </p:cNvPr>
          <p:cNvSpPr txBox="1"/>
          <p:nvPr/>
        </p:nvSpPr>
        <p:spPr>
          <a:xfrm>
            <a:off x="7311123" y="4239898"/>
            <a:ext cx="1186710" cy="369332"/>
          </a:xfrm>
          <a:prstGeom prst="rect">
            <a:avLst/>
          </a:prstGeom>
          <a:noFill/>
        </p:spPr>
        <p:txBody>
          <a:bodyPr wrap="square">
            <a:spAutoFit/>
          </a:bodyPr>
          <a:lstStyle/>
          <a:p>
            <a:r>
              <a:rPr lang="en-GB" b="1" dirty="0"/>
              <a:t>Utilities</a:t>
            </a:r>
          </a:p>
        </p:txBody>
      </p:sp>
      <p:sp>
        <p:nvSpPr>
          <p:cNvPr id="63" name="TextBox 62">
            <a:extLst>
              <a:ext uri="{FF2B5EF4-FFF2-40B4-BE49-F238E27FC236}">
                <a16:creationId xmlns:a16="http://schemas.microsoft.com/office/drawing/2014/main" id="{A1B7B84E-1736-6671-E84E-417E0ECFBDE1}"/>
              </a:ext>
            </a:extLst>
          </p:cNvPr>
          <p:cNvSpPr txBox="1"/>
          <p:nvPr/>
        </p:nvSpPr>
        <p:spPr>
          <a:xfrm>
            <a:off x="6927609" y="4810318"/>
            <a:ext cx="1251191" cy="369332"/>
          </a:xfrm>
          <a:prstGeom prst="rect">
            <a:avLst/>
          </a:prstGeom>
          <a:noFill/>
        </p:spPr>
        <p:txBody>
          <a:bodyPr wrap="square">
            <a:spAutoFit/>
          </a:bodyPr>
          <a:lstStyle/>
          <a:p>
            <a:r>
              <a:rPr lang="en-GB" b="1" dirty="0">
                <a:solidFill>
                  <a:schemeClr val="bg1">
                    <a:lumMod val="50000"/>
                  </a:schemeClr>
                </a:solidFill>
              </a:rPr>
              <a:t>Volunteer</a:t>
            </a:r>
          </a:p>
        </p:txBody>
      </p:sp>
      <p:sp>
        <p:nvSpPr>
          <p:cNvPr id="64" name="TextBox 63">
            <a:extLst>
              <a:ext uri="{FF2B5EF4-FFF2-40B4-BE49-F238E27FC236}">
                <a16:creationId xmlns:a16="http://schemas.microsoft.com/office/drawing/2014/main" id="{088D2164-8975-582C-941D-510BC3000D7F}"/>
              </a:ext>
            </a:extLst>
          </p:cNvPr>
          <p:cNvSpPr txBox="1"/>
          <p:nvPr/>
        </p:nvSpPr>
        <p:spPr>
          <a:xfrm>
            <a:off x="5447935" y="4903906"/>
            <a:ext cx="2215809" cy="369332"/>
          </a:xfrm>
          <a:prstGeom prst="rect">
            <a:avLst/>
          </a:prstGeom>
          <a:noFill/>
        </p:spPr>
        <p:txBody>
          <a:bodyPr wrap="square">
            <a:spAutoFit/>
          </a:bodyPr>
          <a:lstStyle/>
          <a:p>
            <a:r>
              <a:rPr lang="en-GB" b="1" dirty="0"/>
              <a:t>Weather</a:t>
            </a:r>
          </a:p>
        </p:txBody>
      </p:sp>
    </p:spTree>
    <p:extLst>
      <p:ext uri="{BB962C8B-B14F-4D97-AF65-F5344CB8AC3E}">
        <p14:creationId xmlns:p14="http://schemas.microsoft.com/office/powerpoint/2010/main" val="38880621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20ADA003-C502-7F39-442B-CDF13D3D5BEA}"/>
              </a:ext>
            </a:extLst>
          </p:cNvPr>
          <p:cNvSpPr txBox="1">
            <a:spLocks/>
          </p:cNvSpPr>
          <p:nvPr/>
        </p:nvSpPr>
        <p:spPr>
          <a:xfrm>
            <a:off x="301657" y="544783"/>
            <a:ext cx="8307130" cy="50782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rgbClr val="00B2DD"/>
                </a:solidFill>
                <a:latin typeface="+mn-lt"/>
              </a:rPr>
              <a:t>Some examples of GIS use cases in DH</a:t>
            </a:r>
          </a:p>
        </p:txBody>
      </p:sp>
      <p:grpSp>
        <p:nvGrpSpPr>
          <p:cNvPr id="2" name="Group 1">
            <a:extLst>
              <a:ext uri="{FF2B5EF4-FFF2-40B4-BE49-F238E27FC236}">
                <a16:creationId xmlns:a16="http://schemas.microsoft.com/office/drawing/2014/main" id="{5E3F4089-002B-E4DD-B542-18EEFA7F5FE2}"/>
              </a:ext>
            </a:extLst>
          </p:cNvPr>
          <p:cNvGrpSpPr/>
          <p:nvPr/>
        </p:nvGrpSpPr>
        <p:grpSpPr>
          <a:xfrm>
            <a:off x="186530" y="1382096"/>
            <a:ext cx="11907219" cy="5465018"/>
            <a:chOff x="186530" y="1382096"/>
            <a:chExt cx="11907219" cy="5465018"/>
          </a:xfrm>
        </p:grpSpPr>
        <p:sp>
          <p:nvSpPr>
            <p:cNvPr id="12" name="Cloud 11">
              <a:extLst>
                <a:ext uri="{FF2B5EF4-FFF2-40B4-BE49-F238E27FC236}">
                  <a16:creationId xmlns:a16="http://schemas.microsoft.com/office/drawing/2014/main" id="{B2F0739B-AAF9-4BEF-3728-A44DA649406D}"/>
                </a:ext>
              </a:extLst>
            </p:cNvPr>
            <p:cNvSpPr/>
            <p:nvPr/>
          </p:nvSpPr>
          <p:spPr>
            <a:xfrm>
              <a:off x="5035550" y="2760512"/>
              <a:ext cx="2120900" cy="1651000"/>
            </a:xfrm>
            <a:prstGeom prst="cloud">
              <a:avLst/>
            </a:prstGeom>
            <a:solidFill>
              <a:schemeClr val="accent1">
                <a:lumMod val="75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400" b="1" dirty="0"/>
                <a:t>GIS uses cases in DH</a:t>
              </a:r>
            </a:p>
          </p:txBody>
        </p:sp>
        <p:sp>
          <p:nvSpPr>
            <p:cNvPr id="3" name="TextBox 2">
              <a:extLst>
                <a:ext uri="{FF2B5EF4-FFF2-40B4-BE49-F238E27FC236}">
                  <a16:creationId xmlns:a16="http://schemas.microsoft.com/office/drawing/2014/main" id="{CCDEC457-C073-2785-2B7E-4C4C36F2864B}"/>
                </a:ext>
              </a:extLst>
            </p:cNvPr>
            <p:cNvSpPr txBox="1"/>
            <p:nvPr/>
          </p:nvSpPr>
          <p:spPr>
            <a:xfrm>
              <a:off x="587157" y="1382096"/>
              <a:ext cx="5631033" cy="892552"/>
            </a:xfrm>
            <a:prstGeom prst="rect">
              <a:avLst/>
            </a:prstGeom>
            <a:noFill/>
          </p:spPr>
          <p:txBody>
            <a:bodyPr wrap="square">
              <a:spAutoFit/>
            </a:bodyPr>
            <a:lstStyle/>
            <a:p>
              <a:r>
                <a:rPr lang="en-GB" b="1" dirty="0"/>
                <a:t>Mapping the English Lake District: a literary GIS </a:t>
              </a:r>
              <a:r>
                <a:rPr lang="en-GB" dirty="0"/>
                <a:t>(</a:t>
              </a:r>
              <a:r>
                <a:rPr lang="en-GB" dirty="0">
                  <a:hlinkClick r:id="rId3"/>
                </a:rPr>
                <a:t>20</a:t>
              </a:r>
              <a:r>
                <a:rPr lang="en-GB" dirty="0">
                  <a:hlinkClick r:id="rId4"/>
                </a:rPr>
                <a:t>11</a:t>
              </a:r>
              <a:r>
                <a:rPr lang="en-GB" dirty="0"/>
                <a:t>): </a:t>
              </a:r>
              <a:r>
                <a:rPr lang="en-GB" sz="1600" dirty="0"/>
                <a:t>used GIS to create static maps of two accounts of actual journeys through the Lake using ArcGIS, Google Earth, etc. </a:t>
              </a:r>
              <a:endParaRPr lang="en-GB" dirty="0"/>
            </a:p>
          </p:txBody>
        </p:sp>
        <p:sp>
          <p:nvSpPr>
            <p:cNvPr id="4" name="TextBox 3">
              <a:extLst>
                <a:ext uri="{FF2B5EF4-FFF2-40B4-BE49-F238E27FC236}">
                  <a16:creationId xmlns:a16="http://schemas.microsoft.com/office/drawing/2014/main" id="{29B9F389-29A7-AA15-C81C-BF4E9EEF7D19}"/>
                </a:ext>
              </a:extLst>
            </p:cNvPr>
            <p:cNvSpPr txBox="1"/>
            <p:nvPr/>
          </p:nvSpPr>
          <p:spPr>
            <a:xfrm>
              <a:off x="186530" y="2711859"/>
              <a:ext cx="4849020" cy="861774"/>
            </a:xfrm>
            <a:prstGeom prst="rect">
              <a:avLst/>
            </a:prstGeom>
            <a:noFill/>
          </p:spPr>
          <p:txBody>
            <a:bodyPr wrap="square">
              <a:spAutoFit/>
            </a:bodyPr>
            <a:lstStyle/>
            <a:p>
              <a:r>
                <a:rPr lang="en-GB" b="1" dirty="0"/>
                <a:t>The Atlas of Early Printing </a:t>
              </a:r>
              <a:r>
                <a:rPr lang="en-GB" dirty="0"/>
                <a:t>(</a:t>
              </a:r>
              <a:r>
                <a:rPr lang="en-GB" dirty="0">
                  <a:hlinkClick r:id="rId5"/>
                </a:rPr>
                <a:t>2019</a:t>
              </a:r>
              <a:r>
                <a:rPr lang="en-GB" dirty="0"/>
                <a:t>): </a:t>
              </a:r>
              <a:r>
                <a:rPr lang="en-GB" sz="1600" dirty="0"/>
                <a:t>mapped and visualised early printing via fairs, trade routes, etc. using Google maps API, ArcGIS software, Leaflet, etc.</a:t>
              </a:r>
              <a:endParaRPr lang="en-GB" dirty="0"/>
            </a:p>
          </p:txBody>
        </p:sp>
        <p:sp>
          <p:nvSpPr>
            <p:cNvPr id="7" name="TextBox 6">
              <a:extLst>
                <a:ext uri="{FF2B5EF4-FFF2-40B4-BE49-F238E27FC236}">
                  <a16:creationId xmlns:a16="http://schemas.microsoft.com/office/drawing/2014/main" id="{E3E3BD58-429C-E494-8DB7-1DC065C71F67}"/>
                </a:ext>
              </a:extLst>
            </p:cNvPr>
            <p:cNvSpPr txBox="1"/>
            <p:nvPr/>
          </p:nvSpPr>
          <p:spPr>
            <a:xfrm>
              <a:off x="6756011" y="1655806"/>
              <a:ext cx="4748085" cy="861774"/>
            </a:xfrm>
            <a:prstGeom prst="rect">
              <a:avLst/>
            </a:prstGeom>
            <a:noFill/>
          </p:spPr>
          <p:txBody>
            <a:bodyPr wrap="square">
              <a:spAutoFit/>
            </a:bodyPr>
            <a:lstStyle/>
            <a:p>
              <a:r>
                <a:rPr lang="en-GB" b="1" dirty="0"/>
                <a:t>Crossing the Mediterranean Sea by Boat </a:t>
              </a:r>
              <a:r>
                <a:rPr lang="en-GB" dirty="0"/>
                <a:t>(</a:t>
              </a:r>
              <a:r>
                <a:rPr lang="en-GB" dirty="0">
                  <a:hlinkClick r:id="rId6"/>
                </a:rPr>
                <a:t>2019</a:t>
              </a:r>
              <a:r>
                <a:rPr lang="en-GB" dirty="0"/>
                <a:t>): </a:t>
              </a:r>
              <a:r>
                <a:rPr lang="en-GB" sz="1600" i="1" dirty="0"/>
                <a:t>mapped and documented migrants’ journeys and experiences using </a:t>
              </a:r>
              <a:r>
                <a:rPr lang="en-GB" sz="1600" i="1" dirty="0">
                  <a:hlinkClick r:id="rId7"/>
                </a:rPr>
                <a:t>Leaflet</a:t>
              </a:r>
              <a:r>
                <a:rPr lang="en-GB" sz="1600" i="1" dirty="0"/>
                <a:t> library for interactive maps.</a:t>
              </a:r>
              <a:endParaRPr lang="en-GB" i="1" dirty="0"/>
            </a:p>
          </p:txBody>
        </p:sp>
        <p:sp>
          <p:nvSpPr>
            <p:cNvPr id="10" name="TextBox 9">
              <a:extLst>
                <a:ext uri="{FF2B5EF4-FFF2-40B4-BE49-F238E27FC236}">
                  <a16:creationId xmlns:a16="http://schemas.microsoft.com/office/drawing/2014/main" id="{28E3DBE6-796C-882D-D9A0-B2B78CE8D34F}"/>
                </a:ext>
              </a:extLst>
            </p:cNvPr>
            <p:cNvSpPr txBox="1"/>
            <p:nvPr/>
          </p:nvSpPr>
          <p:spPr>
            <a:xfrm>
              <a:off x="7498832" y="3101102"/>
              <a:ext cx="4594917" cy="1138773"/>
            </a:xfrm>
            <a:prstGeom prst="rect">
              <a:avLst/>
            </a:prstGeom>
            <a:noFill/>
          </p:spPr>
          <p:txBody>
            <a:bodyPr wrap="square">
              <a:spAutoFit/>
            </a:bodyPr>
            <a:lstStyle/>
            <a:p>
              <a:r>
                <a:rPr lang="en-GB" b="1" dirty="0"/>
                <a:t>Foodscapes of bread in sixteenth-century New Spain using a historical gazetteer </a:t>
              </a:r>
              <a:r>
                <a:rPr lang="en-GB" dirty="0"/>
                <a:t>(</a:t>
              </a:r>
              <a:r>
                <a:rPr lang="en-GB" dirty="0">
                  <a:hlinkClick r:id="rId8"/>
                </a:rPr>
                <a:t>2022</a:t>
              </a:r>
              <a:r>
                <a:rPr lang="en-GB" dirty="0"/>
                <a:t>): </a:t>
              </a:r>
              <a:r>
                <a:rPr lang="en-GB" sz="1600" dirty="0"/>
                <a:t>mapped types of bread with a DECM historical gazetteer using ArcGIS and QGIS</a:t>
              </a:r>
              <a:endParaRPr lang="en-GB" dirty="0"/>
            </a:p>
          </p:txBody>
        </p:sp>
        <p:sp>
          <p:nvSpPr>
            <p:cNvPr id="13" name="TextBox 12">
              <a:extLst>
                <a:ext uri="{FF2B5EF4-FFF2-40B4-BE49-F238E27FC236}">
                  <a16:creationId xmlns:a16="http://schemas.microsoft.com/office/drawing/2014/main" id="{B9DFFE38-55AD-CA36-59F5-934D97DB0DDE}"/>
                </a:ext>
              </a:extLst>
            </p:cNvPr>
            <p:cNvSpPr txBox="1"/>
            <p:nvPr/>
          </p:nvSpPr>
          <p:spPr>
            <a:xfrm>
              <a:off x="457601" y="4083420"/>
              <a:ext cx="5097072" cy="1446550"/>
            </a:xfrm>
            <a:prstGeom prst="rect">
              <a:avLst/>
            </a:prstGeom>
            <a:noFill/>
          </p:spPr>
          <p:txBody>
            <a:bodyPr wrap="square">
              <a:spAutoFit/>
            </a:bodyPr>
            <a:lstStyle/>
            <a:p>
              <a:r>
                <a:rPr lang="en-GB" b="1" dirty="0"/>
                <a:t>Developing Geographically Oriented NLP Approaches to Sixteenth – Century Historical Documents: Digging into Early Colonial Mexico </a:t>
              </a:r>
              <a:r>
                <a:rPr lang="en-GB" dirty="0"/>
                <a:t>[DECM] (</a:t>
              </a:r>
              <a:r>
                <a:rPr lang="en-GB" dirty="0">
                  <a:hlinkClick r:id="rId9"/>
                </a:rPr>
                <a:t>2020</a:t>
              </a:r>
              <a:r>
                <a:rPr lang="en-GB" dirty="0"/>
                <a:t>): </a:t>
              </a:r>
              <a:r>
                <a:rPr lang="en-GB" sz="1600" dirty="0"/>
                <a:t>used GIS to auto-link text analysis results to spatial data.</a:t>
              </a:r>
              <a:endParaRPr lang="en-GB" dirty="0"/>
            </a:p>
          </p:txBody>
        </p:sp>
        <p:sp>
          <p:nvSpPr>
            <p:cNvPr id="15" name="TextBox 14">
              <a:extLst>
                <a:ext uri="{FF2B5EF4-FFF2-40B4-BE49-F238E27FC236}">
                  <a16:creationId xmlns:a16="http://schemas.microsoft.com/office/drawing/2014/main" id="{C5F98802-363F-B186-A478-3C7D6E414F8E}"/>
                </a:ext>
              </a:extLst>
            </p:cNvPr>
            <p:cNvSpPr txBox="1"/>
            <p:nvPr/>
          </p:nvSpPr>
          <p:spPr>
            <a:xfrm>
              <a:off x="6218190" y="4576383"/>
              <a:ext cx="5875559" cy="1200329"/>
            </a:xfrm>
            <a:prstGeom prst="rect">
              <a:avLst/>
            </a:prstGeom>
            <a:noFill/>
          </p:spPr>
          <p:txBody>
            <a:bodyPr wrap="square">
              <a:spAutoFit/>
            </a:bodyPr>
            <a:lstStyle/>
            <a:p>
              <a:r>
                <a:rPr lang="en-GB" b="1" dirty="0"/>
                <a:t>A Digital Botanical Garden: Using Interactive 3D Models for Visitor Experience Enhancement and Collection Management </a:t>
              </a:r>
              <a:r>
                <a:rPr lang="en-GB" dirty="0"/>
                <a:t>(</a:t>
              </a:r>
              <a:r>
                <a:rPr lang="en-GB" dirty="0">
                  <a:hlinkClick r:id="rId10"/>
                </a:rPr>
                <a:t>2023</a:t>
              </a:r>
              <a:r>
                <a:rPr lang="en-GB" dirty="0"/>
                <a:t>): </a:t>
              </a:r>
              <a:r>
                <a:rPr lang="en-GB" sz="1600" dirty="0"/>
                <a:t>created an interactive 3D web map using ArcGIS and 3D City Modelling tools.</a:t>
              </a:r>
            </a:p>
          </p:txBody>
        </p:sp>
        <p:sp>
          <p:nvSpPr>
            <p:cNvPr id="17" name="TextBox 16">
              <a:extLst>
                <a:ext uri="{FF2B5EF4-FFF2-40B4-BE49-F238E27FC236}">
                  <a16:creationId xmlns:a16="http://schemas.microsoft.com/office/drawing/2014/main" id="{0C5EF746-B2A8-CA7F-A542-57230374A78A}"/>
                </a:ext>
              </a:extLst>
            </p:cNvPr>
            <p:cNvSpPr txBox="1"/>
            <p:nvPr/>
          </p:nvSpPr>
          <p:spPr>
            <a:xfrm>
              <a:off x="1263553" y="5941583"/>
              <a:ext cx="9664894" cy="615553"/>
            </a:xfrm>
            <a:prstGeom prst="rect">
              <a:avLst/>
            </a:prstGeom>
            <a:noFill/>
          </p:spPr>
          <p:txBody>
            <a:bodyPr wrap="square">
              <a:spAutoFit/>
            </a:bodyPr>
            <a:lstStyle/>
            <a:p>
              <a:r>
                <a:rPr lang="en-GB" b="1" dirty="0"/>
                <a:t>Static and interactive maps from the “Anti-Eviction Mapping Project</a:t>
              </a:r>
              <a:r>
                <a:rPr lang="en-GB" dirty="0"/>
                <a:t> (</a:t>
              </a:r>
              <a:r>
                <a:rPr lang="en-GB" dirty="0">
                  <a:hlinkClick r:id="rId11"/>
                </a:rPr>
                <a:t>AEMP</a:t>
              </a:r>
              <a:r>
                <a:rPr lang="en-GB" dirty="0"/>
                <a:t>)”:  </a:t>
              </a:r>
              <a:r>
                <a:rPr lang="en-GB" sz="1600" dirty="0"/>
                <a:t>used GIS tools like leaflet for static/ </a:t>
              </a:r>
              <a:r>
                <a:rPr lang="en-GB" sz="1600" dirty="0">
                  <a:hlinkClick r:id="rId12"/>
                </a:rPr>
                <a:t>interactive</a:t>
              </a:r>
              <a:r>
                <a:rPr lang="en-GB" sz="1600" dirty="0"/>
                <a:t> map visualisations and storytelling. </a:t>
              </a:r>
              <a:r>
                <a:rPr lang="en-GB" sz="1600" i="1" dirty="0"/>
                <a:t>Won 2016 ASA Garfinkel Prize in Digital Humanities.</a:t>
              </a:r>
              <a:endParaRPr lang="en-GB" i="1" dirty="0"/>
            </a:p>
          </p:txBody>
        </p:sp>
        <p:sp>
          <p:nvSpPr>
            <p:cNvPr id="5" name="TextBox 4">
              <a:extLst>
                <a:ext uri="{FF2B5EF4-FFF2-40B4-BE49-F238E27FC236}">
                  <a16:creationId xmlns:a16="http://schemas.microsoft.com/office/drawing/2014/main" id="{D1A5A7E3-7F67-A7D8-9FAB-16018B7B8B6C}"/>
                </a:ext>
              </a:extLst>
            </p:cNvPr>
            <p:cNvSpPr txBox="1"/>
            <p:nvPr/>
          </p:nvSpPr>
          <p:spPr>
            <a:xfrm>
              <a:off x="301657" y="6585504"/>
              <a:ext cx="11792092" cy="261610"/>
            </a:xfrm>
            <a:prstGeom prst="rect">
              <a:avLst/>
            </a:prstGeom>
            <a:noFill/>
          </p:spPr>
          <p:txBody>
            <a:bodyPr wrap="square">
              <a:spAutoFit/>
            </a:bodyPr>
            <a:lstStyle/>
            <a:p>
              <a:pPr algn="ctr"/>
              <a:r>
                <a:rPr lang="en-GB" sz="1050" dirty="0"/>
                <a:t>Find more GIS use cases here: https://geohumanities.org/?page_id=125</a:t>
              </a:r>
            </a:p>
          </p:txBody>
        </p:sp>
      </p:grpSp>
    </p:spTree>
    <p:extLst>
      <p:ext uri="{BB962C8B-B14F-4D97-AF65-F5344CB8AC3E}">
        <p14:creationId xmlns:p14="http://schemas.microsoft.com/office/powerpoint/2010/main" val="21374058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952F6-2E64-018F-B50C-BF67321CD53E}"/>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1B133990-2904-22F3-CAAE-844704FA1403}"/>
              </a:ext>
            </a:extLst>
          </p:cNvPr>
          <p:cNvSpPr>
            <a:spLocks noGrp="1"/>
          </p:cNvSpPr>
          <p:nvPr>
            <p:ph idx="1"/>
          </p:nvPr>
        </p:nvSpPr>
        <p:spPr/>
        <p:txBody>
          <a:bodyPr/>
          <a:lstStyle/>
          <a:p>
            <a:endParaRPr lang="en-GB"/>
          </a:p>
        </p:txBody>
      </p:sp>
      <p:pic>
        <p:nvPicPr>
          <p:cNvPr id="8" name="Picture 7">
            <a:hlinkClick r:id="rId3"/>
            <a:extLst>
              <a:ext uri="{FF2B5EF4-FFF2-40B4-BE49-F238E27FC236}">
                <a16:creationId xmlns:a16="http://schemas.microsoft.com/office/drawing/2014/main" id="{936300F6-621F-B3E0-A18B-365161BAAFB5}"/>
              </a:ext>
            </a:extLst>
          </p:cNvPr>
          <p:cNvPicPr>
            <a:picLocks noChangeAspect="1"/>
          </p:cNvPicPr>
          <p:nvPr/>
        </p:nvPicPr>
        <p:blipFill>
          <a:blip r:embed="rId4"/>
          <a:stretch>
            <a:fillRect/>
          </a:stretch>
        </p:blipFill>
        <p:spPr>
          <a:xfrm>
            <a:off x="122120" y="0"/>
            <a:ext cx="11947759" cy="6858000"/>
          </a:xfrm>
          <a:prstGeom prst="rect">
            <a:avLst/>
          </a:prstGeom>
        </p:spPr>
      </p:pic>
    </p:spTree>
    <p:extLst>
      <p:ext uri="{BB962C8B-B14F-4D97-AF65-F5344CB8AC3E}">
        <p14:creationId xmlns:p14="http://schemas.microsoft.com/office/powerpoint/2010/main" val="26567089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Placeholder 4">
            <a:extLst>
              <a:ext uri="{FF2B5EF4-FFF2-40B4-BE49-F238E27FC236}">
                <a16:creationId xmlns:a16="http://schemas.microsoft.com/office/drawing/2014/main" id="{20ADA003-C502-7F39-442B-CDF13D3D5BEA}"/>
              </a:ext>
            </a:extLst>
          </p:cNvPr>
          <p:cNvSpPr txBox="1">
            <a:spLocks/>
          </p:cNvSpPr>
          <p:nvPr/>
        </p:nvSpPr>
        <p:spPr>
          <a:xfrm>
            <a:off x="114300" y="348865"/>
            <a:ext cx="12065730" cy="1576446"/>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pPr>
            <a:r>
              <a:rPr lang="en-US" sz="4000" kern="1200" dirty="0">
                <a:solidFill>
                  <a:srgbClr val="FFFFFF"/>
                </a:solidFill>
                <a:latin typeface="+mj-lt"/>
                <a:ea typeface="+mj-ea"/>
                <a:cs typeface="+mj-cs"/>
              </a:rPr>
              <a:t>Potential of Generative AI/</a:t>
            </a:r>
            <a:r>
              <a:rPr lang="en-US" sz="4000" kern="1200" dirty="0" err="1">
                <a:solidFill>
                  <a:srgbClr val="FFFFFF"/>
                </a:solidFill>
                <a:latin typeface="+mj-lt"/>
                <a:ea typeface="+mj-ea"/>
                <a:cs typeface="+mj-cs"/>
              </a:rPr>
              <a:t>ChatGPT</a:t>
            </a:r>
            <a:r>
              <a:rPr lang="en-US" sz="4000" kern="1200" dirty="0">
                <a:solidFill>
                  <a:srgbClr val="FFFFFF"/>
                </a:solidFill>
                <a:latin typeface="+mj-lt"/>
                <a:ea typeface="+mj-ea"/>
                <a:cs typeface="+mj-cs"/>
              </a:rPr>
              <a:t> in Spatial Humanities?</a:t>
            </a:r>
          </a:p>
        </p:txBody>
      </p:sp>
      <p:graphicFrame>
        <p:nvGraphicFramePr>
          <p:cNvPr id="11" name="TextBox 3">
            <a:extLst>
              <a:ext uri="{FF2B5EF4-FFF2-40B4-BE49-F238E27FC236}">
                <a16:creationId xmlns:a16="http://schemas.microsoft.com/office/drawing/2014/main" id="{0ECCEB1A-67E9-02CF-7C89-2FBDF9D8DFE8}"/>
              </a:ext>
            </a:extLst>
          </p:cNvPr>
          <p:cNvGraphicFramePr/>
          <p:nvPr>
            <p:extLst>
              <p:ext uri="{D42A27DB-BD31-4B8C-83A1-F6EECF244321}">
                <p14:modId xmlns:p14="http://schemas.microsoft.com/office/powerpoint/2010/main" val="4038845826"/>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046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35CAC7D8-4535-1562-F790-78490AD431AD}"/>
              </a:ext>
            </a:extLst>
          </p:cNvPr>
          <p:cNvGraphicFramePr>
            <a:graphicFrameLocks noGrp="1"/>
          </p:cNvGraphicFramePr>
          <p:nvPr>
            <p:extLst>
              <p:ext uri="{D42A27DB-BD31-4B8C-83A1-F6EECF244321}">
                <p14:modId xmlns:p14="http://schemas.microsoft.com/office/powerpoint/2010/main" val="835195734"/>
              </p:ext>
            </p:extLst>
          </p:nvPr>
        </p:nvGraphicFramePr>
        <p:xfrm>
          <a:off x="348343" y="2975975"/>
          <a:ext cx="6197601" cy="3018424"/>
        </p:xfrm>
        <a:graphic>
          <a:graphicData uri="http://schemas.openxmlformats.org/drawingml/2006/table">
            <a:tbl>
              <a:tblPr bandRow="1">
                <a:tableStyleId>{073A0DAA-6AF3-43AB-8588-CEC1D06C72B9}</a:tableStyleId>
              </a:tblPr>
              <a:tblGrid>
                <a:gridCol w="3437270">
                  <a:extLst>
                    <a:ext uri="{9D8B030D-6E8A-4147-A177-3AD203B41FA5}">
                      <a16:colId xmlns:a16="http://schemas.microsoft.com/office/drawing/2014/main" val="1132842981"/>
                    </a:ext>
                  </a:extLst>
                </a:gridCol>
                <a:gridCol w="1333479">
                  <a:extLst>
                    <a:ext uri="{9D8B030D-6E8A-4147-A177-3AD203B41FA5}">
                      <a16:colId xmlns:a16="http://schemas.microsoft.com/office/drawing/2014/main" val="2383388190"/>
                    </a:ext>
                  </a:extLst>
                </a:gridCol>
                <a:gridCol w="1426852">
                  <a:extLst>
                    <a:ext uri="{9D8B030D-6E8A-4147-A177-3AD203B41FA5}">
                      <a16:colId xmlns:a16="http://schemas.microsoft.com/office/drawing/2014/main" val="2767408194"/>
                    </a:ext>
                  </a:extLst>
                </a:gridCol>
              </a:tblGrid>
              <a:tr h="474271">
                <a:tc>
                  <a:txBody>
                    <a:bodyPr/>
                    <a:lstStyle/>
                    <a:p>
                      <a:r>
                        <a:rPr lang="en-GB" b="1">
                          <a:solidFill>
                            <a:srgbClr val="111827"/>
                          </a:solidFill>
                          <a:effectLst/>
                        </a:rPr>
                        <a:t>Library</a:t>
                      </a:r>
                      <a:endParaRPr lang="en-GB">
                        <a:effectLst/>
                      </a:endParaRPr>
                    </a:p>
                  </a:txBody>
                  <a:tcPr anchor="ctr"/>
                </a:tc>
                <a:tc>
                  <a:txBody>
                    <a:bodyPr/>
                    <a:lstStyle/>
                    <a:p>
                      <a:r>
                        <a:rPr lang="en-GB" b="1">
                          <a:solidFill>
                            <a:srgbClr val="111827"/>
                          </a:solidFill>
                          <a:effectLst/>
                        </a:rPr>
                        <a:t>Latitude</a:t>
                      </a:r>
                      <a:endParaRPr lang="en-GB">
                        <a:effectLst/>
                      </a:endParaRPr>
                    </a:p>
                  </a:txBody>
                  <a:tcPr anchor="ctr"/>
                </a:tc>
                <a:tc>
                  <a:txBody>
                    <a:bodyPr/>
                    <a:lstStyle/>
                    <a:p>
                      <a:r>
                        <a:rPr lang="en-GB" b="1" dirty="0">
                          <a:solidFill>
                            <a:srgbClr val="111827"/>
                          </a:solidFill>
                          <a:effectLst/>
                        </a:rPr>
                        <a:t>Longitude</a:t>
                      </a:r>
                      <a:endParaRPr lang="en-GB" dirty="0">
                        <a:effectLst/>
                      </a:endParaRPr>
                    </a:p>
                  </a:txBody>
                  <a:tcPr anchor="ctr"/>
                </a:tc>
                <a:extLst>
                  <a:ext uri="{0D108BD9-81ED-4DB2-BD59-A6C34878D82A}">
                    <a16:rowId xmlns:a16="http://schemas.microsoft.com/office/drawing/2014/main" val="1229782929"/>
                  </a:ext>
                </a:extLst>
              </a:tr>
              <a:tr h="474271">
                <a:tc>
                  <a:txBody>
                    <a:bodyPr/>
                    <a:lstStyle/>
                    <a:p>
                      <a:r>
                        <a:rPr lang="en-GB" b="0">
                          <a:solidFill>
                            <a:srgbClr val="374151"/>
                          </a:solidFill>
                          <a:effectLst/>
                        </a:rPr>
                        <a:t>British Library</a:t>
                      </a:r>
                      <a:endParaRPr lang="en-GB">
                        <a:effectLst/>
                      </a:endParaRPr>
                    </a:p>
                  </a:txBody>
                  <a:tcPr anchor="ctr"/>
                </a:tc>
                <a:tc>
                  <a:txBody>
                    <a:bodyPr/>
                    <a:lstStyle/>
                    <a:p>
                      <a:r>
                        <a:rPr lang="en-GB" b="0" dirty="0">
                          <a:solidFill>
                            <a:srgbClr val="374151"/>
                          </a:solidFill>
                          <a:effectLst/>
                        </a:rPr>
                        <a:t>51.5294° N</a:t>
                      </a:r>
                      <a:endParaRPr lang="en-GB" dirty="0">
                        <a:effectLst/>
                      </a:endParaRPr>
                    </a:p>
                  </a:txBody>
                  <a:tcPr anchor="ctr"/>
                </a:tc>
                <a:tc>
                  <a:txBody>
                    <a:bodyPr/>
                    <a:lstStyle/>
                    <a:p>
                      <a:r>
                        <a:rPr lang="en-GB" b="0">
                          <a:solidFill>
                            <a:srgbClr val="374151"/>
                          </a:solidFill>
                          <a:effectLst/>
                        </a:rPr>
                        <a:t>-0.1270° W</a:t>
                      </a:r>
                      <a:endParaRPr lang="en-GB">
                        <a:effectLst/>
                      </a:endParaRPr>
                    </a:p>
                  </a:txBody>
                  <a:tcPr anchor="ctr"/>
                </a:tc>
                <a:extLst>
                  <a:ext uri="{0D108BD9-81ED-4DB2-BD59-A6C34878D82A}">
                    <a16:rowId xmlns:a16="http://schemas.microsoft.com/office/drawing/2014/main" val="406285711"/>
                  </a:ext>
                </a:extLst>
              </a:tr>
              <a:tr h="474271">
                <a:tc>
                  <a:txBody>
                    <a:bodyPr/>
                    <a:lstStyle/>
                    <a:p>
                      <a:r>
                        <a:rPr lang="en-GB" b="0">
                          <a:solidFill>
                            <a:srgbClr val="374151"/>
                          </a:solidFill>
                          <a:effectLst/>
                        </a:rPr>
                        <a:t>Bodleian Library</a:t>
                      </a:r>
                      <a:endParaRPr lang="en-GB">
                        <a:effectLst/>
                      </a:endParaRPr>
                    </a:p>
                  </a:txBody>
                  <a:tcPr anchor="ctr"/>
                </a:tc>
                <a:tc>
                  <a:txBody>
                    <a:bodyPr/>
                    <a:lstStyle/>
                    <a:p>
                      <a:r>
                        <a:rPr lang="en-GB" b="0">
                          <a:solidFill>
                            <a:srgbClr val="374151"/>
                          </a:solidFill>
                          <a:effectLst/>
                        </a:rPr>
                        <a:t>51.7548° N</a:t>
                      </a:r>
                      <a:endParaRPr lang="en-GB">
                        <a:effectLst/>
                      </a:endParaRPr>
                    </a:p>
                  </a:txBody>
                  <a:tcPr anchor="ctr"/>
                </a:tc>
                <a:tc>
                  <a:txBody>
                    <a:bodyPr/>
                    <a:lstStyle/>
                    <a:p>
                      <a:r>
                        <a:rPr lang="en-GB" b="0">
                          <a:solidFill>
                            <a:srgbClr val="374151"/>
                          </a:solidFill>
                          <a:effectLst/>
                        </a:rPr>
                        <a:t>-1.2544° W</a:t>
                      </a:r>
                      <a:endParaRPr lang="en-GB">
                        <a:effectLst/>
                      </a:endParaRPr>
                    </a:p>
                  </a:txBody>
                  <a:tcPr anchor="ctr"/>
                </a:tc>
                <a:extLst>
                  <a:ext uri="{0D108BD9-81ED-4DB2-BD59-A6C34878D82A}">
                    <a16:rowId xmlns:a16="http://schemas.microsoft.com/office/drawing/2014/main" val="852705804"/>
                  </a:ext>
                </a:extLst>
              </a:tr>
              <a:tr h="608627">
                <a:tc>
                  <a:txBody>
                    <a:bodyPr/>
                    <a:lstStyle/>
                    <a:p>
                      <a:r>
                        <a:rPr lang="en-GB" b="0">
                          <a:solidFill>
                            <a:srgbClr val="374151"/>
                          </a:solidFill>
                          <a:effectLst/>
                        </a:rPr>
                        <a:t>University of Manchester Library</a:t>
                      </a:r>
                      <a:endParaRPr lang="en-GB">
                        <a:effectLst/>
                      </a:endParaRPr>
                    </a:p>
                  </a:txBody>
                  <a:tcPr anchor="ctr"/>
                </a:tc>
                <a:tc>
                  <a:txBody>
                    <a:bodyPr/>
                    <a:lstStyle/>
                    <a:p>
                      <a:r>
                        <a:rPr lang="en-GB" b="0">
                          <a:solidFill>
                            <a:srgbClr val="374151"/>
                          </a:solidFill>
                          <a:effectLst/>
                        </a:rPr>
                        <a:t>53.4668° N</a:t>
                      </a:r>
                      <a:endParaRPr lang="en-GB">
                        <a:effectLst/>
                      </a:endParaRPr>
                    </a:p>
                  </a:txBody>
                  <a:tcPr anchor="ctr"/>
                </a:tc>
                <a:tc>
                  <a:txBody>
                    <a:bodyPr/>
                    <a:lstStyle/>
                    <a:p>
                      <a:r>
                        <a:rPr lang="en-GB" b="0" dirty="0">
                          <a:solidFill>
                            <a:srgbClr val="374151"/>
                          </a:solidFill>
                          <a:effectLst/>
                        </a:rPr>
                        <a:t>-2.2339° W</a:t>
                      </a:r>
                      <a:endParaRPr lang="en-GB" dirty="0">
                        <a:effectLst/>
                      </a:endParaRPr>
                    </a:p>
                  </a:txBody>
                  <a:tcPr anchor="ctr"/>
                </a:tc>
                <a:extLst>
                  <a:ext uri="{0D108BD9-81ED-4DB2-BD59-A6C34878D82A}">
                    <a16:rowId xmlns:a16="http://schemas.microsoft.com/office/drawing/2014/main" val="3067222191"/>
                  </a:ext>
                </a:extLst>
              </a:tr>
              <a:tr h="474271">
                <a:tc>
                  <a:txBody>
                    <a:bodyPr/>
                    <a:lstStyle/>
                    <a:p>
                      <a:r>
                        <a:rPr lang="en-GB" b="0" dirty="0">
                          <a:solidFill>
                            <a:srgbClr val="374151"/>
                          </a:solidFill>
                          <a:effectLst/>
                        </a:rPr>
                        <a:t>John Rylands Library</a:t>
                      </a:r>
                      <a:endParaRPr lang="en-GB" dirty="0">
                        <a:effectLst/>
                      </a:endParaRPr>
                    </a:p>
                  </a:txBody>
                  <a:tcPr anchor="ctr"/>
                </a:tc>
                <a:tc>
                  <a:txBody>
                    <a:bodyPr/>
                    <a:lstStyle/>
                    <a:p>
                      <a:r>
                        <a:rPr lang="en-GB" b="0">
                          <a:solidFill>
                            <a:srgbClr val="374151"/>
                          </a:solidFill>
                          <a:effectLst/>
                        </a:rPr>
                        <a:t>53.4742° N</a:t>
                      </a:r>
                      <a:endParaRPr lang="en-GB">
                        <a:effectLst/>
                      </a:endParaRPr>
                    </a:p>
                  </a:txBody>
                  <a:tcPr anchor="ctr"/>
                </a:tc>
                <a:tc>
                  <a:txBody>
                    <a:bodyPr/>
                    <a:lstStyle/>
                    <a:p>
                      <a:r>
                        <a:rPr lang="en-GB" b="0" dirty="0">
                          <a:solidFill>
                            <a:srgbClr val="374151"/>
                          </a:solidFill>
                          <a:effectLst/>
                        </a:rPr>
                        <a:t>-2.2452° W</a:t>
                      </a:r>
                      <a:endParaRPr lang="en-GB" dirty="0">
                        <a:effectLst/>
                      </a:endParaRPr>
                    </a:p>
                  </a:txBody>
                  <a:tcPr anchor="ctr"/>
                </a:tc>
                <a:extLst>
                  <a:ext uri="{0D108BD9-81ED-4DB2-BD59-A6C34878D82A}">
                    <a16:rowId xmlns:a16="http://schemas.microsoft.com/office/drawing/2014/main" val="1829861474"/>
                  </a:ext>
                </a:extLst>
              </a:tr>
              <a:tr h="512713">
                <a:tc>
                  <a:txBody>
                    <a:bodyPr/>
                    <a:lstStyle/>
                    <a:p>
                      <a:r>
                        <a:rPr lang="en-GB" b="0">
                          <a:solidFill>
                            <a:srgbClr val="374151"/>
                          </a:solidFill>
                          <a:effectLst/>
                        </a:rPr>
                        <a:t>Cambridge University Library</a:t>
                      </a:r>
                      <a:endParaRPr lang="en-GB">
                        <a:effectLst/>
                      </a:endParaRPr>
                    </a:p>
                  </a:txBody>
                  <a:tcPr anchor="ctr"/>
                </a:tc>
                <a:tc>
                  <a:txBody>
                    <a:bodyPr/>
                    <a:lstStyle/>
                    <a:p>
                      <a:r>
                        <a:rPr lang="en-GB" b="0">
                          <a:solidFill>
                            <a:srgbClr val="374151"/>
                          </a:solidFill>
                          <a:effectLst/>
                        </a:rPr>
                        <a:t>52.2053° N</a:t>
                      </a:r>
                      <a:endParaRPr lang="en-GB">
                        <a:effectLst/>
                      </a:endParaRPr>
                    </a:p>
                  </a:txBody>
                  <a:tcPr anchor="ctr"/>
                </a:tc>
                <a:tc>
                  <a:txBody>
                    <a:bodyPr/>
                    <a:lstStyle/>
                    <a:p>
                      <a:r>
                        <a:rPr lang="en-GB" b="0" dirty="0">
                          <a:solidFill>
                            <a:srgbClr val="374151"/>
                          </a:solidFill>
                          <a:effectLst/>
                        </a:rPr>
                        <a:t>0.1218° E</a:t>
                      </a:r>
                      <a:endParaRPr lang="en-GB" dirty="0">
                        <a:effectLst/>
                      </a:endParaRPr>
                    </a:p>
                  </a:txBody>
                  <a:tcPr anchor="ctr"/>
                </a:tc>
                <a:extLst>
                  <a:ext uri="{0D108BD9-81ED-4DB2-BD59-A6C34878D82A}">
                    <a16:rowId xmlns:a16="http://schemas.microsoft.com/office/drawing/2014/main" val="4079814679"/>
                  </a:ext>
                </a:extLst>
              </a:tr>
            </a:tbl>
          </a:graphicData>
        </a:graphic>
      </p:graphicFrame>
      <p:sp>
        <p:nvSpPr>
          <p:cNvPr id="7" name="TextBox 6">
            <a:extLst>
              <a:ext uri="{FF2B5EF4-FFF2-40B4-BE49-F238E27FC236}">
                <a16:creationId xmlns:a16="http://schemas.microsoft.com/office/drawing/2014/main" id="{62EA2E28-CE7F-6B24-516F-5B53BBB5D179}"/>
              </a:ext>
            </a:extLst>
          </p:cNvPr>
          <p:cNvSpPr txBox="1"/>
          <p:nvPr/>
        </p:nvSpPr>
        <p:spPr>
          <a:xfrm>
            <a:off x="6910616" y="2988159"/>
            <a:ext cx="4900385" cy="3170099"/>
          </a:xfrm>
          <a:prstGeom prst="rect">
            <a:avLst/>
          </a:prstGeom>
          <a:noFill/>
        </p:spPr>
        <p:txBody>
          <a:bodyPr wrap="square">
            <a:spAutoFit/>
          </a:bodyPr>
          <a:lstStyle/>
          <a:p>
            <a:r>
              <a:rPr lang="en-GB" sz="2000" b="0" i="0" dirty="0">
                <a:solidFill>
                  <a:srgbClr val="374151"/>
                </a:solidFill>
                <a:effectLst/>
                <a:latin typeface="Söhne"/>
              </a:rPr>
              <a:t>I apologize, but I don't have access to specific data about libraries during the 18th century. My training only includes information up until September 2021. It would be best to consult historical records, books, or online resources specializing in the history of libraries in England during the 18th century to obtain accurate information about the top libraries and their geographic coordinates during that time.</a:t>
            </a:r>
            <a:endParaRPr lang="en-GB" sz="2000" dirty="0"/>
          </a:p>
        </p:txBody>
      </p:sp>
      <p:grpSp>
        <p:nvGrpSpPr>
          <p:cNvPr id="19" name="Group 18">
            <a:extLst>
              <a:ext uri="{FF2B5EF4-FFF2-40B4-BE49-F238E27FC236}">
                <a16:creationId xmlns:a16="http://schemas.microsoft.com/office/drawing/2014/main" id="{4755B2D1-3CF6-5236-CAFB-F28B82B92276}"/>
              </a:ext>
            </a:extLst>
          </p:cNvPr>
          <p:cNvGrpSpPr/>
          <p:nvPr/>
        </p:nvGrpSpPr>
        <p:grpSpPr>
          <a:xfrm>
            <a:off x="484414" y="1607192"/>
            <a:ext cx="5852886" cy="1040807"/>
            <a:chOff x="484414" y="1607192"/>
            <a:chExt cx="5852886" cy="1040807"/>
          </a:xfrm>
        </p:grpSpPr>
        <p:sp>
          <p:nvSpPr>
            <p:cNvPr id="10" name="Rectangle: Rounded Corners 9">
              <a:extLst>
                <a:ext uri="{FF2B5EF4-FFF2-40B4-BE49-F238E27FC236}">
                  <a16:creationId xmlns:a16="http://schemas.microsoft.com/office/drawing/2014/main" id="{B126B3B1-492C-31DB-9165-9D0627CAB23F}"/>
                </a:ext>
              </a:extLst>
            </p:cNvPr>
            <p:cNvSpPr/>
            <p:nvPr/>
          </p:nvSpPr>
          <p:spPr>
            <a:xfrm>
              <a:off x="484414" y="1607192"/>
              <a:ext cx="5688695" cy="902931"/>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 name="Freeform: Shape 10">
              <a:extLst>
                <a:ext uri="{FF2B5EF4-FFF2-40B4-BE49-F238E27FC236}">
                  <a16:creationId xmlns:a16="http://schemas.microsoft.com/office/drawing/2014/main" id="{273A3F97-F910-C211-E980-F7E30529920F}"/>
                </a:ext>
              </a:extLst>
            </p:cNvPr>
            <p:cNvSpPr/>
            <p:nvPr/>
          </p:nvSpPr>
          <p:spPr>
            <a:xfrm>
              <a:off x="648605" y="1745068"/>
              <a:ext cx="5688695" cy="902931"/>
            </a:xfrm>
            <a:custGeom>
              <a:avLst/>
              <a:gdLst>
                <a:gd name="connsiteX0" fmla="*/ 0 w 5091439"/>
                <a:gd name="connsiteY0" fmla="*/ 205090 h 2050900"/>
                <a:gd name="connsiteX1" fmla="*/ 205090 w 5091439"/>
                <a:gd name="connsiteY1" fmla="*/ 0 h 2050900"/>
                <a:gd name="connsiteX2" fmla="*/ 4886349 w 5091439"/>
                <a:gd name="connsiteY2" fmla="*/ 0 h 2050900"/>
                <a:gd name="connsiteX3" fmla="*/ 5091439 w 5091439"/>
                <a:gd name="connsiteY3" fmla="*/ 205090 h 2050900"/>
                <a:gd name="connsiteX4" fmla="*/ 5091439 w 5091439"/>
                <a:gd name="connsiteY4" fmla="*/ 1845810 h 2050900"/>
                <a:gd name="connsiteX5" fmla="*/ 4886349 w 5091439"/>
                <a:gd name="connsiteY5" fmla="*/ 2050900 h 2050900"/>
                <a:gd name="connsiteX6" fmla="*/ 205090 w 5091439"/>
                <a:gd name="connsiteY6" fmla="*/ 2050900 h 2050900"/>
                <a:gd name="connsiteX7" fmla="*/ 0 w 5091439"/>
                <a:gd name="connsiteY7" fmla="*/ 1845810 h 2050900"/>
                <a:gd name="connsiteX8" fmla="*/ 0 w 5091439"/>
                <a:gd name="connsiteY8" fmla="*/ 205090 h 2050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91439" h="2050900">
                  <a:moveTo>
                    <a:pt x="0" y="205090"/>
                  </a:moveTo>
                  <a:cubicBezTo>
                    <a:pt x="0" y="91822"/>
                    <a:pt x="91822" y="0"/>
                    <a:pt x="205090" y="0"/>
                  </a:cubicBezTo>
                  <a:lnTo>
                    <a:pt x="4886349" y="0"/>
                  </a:lnTo>
                  <a:cubicBezTo>
                    <a:pt x="4999617" y="0"/>
                    <a:pt x="5091439" y="91822"/>
                    <a:pt x="5091439" y="205090"/>
                  </a:cubicBezTo>
                  <a:lnTo>
                    <a:pt x="5091439" y="1845810"/>
                  </a:lnTo>
                  <a:cubicBezTo>
                    <a:pt x="5091439" y="1959078"/>
                    <a:pt x="4999617" y="2050900"/>
                    <a:pt x="4886349" y="2050900"/>
                  </a:cubicBezTo>
                  <a:lnTo>
                    <a:pt x="205090" y="2050900"/>
                  </a:lnTo>
                  <a:cubicBezTo>
                    <a:pt x="91822" y="2050900"/>
                    <a:pt x="0" y="1959078"/>
                    <a:pt x="0" y="1845810"/>
                  </a:cubicBezTo>
                  <a:lnTo>
                    <a:pt x="0" y="205090"/>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5319" tIns="155319" rIns="155319" bIns="155319" numCol="1" spcCol="1270" anchor="ctr" anchorCtr="0">
              <a:noAutofit/>
            </a:bodyPr>
            <a:lstStyle/>
            <a:p>
              <a:pPr marL="0" lvl="0" indent="0" algn="ctr" defTabSz="1111250">
                <a:lnSpc>
                  <a:spcPct val="90000"/>
                </a:lnSpc>
                <a:spcBef>
                  <a:spcPct val="0"/>
                </a:spcBef>
                <a:spcAft>
                  <a:spcPct val="35000"/>
                </a:spcAft>
                <a:buNone/>
              </a:pPr>
              <a:r>
                <a:rPr lang="en-GB" sz="2500" b="1" dirty="0"/>
                <a:t>ChatGPT response to question 1</a:t>
              </a:r>
              <a:endParaRPr lang="en-US" sz="2500" kern="1200" dirty="0"/>
            </a:p>
          </p:txBody>
        </p:sp>
      </p:grpSp>
      <p:grpSp>
        <p:nvGrpSpPr>
          <p:cNvPr id="18" name="Group 17">
            <a:extLst>
              <a:ext uri="{FF2B5EF4-FFF2-40B4-BE49-F238E27FC236}">
                <a16:creationId xmlns:a16="http://schemas.microsoft.com/office/drawing/2014/main" id="{333A9F4F-A7B2-E429-3F02-D2CB42699210}"/>
              </a:ext>
            </a:extLst>
          </p:cNvPr>
          <p:cNvGrpSpPr/>
          <p:nvPr/>
        </p:nvGrpSpPr>
        <p:grpSpPr>
          <a:xfrm>
            <a:off x="7024915" y="1745069"/>
            <a:ext cx="4786086" cy="1023532"/>
            <a:chOff x="7024914" y="1745068"/>
            <a:chExt cx="4793341" cy="1230907"/>
          </a:xfrm>
        </p:grpSpPr>
        <p:sp>
          <p:nvSpPr>
            <p:cNvPr id="12" name="Rectangle: Rounded Corners 11">
              <a:extLst>
                <a:ext uri="{FF2B5EF4-FFF2-40B4-BE49-F238E27FC236}">
                  <a16:creationId xmlns:a16="http://schemas.microsoft.com/office/drawing/2014/main" id="{DA3B5691-E966-5107-1FE0-92C75A7A2B0D}"/>
                </a:ext>
              </a:extLst>
            </p:cNvPr>
            <p:cNvSpPr/>
            <p:nvPr/>
          </p:nvSpPr>
          <p:spPr>
            <a:xfrm>
              <a:off x="7024914" y="1745068"/>
              <a:ext cx="4682671" cy="1100277"/>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3" name="Freeform: Shape 12">
              <a:extLst>
                <a:ext uri="{FF2B5EF4-FFF2-40B4-BE49-F238E27FC236}">
                  <a16:creationId xmlns:a16="http://schemas.microsoft.com/office/drawing/2014/main" id="{0E1F18BA-3C81-A89B-3D92-2DB158283000}"/>
                </a:ext>
              </a:extLst>
            </p:cNvPr>
            <p:cNvSpPr/>
            <p:nvPr/>
          </p:nvSpPr>
          <p:spPr>
            <a:xfrm>
              <a:off x="7135584" y="1876867"/>
              <a:ext cx="4682671" cy="1099108"/>
            </a:xfrm>
            <a:custGeom>
              <a:avLst/>
              <a:gdLst>
                <a:gd name="connsiteX0" fmla="*/ 0 w 3899693"/>
                <a:gd name="connsiteY0" fmla="*/ 247631 h 2476305"/>
                <a:gd name="connsiteX1" fmla="*/ 247631 w 3899693"/>
                <a:gd name="connsiteY1" fmla="*/ 0 h 2476305"/>
                <a:gd name="connsiteX2" fmla="*/ 3652063 w 3899693"/>
                <a:gd name="connsiteY2" fmla="*/ 0 h 2476305"/>
                <a:gd name="connsiteX3" fmla="*/ 3899694 w 3899693"/>
                <a:gd name="connsiteY3" fmla="*/ 247631 h 2476305"/>
                <a:gd name="connsiteX4" fmla="*/ 3899693 w 3899693"/>
                <a:gd name="connsiteY4" fmla="*/ 2228675 h 2476305"/>
                <a:gd name="connsiteX5" fmla="*/ 3652062 w 3899693"/>
                <a:gd name="connsiteY5" fmla="*/ 2476306 h 2476305"/>
                <a:gd name="connsiteX6" fmla="*/ 247631 w 3899693"/>
                <a:gd name="connsiteY6" fmla="*/ 2476305 h 2476305"/>
                <a:gd name="connsiteX7" fmla="*/ 0 w 3899693"/>
                <a:gd name="connsiteY7" fmla="*/ 2228674 h 2476305"/>
                <a:gd name="connsiteX8" fmla="*/ 0 w 3899693"/>
                <a:gd name="connsiteY8" fmla="*/ 247631 h 2476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99693" h="2476305">
                  <a:moveTo>
                    <a:pt x="0" y="247631"/>
                  </a:moveTo>
                  <a:cubicBezTo>
                    <a:pt x="0" y="110868"/>
                    <a:pt x="110868" y="0"/>
                    <a:pt x="247631" y="0"/>
                  </a:cubicBezTo>
                  <a:lnTo>
                    <a:pt x="3652063" y="0"/>
                  </a:lnTo>
                  <a:cubicBezTo>
                    <a:pt x="3788826" y="0"/>
                    <a:pt x="3899694" y="110868"/>
                    <a:pt x="3899694" y="247631"/>
                  </a:cubicBezTo>
                  <a:cubicBezTo>
                    <a:pt x="3899694" y="907979"/>
                    <a:pt x="3899693" y="1568327"/>
                    <a:pt x="3899693" y="2228675"/>
                  </a:cubicBezTo>
                  <a:cubicBezTo>
                    <a:pt x="3899693" y="2365438"/>
                    <a:pt x="3788825" y="2476306"/>
                    <a:pt x="3652062" y="2476306"/>
                  </a:cubicBezTo>
                  <a:lnTo>
                    <a:pt x="247631" y="2476305"/>
                  </a:lnTo>
                  <a:cubicBezTo>
                    <a:pt x="110868" y="2476305"/>
                    <a:pt x="0" y="2365437"/>
                    <a:pt x="0" y="2228674"/>
                  </a:cubicBezTo>
                  <a:lnTo>
                    <a:pt x="0" y="247631"/>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67778" tIns="167778" rIns="167778" bIns="167778" numCol="1" spcCol="1270" anchor="ctr" anchorCtr="0">
              <a:noAutofit/>
            </a:bodyPr>
            <a:lstStyle/>
            <a:p>
              <a:pPr marL="0" lvl="0" indent="0" algn="ctr" defTabSz="1111250">
                <a:lnSpc>
                  <a:spcPct val="90000"/>
                </a:lnSpc>
                <a:spcBef>
                  <a:spcPct val="0"/>
                </a:spcBef>
                <a:spcAft>
                  <a:spcPct val="35000"/>
                </a:spcAft>
                <a:buNone/>
              </a:pPr>
              <a:r>
                <a:rPr lang="en-GB" sz="2500" b="1" dirty="0"/>
                <a:t>ChatGPT response to question 2</a:t>
              </a:r>
              <a:endParaRPr lang="en-US" sz="2500" kern="1200" dirty="0"/>
            </a:p>
          </p:txBody>
        </p:sp>
      </p:grpSp>
      <p:sp>
        <p:nvSpPr>
          <p:cNvPr id="14" name="Text Placeholder 4">
            <a:extLst>
              <a:ext uri="{FF2B5EF4-FFF2-40B4-BE49-F238E27FC236}">
                <a16:creationId xmlns:a16="http://schemas.microsoft.com/office/drawing/2014/main" id="{FA8AF663-6A6E-64DD-1099-646DBA987577}"/>
              </a:ext>
            </a:extLst>
          </p:cNvPr>
          <p:cNvSpPr txBox="1">
            <a:spLocks/>
          </p:cNvSpPr>
          <p:nvPr/>
        </p:nvSpPr>
        <p:spPr>
          <a:xfrm>
            <a:off x="301657" y="631871"/>
            <a:ext cx="8307130" cy="50782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dirty="0">
                <a:solidFill>
                  <a:srgbClr val="00B2DD"/>
                </a:solidFill>
                <a:latin typeface="+mn-lt"/>
              </a:rPr>
              <a:t>Potential of ChatGPT in Spatial Humanities?</a:t>
            </a:r>
          </a:p>
        </p:txBody>
      </p:sp>
      <p:sp>
        <p:nvSpPr>
          <p:cNvPr id="16" name="TextBox 15">
            <a:extLst>
              <a:ext uri="{FF2B5EF4-FFF2-40B4-BE49-F238E27FC236}">
                <a16:creationId xmlns:a16="http://schemas.microsoft.com/office/drawing/2014/main" id="{C6D03E7A-9232-78C3-8D43-CAE0FFCB4FB6}"/>
              </a:ext>
            </a:extLst>
          </p:cNvPr>
          <p:cNvSpPr txBox="1"/>
          <p:nvPr/>
        </p:nvSpPr>
        <p:spPr>
          <a:xfrm>
            <a:off x="304802" y="6226129"/>
            <a:ext cx="6241142" cy="338554"/>
          </a:xfrm>
          <a:prstGeom prst="rect">
            <a:avLst/>
          </a:prstGeom>
          <a:noFill/>
        </p:spPr>
        <p:txBody>
          <a:bodyPr wrap="square">
            <a:spAutoFit/>
          </a:bodyPr>
          <a:lstStyle/>
          <a:p>
            <a:r>
              <a:rPr lang="en-GB" sz="1600" dirty="0"/>
              <a:t>Which is easy to create a map from it using </a:t>
            </a:r>
            <a:r>
              <a:rPr lang="en-GB" sz="1600" dirty="0">
                <a:hlinkClick r:id="rId3"/>
              </a:rPr>
              <a:t>Geo-Browser</a:t>
            </a:r>
            <a:r>
              <a:rPr lang="en-GB" sz="1600" dirty="0"/>
              <a:t> or </a:t>
            </a:r>
            <a:r>
              <a:rPr lang="en-GB" sz="1600" dirty="0">
                <a:hlinkClick r:id="rId4"/>
              </a:rPr>
              <a:t>GIS</a:t>
            </a:r>
            <a:r>
              <a:rPr lang="en-GB" sz="1600" dirty="0"/>
              <a:t>.</a:t>
            </a:r>
          </a:p>
        </p:txBody>
      </p:sp>
      <p:sp>
        <p:nvSpPr>
          <p:cNvPr id="17" name="TextBox 16">
            <a:extLst>
              <a:ext uri="{FF2B5EF4-FFF2-40B4-BE49-F238E27FC236}">
                <a16:creationId xmlns:a16="http://schemas.microsoft.com/office/drawing/2014/main" id="{E09E9B75-BB03-4EB3-9E07-DBEC5CC8BC24}"/>
              </a:ext>
            </a:extLst>
          </p:cNvPr>
          <p:cNvSpPr txBox="1"/>
          <p:nvPr/>
        </p:nvSpPr>
        <p:spPr>
          <a:xfrm>
            <a:off x="6875151" y="6229194"/>
            <a:ext cx="5196115" cy="584775"/>
          </a:xfrm>
          <a:prstGeom prst="rect">
            <a:avLst/>
          </a:prstGeom>
          <a:noFill/>
        </p:spPr>
        <p:txBody>
          <a:bodyPr wrap="square">
            <a:spAutoFit/>
          </a:bodyPr>
          <a:lstStyle/>
          <a:p>
            <a:r>
              <a:rPr lang="en-GB" sz="1600" dirty="0"/>
              <a:t>A gap for future research? Possibly around AI assisted historical spatial data, etc.</a:t>
            </a:r>
          </a:p>
        </p:txBody>
      </p:sp>
    </p:spTree>
    <p:extLst>
      <p:ext uri="{BB962C8B-B14F-4D97-AF65-F5344CB8AC3E}">
        <p14:creationId xmlns:p14="http://schemas.microsoft.com/office/powerpoint/2010/main" val="18545033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20ADA003-C502-7F39-442B-CDF13D3D5BEA}"/>
              </a:ext>
            </a:extLst>
          </p:cNvPr>
          <p:cNvSpPr txBox="1">
            <a:spLocks/>
          </p:cNvSpPr>
          <p:nvPr/>
        </p:nvSpPr>
        <p:spPr>
          <a:xfrm>
            <a:off x="301657" y="631871"/>
            <a:ext cx="8307130" cy="50782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rgbClr val="00B2DD"/>
                </a:solidFill>
                <a:latin typeface="+mn-lt"/>
              </a:rPr>
              <a:t>Some GIS tools in DH</a:t>
            </a:r>
          </a:p>
        </p:txBody>
      </p:sp>
      <p:sp>
        <p:nvSpPr>
          <p:cNvPr id="12" name="Cloud 11">
            <a:extLst>
              <a:ext uri="{FF2B5EF4-FFF2-40B4-BE49-F238E27FC236}">
                <a16:creationId xmlns:a16="http://schemas.microsoft.com/office/drawing/2014/main" id="{B2F0739B-AAF9-4BEF-3728-A44DA649406D}"/>
              </a:ext>
            </a:extLst>
          </p:cNvPr>
          <p:cNvSpPr/>
          <p:nvPr/>
        </p:nvSpPr>
        <p:spPr>
          <a:xfrm>
            <a:off x="5035550" y="2639464"/>
            <a:ext cx="2120900" cy="1741081"/>
          </a:xfrm>
          <a:prstGeom prst="cloud">
            <a:avLst/>
          </a:prstGeom>
          <a:solidFill>
            <a:schemeClr val="accent1">
              <a:lumMod val="75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400" b="1" dirty="0"/>
              <a:t>GIS tools</a:t>
            </a:r>
          </a:p>
        </p:txBody>
      </p:sp>
      <p:sp>
        <p:nvSpPr>
          <p:cNvPr id="3" name="TextBox 2">
            <a:extLst>
              <a:ext uri="{FF2B5EF4-FFF2-40B4-BE49-F238E27FC236}">
                <a16:creationId xmlns:a16="http://schemas.microsoft.com/office/drawing/2014/main" id="{F015893D-20EA-FDF9-A911-A8D66AF155AA}"/>
              </a:ext>
            </a:extLst>
          </p:cNvPr>
          <p:cNvSpPr txBox="1"/>
          <p:nvPr/>
        </p:nvSpPr>
        <p:spPr>
          <a:xfrm>
            <a:off x="1434655" y="1135163"/>
            <a:ext cx="5841734" cy="1877437"/>
          </a:xfrm>
          <a:prstGeom prst="rect">
            <a:avLst/>
          </a:prstGeom>
          <a:noFill/>
        </p:spPr>
        <p:txBody>
          <a:bodyPr wrap="square" rtlCol="0">
            <a:spAutoFit/>
          </a:bodyPr>
          <a:lstStyle/>
          <a:p>
            <a:r>
              <a:rPr lang="en-GB" b="1" dirty="0"/>
              <a:t>Programming (analysis / mapping / visualisation libraries)</a:t>
            </a:r>
            <a:r>
              <a:rPr lang="en-GB" dirty="0"/>
              <a:t>:</a:t>
            </a:r>
          </a:p>
          <a:p>
            <a:pPr marL="285750" indent="-285750">
              <a:buFont typeface="Arial" panose="020B0604020202020204" pitchFamily="34" charset="0"/>
              <a:buChar char="•"/>
            </a:pPr>
            <a:r>
              <a:rPr lang="en-GB" sz="1600" dirty="0"/>
              <a:t>JavaScript libraries (</a:t>
            </a:r>
            <a:r>
              <a:rPr lang="en-GB" sz="1600" dirty="0">
                <a:hlinkClick r:id="rId3"/>
              </a:rPr>
              <a:t>Leaflet</a:t>
            </a:r>
            <a:r>
              <a:rPr lang="en-GB" sz="1600" dirty="0"/>
              <a:t>, </a:t>
            </a:r>
            <a:r>
              <a:rPr lang="en-GB" sz="1600" dirty="0">
                <a:hlinkClick r:id="rId4"/>
              </a:rPr>
              <a:t>OpenLayers</a:t>
            </a:r>
            <a:r>
              <a:rPr lang="en-GB" sz="1600" dirty="0"/>
              <a:t>, </a:t>
            </a:r>
            <a:r>
              <a:rPr lang="en-GB" sz="1600" dirty="0">
                <a:hlinkClick r:id="rId5"/>
              </a:rPr>
              <a:t>CesiumJS</a:t>
            </a:r>
            <a:r>
              <a:rPr lang="en-GB" sz="1600" dirty="0"/>
              <a:t>, </a:t>
            </a:r>
            <a:r>
              <a:rPr lang="en-GB" sz="1600" dirty="0">
                <a:hlinkClick r:id="rId6"/>
              </a:rPr>
              <a:t>Turf</a:t>
            </a:r>
            <a:r>
              <a:rPr lang="en-GB" sz="1600" dirty="0"/>
              <a:t>, etc.)</a:t>
            </a:r>
          </a:p>
          <a:p>
            <a:pPr marL="285750" indent="-285750">
              <a:buFont typeface="Arial" panose="020B0604020202020204" pitchFamily="34" charset="0"/>
              <a:buChar char="•"/>
            </a:pPr>
            <a:r>
              <a:rPr lang="en-GB" sz="1600" dirty="0"/>
              <a:t>R programming (for geocoding, creating mapping, etc)</a:t>
            </a:r>
          </a:p>
          <a:p>
            <a:pPr marL="285750" indent="-285750">
              <a:buFont typeface="Arial" panose="020B0604020202020204" pitchFamily="34" charset="0"/>
              <a:buChar char="•"/>
            </a:pPr>
            <a:r>
              <a:rPr lang="en-GB" sz="1600" dirty="0"/>
              <a:t>Python programming (</a:t>
            </a:r>
            <a:r>
              <a:rPr lang="en-GB" sz="1600" dirty="0">
                <a:hlinkClick r:id="rId7"/>
              </a:rPr>
              <a:t>GeoPy</a:t>
            </a:r>
            <a:r>
              <a:rPr lang="en-GB" sz="1600" dirty="0"/>
              <a:t>, </a:t>
            </a:r>
            <a:r>
              <a:rPr lang="en-GB" sz="1600" dirty="0">
                <a:hlinkClick r:id="rId8"/>
              </a:rPr>
              <a:t>PySAL</a:t>
            </a:r>
            <a:r>
              <a:rPr lang="en-GB" sz="1600" dirty="0"/>
              <a:t> </a:t>
            </a:r>
            <a:r>
              <a:rPr lang="en-GB" sz="1600" dirty="0">
                <a:hlinkClick r:id="rId9"/>
              </a:rPr>
              <a:t>Rasterio</a:t>
            </a:r>
            <a:r>
              <a:rPr lang="en-GB" sz="1600" dirty="0"/>
              <a:t>, etc.)</a:t>
            </a:r>
          </a:p>
          <a:p>
            <a:pPr marL="285750" indent="-285750">
              <a:buFont typeface="Arial" panose="020B0604020202020204" pitchFamily="34" charset="0"/>
              <a:buChar char="•"/>
            </a:pPr>
            <a:r>
              <a:rPr lang="en-GB" sz="1600" dirty="0" err="1"/>
              <a:t>php</a:t>
            </a:r>
            <a:r>
              <a:rPr lang="en-GB" sz="1600" dirty="0"/>
              <a:t> programming (</a:t>
            </a:r>
            <a:r>
              <a:rPr lang="en-GB" sz="1600" dirty="0">
                <a:hlinkClick r:id="rId10"/>
              </a:rPr>
              <a:t>Geotools</a:t>
            </a:r>
            <a:r>
              <a:rPr lang="en-GB" sz="1600" dirty="0"/>
              <a:t> etc.)</a:t>
            </a:r>
          </a:p>
          <a:p>
            <a:pPr marL="285750" indent="-285750">
              <a:buFont typeface="Arial" panose="020B0604020202020204" pitchFamily="34" charset="0"/>
              <a:buChar char="•"/>
            </a:pPr>
            <a:r>
              <a:rPr lang="en-GB" sz="16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APIs (</a:t>
            </a:r>
            <a:r>
              <a:rPr lang="en-GB" sz="1600" u="sng"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a:t>
            </a:r>
            <a:r>
              <a:rPr lang="en-GB" sz="16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rcGIS APIs/SDKs, etc.)</a:t>
            </a:r>
            <a:r>
              <a:rPr lang="en-GB" sz="1600" kern="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GB" sz="1600" kern="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hlinkClick r:id="rId11">
                  <a:extLst>
                    <a:ext uri="{A12FA001-AC4F-418D-AE19-62706E023703}">
                      <ahyp:hlinkClr xmlns:ahyp="http://schemas.microsoft.com/office/drawing/2018/hyperlinkcolor" val="tx"/>
                    </a:ext>
                  </a:extLst>
                </a:hlinkClick>
              </a:rPr>
              <a:t>*</a:t>
            </a:r>
            <a:endParaRPr lang="en-GB" sz="16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endParaRPr lang="en-GB" sz="1600" dirty="0"/>
          </a:p>
        </p:txBody>
      </p:sp>
      <p:sp>
        <p:nvSpPr>
          <p:cNvPr id="4" name="TextBox 3">
            <a:extLst>
              <a:ext uri="{FF2B5EF4-FFF2-40B4-BE49-F238E27FC236}">
                <a16:creationId xmlns:a16="http://schemas.microsoft.com/office/drawing/2014/main" id="{8809CC85-8B57-CE2A-BB10-14E4355E59BF}"/>
              </a:ext>
            </a:extLst>
          </p:cNvPr>
          <p:cNvSpPr txBox="1"/>
          <p:nvPr/>
        </p:nvSpPr>
        <p:spPr>
          <a:xfrm>
            <a:off x="7836479" y="1542523"/>
            <a:ext cx="3454547" cy="2862322"/>
          </a:xfrm>
          <a:prstGeom prst="rect">
            <a:avLst/>
          </a:prstGeom>
          <a:noFill/>
        </p:spPr>
        <p:txBody>
          <a:bodyPr wrap="square" rtlCol="0">
            <a:spAutoFit/>
          </a:bodyPr>
          <a:lstStyle/>
          <a:p>
            <a:r>
              <a:rPr lang="en-GB" b="1" dirty="0"/>
              <a:t>Publish / Share / </a:t>
            </a:r>
            <a:r>
              <a:rPr lang="en-GB" b="1" dirty="0" err="1"/>
              <a:t>WebGIS</a:t>
            </a:r>
            <a:r>
              <a:rPr lang="en-GB" dirty="0"/>
              <a:t>:</a:t>
            </a:r>
          </a:p>
          <a:p>
            <a:pPr marL="285750" indent="-285750">
              <a:buFont typeface="Arial" panose="020B0604020202020204" pitchFamily="34" charset="0"/>
              <a:buChar char="•"/>
            </a:pPr>
            <a:r>
              <a:rPr lang="en-GB" sz="1600" dirty="0"/>
              <a:t>ArcGIS Online </a:t>
            </a:r>
            <a:r>
              <a:rPr lang="en-GB" sz="1600" dirty="0">
                <a:solidFill>
                  <a:schemeClr val="bg1"/>
                </a:solidFill>
                <a:hlinkClick r:id="rId12">
                  <a:extLst>
                    <a:ext uri="{A12FA001-AC4F-418D-AE19-62706E023703}">
                      <ahyp:hlinkClr xmlns:ahyp="http://schemas.microsoft.com/office/drawing/2018/hyperlinkcolor" val="tx"/>
                    </a:ext>
                  </a:extLst>
                </a:hlinkClick>
              </a:rPr>
              <a:t>*</a:t>
            </a:r>
            <a:endParaRPr lang="en-GB" sz="1600" dirty="0">
              <a:solidFill>
                <a:schemeClr val="bg1"/>
              </a:solidFill>
            </a:endParaRPr>
          </a:p>
          <a:p>
            <a:pPr marL="285750" indent="-285750">
              <a:buFont typeface="Arial" panose="020B0604020202020204" pitchFamily="34" charset="0"/>
              <a:buChar char="•"/>
            </a:pPr>
            <a:r>
              <a:rPr lang="en-GB" sz="1600" dirty="0"/>
              <a:t>GeoServer </a:t>
            </a:r>
            <a:r>
              <a:rPr lang="en-GB" sz="1600" dirty="0">
                <a:solidFill>
                  <a:schemeClr val="bg1"/>
                </a:solidFill>
                <a:hlinkClick r:id="rId13">
                  <a:extLst>
                    <a:ext uri="{A12FA001-AC4F-418D-AE19-62706E023703}">
                      <ahyp:hlinkClr xmlns:ahyp="http://schemas.microsoft.com/office/drawing/2018/hyperlinkcolor" val="tx"/>
                    </a:ext>
                  </a:extLst>
                </a:hlinkClick>
              </a:rPr>
              <a:t>*</a:t>
            </a:r>
            <a:endParaRPr lang="en-GB" sz="1600" dirty="0">
              <a:solidFill>
                <a:schemeClr val="bg1"/>
              </a:solidFill>
            </a:endParaRPr>
          </a:p>
          <a:p>
            <a:pPr marL="285750" indent="-285750">
              <a:buFont typeface="Arial" panose="020B0604020202020204" pitchFamily="34" charset="0"/>
              <a:buChar char="•"/>
            </a:pPr>
            <a:r>
              <a:rPr lang="en-GB" sz="1600" dirty="0"/>
              <a:t>MapServer </a:t>
            </a:r>
            <a:r>
              <a:rPr lang="en-GB" sz="1600" dirty="0">
                <a:solidFill>
                  <a:schemeClr val="bg1"/>
                </a:solidFill>
                <a:hlinkClick r:id="rId14">
                  <a:extLst>
                    <a:ext uri="{A12FA001-AC4F-418D-AE19-62706E023703}">
                      <ahyp:hlinkClr xmlns:ahyp="http://schemas.microsoft.com/office/drawing/2018/hyperlinkcolor" val="tx"/>
                    </a:ext>
                  </a:extLst>
                </a:hlinkClick>
              </a:rPr>
              <a:t>*</a:t>
            </a:r>
            <a:endParaRPr lang="en-GB" sz="1600" dirty="0">
              <a:solidFill>
                <a:schemeClr val="bg1"/>
              </a:solidFill>
            </a:endParaRPr>
          </a:p>
          <a:p>
            <a:pPr marL="285750" indent="-285750">
              <a:buFont typeface="Arial" panose="020B0604020202020204" pitchFamily="34" charset="0"/>
              <a:buChar char="•"/>
            </a:pPr>
            <a:r>
              <a:rPr lang="en-GB" sz="1800" kern="1200" dirty="0">
                <a:effectLst/>
                <a:latin typeface="Calibri" panose="020F0502020204030204" pitchFamily="34" charset="0"/>
                <a:ea typeface="Calibri" panose="020F0502020204030204" pitchFamily="34" charset="0"/>
                <a:cs typeface="Times New Roman" panose="02020603050405020304" pitchFamily="18" charset="0"/>
              </a:rPr>
              <a:t>QGIS Server</a:t>
            </a:r>
            <a:r>
              <a:rPr lang="en-GB" sz="1800" kern="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hlinkClick r:id="rId15">
                  <a:extLst>
                    <a:ext uri="{A12FA001-AC4F-418D-AE19-62706E023703}">
                      <ahyp:hlinkClr xmlns:ahyp="http://schemas.microsoft.com/office/drawing/2018/hyperlinkcolor" val="tx"/>
                    </a:ext>
                  </a:extLst>
                </a:hlinkClick>
              </a:rPr>
              <a:t>*</a:t>
            </a:r>
            <a:endParaRPr lang="en-GB" sz="18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GB" sz="1600" dirty="0"/>
              <a:t>ArcGIS Enterprise </a:t>
            </a:r>
            <a:r>
              <a:rPr lang="en-GB" sz="1600" dirty="0">
                <a:solidFill>
                  <a:schemeClr val="bg1"/>
                </a:solidFill>
                <a:hlinkClick r:id="rId16">
                  <a:extLst>
                    <a:ext uri="{A12FA001-AC4F-418D-AE19-62706E023703}">
                      <ahyp:hlinkClr xmlns:ahyp="http://schemas.microsoft.com/office/drawing/2018/hyperlinkcolor" val="tx"/>
                    </a:ext>
                  </a:extLst>
                </a:hlinkClick>
              </a:rPr>
              <a:t>*</a:t>
            </a:r>
            <a:endParaRPr lang="en-GB" sz="1600" dirty="0">
              <a:solidFill>
                <a:schemeClr val="bg1"/>
              </a:solidFill>
            </a:endParaRPr>
          </a:p>
          <a:p>
            <a:pPr marL="285750" indent="-285750">
              <a:buFont typeface="Arial" panose="020B0604020202020204" pitchFamily="34" charset="0"/>
              <a:buChar char="•"/>
            </a:pPr>
            <a:r>
              <a:rPr lang="en-GB" sz="1600" dirty="0"/>
              <a:t>Mapping module (Omeka S) </a:t>
            </a:r>
            <a:r>
              <a:rPr lang="en-GB" sz="1600" dirty="0">
                <a:solidFill>
                  <a:schemeClr val="bg1"/>
                </a:solidFill>
                <a:hlinkClick r:id="rId17">
                  <a:extLst>
                    <a:ext uri="{A12FA001-AC4F-418D-AE19-62706E023703}">
                      <ahyp:hlinkClr xmlns:ahyp="http://schemas.microsoft.com/office/drawing/2018/hyperlinkcolor" val="tx"/>
                    </a:ext>
                  </a:extLst>
                </a:hlinkClick>
              </a:rPr>
              <a:t>*</a:t>
            </a:r>
            <a:endParaRPr lang="en-GB" sz="1600" dirty="0">
              <a:solidFill>
                <a:schemeClr val="bg1"/>
              </a:solidFill>
            </a:endParaRPr>
          </a:p>
          <a:p>
            <a:pPr marL="285750" indent="-285750">
              <a:buFont typeface="Arial" panose="020B0604020202020204" pitchFamily="34" charset="0"/>
              <a:buChar char="•"/>
            </a:pPr>
            <a:r>
              <a:rPr lang="en-GB" sz="1600" dirty="0"/>
              <a:t>Carto </a:t>
            </a:r>
            <a:r>
              <a:rPr lang="en-GB" sz="1600" dirty="0">
                <a:solidFill>
                  <a:schemeClr val="bg1"/>
                </a:solidFill>
                <a:hlinkClick r:id="rId18">
                  <a:extLst>
                    <a:ext uri="{A12FA001-AC4F-418D-AE19-62706E023703}">
                      <ahyp:hlinkClr xmlns:ahyp="http://schemas.microsoft.com/office/drawing/2018/hyperlinkcolor" val="tx"/>
                    </a:ext>
                  </a:extLst>
                </a:hlinkClick>
              </a:rPr>
              <a:t>*</a:t>
            </a:r>
            <a:endParaRPr lang="en-GB" sz="1600" dirty="0">
              <a:solidFill>
                <a:schemeClr val="bg1"/>
              </a:solidFill>
            </a:endParaRPr>
          </a:p>
          <a:p>
            <a:pPr marL="285750" indent="-285750">
              <a:buFont typeface="Arial" panose="020B0604020202020204" pitchFamily="34" charset="0"/>
              <a:buChar char="•"/>
            </a:pPr>
            <a:r>
              <a:rPr lang="en-GB" sz="1600" dirty="0"/>
              <a:t>QGIS2Web plugin</a:t>
            </a:r>
            <a:r>
              <a:rPr lang="en-GB" sz="1600" dirty="0">
                <a:solidFill>
                  <a:schemeClr val="bg1"/>
                </a:solidFill>
                <a:hlinkClick r:id="rId19">
                  <a:extLst>
                    <a:ext uri="{A12FA001-AC4F-418D-AE19-62706E023703}">
                      <ahyp:hlinkClr xmlns:ahyp="http://schemas.microsoft.com/office/drawing/2018/hyperlinkcolor" val="tx"/>
                    </a:ext>
                  </a:extLst>
                </a:hlinkClick>
              </a:rPr>
              <a:t>*</a:t>
            </a:r>
            <a:r>
              <a:rPr lang="en-GB" sz="1600" dirty="0"/>
              <a:t>+ Github Pages</a:t>
            </a:r>
            <a:r>
              <a:rPr lang="en-GB" sz="1600" dirty="0">
                <a:solidFill>
                  <a:schemeClr val="bg1"/>
                </a:solidFill>
                <a:hlinkClick r:id="rId20">
                  <a:extLst>
                    <a:ext uri="{A12FA001-AC4F-418D-AE19-62706E023703}">
                      <ahyp:hlinkClr xmlns:ahyp="http://schemas.microsoft.com/office/drawing/2018/hyperlinkcolor" val="tx"/>
                    </a:ext>
                  </a:extLst>
                </a:hlinkClick>
              </a:rPr>
              <a:t>*</a:t>
            </a:r>
            <a:endParaRPr lang="en-GB" sz="1600" dirty="0">
              <a:solidFill>
                <a:schemeClr val="bg1"/>
              </a:solidFill>
            </a:endParaRPr>
          </a:p>
          <a:p>
            <a:pPr marL="285750" indent="-285750">
              <a:buFont typeface="Arial" panose="020B0604020202020204" pitchFamily="34" charset="0"/>
              <a:buChar char="•"/>
            </a:pPr>
            <a:r>
              <a:rPr lang="en-GB" sz="1600" dirty="0"/>
              <a:t>GeoNode - a geospatial content management system</a:t>
            </a:r>
            <a:r>
              <a:rPr lang="en-GB" sz="1600" dirty="0">
                <a:solidFill>
                  <a:schemeClr val="bg1"/>
                </a:solidFill>
                <a:hlinkClick r:id="rId21">
                  <a:extLst>
                    <a:ext uri="{A12FA001-AC4F-418D-AE19-62706E023703}">
                      <ahyp:hlinkClr xmlns:ahyp="http://schemas.microsoft.com/office/drawing/2018/hyperlinkcolor" val="tx"/>
                    </a:ext>
                  </a:extLst>
                </a:hlinkClick>
              </a:rPr>
              <a:t>*</a:t>
            </a:r>
            <a:endParaRPr lang="en-GB" sz="1600" dirty="0">
              <a:solidFill>
                <a:schemeClr val="bg1"/>
              </a:solidFill>
            </a:endParaRPr>
          </a:p>
        </p:txBody>
      </p:sp>
      <p:sp>
        <p:nvSpPr>
          <p:cNvPr id="5" name="TextBox 4">
            <a:extLst>
              <a:ext uri="{FF2B5EF4-FFF2-40B4-BE49-F238E27FC236}">
                <a16:creationId xmlns:a16="http://schemas.microsoft.com/office/drawing/2014/main" id="{9BD09C57-2957-328D-4063-C243D14C1123}"/>
              </a:ext>
            </a:extLst>
          </p:cNvPr>
          <p:cNvSpPr txBox="1"/>
          <p:nvPr/>
        </p:nvSpPr>
        <p:spPr>
          <a:xfrm>
            <a:off x="1880572" y="4699924"/>
            <a:ext cx="3055694" cy="2092881"/>
          </a:xfrm>
          <a:prstGeom prst="rect">
            <a:avLst/>
          </a:prstGeom>
          <a:noFill/>
        </p:spPr>
        <p:txBody>
          <a:bodyPr wrap="square" rtlCol="0">
            <a:spAutoFit/>
          </a:bodyPr>
          <a:lstStyle/>
          <a:p>
            <a:r>
              <a:rPr lang="en-GB" b="1" dirty="0"/>
              <a:t> Geocode /Georeference</a:t>
            </a:r>
            <a:r>
              <a:rPr lang="en-GB" dirty="0"/>
              <a:t>:</a:t>
            </a:r>
          </a:p>
          <a:p>
            <a:pPr marL="285750" indent="-285750">
              <a:buFont typeface="Arial" panose="020B0604020202020204" pitchFamily="34" charset="0"/>
              <a:buChar char="•"/>
            </a:pPr>
            <a:r>
              <a:rPr lang="en-GB" sz="1600" dirty="0"/>
              <a:t>ESRI’s ArcGIS Pro, LocateXT </a:t>
            </a:r>
            <a:r>
              <a:rPr lang="en-GB" sz="1600" dirty="0">
                <a:solidFill>
                  <a:schemeClr val="bg1"/>
                </a:solidFill>
                <a:hlinkClick r:id="rId22">
                  <a:extLst>
                    <a:ext uri="{A12FA001-AC4F-418D-AE19-62706E023703}">
                      <ahyp:hlinkClr xmlns:ahyp="http://schemas.microsoft.com/office/drawing/2018/hyperlinkcolor" val="tx"/>
                    </a:ext>
                  </a:extLst>
                </a:hlinkClick>
              </a:rPr>
              <a:t>*</a:t>
            </a:r>
            <a:endParaRPr lang="en-GB" sz="1600" dirty="0">
              <a:solidFill>
                <a:schemeClr val="bg1"/>
              </a:solidFill>
            </a:endParaRPr>
          </a:p>
          <a:p>
            <a:pPr marL="285750" indent="-285750">
              <a:buFont typeface="Arial" panose="020B0604020202020204" pitchFamily="34" charset="0"/>
              <a:buChar char="•"/>
            </a:pPr>
            <a:r>
              <a:rPr lang="en-GB" sz="1600" dirty="0"/>
              <a:t>QGIS</a:t>
            </a:r>
          </a:p>
          <a:p>
            <a:pPr marL="285750" indent="-285750">
              <a:buFont typeface="Arial" panose="020B0604020202020204" pitchFamily="34" charset="0"/>
              <a:buChar char="•"/>
            </a:pPr>
            <a:r>
              <a:rPr lang="en-GB" sz="1600" dirty="0"/>
              <a:t>Map Warper</a:t>
            </a:r>
          </a:p>
          <a:p>
            <a:pPr marL="285750" indent="-285750">
              <a:buFont typeface="Arial" panose="020B0604020202020204" pitchFamily="34" charset="0"/>
              <a:buChar char="•"/>
            </a:pPr>
            <a:r>
              <a:rPr lang="en-GB" sz="1600" dirty="0"/>
              <a:t>Edinburgh Geoparser</a:t>
            </a:r>
            <a:r>
              <a:rPr lang="en-GB" sz="1600" dirty="0">
                <a:solidFill>
                  <a:schemeClr val="bg1"/>
                </a:solidFill>
                <a:hlinkClick r:id="rId23">
                  <a:extLst>
                    <a:ext uri="{A12FA001-AC4F-418D-AE19-62706E023703}">
                      <ahyp:hlinkClr xmlns:ahyp="http://schemas.microsoft.com/office/drawing/2018/hyperlinkcolor" val="tx"/>
                    </a:ext>
                  </a:extLst>
                </a:hlinkClick>
              </a:rPr>
              <a:t>*</a:t>
            </a:r>
            <a:endParaRPr lang="en-GB" sz="1600" dirty="0">
              <a:solidFill>
                <a:schemeClr val="bg1"/>
              </a:solidFill>
            </a:endParaRPr>
          </a:p>
          <a:p>
            <a:pPr marL="285750" indent="-285750">
              <a:buFont typeface="Arial" panose="020B0604020202020204" pitchFamily="34" charset="0"/>
              <a:buChar char="•"/>
            </a:pPr>
            <a:r>
              <a:rPr lang="en-GB" sz="1600" dirty="0"/>
              <a:t>IPUMS GeoMarker</a:t>
            </a:r>
            <a:r>
              <a:rPr lang="en-GB" sz="1600" dirty="0">
                <a:solidFill>
                  <a:schemeClr val="bg1"/>
                </a:solidFill>
                <a:hlinkClick r:id="rId24">
                  <a:extLst>
                    <a:ext uri="{A12FA001-AC4F-418D-AE19-62706E023703}">
                      <ahyp:hlinkClr xmlns:ahyp="http://schemas.microsoft.com/office/drawing/2018/hyperlinkcolor" val="tx"/>
                    </a:ext>
                  </a:extLst>
                </a:hlinkClick>
              </a:rPr>
              <a:t>*</a:t>
            </a:r>
            <a:endParaRPr lang="en-GB" sz="1600" dirty="0">
              <a:solidFill>
                <a:schemeClr val="bg1"/>
              </a:solidFill>
            </a:endParaRPr>
          </a:p>
          <a:p>
            <a:pPr marL="285750" indent="-285750">
              <a:buFont typeface="Arial" panose="020B0604020202020204" pitchFamily="34" charset="0"/>
              <a:buChar char="•"/>
            </a:pPr>
            <a:r>
              <a:rPr lang="en-GB" sz="1600" dirty="0"/>
              <a:t>DECM Place name search</a:t>
            </a:r>
            <a:r>
              <a:rPr lang="en-GB" sz="1600" dirty="0">
                <a:solidFill>
                  <a:schemeClr val="bg1"/>
                </a:solidFill>
                <a:hlinkClick r:id="rId25">
                  <a:extLst>
                    <a:ext uri="{A12FA001-AC4F-418D-AE19-62706E023703}">
                      <ahyp:hlinkClr xmlns:ahyp="http://schemas.microsoft.com/office/drawing/2018/hyperlinkcolor" val="tx"/>
                    </a:ext>
                  </a:extLst>
                </a:hlinkClick>
              </a:rPr>
              <a:t>*</a:t>
            </a:r>
            <a:endParaRPr lang="en-GB" sz="1600" dirty="0">
              <a:solidFill>
                <a:schemeClr val="bg1"/>
              </a:solidFill>
            </a:endParaRPr>
          </a:p>
          <a:p>
            <a:pPr marL="285750" indent="-285750">
              <a:buFont typeface="Arial" panose="020B0604020202020204" pitchFamily="34" charset="0"/>
              <a:buChar char="•"/>
            </a:pPr>
            <a:r>
              <a:rPr lang="en-GB" sz="1600" dirty="0" err="1">
                <a:solidFill>
                  <a:srgbClr val="000000"/>
                </a:solidFill>
              </a:rPr>
              <a:t>Allmaps</a:t>
            </a:r>
            <a:r>
              <a:rPr lang="en-GB" sz="1600" dirty="0">
                <a:solidFill>
                  <a:srgbClr val="000000"/>
                </a:solidFill>
              </a:rPr>
              <a:t> Editor</a:t>
            </a:r>
            <a:r>
              <a:rPr lang="en-GB" sz="1600" dirty="0">
                <a:solidFill>
                  <a:schemeClr val="bg1"/>
                </a:solidFill>
                <a:hlinkClick r:id="rId26">
                  <a:extLst>
                    <a:ext uri="{A12FA001-AC4F-418D-AE19-62706E023703}">
                      <ahyp:hlinkClr xmlns:ahyp="http://schemas.microsoft.com/office/drawing/2018/hyperlinkcolor" val="tx"/>
                    </a:ext>
                  </a:extLst>
                </a:hlinkClick>
              </a:rPr>
              <a:t>*</a:t>
            </a:r>
            <a:endParaRPr lang="en-GB" sz="1600" dirty="0">
              <a:solidFill>
                <a:schemeClr val="bg1"/>
              </a:solidFill>
            </a:endParaRPr>
          </a:p>
        </p:txBody>
      </p:sp>
      <p:sp>
        <p:nvSpPr>
          <p:cNvPr id="6" name="TextBox 5">
            <a:extLst>
              <a:ext uri="{FF2B5EF4-FFF2-40B4-BE49-F238E27FC236}">
                <a16:creationId xmlns:a16="http://schemas.microsoft.com/office/drawing/2014/main" id="{FEE85E0A-010F-3430-D901-23B839F2E432}"/>
              </a:ext>
            </a:extLst>
          </p:cNvPr>
          <p:cNvSpPr txBox="1"/>
          <p:nvPr/>
        </p:nvSpPr>
        <p:spPr>
          <a:xfrm>
            <a:off x="7594600" y="4568869"/>
            <a:ext cx="3055695" cy="1938992"/>
          </a:xfrm>
          <a:prstGeom prst="rect">
            <a:avLst/>
          </a:prstGeom>
          <a:noFill/>
        </p:spPr>
        <p:txBody>
          <a:bodyPr wrap="square" rtlCol="0">
            <a:spAutoFit/>
          </a:bodyPr>
          <a:lstStyle/>
          <a:p>
            <a:r>
              <a:rPr lang="en-GB" b="1" dirty="0"/>
              <a:t>Database software</a:t>
            </a:r>
            <a:r>
              <a:rPr lang="en-GB" dirty="0"/>
              <a:t>:</a:t>
            </a:r>
          </a:p>
          <a:p>
            <a:pPr marL="285750" indent="-285750">
              <a:buFont typeface="Arial" panose="020B0604020202020204" pitchFamily="34" charset="0"/>
              <a:buChar char="•"/>
            </a:pPr>
            <a:r>
              <a:rPr lang="en-GB" sz="1600" dirty="0"/>
              <a:t>PostGIS (and PostgreSQL)</a:t>
            </a:r>
            <a:r>
              <a:rPr lang="en-GB" sz="1600" dirty="0">
                <a:solidFill>
                  <a:schemeClr val="bg1"/>
                </a:solidFill>
                <a:hlinkClick r:id="rId27">
                  <a:extLst>
                    <a:ext uri="{A12FA001-AC4F-418D-AE19-62706E023703}">
                      <ahyp:hlinkClr xmlns:ahyp="http://schemas.microsoft.com/office/drawing/2018/hyperlinkcolor" val="tx"/>
                    </a:ext>
                  </a:extLst>
                </a:hlinkClick>
              </a:rPr>
              <a:t>*</a:t>
            </a:r>
            <a:endParaRPr lang="en-GB" sz="1600" dirty="0">
              <a:solidFill>
                <a:schemeClr val="bg1"/>
              </a:solidFill>
            </a:endParaRPr>
          </a:p>
          <a:p>
            <a:pPr marL="285750" indent="-285750">
              <a:buFont typeface="Arial" panose="020B0604020202020204" pitchFamily="34" charset="0"/>
              <a:buChar char="•"/>
            </a:pPr>
            <a:r>
              <a:rPr lang="en-GB" sz="1600" dirty="0"/>
              <a:t>MySQL/ MariaDB</a:t>
            </a:r>
            <a:r>
              <a:rPr lang="en-GB" sz="1600" dirty="0">
                <a:solidFill>
                  <a:schemeClr val="bg1"/>
                </a:solidFill>
                <a:hlinkClick r:id="rId28">
                  <a:extLst>
                    <a:ext uri="{A12FA001-AC4F-418D-AE19-62706E023703}">
                      <ahyp:hlinkClr xmlns:ahyp="http://schemas.microsoft.com/office/drawing/2018/hyperlinkcolor" val="tx"/>
                    </a:ext>
                  </a:extLst>
                </a:hlinkClick>
              </a:rPr>
              <a:t>*</a:t>
            </a:r>
            <a:r>
              <a:rPr lang="en-GB" sz="1600" dirty="0">
                <a:solidFill>
                  <a:schemeClr val="bg1"/>
                </a:solidFill>
              </a:rPr>
              <a:t> </a:t>
            </a:r>
            <a:r>
              <a:rPr lang="en-GB" sz="1600" dirty="0">
                <a:solidFill>
                  <a:schemeClr val="bg1"/>
                </a:solidFill>
                <a:hlinkClick r:id="rId29">
                  <a:extLst>
                    <a:ext uri="{A12FA001-AC4F-418D-AE19-62706E023703}">
                      <ahyp:hlinkClr xmlns:ahyp="http://schemas.microsoft.com/office/drawing/2018/hyperlinkcolor" val="tx"/>
                    </a:ext>
                  </a:extLst>
                </a:hlinkClick>
              </a:rPr>
              <a:t>*</a:t>
            </a:r>
            <a:endParaRPr lang="en-GB" sz="1600" dirty="0">
              <a:solidFill>
                <a:schemeClr val="bg1"/>
              </a:solidFill>
            </a:endParaRPr>
          </a:p>
          <a:p>
            <a:pPr marL="285750" indent="-285750">
              <a:buFont typeface="Arial" panose="020B0604020202020204" pitchFamily="34" charset="0"/>
              <a:buChar char="•"/>
            </a:pPr>
            <a:r>
              <a:rPr lang="en-GB" sz="1600" dirty="0"/>
              <a:t>SpatiaLite (and SQLite) </a:t>
            </a:r>
            <a:r>
              <a:rPr lang="en-GB" sz="1600" dirty="0">
                <a:solidFill>
                  <a:schemeClr val="bg1"/>
                </a:solidFill>
                <a:hlinkClick r:id="rId30">
                  <a:extLst>
                    <a:ext uri="{A12FA001-AC4F-418D-AE19-62706E023703}">
                      <ahyp:hlinkClr xmlns:ahyp="http://schemas.microsoft.com/office/drawing/2018/hyperlinkcolor" val="tx"/>
                    </a:ext>
                  </a:extLst>
                </a:hlinkClick>
              </a:rPr>
              <a:t>*</a:t>
            </a:r>
            <a:endParaRPr lang="en-GB" sz="1600" dirty="0">
              <a:solidFill>
                <a:schemeClr val="bg1"/>
              </a:solidFill>
            </a:endParaRPr>
          </a:p>
          <a:p>
            <a:pPr marL="285750" indent="-285750">
              <a:buFont typeface="Arial" panose="020B0604020202020204" pitchFamily="34" charset="0"/>
              <a:buChar char="•"/>
            </a:pPr>
            <a:r>
              <a:rPr lang="en-GB" sz="1600" dirty="0"/>
              <a:t>MongoDB</a:t>
            </a:r>
            <a:r>
              <a:rPr lang="en-GB" sz="1600" dirty="0">
                <a:solidFill>
                  <a:schemeClr val="bg1"/>
                </a:solidFill>
                <a:hlinkClick r:id="rId31">
                  <a:extLst>
                    <a:ext uri="{A12FA001-AC4F-418D-AE19-62706E023703}">
                      <ahyp:hlinkClr xmlns:ahyp="http://schemas.microsoft.com/office/drawing/2018/hyperlinkcolor" val="tx"/>
                    </a:ext>
                  </a:extLst>
                </a:hlinkClick>
              </a:rPr>
              <a:t>*</a:t>
            </a:r>
            <a:endParaRPr lang="en-GB" sz="1600" dirty="0">
              <a:solidFill>
                <a:schemeClr val="bg1"/>
              </a:solidFill>
            </a:endParaRPr>
          </a:p>
          <a:p>
            <a:pPr marL="285750" indent="-285750">
              <a:buFont typeface="Arial" panose="020B0604020202020204" pitchFamily="34" charset="0"/>
              <a:buChar char="•"/>
            </a:pPr>
            <a:r>
              <a:rPr lang="en-GB" sz="1600" dirty="0"/>
              <a:t>Oracle Spatial</a:t>
            </a:r>
            <a:r>
              <a:rPr lang="en-GB" sz="1600" dirty="0">
                <a:solidFill>
                  <a:schemeClr val="bg1"/>
                </a:solidFill>
                <a:hlinkClick r:id="rId32">
                  <a:extLst>
                    <a:ext uri="{A12FA001-AC4F-418D-AE19-62706E023703}">
                      <ahyp:hlinkClr xmlns:ahyp="http://schemas.microsoft.com/office/drawing/2018/hyperlinkcolor" val="tx"/>
                    </a:ext>
                  </a:extLst>
                </a:hlinkClick>
              </a:rPr>
              <a:t>*</a:t>
            </a:r>
            <a:endParaRPr lang="en-GB" sz="1600" dirty="0">
              <a:solidFill>
                <a:schemeClr val="bg1"/>
              </a:solidFill>
            </a:endParaRPr>
          </a:p>
          <a:p>
            <a:pPr marL="285750" indent="-285750">
              <a:buFont typeface="Arial" panose="020B0604020202020204" pitchFamily="34" charset="0"/>
              <a:buChar char="•"/>
            </a:pPr>
            <a:endParaRPr lang="en-GB" dirty="0"/>
          </a:p>
        </p:txBody>
      </p:sp>
      <p:sp>
        <p:nvSpPr>
          <p:cNvPr id="7" name="TextBox 6">
            <a:extLst>
              <a:ext uri="{FF2B5EF4-FFF2-40B4-BE49-F238E27FC236}">
                <a16:creationId xmlns:a16="http://schemas.microsoft.com/office/drawing/2014/main" id="{A77E4079-49A5-384D-CB08-00AC6E2AD02B}"/>
              </a:ext>
            </a:extLst>
          </p:cNvPr>
          <p:cNvSpPr txBox="1"/>
          <p:nvPr/>
        </p:nvSpPr>
        <p:spPr>
          <a:xfrm>
            <a:off x="5035550" y="5134451"/>
            <a:ext cx="2559050" cy="1631216"/>
          </a:xfrm>
          <a:prstGeom prst="rect">
            <a:avLst/>
          </a:prstGeom>
          <a:noFill/>
        </p:spPr>
        <p:txBody>
          <a:bodyPr wrap="square" rtlCol="0">
            <a:spAutoFit/>
          </a:bodyPr>
          <a:lstStyle/>
          <a:p>
            <a:r>
              <a:rPr lang="en-GB" b="1" dirty="0"/>
              <a:t>3D GIS software</a:t>
            </a:r>
            <a:r>
              <a:rPr lang="en-GB" dirty="0"/>
              <a:t>:</a:t>
            </a:r>
          </a:p>
          <a:p>
            <a:pPr marL="285750" indent="-285750">
              <a:buFont typeface="Arial" panose="020B0604020202020204" pitchFamily="34" charset="0"/>
              <a:buChar char="•"/>
            </a:pPr>
            <a:r>
              <a:rPr lang="en-GB" sz="1600" dirty="0"/>
              <a:t>ArcGIS Pro, Earth, etc.</a:t>
            </a:r>
          </a:p>
          <a:p>
            <a:pPr marL="285750" indent="-285750">
              <a:buFont typeface="Arial" panose="020B0604020202020204" pitchFamily="34" charset="0"/>
              <a:buChar char="•"/>
            </a:pPr>
            <a:r>
              <a:rPr lang="en-GB" sz="1600" dirty="0"/>
              <a:t>Google Earth</a:t>
            </a:r>
          </a:p>
          <a:p>
            <a:pPr marL="285750" indent="-285750">
              <a:buFont typeface="Arial" panose="020B0604020202020204" pitchFamily="34" charset="0"/>
              <a:buChar char="•"/>
            </a:pPr>
            <a:r>
              <a:rPr lang="en-GB" sz="1600" dirty="0"/>
              <a:t>Microsoft Power 3D Map for Excel</a:t>
            </a:r>
            <a:r>
              <a:rPr lang="en-GB" sz="1600" dirty="0">
                <a:solidFill>
                  <a:schemeClr val="bg1"/>
                </a:solidFill>
                <a:hlinkClick r:id="rId33">
                  <a:extLst>
                    <a:ext uri="{A12FA001-AC4F-418D-AE19-62706E023703}">
                      <ahyp:hlinkClr xmlns:ahyp="http://schemas.microsoft.com/office/drawing/2018/hyperlinkcolor" val="tx"/>
                    </a:ext>
                  </a:extLst>
                </a:hlinkClick>
              </a:rPr>
              <a:t>*</a:t>
            </a:r>
            <a:endParaRPr lang="en-GB" sz="1600" dirty="0">
              <a:solidFill>
                <a:schemeClr val="bg1"/>
              </a:solidFill>
            </a:endParaRPr>
          </a:p>
          <a:p>
            <a:pPr marL="285750" indent="-285750">
              <a:buFont typeface="Arial" panose="020B0604020202020204" pitchFamily="34" charset="0"/>
              <a:buChar char="•"/>
            </a:pPr>
            <a:endParaRPr lang="en-GB" dirty="0"/>
          </a:p>
        </p:txBody>
      </p:sp>
      <p:sp>
        <p:nvSpPr>
          <p:cNvPr id="10" name="TextBox 9">
            <a:extLst>
              <a:ext uri="{FF2B5EF4-FFF2-40B4-BE49-F238E27FC236}">
                <a16:creationId xmlns:a16="http://schemas.microsoft.com/office/drawing/2014/main" id="{854D1F44-DBBD-FDA1-3449-D9AA46CC9459}"/>
              </a:ext>
            </a:extLst>
          </p:cNvPr>
          <p:cNvSpPr txBox="1"/>
          <p:nvPr/>
        </p:nvSpPr>
        <p:spPr>
          <a:xfrm>
            <a:off x="338890" y="2827018"/>
            <a:ext cx="5977914" cy="1846659"/>
          </a:xfrm>
          <a:prstGeom prst="rect">
            <a:avLst/>
          </a:prstGeom>
          <a:noFill/>
        </p:spPr>
        <p:txBody>
          <a:bodyPr wrap="square" rtlCol="0">
            <a:spAutoFit/>
          </a:bodyPr>
          <a:lstStyle/>
          <a:p>
            <a:r>
              <a:rPr lang="en-GB" b="1" dirty="0"/>
              <a:t>Desktop GIS software</a:t>
            </a:r>
            <a:r>
              <a:rPr lang="en-GB" dirty="0"/>
              <a:t>:</a:t>
            </a:r>
          </a:p>
          <a:p>
            <a:pPr marL="285750" indent="-285750">
              <a:buFont typeface="Arial" panose="020B0604020202020204" pitchFamily="34" charset="0"/>
              <a:buChar char="•"/>
            </a:pPr>
            <a:r>
              <a:rPr lang="en-GB" sz="1600" dirty="0"/>
              <a:t>ESRI’s ArcGIS Pro (21 day trial)</a:t>
            </a:r>
            <a:r>
              <a:rPr lang="en-GB" sz="1600" dirty="0">
                <a:solidFill>
                  <a:schemeClr val="bg1"/>
                </a:solidFill>
                <a:hlinkClick r:id="rId34">
                  <a:extLst>
                    <a:ext uri="{A12FA001-AC4F-418D-AE19-62706E023703}">
                      <ahyp:hlinkClr xmlns:ahyp="http://schemas.microsoft.com/office/drawing/2018/hyperlinkcolor" val="tx"/>
                    </a:ext>
                  </a:extLst>
                </a:hlinkClick>
              </a:rPr>
              <a:t>*</a:t>
            </a:r>
            <a:endParaRPr lang="en-GB" sz="1600" dirty="0">
              <a:solidFill>
                <a:schemeClr val="bg1"/>
              </a:solidFill>
            </a:endParaRPr>
          </a:p>
          <a:p>
            <a:pPr marL="285750" indent="-285750">
              <a:buFont typeface="Arial" panose="020B0604020202020204" pitchFamily="34" charset="0"/>
              <a:buChar char="•"/>
            </a:pPr>
            <a:r>
              <a:rPr lang="en-GB" sz="1600" dirty="0"/>
              <a:t>QGIS</a:t>
            </a:r>
            <a:r>
              <a:rPr lang="en-GB" sz="1600" dirty="0">
                <a:solidFill>
                  <a:schemeClr val="bg1"/>
                </a:solidFill>
                <a:hlinkClick r:id="rId35">
                  <a:extLst>
                    <a:ext uri="{A12FA001-AC4F-418D-AE19-62706E023703}">
                      <ahyp:hlinkClr xmlns:ahyp="http://schemas.microsoft.com/office/drawing/2018/hyperlinkcolor" val="tx"/>
                    </a:ext>
                  </a:extLst>
                </a:hlinkClick>
              </a:rPr>
              <a:t>*</a:t>
            </a:r>
            <a:r>
              <a:rPr lang="en-GB" sz="1600" dirty="0"/>
              <a:t>| GeoDa</a:t>
            </a:r>
            <a:r>
              <a:rPr lang="en-GB" sz="1600" dirty="0">
                <a:solidFill>
                  <a:schemeClr val="bg1"/>
                </a:solidFill>
                <a:hlinkClick r:id="rId36">
                  <a:extLst>
                    <a:ext uri="{A12FA001-AC4F-418D-AE19-62706E023703}">
                      <ahyp:hlinkClr xmlns:ahyp="http://schemas.microsoft.com/office/drawing/2018/hyperlinkcolor" val="tx"/>
                    </a:ext>
                  </a:extLst>
                </a:hlinkClick>
              </a:rPr>
              <a:t>*</a:t>
            </a:r>
            <a:endParaRPr lang="en-GB" sz="1600" dirty="0">
              <a:solidFill>
                <a:schemeClr val="bg1"/>
              </a:solidFill>
            </a:endParaRPr>
          </a:p>
          <a:p>
            <a:pPr marL="285750" indent="-285750">
              <a:buFont typeface="Arial" panose="020B0604020202020204" pitchFamily="34" charset="0"/>
              <a:buChar char="•"/>
            </a:pPr>
            <a:r>
              <a:rPr lang="en-GB" sz="1600" dirty="0"/>
              <a:t>GRASS</a:t>
            </a:r>
            <a:r>
              <a:rPr lang="en-GB" sz="1600" dirty="0">
                <a:solidFill>
                  <a:schemeClr val="bg1"/>
                </a:solidFill>
                <a:hlinkClick r:id="rId37">
                  <a:extLst>
                    <a:ext uri="{A12FA001-AC4F-418D-AE19-62706E023703}">
                      <ahyp:hlinkClr xmlns:ahyp="http://schemas.microsoft.com/office/drawing/2018/hyperlinkcolor" val="tx"/>
                    </a:ext>
                  </a:extLst>
                </a:hlinkClick>
              </a:rPr>
              <a:t>*</a:t>
            </a:r>
            <a:r>
              <a:rPr lang="en-GB" sz="1600" dirty="0"/>
              <a:t>| SAGA</a:t>
            </a:r>
            <a:r>
              <a:rPr lang="en-GB" sz="1600" dirty="0">
                <a:solidFill>
                  <a:schemeClr val="bg1"/>
                </a:solidFill>
                <a:hlinkClick r:id="rId38">
                  <a:extLst>
                    <a:ext uri="{A12FA001-AC4F-418D-AE19-62706E023703}">
                      <ahyp:hlinkClr xmlns:ahyp="http://schemas.microsoft.com/office/drawing/2018/hyperlinkcolor" val="tx"/>
                    </a:ext>
                  </a:extLst>
                </a:hlinkClick>
              </a:rPr>
              <a:t>*</a:t>
            </a:r>
            <a:endParaRPr lang="en-GB" sz="1600" dirty="0">
              <a:solidFill>
                <a:schemeClr val="bg1"/>
              </a:solidFill>
            </a:endParaRPr>
          </a:p>
          <a:p>
            <a:pPr marL="285750" indent="-285750">
              <a:buFont typeface="Arial" panose="020B0604020202020204" pitchFamily="34" charset="0"/>
              <a:buChar char="•"/>
            </a:pPr>
            <a:r>
              <a:rPr lang="en-GB" sz="1600" dirty="0" err="1"/>
              <a:t>uDig</a:t>
            </a:r>
            <a:r>
              <a:rPr lang="en-GB" sz="1600" dirty="0">
                <a:solidFill>
                  <a:schemeClr val="bg1"/>
                </a:solidFill>
                <a:hlinkClick r:id="rId39">
                  <a:extLst>
                    <a:ext uri="{A12FA001-AC4F-418D-AE19-62706E023703}">
                      <ahyp:hlinkClr xmlns:ahyp="http://schemas.microsoft.com/office/drawing/2018/hyperlinkcolor" val="tx"/>
                    </a:ext>
                  </a:extLst>
                </a:hlinkClick>
              </a:rPr>
              <a:t>*</a:t>
            </a:r>
            <a:r>
              <a:rPr lang="en-GB" sz="1600" dirty="0"/>
              <a:t>| </a:t>
            </a:r>
            <a:r>
              <a:rPr lang="en-GB" sz="1600" dirty="0" err="1"/>
              <a:t>gvSIG</a:t>
            </a:r>
            <a:r>
              <a:rPr lang="en-GB" sz="1600" dirty="0">
                <a:solidFill>
                  <a:schemeClr val="bg1"/>
                </a:solidFill>
                <a:hlinkClick r:id="rId40">
                  <a:extLst>
                    <a:ext uri="{A12FA001-AC4F-418D-AE19-62706E023703}">
                      <ahyp:hlinkClr xmlns:ahyp="http://schemas.microsoft.com/office/drawing/2018/hyperlinkcolor" val="tx"/>
                    </a:ext>
                  </a:extLst>
                </a:hlinkClick>
              </a:rPr>
              <a:t>*</a:t>
            </a:r>
            <a:endParaRPr lang="en-GB" sz="1600" dirty="0">
              <a:solidFill>
                <a:schemeClr val="bg1"/>
              </a:solidFill>
            </a:endParaRPr>
          </a:p>
          <a:p>
            <a:pPr marL="285750" indent="-285750">
              <a:buFont typeface="Arial" panose="020B0604020202020204" pitchFamily="34" charset="0"/>
              <a:buChar char="•"/>
            </a:pPr>
            <a:r>
              <a:rPr lang="en-GB" sz="1600" dirty="0"/>
              <a:t>Microsoft Excel (Map Chat, Power Map, etc)</a:t>
            </a:r>
          </a:p>
          <a:p>
            <a:pPr marL="285750" indent="-285750">
              <a:buFont typeface="Arial" panose="020B0604020202020204" pitchFamily="34" charset="0"/>
              <a:buChar char="•"/>
            </a:pPr>
            <a:r>
              <a:rPr lang="en-GB" sz="1600" dirty="0"/>
              <a:t>MapInfo (30 day trial)</a:t>
            </a:r>
            <a:r>
              <a:rPr lang="en-GB" sz="1600" dirty="0">
                <a:solidFill>
                  <a:schemeClr val="bg1"/>
                </a:solidFill>
                <a:hlinkClick r:id="rId41">
                  <a:extLst>
                    <a:ext uri="{A12FA001-AC4F-418D-AE19-62706E023703}">
                      <ahyp:hlinkClr xmlns:ahyp="http://schemas.microsoft.com/office/drawing/2018/hyperlinkcolor" val="tx"/>
                    </a:ext>
                  </a:extLst>
                </a:hlinkClick>
              </a:rPr>
              <a:t>*</a:t>
            </a:r>
            <a:r>
              <a:rPr lang="en-GB" sz="1600" dirty="0"/>
              <a:t> </a:t>
            </a:r>
          </a:p>
        </p:txBody>
      </p:sp>
    </p:spTree>
    <p:extLst>
      <p:ext uri="{BB962C8B-B14F-4D97-AF65-F5344CB8AC3E}">
        <p14:creationId xmlns:p14="http://schemas.microsoft.com/office/powerpoint/2010/main" val="2885648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20ADA003-C502-7F39-442B-CDF13D3D5BEA}"/>
              </a:ext>
            </a:extLst>
          </p:cNvPr>
          <p:cNvSpPr txBox="1">
            <a:spLocks/>
          </p:cNvSpPr>
          <p:nvPr/>
        </p:nvSpPr>
        <p:spPr>
          <a:xfrm>
            <a:off x="301657" y="631871"/>
            <a:ext cx="8307130" cy="50782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rgbClr val="00B2DD"/>
                </a:solidFill>
                <a:latin typeface="+mn-lt"/>
              </a:rPr>
              <a:t>Some GIS data sources in DH</a:t>
            </a:r>
          </a:p>
        </p:txBody>
      </p:sp>
      <p:sp>
        <p:nvSpPr>
          <p:cNvPr id="2" name="TextBox 1">
            <a:extLst>
              <a:ext uri="{FF2B5EF4-FFF2-40B4-BE49-F238E27FC236}">
                <a16:creationId xmlns:a16="http://schemas.microsoft.com/office/drawing/2014/main" id="{4F96938A-FCDA-670C-5CB4-2633DD80E475}"/>
              </a:ext>
            </a:extLst>
          </p:cNvPr>
          <p:cNvSpPr txBox="1"/>
          <p:nvPr/>
        </p:nvSpPr>
        <p:spPr>
          <a:xfrm>
            <a:off x="7416726" y="1713349"/>
            <a:ext cx="4318074" cy="1600438"/>
          </a:xfrm>
          <a:prstGeom prst="rect">
            <a:avLst/>
          </a:prstGeom>
          <a:noFill/>
        </p:spPr>
        <p:txBody>
          <a:bodyPr wrap="square" rtlCol="0">
            <a:spAutoFit/>
          </a:bodyPr>
          <a:lstStyle/>
          <a:p>
            <a:r>
              <a:rPr lang="en-GB" b="1" dirty="0"/>
              <a:t>Base maps</a:t>
            </a:r>
            <a:r>
              <a:rPr lang="en-GB" dirty="0"/>
              <a:t>:</a:t>
            </a:r>
          </a:p>
          <a:p>
            <a:pPr marL="285750" indent="-285750">
              <a:buFont typeface="Arial" panose="020B0604020202020204" pitchFamily="34" charset="0"/>
              <a:buChar char="•"/>
            </a:pPr>
            <a:r>
              <a:rPr lang="en-GB" sz="1600" dirty="0"/>
              <a:t>OpenStreetMap – free editable world map</a:t>
            </a:r>
            <a:r>
              <a:rPr lang="en-GB" sz="1600" dirty="0">
                <a:solidFill>
                  <a:schemeClr val="bg1"/>
                </a:solidFill>
                <a:hlinkClick r:id="rId3">
                  <a:extLst>
                    <a:ext uri="{A12FA001-AC4F-418D-AE19-62706E023703}">
                      <ahyp:hlinkClr xmlns:ahyp="http://schemas.microsoft.com/office/drawing/2018/hyperlinkcolor" val="tx"/>
                    </a:ext>
                  </a:extLst>
                </a:hlinkClick>
              </a:rPr>
              <a:t>*</a:t>
            </a:r>
            <a:endParaRPr lang="en-GB" sz="1600" dirty="0">
              <a:solidFill>
                <a:schemeClr val="bg1"/>
              </a:solidFill>
            </a:endParaRPr>
          </a:p>
          <a:p>
            <a:pPr marL="285750" indent="-285750">
              <a:buFont typeface="Arial" panose="020B0604020202020204" pitchFamily="34" charset="0"/>
              <a:buChar char="•"/>
            </a:pPr>
            <a:r>
              <a:rPr lang="en-GB" sz="1600" dirty="0"/>
              <a:t>OpenMapTiles – vector maps for self-hosting </a:t>
            </a:r>
            <a:r>
              <a:rPr lang="en-GB" sz="1600" dirty="0">
                <a:solidFill>
                  <a:schemeClr val="bg1"/>
                </a:solidFill>
                <a:hlinkClick r:id="rId4">
                  <a:extLst>
                    <a:ext uri="{A12FA001-AC4F-418D-AE19-62706E023703}">
                      <ahyp:hlinkClr xmlns:ahyp="http://schemas.microsoft.com/office/drawing/2018/hyperlinkcolor" val="tx"/>
                    </a:ext>
                  </a:extLst>
                </a:hlinkClick>
              </a:rPr>
              <a:t>*</a:t>
            </a:r>
            <a:endParaRPr lang="en-GB" sz="1600" dirty="0">
              <a:solidFill>
                <a:schemeClr val="bg1"/>
              </a:solidFill>
            </a:endParaRPr>
          </a:p>
          <a:p>
            <a:pPr marL="285750" indent="-285750">
              <a:buFont typeface="Arial" panose="020B0604020202020204" pitchFamily="34" charset="0"/>
              <a:buChar char="•"/>
            </a:pPr>
            <a:r>
              <a:rPr lang="en-GB" sz="1600" dirty="0"/>
              <a:t>Google maps</a:t>
            </a:r>
            <a:r>
              <a:rPr lang="en-GB" sz="1600" dirty="0">
                <a:solidFill>
                  <a:schemeClr val="bg1"/>
                </a:solidFill>
                <a:hlinkClick r:id="rId3">
                  <a:extLst>
                    <a:ext uri="{A12FA001-AC4F-418D-AE19-62706E023703}">
                      <ahyp:hlinkClr xmlns:ahyp="http://schemas.microsoft.com/office/drawing/2018/hyperlinkcolor" val="tx"/>
                    </a:ext>
                  </a:extLst>
                </a:hlinkClick>
              </a:rPr>
              <a:t>*</a:t>
            </a:r>
            <a:r>
              <a:rPr lang="en-GB" sz="1600" dirty="0">
                <a:solidFill>
                  <a:schemeClr val="bg1"/>
                </a:solidFill>
                <a:hlinkClick r:id="rId5">
                  <a:extLst>
                    <a:ext uri="{A12FA001-AC4F-418D-AE19-62706E023703}">
                      <ahyp:hlinkClr xmlns:ahyp="http://schemas.microsoft.com/office/drawing/2018/hyperlinkcolor" val="tx"/>
                    </a:ext>
                  </a:extLst>
                </a:hlinkClick>
              </a:rPr>
              <a:t>*</a:t>
            </a:r>
            <a:endParaRPr lang="en-GB" sz="1600" dirty="0">
              <a:solidFill>
                <a:schemeClr val="bg1"/>
              </a:solidFill>
            </a:endParaRPr>
          </a:p>
          <a:p>
            <a:pPr marL="285750" indent="-285750">
              <a:buFont typeface="Arial" panose="020B0604020202020204" pitchFamily="34" charset="0"/>
              <a:buChar char="•"/>
            </a:pPr>
            <a:r>
              <a:rPr lang="en-GB" sz="1600" dirty="0"/>
              <a:t>Bing maps</a:t>
            </a:r>
            <a:r>
              <a:rPr lang="en-GB" sz="1600" dirty="0">
                <a:solidFill>
                  <a:schemeClr val="bg1"/>
                </a:solidFill>
                <a:hlinkClick r:id="rId6">
                  <a:extLst>
                    <a:ext uri="{A12FA001-AC4F-418D-AE19-62706E023703}">
                      <ahyp:hlinkClr xmlns:ahyp="http://schemas.microsoft.com/office/drawing/2018/hyperlinkcolor" val="tx"/>
                    </a:ext>
                  </a:extLst>
                </a:hlinkClick>
              </a:rPr>
              <a:t>*</a:t>
            </a:r>
            <a:r>
              <a:rPr lang="en-GB" sz="1600" dirty="0">
                <a:solidFill>
                  <a:schemeClr val="bg1"/>
                </a:solidFill>
                <a:hlinkClick r:id="rId4">
                  <a:extLst>
                    <a:ext uri="{A12FA001-AC4F-418D-AE19-62706E023703}">
                      <ahyp:hlinkClr xmlns:ahyp="http://schemas.microsoft.com/office/drawing/2018/hyperlinkcolor" val="tx"/>
                    </a:ext>
                  </a:extLst>
                </a:hlinkClick>
              </a:rPr>
              <a:t>*</a:t>
            </a:r>
            <a:endParaRPr lang="en-GB" sz="1600" dirty="0">
              <a:solidFill>
                <a:schemeClr val="bg1"/>
              </a:solidFill>
            </a:endParaRPr>
          </a:p>
          <a:p>
            <a:pPr marL="285750" indent="-285750">
              <a:buFont typeface="Arial" panose="020B0604020202020204" pitchFamily="34" charset="0"/>
              <a:buChar char="•"/>
            </a:pPr>
            <a:endParaRPr lang="en-GB" sz="1600" dirty="0"/>
          </a:p>
        </p:txBody>
      </p:sp>
      <p:sp>
        <p:nvSpPr>
          <p:cNvPr id="6" name="TextBox 5">
            <a:extLst>
              <a:ext uri="{FF2B5EF4-FFF2-40B4-BE49-F238E27FC236}">
                <a16:creationId xmlns:a16="http://schemas.microsoft.com/office/drawing/2014/main" id="{EB9AD573-A674-D127-D8B3-6F96224C6D03}"/>
              </a:ext>
            </a:extLst>
          </p:cNvPr>
          <p:cNvSpPr txBox="1"/>
          <p:nvPr/>
        </p:nvSpPr>
        <p:spPr>
          <a:xfrm>
            <a:off x="6683683" y="4483338"/>
            <a:ext cx="5383625" cy="2369880"/>
          </a:xfrm>
          <a:prstGeom prst="rect">
            <a:avLst/>
          </a:prstGeom>
          <a:noFill/>
        </p:spPr>
        <p:txBody>
          <a:bodyPr wrap="square" rtlCol="0">
            <a:spAutoFit/>
          </a:bodyPr>
          <a:lstStyle/>
          <a:p>
            <a:r>
              <a:rPr lang="en-GB" b="1" dirty="0"/>
              <a:t>Searchable (spatial) data sources</a:t>
            </a:r>
            <a:r>
              <a:rPr lang="en-GB" dirty="0"/>
              <a:t>:</a:t>
            </a:r>
          </a:p>
          <a:p>
            <a:pPr marL="285750" indent="-285750">
              <a:buFont typeface="Arial" panose="020B0604020202020204" pitchFamily="34" charset="0"/>
              <a:buChar char="•"/>
            </a:pPr>
            <a:r>
              <a:rPr lang="en-GB" sz="1600" dirty="0"/>
              <a:t>Harvard Geospatial Library (hgl.harvard.edu) </a:t>
            </a:r>
            <a:r>
              <a:rPr lang="en-GB" sz="1600" dirty="0">
                <a:solidFill>
                  <a:schemeClr val="bg1"/>
                </a:solidFill>
                <a:hlinkClick r:id="rId7">
                  <a:extLst>
                    <a:ext uri="{A12FA001-AC4F-418D-AE19-62706E023703}">
                      <ahyp:hlinkClr xmlns:ahyp="http://schemas.microsoft.com/office/drawing/2018/hyperlinkcolor" val="tx"/>
                    </a:ext>
                  </a:extLst>
                </a:hlinkClick>
              </a:rPr>
              <a:t>*</a:t>
            </a:r>
            <a:endParaRPr lang="en-GB" sz="1600" dirty="0">
              <a:solidFill>
                <a:schemeClr val="bg1"/>
              </a:solidFill>
            </a:endParaRPr>
          </a:p>
          <a:p>
            <a:pPr marL="285750" indent="-285750">
              <a:buFont typeface="Arial" panose="020B0604020202020204" pitchFamily="34" charset="0"/>
              <a:buChar char="•"/>
            </a:pPr>
            <a:r>
              <a:rPr lang="en-GB" sz="1600" dirty="0"/>
              <a:t>Georeferenced Maps – Find/upload old georeferenced maps (mapwarper.net)</a:t>
            </a:r>
            <a:r>
              <a:rPr lang="en-GB" sz="1600" dirty="0">
                <a:solidFill>
                  <a:schemeClr val="bg1"/>
                </a:solidFill>
                <a:hlinkClick r:id="rId8">
                  <a:extLst>
                    <a:ext uri="{A12FA001-AC4F-418D-AE19-62706E023703}">
                      <ahyp:hlinkClr xmlns:ahyp="http://schemas.microsoft.com/office/drawing/2018/hyperlinkcolor" val="tx"/>
                    </a:ext>
                  </a:extLst>
                </a:hlinkClick>
              </a:rPr>
              <a:t>*</a:t>
            </a:r>
            <a:endParaRPr lang="en-GB" sz="1600" dirty="0">
              <a:solidFill>
                <a:schemeClr val="bg1"/>
              </a:solidFill>
            </a:endParaRPr>
          </a:p>
          <a:p>
            <a:pPr marL="285750" indent="-285750">
              <a:buFont typeface="Arial" panose="020B0604020202020204" pitchFamily="34" charset="0"/>
              <a:buChar char="•"/>
            </a:pPr>
            <a:r>
              <a:rPr lang="en-GB" sz="1600" dirty="0"/>
              <a:t>OpenStreetMap (OSM.org) – free editable world map</a:t>
            </a:r>
            <a:r>
              <a:rPr lang="en-GB" sz="1600" dirty="0">
                <a:solidFill>
                  <a:schemeClr val="bg1"/>
                </a:solidFill>
                <a:hlinkClick r:id="rId3">
                  <a:extLst>
                    <a:ext uri="{A12FA001-AC4F-418D-AE19-62706E023703}">
                      <ahyp:hlinkClr xmlns:ahyp="http://schemas.microsoft.com/office/drawing/2018/hyperlinkcolor" val="tx"/>
                    </a:ext>
                  </a:extLst>
                </a:hlinkClick>
              </a:rPr>
              <a:t>*</a:t>
            </a:r>
            <a:r>
              <a:rPr lang="en-GB" sz="1600" dirty="0">
                <a:solidFill>
                  <a:schemeClr val="bg1"/>
                </a:solidFill>
                <a:hlinkClick r:id="rId4">
                  <a:extLst>
                    <a:ext uri="{A12FA001-AC4F-418D-AE19-62706E023703}">
                      <ahyp:hlinkClr xmlns:ahyp="http://schemas.microsoft.com/office/drawing/2018/hyperlinkcolor" val="tx"/>
                    </a:ext>
                  </a:extLst>
                </a:hlinkClick>
              </a:rPr>
              <a:t>*</a:t>
            </a:r>
            <a:endParaRPr lang="en-GB" sz="1600" dirty="0">
              <a:solidFill>
                <a:schemeClr val="bg1"/>
              </a:solidFill>
            </a:endParaRPr>
          </a:p>
          <a:p>
            <a:pPr marL="285750" indent="-285750">
              <a:buFont typeface="Arial" panose="020B0604020202020204" pitchFamily="34" charset="0"/>
              <a:buChar char="•"/>
            </a:pPr>
            <a:r>
              <a:rPr lang="en-GB" sz="1600" dirty="0"/>
              <a:t>Google maps</a:t>
            </a:r>
            <a:r>
              <a:rPr lang="en-GB" sz="1600" dirty="0">
                <a:solidFill>
                  <a:schemeClr val="bg1"/>
                </a:solidFill>
                <a:hlinkClick r:id="rId3">
                  <a:extLst>
                    <a:ext uri="{A12FA001-AC4F-418D-AE19-62706E023703}">
                      <ahyp:hlinkClr xmlns:ahyp="http://schemas.microsoft.com/office/drawing/2018/hyperlinkcolor" val="tx"/>
                    </a:ext>
                  </a:extLst>
                </a:hlinkClick>
              </a:rPr>
              <a:t>*</a:t>
            </a:r>
            <a:r>
              <a:rPr lang="en-GB" sz="1600" dirty="0">
                <a:solidFill>
                  <a:schemeClr val="bg1"/>
                </a:solidFill>
                <a:hlinkClick r:id="rId5">
                  <a:extLst>
                    <a:ext uri="{A12FA001-AC4F-418D-AE19-62706E023703}">
                      <ahyp:hlinkClr xmlns:ahyp="http://schemas.microsoft.com/office/drawing/2018/hyperlinkcolor" val="tx"/>
                    </a:ext>
                  </a:extLst>
                </a:hlinkClick>
              </a:rPr>
              <a:t>*</a:t>
            </a:r>
            <a:endParaRPr lang="en-GB" sz="1600" dirty="0">
              <a:solidFill>
                <a:schemeClr val="bg1"/>
              </a:solidFill>
            </a:endParaRPr>
          </a:p>
          <a:p>
            <a:pPr marL="285750" indent="-285750">
              <a:buFont typeface="Arial" panose="020B0604020202020204" pitchFamily="34" charset="0"/>
              <a:buChar char="•"/>
            </a:pPr>
            <a:r>
              <a:rPr lang="en-GB" sz="1600" dirty="0"/>
              <a:t>Bing maps</a:t>
            </a:r>
            <a:r>
              <a:rPr lang="en-GB" sz="1600" dirty="0">
                <a:solidFill>
                  <a:schemeClr val="bg1"/>
                </a:solidFill>
                <a:hlinkClick r:id="rId6">
                  <a:extLst>
                    <a:ext uri="{A12FA001-AC4F-418D-AE19-62706E023703}">
                      <ahyp:hlinkClr xmlns:ahyp="http://schemas.microsoft.com/office/drawing/2018/hyperlinkcolor" val="tx"/>
                    </a:ext>
                  </a:extLst>
                </a:hlinkClick>
              </a:rPr>
              <a:t>*</a:t>
            </a:r>
            <a:endParaRPr lang="en-GB" sz="1600" dirty="0">
              <a:solidFill>
                <a:schemeClr val="bg1"/>
              </a:solidFill>
            </a:endParaRPr>
          </a:p>
          <a:p>
            <a:pPr marL="285750" indent="-285750">
              <a:buFont typeface="Arial" panose="020B0604020202020204" pitchFamily="34" charset="0"/>
              <a:buChar char="•"/>
            </a:pPr>
            <a:r>
              <a:rPr lang="en-GB" sz="1600" dirty="0"/>
              <a:t>Google Dataset Search </a:t>
            </a:r>
            <a:r>
              <a:rPr lang="en-GB" sz="1600" dirty="0">
                <a:solidFill>
                  <a:schemeClr val="bg1"/>
                </a:solidFill>
                <a:hlinkClick r:id="rId9">
                  <a:extLst>
                    <a:ext uri="{A12FA001-AC4F-418D-AE19-62706E023703}">
                      <ahyp:hlinkClr xmlns:ahyp="http://schemas.microsoft.com/office/drawing/2018/hyperlinkcolor" val="tx"/>
                    </a:ext>
                  </a:extLst>
                </a:hlinkClick>
              </a:rPr>
              <a:t>*</a:t>
            </a:r>
            <a:endParaRPr lang="en-GB" sz="1600" dirty="0">
              <a:solidFill>
                <a:schemeClr val="bg1"/>
              </a:solidFill>
            </a:endParaRPr>
          </a:p>
          <a:p>
            <a:pPr marL="285750" indent="-285750">
              <a:buFont typeface="Arial" panose="020B0604020202020204" pitchFamily="34" charset="0"/>
              <a:buChar char="•"/>
            </a:pPr>
            <a:r>
              <a:rPr lang="en-GB" sz="16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Earth Explorer (Historical Satellite Images)</a:t>
            </a:r>
            <a:r>
              <a:rPr lang="en-GB" sz="1600"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hlinkClick r:id="rId10"/>
              </a:rPr>
              <a:t>*</a:t>
            </a:r>
            <a:endParaRPr lang="en-GB"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63278070-5D61-AB03-43D0-D180A21ECE14}"/>
              </a:ext>
            </a:extLst>
          </p:cNvPr>
          <p:cNvSpPr txBox="1"/>
          <p:nvPr/>
        </p:nvSpPr>
        <p:spPr>
          <a:xfrm>
            <a:off x="644435" y="1467128"/>
            <a:ext cx="5375366" cy="1846659"/>
          </a:xfrm>
          <a:prstGeom prst="rect">
            <a:avLst/>
          </a:prstGeom>
          <a:noFill/>
        </p:spPr>
        <p:txBody>
          <a:bodyPr wrap="square" rtlCol="0">
            <a:spAutoFit/>
          </a:bodyPr>
          <a:lstStyle/>
          <a:p>
            <a:r>
              <a:rPr lang="en-GB" b="1" dirty="0"/>
              <a:t>Gazetteers</a:t>
            </a:r>
            <a:r>
              <a:rPr lang="en-GB" dirty="0"/>
              <a:t>:</a:t>
            </a:r>
          </a:p>
          <a:p>
            <a:pPr marL="285750" indent="-285750">
              <a:buFont typeface="Arial" panose="020B0604020202020204" pitchFamily="34" charset="0"/>
              <a:buChar char="•"/>
            </a:pPr>
            <a:r>
              <a:rPr lang="en-GB" sz="1600" dirty="0"/>
              <a:t>Gazetteer of British place names</a:t>
            </a:r>
            <a:r>
              <a:rPr lang="en-GB" sz="1600" dirty="0">
                <a:solidFill>
                  <a:schemeClr val="bg1"/>
                </a:solidFill>
              </a:rPr>
              <a:t> </a:t>
            </a:r>
            <a:r>
              <a:rPr lang="en-GB" sz="1600" dirty="0">
                <a:solidFill>
                  <a:schemeClr val="bg1"/>
                </a:solidFill>
                <a:hlinkClick r:id="rId11">
                  <a:extLst>
                    <a:ext uri="{A12FA001-AC4F-418D-AE19-62706E023703}">
                      <ahyp:hlinkClr xmlns:ahyp="http://schemas.microsoft.com/office/drawing/2018/hyperlinkcolor" val="tx"/>
                    </a:ext>
                  </a:extLst>
                </a:hlinkClick>
              </a:rPr>
              <a:t>*</a:t>
            </a:r>
            <a:endParaRPr lang="en-GB" sz="1600" dirty="0">
              <a:solidFill>
                <a:schemeClr val="bg1"/>
              </a:solidFill>
            </a:endParaRPr>
          </a:p>
          <a:p>
            <a:pPr marL="285750" indent="-285750">
              <a:buFont typeface="Arial" panose="020B0604020202020204" pitchFamily="34" charset="0"/>
              <a:buChar char="•"/>
            </a:pPr>
            <a:r>
              <a:rPr lang="en-GB" sz="1600" dirty="0"/>
              <a:t>World Historical Gazetteer </a:t>
            </a:r>
            <a:r>
              <a:rPr lang="en-GB" sz="1600" dirty="0">
                <a:solidFill>
                  <a:schemeClr val="bg1"/>
                </a:solidFill>
                <a:hlinkClick r:id="rId12">
                  <a:extLst>
                    <a:ext uri="{A12FA001-AC4F-418D-AE19-62706E023703}">
                      <ahyp:hlinkClr xmlns:ahyp="http://schemas.microsoft.com/office/drawing/2018/hyperlinkcolor" val="tx"/>
                    </a:ext>
                  </a:extLst>
                </a:hlinkClick>
              </a:rPr>
              <a:t>*</a:t>
            </a:r>
            <a:endParaRPr lang="en-GB" sz="1600" dirty="0">
              <a:solidFill>
                <a:schemeClr val="bg1"/>
              </a:solidFill>
            </a:endParaRPr>
          </a:p>
          <a:p>
            <a:pPr marL="285750" indent="-285750">
              <a:buFont typeface="Arial" panose="020B0604020202020204" pitchFamily="34" charset="0"/>
              <a:buChar char="•"/>
            </a:pPr>
            <a:r>
              <a:rPr lang="en-GB" sz="1600" dirty="0"/>
              <a:t>Pleiades - community-built gazetteer of ancient places</a:t>
            </a:r>
            <a:r>
              <a:rPr lang="en-GB" sz="1600" dirty="0">
                <a:solidFill>
                  <a:schemeClr val="bg1"/>
                </a:solidFill>
                <a:hlinkClick r:id="rId13">
                  <a:extLst>
                    <a:ext uri="{A12FA001-AC4F-418D-AE19-62706E023703}">
                      <ahyp:hlinkClr xmlns:ahyp="http://schemas.microsoft.com/office/drawing/2018/hyperlinkcolor" val="tx"/>
                    </a:ext>
                  </a:extLst>
                </a:hlinkClick>
              </a:rPr>
              <a:t>*</a:t>
            </a:r>
            <a:endParaRPr lang="en-GB" sz="1600" dirty="0">
              <a:solidFill>
                <a:schemeClr val="bg1"/>
              </a:solidFill>
            </a:endParaRPr>
          </a:p>
          <a:p>
            <a:pPr marL="285750" indent="-285750">
              <a:buFont typeface="Arial" panose="020B0604020202020204" pitchFamily="34" charset="0"/>
              <a:buChar char="•"/>
            </a:pPr>
            <a:r>
              <a:rPr lang="en-GB" sz="1600" dirty="0"/>
              <a:t>GeoNames - geographical database of place names</a:t>
            </a:r>
            <a:r>
              <a:rPr lang="en-GB" sz="1600" dirty="0">
                <a:solidFill>
                  <a:schemeClr val="bg1"/>
                </a:solidFill>
                <a:hlinkClick r:id="rId14">
                  <a:extLst>
                    <a:ext uri="{A12FA001-AC4F-418D-AE19-62706E023703}">
                      <ahyp:hlinkClr xmlns:ahyp="http://schemas.microsoft.com/office/drawing/2018/hyperlinkcolor" val="tx"/>
                    </a:ext>
                  </a:extLst>
                </a:hlinkClick>
              </a:rPr>
              <a:t>*</a:t>
            </a:r>
            <a:endParaRPr lang="en-GB" sz="1600" dirty="0">
              <a:solidFill>
                <a:schemeClr val="bg1"/>
              </a:solidFill>
            </a:endParaRPr>
          </a:p>
          <a:p>
            <a:pPr marL="285750" indent="-285750">
              <a:buFont typeface="Arial" panose="020B0604020202020204" pitchFamily="34" charset="0"/>
              <a:buChar char="•"/>
            </a:pPr>
            <a:r>
              <a:rPr lang="en-GB" sz="1600" dirty="0"/>
              <a:t>DECM Historical Gazetteer</a:t>
            </a:r>
            <a:r>
              <a:rPr lang="en-GB" sz="1600" dirty="0">
                <a:solidFill>
                  <a:schemeClr val="bg1"/>
                </a:solidFill>
                <a:hlinkClick r:id="rId15">
                  <a:extLst>
                    <a:ext uri="{A12FA001-AC4F-418D-AE19-62706E023703}">
                      <ahyp:hlinkClr xmlns:ahyp="http://schemas.microsoft.com/office/drawing/2018/hyperlinkcolor" val="tx"/>
                    </a:ext>
                  </a:extLst>
                </a:hlinkClick>
              </a:rPr>
              <a:t>*</a:t>
            </a:r>
            <a:endParaRPr lang="en-GB" sz="1600" dirty="0">
              <a:solidFill>
                <a:schemeClr val="bg1"/>
              </a:solidFill>
            </a:endParaRPr>
          </a:p>
          <a:p>
            <a:pPr marL="285750" indent="-285750">
              <a:buFont typeface="Arial" panose="020B0604020202020204" pitchFamily="34" charset="0"/>
              <a:buChar char="•"/>
            </a:pPr>
            <a:r>
              <a:rPr lang="en-GB" sz="1600" dirty="0"/>
              <a:t>Digital Gazetteer of Song Dynasty China</a:t>
            </a:r>
            <a:r>
              <a:rPr lang="en-GB" sz="1600" dirty="0">
                <a:solidFill>
                  <a:schemeClr val="bg1"/>
                </a:solidFill>
                <a:hlinkClick r:id="rId16">
                  <a:extLst>
                    <a:ext uri="{A12FA001-AC4F-418D-AE19-62706E023703}">
                      <ahyp:hlinkClr xmlns:ahyp="http://schemas.microsoft.com/office/drawing/2018/hyperlinkcolor" val="tx"/>
                    </a:ext>
                  </a:extLst>
                </a:hlinkClick>
              </a:rPr>
              <a:t>*</a:t>
            </a:r>
            <a:endParaRPr lang="en-GB" sz="1600" dirty="0">
              <a:solidFill>
                <a:schemeClr val="bg1"/>
              </a:solidFill>
            </a:endParaRPr>
          </a:p>
        </p:txBody>
      </p:sp>
      <p:sp>
        <p:nvSpPr>
          <p:cNvPr id="10" name="TextBox 9">
            <a:extLst>
              <a:ext uri="{FF2B5EF4-FFF2-40B4-BE49-F238E27FC236}">
                <a16:creationId xmlns:a16="http://schemas.microsoft.com/office/drawing/2014/main" id="{33841855-07F3-11C3-C03B-FCA70CB11C87}"/>
              </a:ext>
            </a:extLst>
          </p:cNvPr>
          <p:cNvSpPr txBox="1"/>
          <p:nvPr/>
        </p:nvSpPr>
        <p:spPr>
          <a:xfrm>
            <a:off x="709967" y="3880685"/>
            <a:ext cx="5244302" cy="2585323"/>
          </a:xfrm>
          <a:prstGeom prst="rect">
            <a:avLst/>
          </a:prstGeom>
          <a:noFill/>
        </p:spPr>
        <p:txBody>
          <a:bodyPr wrap="square" rtlCol="0">
            <a:spAutoFit/>
          </a:bodyPr>
          <a:lstStyle/>
          <a:p>
            <a:r>
              <a:rPr lang="en-GB" b="1" dirty="0"/>
              <a:t>Some other data</a:t>
            </a:r>
            <a:r>
              <a:rPr lang="en-GB" dirty="0"/>
              <a:t>:</a:t>
            </a:r>
          </a:p>
          <a:p>
            <a:pPr marL="285750" indent="-285750">
              <a:buFont typeface="Arial" panose="020B0604020202020204" pitchFamily="34" charset="0"/>
              <a:buChar char="•"/>
            </a:pPr>
            <a:r>
              <a:rPr lang="en-GB" sz="1600" dirty="0"/>
              <a:t>Harvard dataverse for Arts and Humanities</a:t>
            </a:r>
            <a:r>
              <a:rPr lang="en-GB" sz="1600" dirty="0">
                <a:solidFill>
                  <a:schemeClr val="bg1"/>
                </a:solidFill>
                <a:hlinkClick r:id="rId17">
                  <a:extLst>
                    <a:ext uri="{A12FA001-AC4F-418D-AE19-62706E023703}">
                      <ahyp:hlinkClr xmlns:ahyp="http://schemas.microsoft.com/office/drawing/2018/hyperlinkcolor" val="tx"/>
                    </a:ext>
                  </a:extLst>
                </a:hlinkClick>
              </a:rPr>
              <a:t>*</a:t>
            </a:r>
            <a:endParaRPr lang="en-GB" sz="1600" dirty="0">
              <a:solidFill>
                <a:schemeClr val="bg1"/>
              </a:solidFill>
            </a:endParaRPr>
          </a:p>
          <a:p>
            <a:pPr marL="285750" indent="-285750">
              <a:buFont typeface="Arial" panose="020B0604020202020204" pitchFamily="34" charset="0"/>
              <a:buChar char="•"/>
            </a:pPr>
            <a:r>
              <a:rPr lang="en-GB" sz="1600" dirty="0"/>
              <a:t>Public libraries in England</a:t>
            </a:r>
            <a:r>
              <a:rPr lang="en-GB" sz="1600" dirty="0">
                <a:solidFill>
                  <a:schemeClr val="bg1"/>
                </a:solidFill>
                <a:hlinkClick r:id="rId18">
                  <a:extLst>
                    <a:ext uri="{A12FA001-AC4F-418D-AE19-62706E023703}">
                      <ahyp:hlinkClr xmlns:ahyp="http://schemas.microsoft.com/office/drawing/2018/hyperlinkcolor" val="tx"/>
                    </a:ext>
                  </a:extLst>
                </a:hlinkClick>
              </a:rPr>
              <a:t>*</a:t>
            </a:r>
            <a:endParaRPr lang="en-GB" sz="1600" dirty="0">
              <a:solidFill>
                <a:schemeClr val="bg1"/>
              </a:solidFill>
            </a:endParaRPr>
          </a:p>
          <a:p>
            <a:pPr marL="285750" indent="-285750">
              <a:buFont typeface="Arial" panose="020B0604020202020204" pitchFamily="34" charset="0"/>
              <a:buChar char="•"/>
            </a:pPr>
            <a:r>
              <a:rPr lang="en-GB" sz="1600" dirty="0"/>
              <a:t>UK ONS </a:t>
            </a:r>
            <a:r>
              <a:rPr lang="en-GB" sz="1600" dirty="0">
                <a:hlinkClick r:id="rId19"/>
              </a:rPr>
              <a:t>historical data search </a:t>
            </a:r>
            <a:r>
              <a:rPr lang="en-GB" sz="1600" dirty="0">
                <a:solidFill>
                  <a:schemeClr val="bg1"/>
                </a:solidFill>
                <a:hlinkClick r:id="rId20">
                  <a:extLst>
                    <a:ext uri="{A12FA001-AC4F-418D-AE19-62706E023703}">
                      <ahyp:hlinkClr xmlns:ahyp="http://schemas.microsoft.com/office/drawing/2018/hyperlinkcolor" val="tx"/>
                    </a:ext>
                  </a:extLst>
                </a:hlinkClick>
              </a:rPr>
              <a:t>*</a:t>
            </a:r>
            <a:endParaRPr lang="en-GB" sz="1600" dirty="0">
              <a:solidFill>
                <a:schemeClr val="bg1"/>
              </a:solidFill>
            </a:endParaRPr>
          </a:p>
          <a:p>
            <a:pPr marL="285750" indent="-285750">
              <a:buFont typeface="Arial" panose="020B0604020202020204" pitchFamily="34" charset="0"/>
              <a:buChar char="•"/>
            </a:pPr>
            <a:r>
              <a:rPr lang="en-GB" sz="1600" dirty="0"/>
              <a:t>Free maps from </a:t>
            </a:r>
            <a:r>
              <a:rPr lang="en-GB" sz="1600" dirty="0">
                <a:hlinkClick r:id="rId21"/>
              </a:rPr>
              <a:t>The Ancient World Mapping Center</a:t>
            </a:r>
            <a:r>
              <a:rPr lang="en-GB" sz="1600" dirty="0"/>
              <a:t> </a:t>
            </a:r>
            <a:r>
              <a:rPr lang="en-GB" sz="1600" dirty="0">
                <a:solidFill>
                  <a:schemeClr val="bg1"/>
                </a:solidFill>
                <a:hlinkClick r:id="rId20">
                  <a:extLst>
                    <a:ext uri="{A12FA001-AC4F-418D-AE19-62706E023703}">
                      <ahyp:hlinkClr xmlns:ahyp="http://schemas.microsoft.com/office/drawing/2018/hyperlinkcolor" val="tx"/>
                    </a:ext>
                  </a:extLst>
                </a:hlinkClick>
              </a:rPr>
              <a:t>*</a:t>
            </a:r>
            <a:endParaRPr lang="en-GB" sz="1600" dirty="0">
              <a:solidFill>
                <a:schemeClr val="bg1"/>
              </a:solidFill>
            </a:endParaRPr>
          </a:p>
          <a:p>
            <a:pPr marL="285750" indent="-285750">
              <a:buFont typeface="Arial" panose="020B0604020202020204" pitchFamily="34" charset="0"/>
              <a:buChar char="•"/>
            </a:pPr>
            <a:r>
              <a:rPr lang="en-GB" sz="1600" dirty="0"/>
              <a:t>UK Ordnance Survey Historical maps of Great Britain </a:t>
            </a:r>
            <a:r>
              <a:rPr lang="en-GB" sz="1600" dirty="0">
                <a:solidFill>
                  <a:schemeClr val="bg1"/>
                </a:solidFill>
                <a:hlinkClick r:id="rId22">
                  <a:extLst>
                    <a:ext uri="{A12FA001-AC4F-418D-AE19-62706E023703}">
                      <ahyp:hlinkClr xmlns:ahyp="http://schemas.microsoft.com/office/drawing/2018/hyperlinkcolor" val="tx"/>
                    </a:ext>
                  </a:extLst>
                </a:hlinkClick>
              </a:rPr>
              <a:t>*</a:t>
            </a:r>
            <a:endParaRPr lang="en-GB" sz="1600" dirty="0">
              <a:solidFill>
                <a:schemeClr val="bg1"/>
              </a:solidFill>
            </a:endParaRPr>
          </a:p>
          <a:p>
            <a:pPr marL="285750" indent="-285750">
              <a:buFont typeface="Arial" panose="020B0604020202020204" pitchFamily="34" charset="0"/>
              <a:buChar char="•"/>
            </a:pPr>
            <a:r>
              <a:rPr lang="en-GB" sz="1600" dirty="0"/>
              <a:t>US National Historical Geographic Information System</a:t>
            </a:r>
            <a:r>
              <a:rPr lang="en-GB" sz="1600" dirty="0">
                <a:solidFill>
                  <a:schemeClr val="bg1"/>
                </a:solidFill>
                <a:hlinkClick r:id="rId23">
                  <a:extLst>
                    <a:ext uri="{A12FA001-AC4F-418D-AE19-62706E023703}">
                      <ahyp:hlinkClr xmlns:ahyp="http://schemas.microsoft.com/office/drawing/2018/hyperlinkcolor" val="tx"/>
                    </a:ext>
                  </a:extLst>
                </a:hlinkClick>
              </a:rPr>
              <a:t>*</a:t>
            </a:r>
            <a:endParaRPr lang="en-GB" sz="1600" dirty="0">
              <a:solidFill>
                <a:schemeClr val="bg1"/>
              </a:solidFill>
            </a:endParaRPr>
          </a:p>
          <a:p>
            <a:pPr marL="285750" indent="-285750">
              <a:buFont typeface="Arial" panose="020B0604020202020204" pitchFamily="34" charset="0"/>
              <a:buChar char="•"/>
            </a:pPr>
            <a:r>
              <a:rPr lang="en-GB" sz="1600" dirty="0"/>
              <a:t>ARCHI UK MAPS - Find old maps of Britain</a:t>
            </a:r>
            <a:r>
              <a:rPr lang="en-GB" sz="1600" dirty="0">
                <a:solidFill>
                  <a:schemeClr val="bg1"/>
                </a:solidFill>
                <a:hlinkClick r:id="rId24">
                  <a:extLst>
                    <a:ext uri="{A12FA001-AC4F-418D-AE19-62706E023703}">
                      <ahyp:hlinkClr xmlns:ahyp="http://schemas.microsoft.com/office/drawing/2018/hyperlinkcolor" val="tx"/>
                    </a:ext>
                  </a:extLst>
                </a:hlinkClick>
              </a:rPr>
              <a:t>*</a:t>
            </a:r>
            <a:endParaRPr lang="en-GB" sz="1600" dirty="0">
              <a:solidFill>
                <a:schemeClr val="bg1"/>
              </a:solidFill>
            </a:endParaRPr>
          </a:p>
          <a:p>
            <a:pPr marL="285750" indent="-285750">
              <a:buFont typeface="Arial" panose="020B0604020202020204" pitchFamily="34" charset="0"/>
              <a:buChar char="•"/>
            </a:pPr>
            <a:r>
              <a:rPr lang="en-GB" sz="1600" dirty="0"/>
              <a:t>Free GIS Data (over 500 sites providing freely available geographic datasets - freegisdata.rtwilson.com)</a:t>
            </a:r>
          </a:p>
        </p:txBody>
      </p:sp>
      <p:sp>
        <p:nvSpPr>
          <p:cNvPr id="12" name="Cloud 11">
            <a:extLst>
              <a:ext uri="{FF2B5EF4-FFF2-40B4-BE49-F238E27FC236}">
                <a16:creationId xmlns:a16="http://schemas.microsoft.com/office/drawing/2014/main" id="{B2F0739B-AAF9-4BEF-3728-A44DA649406D}"/>
              </a:ext>
            </a:extLst>
          </p:cNvPr>
          <p:cNvSpPr/>
          <p:nvPr/>
        </p:nvSpPr>
        <p:spPr>
          <a:xfrm>
            <a:off x="5035549" y="2882900"/>
            <a:ext cx="2501323" cy="1651000"/>
          </a:xfrm>
          <a:prstGeom prst="cloud">
            <a:avLst/>
          </a:prstGeom>
          <a:solidFill>
            <a:schemeClr val="accent1">
              <a:lumMod val="75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400" b="1" dirty="0"/>
              <a:t>GIS data sources</a:t>
            </a:r>
          </a:p>
        </p:txBody>
      </p:sp>
    </p:spTree>
    <p:extLst>
      <p:ext uri="{BB962C8B-B14F-4D97-AF65-F5344CB8AC3E}">
        <p14:creationId xmlns:p14="http://schemas.microsoft.com/office/powerpoint/2010/main" val="1559363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4">
            <a:extLst>
              <a:ext uri="{FF2B5EF4-FFF2-40B4-BE49-F238E27FC236}">
                <a16:creationId xmlns:a16="http://schemas.microsoft.com/office/drawing/2014/main" id="{30868ADB-401E-95D3-40A3-6B0848E72CF0}"/>
              </a:ext>
            </a:extLst>
          </p:cNvPr>
          <p:cNvSpPr txBox="1">
            <a:spLocks/>
          </p:cNvSpPr>
          <p:nvPr/>
        </p:nvSpPr>
        <p:spPr>
          <a:xfrm>
            <a:off x="459798" y="853572"/>
            <a:ext cx="8703056" cy="50782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solidFill>
                  <a:srgbClr val="00B2DD"/>
                </a:solidFill>
              </a:rPr>
              <a:t>Janus-faced challenges of GIS data for DH research</a:t>
            </a:r>
            <a:endParaRPr lang="en-US" dirty="0">
              <a:solidFill>
                <a:srgbClr val="00B2DD"/>
              </a:solidFill>
            </a:endParaRPr>
          </a:p>
        </p:txBody>
      </p:sp>
      <p:pic>
        <p:nvPicPr>
          <p:cNvPr id="11" name="Picture 10">
            <a:extLst>
              <a:ext uri="{FF2B5EF4-FFF2-40B4-BE49-F238E27FC236}">
                <a16:creationId xmlns:a16="http://schemas.microsoft.com/office/drawing/2014/main" id="{D77FE345-95C3-F073-CE6D-3F0D4F203C52}"/>
              </a:ext>
            </a:extLst>
          </p:cNvPr>
          <p:cNvPicPr>
            <a:picLocks noChangeAspect="1"/>
          </p:cNvPicPr>
          <p:nvPr/>
        </p:nvPicPr>
        <p:blipFill>
          <a:blip r:embed="rId3"/>
          <a:stretch>
            <a:fillRect/>
          </a:stretch>
        </p:blipFill>
        <p:spPr>
          <a:xfrm>
            <a:off x="5205893" y="1793283"/>
            <a:ext cx="1170614" cy="1222512"/>
          </a:xfrm>
          <a:prstGeom prst="rect">
            <a:avLst/>
          </a:prstGeom>
        </p:spPr>
      </p:pic>
      <p:sp>
        <p:nvSpPr>
          <p:cNvPr id="4" name="Text Placeholder 2">
            <a:extLst>
              <a:ext uri="{FF2B5EF4-FFF2-40B4-BE49-F238E27FC236}">
                <a16:creationId xmlns:a16="http://schemas.microsoft.com/office/drawing/2014/main" id="{0B38030C-734E-36F5-769E-3E5633FD68FF}"/>
              </a:ext>
            </a:extLst>
          </p:cNvPr>
          <p:cNvSpPr txBox="1">
            <a:spLocks/>
          </p:cNvSpPr>
          <p:nvPr/>
        </p:nvSpPr>
        <p:spPr>
          <a:xfrm>
            <a:off x="459798" y="1793283"/>
            <a:ext cx="3991429" cy="437891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1200"/>
              </a:spcBef>
              <a:buClr>
                <a:schemeClr val="dk2"/>
              </a:buClr>
              <a:buSzPct val="166666"/>
              <a:buFont typeface="Arial" panose="020B0604020202020204" pitchFamily="34" charset="0"/>
              <a:buNone/>
              <a:defRPr/>
            </a:pPr>
            <a:r>
              <a:rPr lang="en-US" sz="3200" b="1" dirty="0">
                <a:solidFill>
                  <a:srgbClr val="000090"/>
                </a:solidFill>
                <a:latin typeface="Avenir Book"/>
                <a:ea typeface="Arial"/>
                <a:cs typeface="Avenir Book"/>
                <a:sym typeface="Arial"/>
              </a:rPr>
              <a:t>Information Overload</a:t>
            </a:r>
          </a:p>
          <a:p>
            <a:pPr marL="0" indent="0">
              <a:spcBef>
                <a:spcPts val="1200"/>
              </a:spcBef>
              <a:buClr>
                <a:schemeClr val="dk2"/>
              </a:buClr>
              <a:buSzPct val="166666"/>
              <a:buFont typeface="Arial" panose="020B0604020202020204" pitchFamily="34" charset="0"/>
              <a:buNone/>
              <a:defRPr/>
            </a:pPr>
            <a:endParaRPr lang="en-US" sz="2000" dirty="0">
              <a:solidFill>
                <a:schemeClr val="dk2"/>
              </a:solidFill>
              <a:latin typeface="Avenir Book"/>
              <a:ea typeface="Arial"/>
              <a:cs typeface="Avenir Book"/>
              <a:sym typeface="Arial"/>
            </a:endParaRPr>
          </a:p>
          <a:p>
            <a:pPr>
              <a:spcBef>
                <a:spcPts val="1200"/>
              </a:spcBef>
              <a:buClr>
                <a:schemeClr val="dk2"/>
              </a:buClr>
              <a:buSzPct val="166666"/>
              <a:buFont typeface="Arial"/>
              <a:buChar char="•"/>
              <a:defRPr/>
            </a:pPr>
            <a:r>
              <a:rPr lang="en-US" sz="2400" dirty="0">
                <a:solidFill>
                  <a:schemeClr val="dk2"/>
                </a:solidFill>
                <a:latin typeface="Avenir Book"/>
                <a:ea typeface="Arial"/>
                <a:cs typeface="Avenir Book"/>
                <a:sym typeface="Arial"/>
              </a:rPr>
              <a:t>High-volume </a:t>
            </a:r>
            <a:r>
              <a:rPr lang="en-US" sz="2400" dirty="0">
                <a:solidFill>
                  <a:srgbClr val="000090"/>
                </a:solidFill>
                <a:latin typeface="Avenir Book"/>
                <a:ea typeface="Arial"/>
                <a:cs typeface="Avenir Book"/>
                <a:sym typeface="Arial"/>
              </a:rPr>
              <a:t>data streams</a:t>
            </a:r>
          </a:p>
          <a:p>
            <a:pPr>
              <a:spcBef>
                <a:spcPts val="1200"/>
              </a:spcBef>
              <a:buClr>
                <a:schemeClr val="dk2"/>
              </a:buClr>
              <a:buSzPct val="166666"/>
              <a:buFont typeface="Arial"/>
              <a:buChar char="•"/>
              <a:defRPr/>
            </a:pPr>
            <a:r>
              <a:rPr lang="en-US" sz="2400" dirty="0">
                <a:solidFill>
                  <a:srgbClr val="000090"/>
                </a:solidFill>
                <a:latin typeface="Avenir Book"/>
                <a:ea typeface="Arial"/>
                <a:cs typeface="Avenir Book"/>
                <a:sym typeface="Arial"/>
              </a:rPr>
              <a:t>Unstructured</a:t>
            </a:r>
            <a:r>
              <a:rPr lang="en-US" sz="2400" dirty="0">
                <a:solidFill>
                  <a:srgbClr val="008000"/>
                </a:solidFill>
                <a:latin typeface="Avenir Book"/>
                <a:ea typeface="Arial"/>
                <a:cs typeface="Avenir Book"/>
                <a:sym typeface="Arial"/>
              </a:rPr>
              <a:t> </a:t>
            </a:r>
            <a:r>
              <a:rPr lang="en-US" sz="2400" dirty="0">
                <a:solidFill>
                  <a:schemeClr val="dk2"/>
                </a:solidFill>
                <a:latin typeface="Avenir Book"/>
                <a:ea typeface="Arial"/>
                <a:cs typeface="Avenir Book"/>
                <a:sym typeface="Arial"/>
              </a:rPr>
              <a:t>data</a:t>
            </a:r>
          </a:p>
          <a:p>
            <a:pPr>
              <a:spcBef>
                <a:spcPts val="1200"/>
              </a:spcBef>
              <a:buClr>
                <a:schemeClr val="dk2"/>
              </a:buClr>
              <a:buSzPct val="166666"/>
              <a:buFont typeface="Arial"/>
              <a:buChar char="•"/>
              <a:defRPr/>
            </a:pPr>
            <a:r>
              <a:rPr lang="en-US" sz="2400" dirty="0">
                <a:solidFill>
                  <a:schemeClr val="dk2"/>
                </a:solidFill>
                <a:latin typeface="Avenir Book"/>
                <a:ea typeface="Arial"/>
                <a:cs typeface="Avenir Book"/>
                <a:sym typeface="Arial"/>
              </a:rPr>
              <a:t>Variable </a:t>
            </a:r>
            <a:r>
              <a:rPr lang="en-US" sz="2400" dirty="0">
                <a:solidFill>
                  <a:srgbClr val="000090"/>
                </a:solidFill>
                <a:latin typeface="Avenir Book"/>
                <a:ea typeface="Arial"/>
                <a:cs typeface="Avenir Book"/>
                <a:sym typeface="Arial"/>
              </a:rPr>
              <a:t>credibility</a:t>
            </a:r>
            <a:r>
              <a:rPr lang="en-US" sz="2400" dirty="0">
                <a:solidFill>
                  <a:srgbClr val="008000"/>
                </a:solidFill>
                <a:latin typeface="Avenir Book"/>
                <a:ea typeface="Arial"/>
                <a:cs typeface="Avenir Book"/>
                <a:sym typeface="Arial"/>
              </a:rPr>
              <a:t> </a:t>
            </a:r>
            <a:r>
              <a:rPr lang="en-US" sz="2400" dirty="0">
                <a:solidFill>
                  <a:schemeClr val="dk2"/>
                </a:solidFill>
                <a:latin typeface="Avenir Book"/>
                <a:ea typeface="Arial"/>
                <a:cs typeface="Avenir Book"/>
                <a:sym typeface="Arial"/>
              </a:rPr>
              <a:t>and </a:t>
            </a:r>
            <a:r>
              <a:rPr lang="en-US" sz="2400" dirty="0">
                <a:solidFill>
                  <a:srgbClr val="000090"/>
                </a:solidFill>
                <a:latin typeface="Avenir Book"/>
                <a:ea typeface="Arial"/>
                <a:cs typeface="Avenir Book"/>
                <a:sym typeface="Arial"/>
              </a:rPr>
              <a:t>quality</a:t>
            </a:r>
            <a:r>
              <a:rPr lang="en-US" sz="2400" dirty="0">
                <a:solidFill>
                  <a:srgbClr val="008000"/>
                </a:solidFill>
                <a:latin typeface="Avenir Book"/>
                <a:ea typeface="Arial"/>
                <a:cs typeface="Avenir Book"/>
                <a:sym typeface="Arial"/>
              </a:rPr>
              <a:t> </a:t>
            </a:r>
            <a:r>
              <a:rPr lang="en-US" sz="2400" dirty="0">
                <a:solidFill>
                  <a:schemeClr val="dk2"/>
                </a:solidFill>
                <a:latin typeface="Avenir Book"/>
                <a:ea typeface="Arial"/>
                <a:cs typeface="Avenir Book"/>
                <a:sym typeface="Arial"/>
              </a:rPr>
              <a:t>of spatial information</a:t>
            </a:r>
            <a:br>
              <a:rPr lang="en-US" sz="2400" dirty="0">
                <a:solidFill>
                  <a:schemeClr val="dk2"/>
                </a:solidFill>
                <a:latin typeface="Avenir Book"/>
                <a:ea typeface="Arial"/>
                <a:cs typeface="Avenir Book"/>
                <a:sym typeface="Arial"/>
              </a:rPr>
            </a:br>
            <a:endParaRPr lang="en-US" sz="3200" dirty="0">
              <a:solidFill>
                <a:schemeClr val="dk2"/>
              </a:solidFill>
              <a:latin typeface="Avenir Book"/>
              <a:ea typeface="Arial"/>
              <a:cs typeface="Avenir Book"/>
              <a:sym typeface="Arial"/>
            </a:endParaRPr>
          </a:p>
          <a:p>
            <a:pPr>
              <a:spcBef>
                <a:spcPts val="1200"/>
              </a:spcBef>
              <a:buClr>
                <a:schemeClr val="dk2"/>
              </a:buClr>
              <a:buSzPct val="166666"/>
              <a:buFont typeface="Arial"/>
              <a:buChar char="•"/>
              <a:defRPr/>
            </a:pPr>
            <a:endParaRPr lang="en-US" sz="3200" dirty="0">
              <a:solidFill>
                <a:schemeClr val="dk2"/>
              </a:solidFill>
              <a:latin typeface="Avenir Book"/>
              <a:ea typeface="Arial"/>
              <a:cs typeface="Avenir Book"/>
              <a:sym typeface="Arial"/>
            </a:endParaRPr>
          </a:p>
        </p:txBody>
      </p:sp>
      <p:sp>
        <p:nvSpPr>
          <p:cNvPr id="5" name="Text Placeholder 3">
            <a:extLst>
              <a:ext uri="{FF2B5EF4-FFF2-40B4-BE49-F238E27FC236}">
                <a16:creationId xmlns:a16="http://schemas.microsoft.com/office/drawing/2014/main" id="{FF8D1FE6-22A8-9FE9-1D50-077FE3947F9A}"/>
              </a:ext>
            </a:extLst>
          </p:cNvPr>
          <p:cNvSpPr txBox="1">
            <a:spLocks/>
          </p:cNvSpPr>
          <p:nvPr/>
        </p:nvSpPr>
        <p:spPr>
          <a:xfrm>
            <a:off x="7131173" y="1793283"/>
            <a:ext cx="4601029" cy="437891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1200"/>
              </a:spcBef>
              <a:buClr>
                <a:schemeClr val="dk2"/>
              </a:buClr>
              <a:buSzPct val="166666"/>
              <a:buFont typeface="Arial" panose="020B0604020202020204" pitchFamily="34" charset="0"/>
              <a:buNone/>
              <a:defRPr/>
            </a:pPr>
            <a:r>
              <a:rPr lang="en-US" sz="3200" b="1" dirty="0">
                <a:solidFill>
                  <a:srgbClr val="FFC000"/>
                </a:solidFill>
                <a:latin typeface="Avenir Book"/>
                <a:ea typeface="Arial"/>
                <a:cs typeface="Avenir Book"/>
                <a:sym typeface="Arial"/>
              </a:rPr>
              <a:t>Information Dearth</a:t>
            </a:r>
          </a:p>
          <a:p>
            <a:pPr marL="0" indent="0">
              <a:spcBef>
                <a:spcPts val="1200"/>
              </a:spcBef>
              <a:buClr>
                <a:schemeClr val="dk2"/>
              </a:buClr>
              <a:buSzPct val="166666"/>
              <a:buFont typeface="Arial" panose="020B0604020202020204" pitchFamily="34" charset="0"/>
              <a:buNone/>
              <a:defRPr/>
            </a:pPr>
            <a:endParaRPr lang="en-US" sz="2000" dirty="0">
              <a:solidFill>
                <a:schemeClr val="dk2"/>
              </a:solidFill>
              <a:latin typeface="Avenir Book"/>
              <a:ea typeface="Arial"/>
              <a:cs typeface="Avenir Book"/>
              <a:sym typeface="Arial"/>
            </a:endParaRPr>
          </a:p>
          <a:p>
            <a:pPr>
              <a:spcBef>
                <a:spcPts val="1200"/>
              </a:spcBef>
              <a:buClr>
                <a:schemeClr val="dk2"/>
              </a:buClr>
              <a:buSzPct val="166666"/>
              <a:buFont typeface="Arial"/>
              <a:buChar char="•"/>
              <a:defRPr/>
            </a:pPr>
            <a:r>
              <a:rPr lang="en-US" sz="2400" dirty="0">
                <a:solidFill>
                  <a:schemeClr val="dk2"/>
                </a:solidFill>
                <a:latin typeface="Avenir Book"/>
                <a:ea typeface="Arial"/>
                <a:cs typeface="Avenir Book"/>
                <a:sym typeface="Arial"/>
              </a:rPr>
              <a:t>Lack of spatial and temporal (historical) </a:t>
            </a:r>
            <a:r>
              <a:rPr lang="en-US" sz="2400" dirty="0">
                <a:solidFill>
                  <a:srgbClr val="84294D"/>
                </a:solidFill>
                <a:latin typeface="Avenir Book"/>
                <a:ea typeface="Arial"/>
                <a:cs typeface="Avenir Book"/>
                <a:sym typeface="Arial"/>
              </a:rPr>
              <a:t>coverage</a:t>
            </a:r>
          </a:p>
          <a:p>
            <a:pPr>
              <a:spcBef>
                <a:spcPts val="1200"/>
              </a:spcBef>
              <a:buClr>
                <a:schemeClr val="dk2"/>
              </a:buClr>
              <a:buSzPct val="166666"/>
              <a:buFont typeface="Arial"/>
              <a:buChar char="•"/>
              <a:defRPr/>
            </a:pPr>
            <a:r>
              <a:rPr lang="en-US" sz="2400" dirty="0">
                <a:solidFill>
                  <a:schemeClr val="dk2"/>
                </a:solidFill>
                <a:latin typeface="Avenir Book"/>
                <a:ea typeface="Arial"/>
                <a:cs typeface="Avenir Book"/>
                <a:sym typeface="Arial"/>
              </a:rPr>
              <a:t>Low </a:t>
            </a:r>
            <a:r>
              <a:rPr lang="en-US" sz="2400" dirty="0">
                <a:solidFill>
                  <a:srgbClr val="84294D"/>
                </a:solidFill>
                <a:latin typeface="Avenir Book"/>
                <a:ea typeface="Arial"/>
                <a:cs typeface="Avenir Book"/>
                <a:sym typeface="Arial"/>
              </a:rPr>
              <a:t>integration </a:t>
            </a:r>
            <a:r>
              <a:rPr lang="en-US" sz="2400" dirty="0">
                <a:solidFill>
                  <a:schemeClr val="dk2"/>
                </a:solidFill>
                <a:latin typeface="Avenir Book"/>
                <a:ea typeface="Arial"/>
                <a:cs typeface="Avenir Book"/>
                <a:sym typeface="Arial"/>
              </a:rPr>
              <a:t>into decision-making (research) processes and tools due to (sometimes) lack of geo-codable text</a:t>
            </a:r>
          </a:p>
          <a:p>
            <a:pPr>
              <a:spcBef>
                <a:spcPts val="1200"/>
              </a:spcBef>
              <a:buClr>
                <a:schemeClr val="dk2"/>
              </a:buClr>
              <a:buSzPct val="166666"/>
              <a:buFont typeface="Arial"/>
              <a:buChar char="•"/>
              <a:defRPr/>
            </a:pPr>
            <a:r>
              <a:rPr lang="en-US" sz="2400" dirty="0">
                <a:solidFill>
                  <a:srgbClr val="84294D"/>
                </a:solidFill>
                <a:latin typeface="Avenir Book"/>
                <a:ea typeface="Arial"/>
                <a:cs typeface="Avenir Book"/>
                <a:sym typeface="Arial"/>
              </a:rPr>
              <a:t>Mismatch</a:t>
            </a:r>
            <a:r>
              <a:rPr lang="en-US" sz="2400" dirty="0">
                <a:solidFill>
                  <a:schemeClr val="dk2"/>
                </a:solidFill>
                <a:latin typeface="Avenir Book"/>
                <a:ea typeface="Arial"/>
                <a:cs typeface="Avenir Book"/>
                <a:sym typeface="Arial"/>
              </a:rPr>
              <a:t> between needs and offers</a:t>
            </a:r>
          </a:p>
          <a:p>
            <a:pPr marL="0" indent="0">
              <a:spcBef>
                <a:spcPts val="1200"/>
              </a:spcBef>
              <a:buClr>
                <a:schemeClr val="dk2"/>
              </a:buClr>
              <a:buSzPct val="166666"/>
              <a:buFont typeface="Arial" panose="020B0604020202020204" pitchFamily="34" charset="0"/>
              <a:buNone/>
              <a:defRPr/>
            </a:pPr>
            <a:endParaRPr lang="en-US" sz="1200" dirty="0">
              <a:solidFill>
                <a:schemeClr val="dk2"/>
              </a:solidFill>
              <a:latin typeface="Avenir Book"/>
              <a:ea typeface="Arial"/>
              <a:cs typeface="Avenir Book"/>
              <a:sym typeface="Arial"/>
            </a:endParaRPr>
          </a:p>
        </p:txBody>
      </p:sp>
      <p:sp>
        <p:nvSpPr>
          <p:cNvPr id="6" name="Oval Callout 5">
            <a:extLst>
              <a:ext uri="{FF2B5EF4-FFF2-40B4-BE49-F238E27FC236}">
                <a16:creationId xmlns:a16="http://schemas.microsoft.com/office/drawing/2014/main" id="{9FC6F7E5-27C1-9C08-F8D2-D94C99F7B56F}"/>
              </a:ext>
            </a:extLst>
          </p:cNvPr>
          <p:cNvSpPr/>
          <p:nvPr/>
        </p:nvSpPr>
        <p:spPr>
          <a:xfrm>
            <a:off x="188686" y="5411450"/>
            <a:ext cx="3396343" cy="1371600"/>
          </a:xfrm>
          <a:prstGeom prst="wedgeEllipseCallout">
            <a:avLst>
              <a:gd name="adj1" fmla="val 28553"/>
              <a:gd name="adj2" fmla="val -76253"/>
            </a:avLst>
          </a:prstGeom>
          <a:solidFill>
            <a:schemeClr val="accent1"/>
          </a:solidFill>
        </p:spPr>
        <p:style>
          <a:lnRef idx="1">
            <a:schemeClr val="accent6"/>
          </a:lnRef>
          <a:fillRef idx="3">
            <a:schemeClr val="accent6"/>
          </a:fillRef>
          <a:effectRef idx="2">
            <a:schemeClr val="accent6"/>
          </a:effectRef>
          <a:fontRef idx="minor">
            <a:schemeClr val="lt1"/>
          </a:fontRef>
        </p:style>
        <p:txBody>
          <a:bodyPr anchor="ctr"/>
          <a:lstStyle/>
          <a:p>
            <a:pPr>
              <a:defRPr/>
            </a:pPr>
            <a:r>
              <a:rPr lang="en-US" sz="4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venir Book"/>
                <a:cs typeface="Avenir Book"/>
                <a:sym typeface="Arial"/>
                <a:rtl val="0"/>
              </a:rPr>
              <a:t>“Big Data”</a:t>
            </a:r>
          </a:p>
        </p:txBody>
      </p:sp>
      <p:sp>
        <p:nvSpPr>
          <p:cNvPr id="7" name="Oval Callout 6">
            <a:extLst>
              <a:ext uri="{FF2B5EF4-FFF2-40B4-BE49-F238E27FC236}">
                <a16:creationId xmlns:a16="http://schemas.microsoft.com/office/drawing/2014/main" id="{4841548B-26EC-B445-D381-84EE33A7CFC7}"/>
              </a:ext>
            </a:extLst>
          </p:cNvPr>
          <p:cNvSpPr/>
          <p:nvPr/>
        </p:nvSpPr>
        <p:spPr>
          <a:xfrm>
            <a:off x="8089954" y="5683561"/>
            <a:ext cx="3277719" cy="1099489"/>
          </a:xfrm>
          <a:prstGeom prst="wedgeEllipseCallout">
            <a:avLst>
              <a:gd name="adj1" fmla="val -35959"/>
              <a:gd name="adj2" fmla="val -65278"/>
            </a:avLst>
          </a:prstGeom>
          <a:solidFill>
            <a:srgbClr val="8C1006"/>
          </a:solidFill>
        </p:spPr>
        <p:style>
          <a:lnRef idx="1">
            <a:schemeClr val="accent1"/>
          </a:lnRef>
          <a:fillRef idx="3">
            <a:schemeClr val="accent1"/>
          </a:fillRef>
          <a:effectRef idx="2">
            <a:schemeClr val="accent1"/>
          </a:effectRef>
          <a:fontRef idx="minor">
            <a:schemeClr val="lt1"/>
          </a:fontRef>
        </p:style>
        <p:txBody>
          <a:bodyPr anchor="ctr"/>
          <a:lstStyle/>
          <a:p>
            <a:pPr>
              <a:defRPr/>
            </a:pPr>
            <a:r>
              <a:rPr lang="en-US" sz="4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venir Book"/>
                <a:cs typeface="Avenir Book"/>
                <a:sym typeface="Arial"/>
                <a:rtl val="0"/>
              </a:rPr>
              <a:t>“No Data”</a:t>
            </a:r>
          </a:p>
        </p:txBody>
      </p:sp>
    </p:spTree>
    <p:extLst>
      <p:ext uri="{BB962C8B-B14F-4D97-AF65-F5344CB8AC3E}">
        <p14:creationId xmlns:p14="http://schemas.microsoft.com/office/powerpoint/2010/main" val="6184099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38EBFAC-EA58-FDAD-37D2-C6089FE2FC9E}"/>
              </a:ext>
            </a:extLst>
          </p:cNvPr>
          <p:cNvSpPr>
            <a:spLocks noGrp="1"/>
          </p:cNvSpPr>
          <p:nvPr>
            <p:ph type="body" sz="quarter" idx="13"/>
          </p:nvPr>
        </p:nvSpPr>
        <p:spPr>
          <a:xfrm>
            <a:off x="459798" y="1714500"/>
            <a:ext cx="5550583" cy="5143500"/>
          </a:xfrm>
        </p:spPr>
        <p:txBody>
          <a:bodyPr>
            <a:normAutofit fontScale="32500" lnSpcReduction="20000"/>
          </a:bodyPr>
          <a:lstStyle/>
          <a:p>
            <a:r>
              <a:rPr lang="en-GB" dirty="0"/>
              <a:t>Journal articles</a:t>
            </a:r>
          </a:p>
          <a:p>
            <a:pPr lvl="1"/>
            <a:r>
              <a:rPr lang="en-GB" dirty="0">
                <a:hlinkClick r:id="rId3"/>
              </a:rPr>
              <a:t>Mapping the English Lake District: a literary GIS</a:t>
            </a:r>
            <a:endParaRPr lang="en-GB" dirty="0"/>
          </a:p>
          <a:p>
            <a:pPr lvl="1"/>
            <a:r>
              <a:rPr lang="en-GB" dirty="0">
                <a:hlinkClick r:id="rId4"/>
              </a:rPr>
              <a:t>Where Are We? The Method of Mapping with GIS in Digital Humanities</a:t>
            </a:r>
            <a:endParaRPr lang="en-GB" dirty="0"/>
          </a:p>
          <a:p>
            <a:r>
              <a:rPr lang="en-GB" dirty="0"/>
              <a:t>Other research project websites</a:t>
            </a:r>
          </a:p>
          <a:p>
            <a:pPr lvl="1"/>
            <a:r>
              <a:rPr lang="en-GB" dirty="0">
                <a:hlinkClick r:id="rId5"/>
              </a:rPr>
              <a:t>Analysing 18-Century Tourism in the English Lake District</a:t>
            </a:r>
            <a:endParaRPr lang="en-GB" dirty="0"/>
          </a:p>
          <a:p>
            <a:pPr lvl="1"/>
            <a:r>
              <a:rPr lang="en-GB" dirty="0">
                <a:hlinkClick r:id="rId6"/>
              </a:rPr>
              <a:t>Crossing the Mediterranean Sea by Boat</a:t>
            </a:r>
            <a:endParaRPr lang="en-GB" dirty="0"/>
          </a:p>
          <a:p>
            <a:pPr lvl="1"/>
            <a:r>
              <a:rPr lang="en-GB" dirty="0">
                <a:hlinkClick r:id="rId7"/>
              </a:rPr>
              <a:t>DH GIS Projects</a:t>
            </a:r>
            <a:endParaRPr lang="en-GB" dirty="0"/>
          </a:p>
          <a:p>
            <a:r>
              <a:rPr lang="en-GB" dirty="0"/>
              <a:t>Tools </a:t>
            </a:r>
          </a:p>
          <a:p>
            <a:pPr lvl="1"/>
            <a:r>
              <a:rPr lang="en-GB" dirty="0">
                <a:hlinkClick r:id="rId8"/>
              </a:rPr>
              <a:t>ArcGIS StoryMaps</a:t>
            </a:r>
            <a:r>
              <a:rPr lang="en-GB" dirty="0"/>
              <a:t> – A digital platform to create inspiring, immersive stories by combining text, interactive maps, and other multimedia content. You can publish and share your story with your organization or everyone around the world. </a:t>
            </a:r>
            <a:r>
              <a:rPr lang="en-GB" dirty="0">
                <a:hlinkClick r:id="rId9"/>
              </a:rPr>
              <a:t>An ArcGIS StoryMaps cheat sheet</a:t>
            </a:r>
            <a:r>
              <a:rPr lang="en-GB" dirty="0"/>
              <a:t>. </a:t>
            </a:r>
          </a:p>
          <a:p>
            <a:pPr lvl="1"/>
            <a:r>
              <a:rPr lang="en-GB" dirty="0">
                <a:hlinkClick r:id="rId10"/>
              </a:rPr>
              <a:t>QGIS</a:t>
            </a:r>
            <a:r>
              <a:rPr lang="en-GB" dirty="0"/>
              <a:t> - A Free and Open Source Geographic Information System.</a:t>
            </a:r>
          </a:p>
          <a:p>
            <a:pPr lvl="1"/>
            <a:r>
              <a:rPr lang="en-GB" dirty="0">
                <a:hlinkClick r:id="rId11"/>
              </a:rPr>
              <a:t>ArcGIS Online </a:t>
            </a:r>
            <a:r>
              <a:rPr lang="en-GB" dirty="0"/>
              <a:t>- Build interactive web maps with ArcGIS Online, Esri's web-based mapping software.</a:t>
            </a:r>
          </a:p>
          <a:p>
            <a:pPr lvl="1"/>
            <a:r>
              <a:rPr lang="en-GB" dirty="0">
                <a:hlinkClick r:id="rId12"/>
              </a:rPr>
              <a:t>StoryMap JS </a:t>
            </a:r>
            <a:r>
              <a:rPr lang="en-GB" dirty="0"/>
              <a:t>- a free tool to help you tell stories on the web that highlight the locations of a series of events.</a:t>
            </a:r>
          </a:p>
          <a:p>
            <a:pPr lvl="1"/>
            <a:r>
              <a:rPr lang="en-GB" dirty="0">
                <a:hlinkClick r:id="rId13"/>
              </a:rPr>
              <a:t>Mapping is a module for Omeka S </a:t>
            </a:r>
            <a:r>
              <a:rPr lang="en-GB" dirty="0"/>
              <a:t>- allows you to geolocate Omeka S items and add interactive maps to Site Pages.</a:t>
            </a:r>
          </a:p>
          <a:p>
            <a:pPr lvl="1"/>
            <a:r>
              <a:rPr lang="en-GB" dirty="0">
                <a:hlinkClick r:id="rId14"/>
              </a:rPr>
              <a:t>DARIAH-DE Geo-Browser </a:t>
            </a:r>
            <a:r>
              <a:rPr lang="en-GB" dirty="0" err="1">
                <a:hlinkClick r:id="rId14"/>
              </a:rPr>
              <a:t>Geo-Browser</a:t>
            </a:r>
            <a:r>
              <a:rPr lang="en-GB" dirty="0">
                <a:hlinkClick r:id="rId14"/>
              </a:rPr>
              <a:t> </a:t>
            </a:r>
            <a:r>
              <a:rPr lang="en-GB" dirty="0"/>
              <a:t>– Create visualizations with geotagged data.</a:t>
            </a:r>
          </a:p>
          <a:p>
            <a:r>
              <a:rPr lang="en-GB" dirty="0"/>
              <a:t>Training materials</a:t>
            </a:r>
          </a:p>
          <a:p>
            <a:pPr lvl="1"/>
            <a:r>
              <a:rPr lang="en-GB" dirty="0">
                <a:solidFill>
                  <a:srgbClr val="4C4C4C"/>
                </a:solidFill>
                <a:hlinkClick r:id="rId15"/>
              </a:rPr>
              <a:t>Georeferencing in QGIS 2.0</a:t>
            </a:r>
            <a:endParaRPr lang="en-GB" dirty="0">
              <a:solidFill>
                <a:srgbClr val="4C4C4C"/>
              </a:solidFill>
              <a:hlinkClick r:id="rId16"/>
            </a:endParaRPr>
          </a:p>
          <a:p>
            <a:pPr lvl="1"/>
            <a:r>
              <a:rPr lang="en-GB" dirty="0">
                <a:solidFill>
                  <a:srgbClr val="4C4C4C"/>
                </a:solidFill>
                <a:hlinkClick r:id="rId16"/>
              </a:rPr>
              <a:t>Create a map using ArcGIS </a:t>
            </a:r>
            <a:r>
              <a:rPr lang="en-GB" dirty="0">
                <a:solidFill>
                  <a:srgbClr val="4C4C4C"/>
                </a:solidFill>
              </a:rPr>
              <a:t>( ~ 20 mins)</a:t>
            </a:r>
          </a:p>
          <a:p>
            <a:pPr lvl="1"/>
            <a:r>
              <a:rPr lang="en-GB" dirty="0">
                <a:solidFill>
                  <a:srgbClr val="4C4C4C"/>
                </a:solidFill>
                <a:hlinkClick r:id="rId17"/>
              </a:rPr>
              <a:t>Getting started with ArcGIS StoryMaps</a:t>
            </a:r>
            <a:endParaRPr lang="en-GB" dirty="0">
              <a:solidFill>
                <a:srgbClr val="4C4C4C"/>
              </a:solidFill>
            </a:endParaRPr>
          </a:p>
          <a:p>
            <a:pPr lvl="1"/>
            <a:r>
              <a:rPr lang="en-GB" dirty="0">
                <a:hlinkClick r:id="rId18"/>
              </a:rPr>
              <a:t>Nine steps to great storytelling</a:t>
            </a:r>
            <a:endParaRPr lang="en-GB" dirty="0"/>
          </a:p>
          <a:p>
            <a:pPr lvl="1"/>
            <a:r>
              <a:rPr lang="en-GB" dirty="0">
                <a:hlinkClick r:id="rId19"/>
              </a:rPr>
              <a:t>How to create a basic map for print and web using QGIS</a:t>
            </a:r>
            <a:endParaRPr lang="en-GB" dirty="0"/>
          </a:p>
          <a:p>
            <a:pPr lvl="1"/>
            <a:r>
              <a:rPr lang="en-GB" dirty="0">
                <a:hlinkClick r:id="rId20"/>
              </a:rPr>
              <a:t>QGIS Training Manual</a:t>
            </a:r>
            <a:endParaRPr lang="en-GB" dirty="0"/>
          </a:p>
          <a:p>
            <a:pPr lvl="1"/>
            <a:r>
              <a:rPr lang="en-GB" dirty="0">
                <a:hlinkClick r:id="rId21"/>
              </a:rPr>
              <a:t>GIS and Humanities lecture</a:t>
            </a:r>
            <a:endParaRPr lang="en-GB" dirty="0"/>
          </a:p>
          <a:p>
            <a:r>
              <a:rPr lang="en-GB" dirty="0"/>
              <a:t>Spatial data sources</a:t>
            </a:r>
          </a:p>
          <a:p>
            <a:pPr lvl="1"/>
            <a:r>
              <a:rPr lang="en-GB" dirty="0">
                <a:hlinkClick r:id="rId22"/>
              </a:rPr>
              <a:t>The GeoNames </a:t>
            </a:r>
            <a:r>
              <a:rPr lang="en-GB" dirty="0"/>
              <a:t>- geographical database covers all countries and contains over eleven million placenames that are available for download free of charge.</a:t>
            </a:r>
          </a:p>
          <a:p>
            <a:pPr lvl="1"/>
            <a:r>
              <a:rPr lang="en-GB" dirty="0">
                <a:hlinkClick r:id="rId23"/>
              </a:rPr>
              <a:t>HARVARD Geospatial Library</a:t>
            </a:r>
            <a:endParaRPr lang="en-GB" dirty="0"/>
          </a:p>
          <a:p>
            <a:pPr lvl="1"/>
            <a:r>
              <a:rPr lang="en-GB" dirty="0"/>
              <a:t>OpenStreetMap – free crowd-sourced </a:t>
            </a:r>
            <a:r>
              <a:rPr lang="en-GB" dirty="0">
                <a:hlinkClick r:id="rId24"/>
              </a:rPr>
              <a:t>editable</a:t>
            </a:r>
            <a:r>
              <a:rPr lang="en-GB" dirty="0"/>
              <a:t>/</a:t>
            </a:r>
            <a:r>
              <a:rPr lang="en-GB" dirty="0">
                <a:hlinkClick r:id="rId25"/>
              </a:rPr>
              <a:t>downloadable</a:t>
            </a:r>
            <a:r>
              <a:rPr lang="en-GB" dirty="0"/>
              <a:t> map of the world made up GLAM items such as Museum/Library locations etc. </a:t>
            </a:r>
          </a:p>
          <a:p>
            <a:pPr lvl="1"/>
            <a:r>
              <a:rPr lang="en-GB" dirty="0">
                <a:hlinkClick r:id="rId26"/>
              </a:rPr>
              <a:t>Rectified Maps</a:t>
            </a:r>
            <a:r>
              <a:rPr lang="en-GB" dirty="0"/>
              <a:t> - Find old maps and other imagery or upload a map and rectify against a real map.</a:t>
            </a:r>
          </a:p>
          <a:p>
            <a:pPr lvl="1"/>
            <a:r>
              <a:rPr lang="en-GB" dirty="0">
                <a:hlinkClick r:id="rId27"/>
              </a:rPr>
              <a:t>Other list of data sources</a:t>
            </a:r>
            <a:r>
              <a:rPr lang="en-GB" dirty="0"/>
              <a:t> </a:t>
            </a:r>
          </a:p>
        </p:txBody>
      </p:sp>
      <p:sp>
        <p:nvSpPr>
          <p:cNvPr id="4" name="Text Placeholder 4">
            <a:extLst>
              <a:ext uri="{FF2B5EF4-FFF2-40B4-BE49-F238E27FC236}">
                <a16:creationId xmlns:a16="http://schemas.microsoft.com/office/drawing/2014/main" id="{DA9B82AA-D1B0-D2A9-8CC3-0209EF060785}"/>
              </a:ext>
            </a:extLst>
          </p:cNvPr>
          <p:cNvSpPr txBox="1">
            <a:spLocks/>
          </p:cNvSpPr>
          <p:nvPr/>
        </p:nvSpPr>
        <p:spPr>
          <a:xfrm>
            <a:off x="459798" y="1054896"/>
            <a:ext cx="8703056" cy="50782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solidFill>
                  <a:srgbClr val="00B2DD"/>
                </a:solidFill>
              </a:rPr>
              <a:t>References and other pointers</a:t>
            </a:r>
            <a:endParaRPr lang="en-US" dirty="0">
              <a:solidFill>
                <a:srgbClr val="00B2DD"/>
              </a:solidFill>
            </a:endParaRPr>
          </a:p>
        </p:txBody>
      </p:sp>
      <p:sp>
        <p:nvSpPr>
          <p:cNvPr id="3" name="Text Placeholder 1">
            <a:extLst>
              <a:ext uri="{FF2B5EF4-FFF2-40B4-BE49-F238E27FC236}">
                <a16:creationId xmlns:a16="http://schemas.microsoft.com/office/drawing/2014/main" id="{394606D5-E5FB-3FD7-63DE-94DCE937005F}"/>
              </a:ext>
            </a:extLst>
          </p:cNvPr>
          <p:cNvSpPr txBox="1">
            <a:spLocks/>
          </p:cNvSpPr>
          <p:nvPr/>
        </p:nvSpPr>
        <p:spPr>
          <a:xfrm>
            <a:off x="6095999" y="1714499"/>
            <a:ext cx="6017232" cy="5004799"/>
          </a:xfrm>
          <a:prstGeom prst="rect">
            <a:avLst/>
          </a:prstGeom>
        </p:spPr>
        <p:txBody>
          <a:bodyPr vert="horz" lIns="91440" tIns="45720" rIns="91440" bIns="45720" rtlCol="0">
            <a:normAutofit fontScale="32500" lnSpcReduction="20000"/>
          </a:bodyPr>
          <a:lstStyle>
            <a:lvl1pPr marL="228600" indent="-228600" algn="l" defTabSz="914400" rtl="0" eaLnBrk="1" latinLnBrk="0" hangingPunct="1">
              <a:lnSpc>
                <a:spcPct val="90000"/>
              </a:lnSpc>
              <a:spcBef>
                <a:spcPts val="1000"/>
              </a:spcBef>
              <a:buClr>
                <a:srgbClr val="00B2DD"/>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Journal articles / book</a:t>
            </a:r>
          </a:p>
          <a:p>
            <a:pPr lvl="1"/>
            <a:r>
              <a:rPr lang="en-GB" dirty="0">
                <a:hlinkClick r:id="rId28"/>
              </a:rPr>
              <a:t>Digital Spatial Infrastructures and Worldviews in Pre-Modern Societies</a:t>
            </a:r>
            <a:endParaRPr lang="en-GB" dirty="0"/>
          </a:p>
          <a:p>
            <a:pPr lvl="1"/>
            <a:r>
              <a:rPr lang="en-GB" dirty="0">
                <a:hlinkClick r:id="rId29"/>
              </a:rPr>
              <a:t>The Spatial Humanities : GIS and the Future of Humanities Scholarship</a:t>
            </a:r>
            <a:r>
              <a:rPr lang="en-GB" dirty="0"/>
              <a:t> (Warwick library access)</a:t>
            </a:r>
          </a:p>
          <a:p>
            <a:pPr lvl="1"/>
            <a:r>
              <a:rPr lang="en-GB" dirty="0">
                <a:hlinkClick r:id="rId30"/>
              </a:rPr>
              <a:t>The Visualization of Spatial Data in the Humanities</a:t>
            </a:r>
            <a:endParaRPr lang="en-GB" dirty="0"/>
          </a:p>
          <a:p>
            <a:r>
              <a:rPr lang="en-GB" dirty="0"/>
              <a:t>Others</a:t>
            </a:r>
          </a:p>
          <a:p>
            <a:pPr lvl="1"/>
            <a:r>
              <a:rPr lang="en-GB" dirty="0">
                <a:hlinkClick r:id="rId31"/>
              </a:rPr>
              <a:t>The Spatial Humanities: GIS and the future of humanities scholarship </a:t>
            </a:r>
            <a:r>
              <a:rPr lang="en-GB" dirty="0"/>
              <a:t>(book review)</a:t>
            </a:r>
          </a:p>
          <a:p>
            <a:pPr lvl="1"/>
            <a:r>
              <a:rPr lang="en-GB" dirty="0">
                <a:hlinkClick r:id="rId32"/>
              </a:rPr>
              <a:t>The geospatial humanities: past, present and future</a:t>
            </a:r>
            <a:endParaRPr lang="en-GB" dirty="0"/>
          </a:p>
          <a:p>
            <a:pPr lvl="1"/>
            <a:r>
              <a:rPr lang="en-GB" dirty="0">
                <a:hlinkClick r:id="rId33"/>
              </a:rPr>
              <a:t>GeoHumanities Project and Resource Listings</a:t>
            </a:r>
            <a:endParaRPr lang="en-GB" dirty="0"/>
          </a:p>
          <a:p>
            <a:pPr lvl="1"/>
            <a:r>
              <a:rPr lang="en-GB" dirty="0">
                <a:hlinkClick r:id="rId34"/>
              </a:rPr>
              <a:t>The Historical GIS Research Network Resources</a:t>
            </a:r>
            <a:endParaRPr lang="en-GB" dirty="0"/>
          </a:p>
          <a:p>
            <a:pPr lvl="1"/>
            <a:r>
              <a:rPr lang="en-GB" dirty="0">
                <a:hlinkClick r:id="rId35"/>
              </a:rPr>
              <a:t>A tutorial on Datums</a:t>
            </a:r>
            <a:endParaRPr lang="en-GB" dirty="0"/>
          </a:p>
          <a:p>
            <a:pPr lvl="1"/>
            <a:r>
              <a:rPr lang="en-GB" dirty="0">
                <a:hlinkClick r:id="rId36"/>
              </a:rPr>
              <a:t>Awesome Digital Humanities</a:t>
            </a:r>
            <a:endParaRPr lang="en-GB" dirty="0"/>
          </a:p>
          <a:p>
            <a:r>
              <a:rPr lang="en-GB" dirty="0"/>
              <a:t>Tools </a:t>
            </a:r>
          </a:p>
          <a:p>
            <a:pPr lvl="1"/>
            <a:r>
              <a:rPr lang="en-GB" dirty="0">
                <a:hlinkClick r:id="rId37"/>
              </a:rPr>
              <a:t>Map Warper </a:t>
            </a:r>
            <a:r>
              <a:rPr lang="en-GB" dirty="0"/>
              <a:t>- open-source georeferencing service (upload scanned maps and georeferenced them against OpenStreetMap)</a:t>
            </a:r>
          </a:p>
          <a:p>
            <a:pPr lvl="1"/>
            <a:r>
              <a:rPr lang="en-GB" dirty="0">
                <a:hlinkClick r:id="rId38"/>
              </a:rPr>
              <a:t>PLATIN</a:t>
            </a:r>
            <a:r>
              <a:rPr lang="en-GB" dirty="0"/>
              <a:t> -  HTML5-based tool for presentation and analysis of spatial and temporal data, with a focus on historical data.</a:t>
            </a:r>
          </a:p>
          <a:p>
            <a:pPr lvl="1"/>
            <a:r>
              <a:rPr lang="en-GB" dirty="0">
                <a:hlinkClick r:id="rId27"/>
              </a:rPr>
              <a:t>Other list of tools</a:t>
            </a:r>
            <a:endParaRPr lang="en-GB" dirty="0"/>
          </a:p>
          <a:p>
            <a:pPr lvl="1"/>
            <a:r>
              <a:rPr lang="en-GB" sz="2400" dirty="0">
                <a:hlinkClick r:id="rId39"/>
              </a:rPr>
              <a:t>GeoDa</a:t>
            </a:r>
            <a:r>
              <a:rPr lang="en-GB" sz="2400" dirty="0"/>
              <a:t> – a free desktop GIS software.</a:t>
            </a:r>
          </a:p>
          <a:p>
            <a:pPr lvl="1"/>
            <a:r>
              <a:rPr lang="en-GB" dirty="0">
                <a:hlinkClick r:id="rId40"/>
              </a:rPr>
              <a:t>ArcGIS Pro </a:t>
            </a:r>
            <a:r>
              <a:rPr lang="en-GB" dirty="0"/>
              <a:t>- </a:t>
            </a:r>
            <a:r>
              <a:rPr lang="en-GB" sz="2400" dirty="0"/>
              <a:t>a commercial desktop GIS software.</a:t>
            </a:r>
          </a:p>
          <a:p>
            <a:pPr lvl="1"/>
            <a:r>
              <a:rPr lang="en-GB" sz="2400" dirty="0"/>
              <a:t>R programming (</a:t>
            </a:r>
            <a:r>
              <a:rPr lang="en-GB" sz="2400" dirty="0">
                <a:hlinkClick r:id="rId41"/>
              </a:rPr>
              <a:t>geocoding, mapping</a:t>
            </a:r>
            <a:r>
              <a:rPr lang="en-GB" sz="2400" dirty="0"/>
              <a:t>, </a:t>
            </a:r>
            <a:r>
              <a:rPr lang="en-GB" sz="2400" dirty="0">
                <a:hlinkClick r:id="rId42"/>
              </a:rPr>
              <a:t>tutorials</a:t>
            </a:r>
            <a:r>
              <a:rPr lang="en-GB" sz="2400" dirty="0"/>
              <a:t>, etc)</a:t>
            </a:r>
          </a:p>
          <a:p>
            <a:pPr lvl="1"/>
            <a:r>
              <a:rPr lang="en-GB" sz="2400" dirty="0">
                <a:hlinkClick r:id="rId43"/>
              </a:rPr>
              <a:t>Edinburgh Geoparser</a:t>
            </a:r>
            <a:endParaRPr lang="en-GB" sz="2400" dirty="0"/>
          </a:p>
          <a:p>
            <a:r>
              <a:rPr lang="en-GB" dirty="0"/>
              <a:t>Training materials</a:t>
            </a:r>
          </a:p>
          <a:p>
            <a:pPr lvl="1"/>
            <a:r>
              <a:rPr lang="en-GB" dirty="0">
                <a:solidFill>
                  <a:srgbClr val="4C4C4C"/>
                </a:solidFill>
                <a:latin typeface="Source Sans Pro" panose="020B0503030403020204" pitchFamily="34" charset="0"/>
                <a:hlinkClick r:id="rId44"/>
              </a:rPr>
              <a:t>Finding Places in Text with the World Historical Gazetteer</a:t>
            </a:r>
            <a:endParaRPr lang="en-GB" dirty="0">
              <a:solidFill>
                <a:srgbClr val="4C4C4C"/>
              </a:solidFill>
              <a:latin typeface="Source Sans Pro" panose="020B0503030403020204" pitchFamily="34" charset="0"/>
            </a:endParaRPr>
          </a:p>
          <a:p>
            <a:pPr lvl="1"/>
            <a:r>
              <a:rPr lang="en-GB" dirty="0">
                <a:hlinkClick r:id="rId45"/>
              </a:rPr>
              <a:t>GIS for Humanities</a:t>
            </a:r>
            <a:endParaRPr lang="en-GB" dirty="0"/>
          </a:p>
          <a:p>
            <a:pPr lvl="1"/>
            <a:r>
              <a:rPr lang="en-GB" dirty="0">
                <a:solidFill>
                  <a:srgbClr val="4C4C4C"/>
                </a:solidFill>
                <a:latin typeface="Source Sans Pro" panose="020B0503030403020204" pitchFamily="34" charset="0"/>
                <a:hlinkClick r:id="rId46"/>
              </a:rPr>
              <a:t>Getting started with GIS</a:t>
            </a:r>
            <a:endParaRPr lang="en-GB" dirty="0">
              <a:solidFill>
                <a:srgbClr val="4C4C4C"/>
              </a:solidFill>
              <a:latin typeface="Source Sans Pro" panose="020B0503030403020204" pitchFamily="34" charset="0"/>
              <a:hlinkClick r:id="rId47"/>
            </a:endParaRPr>
          </a:p>
          <a:p>
            <a:pPr lvl="1"/>
            <a:r>
              <a:rPr lang="en-GB" dirty="0">
                <a:solidFill>
                  <a:srgbClr val="4C4C4C"/>
                </a:solidFill>
                <a:latin typeface="Source Sans Pro" panose="020B0503030403020204" pitchFamily="34" charset="0"/>
                <a:hlinkClick r:id="rId47"/>
              </a:rPr>
              <a:t>Introduction to Map Warper</a:t>
            </a:r>
            <a:endParaRPr lang="en-GB" dirty="0">
              <a:solidFill>
                <a:srgbClr val="4C4C4C"/>
              </a:solidFill>
              <a:latin typeface="Source Sans Pro" panose="020B0503030403020204" pitchFamily="34" charset="0"/>
            </a:endParaRPr>
          </a:p>
          <a:p>
            <a:pPr lvl="1"/>
            <a:r>
              <a:rPr lang="en-GB" dirty="0">
                <a:solidFill>
                  <a:srgbClr val="4C4C4C"/>
                </a:solidFill>
                <a:latin typeface="Source Sans Pro" panose="020B0503030403020204" pitchFamily="34" charset="0"/>
                <a:hlinkClick r:id="rId48"/>
              </a:rPr>
              <a:t>Geocoding Historical Data using QGIS</a:t>
            </a:r>
            <a:endParaRPr lang="en-GB" dirty="0">
              <a:solidFill>
                <a:srgbClr val="4C4C4C"/>
              </a:solidFill>
              <a:latin typeface="Source Sans Pro" panose="020B0503030403020204" pitchFamily="34" charset="0"/>
            </a:endParaRPr>
          </a:p>
          <a:p>
            <a:pPr lvl="1"/>
            <a:r>
              <a:rPr lang="en-GB" dirty="0">
                <a:solidFill>
                  <a:srgbClr val="4C4C4C"/>
                </a:solidFill>
                <a:latin typeface="Source Sans Pro" panose="020B0503030403020204" pitchFamily="34" charset="0"/>
                <a:hlinkClick r:id="rId49"/>
              </a:rPr>
              <a:t>Repository of ArcGIS lessons/tutorials </a:t>
            </a:r>
            <a:endParaRPr lang="en-GB" dirty="0">
              <a:solidFill>
                <a:srgbClr val="4C4C4C"/>
              </a:solidFill>
              <a:latin typeface="Source Sans Pro" panose="020B0503030403020204" pitchFamily="34" charset="0"/>
            </a:endParaRPr>
          </a:p>
          <a:p>
            <a:pPr lvl="1"/>
            <a:r>
              <a:rPr lang="en-GB" dirty="0">
                <a:hlinkClick r:id="rId50"/>
              </a:rPr>
              <a:t>ArcGIS Tutorials </a:t>
            </a:r>
            <a:r>
              <a:rPr lang="en-GB" dirty="0"/>
              <a:t>– gallery of tutorials about using ArcGIS tools.</a:t>
            </a:r>
          </a:p>
          <a:p>
            <a:pPr lvl="1"/>
            <a:r>
              <a:rPr lang="en-GB" dirty="0">
                <a:hlinkClick r:id="rId51"/>
              </a:rPr>
              <a:t>Lecture with GIS</a:t>
            </a:r>
            <a:endParaRPr lang="en-GB" dirty="0"/>
          </a:p>
          <a:p>
            <a:r>
              <a:rPr lang="en-GB" dirty="0"/>
              <a:t>Spatial data sources</a:t>
            </a:r>
          </a:p>
          <a:p>
            <a:pPr lvl="1"/>
            <a:r>
              <a:rPr lang="en-GB" dirty="0">
                <a:hlinkClick r:id="rId52"/>
              </a:rPr>
              <a:t>World Historical Gazetteer</a:t>
            </a:r>
            <a:r>
              <a:rPr lang="en-GB" dirty="0"/>
              <a:t> </a:t>
            </a:r>
          </a:p>
          <a:p>
            <a:pPr lvl="1"/>
            <a:r>
              <a:rPr lang="en-GB" dirty="0">
                <a:hlinkClick r:id="rId53"/>
              </a:rPr>
              <a:t>Gazetteer of British Place Names</a:t>
            </a:r>
            <a:endParaRPr lang="en-GB" dirty="0"/>
          </a:p>
        </p:txBody>
      </p:sp>
    </p:spTree>
    <p:extLst>
      <p:ext uri="{BB962C8B-B14F-4D97-AF65-F5344CB8AC3E}">
        <p14:creationId xmlns:p14="http://schemas.microsoft.com/office/powerpoint/2010/main" val="24087869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a:xfrm>
            <a:off x="1093281" y="1911792"/>
            <a:ext cx="1953737" cy="507823"/>
          </a:xfrm>
        </p:spPr>
        <p:txBody>
          <a:bodyPr>
            <a:normAutofit/>
          </a:bodyPr>
          <a:lstStyle/>
          <a:p>
            <a:pPr algn="ctr"/>
            <a:r>
              <a:rPr lang="en-US" sz="1600" dirty="0">
                <a:latin typeface="+mn-lt"/>
              </a:rPr>
              <a:t>Thank you</a:t>
            </a:r>
          </a:p>
        </p:txBody>
      </p:sp>
      <p:pic>
        <p:nvPicPr>
          <p:cNvPr id="4" name="Content Placeholder 4">
            <a:extLst>
              <a:ext uri="{FF2B5EF4-FFF2-40B4-BE49-F238E27FC236}">
                <a16:creationId xmlns:a16="http://schemas.microsoft.com/office/drawing/2014/main" id="{B6D3FD73-2B37-AE3D-C0C8-9FCAF04EF2A4}"/>
              </a:ext>
            </a:extLst>
          </p:cNvPr>
          <p:cNvPicPr>
            <a:picLocks noChangeAspect="1"/>
          </p:cNvPicPr>
          <p:nvPr/>
        </p:nvPicPr>
        <p:blipFill rotWithShape="1">
          <a:blip r:embed="rId3"/>
          <a:srcRect l="3929" t="-307" r="2472" b="2521"/>
          <a:stretch/>
        </p:blipFill>
        <p:spPr>
          <a:xfrm>
            <a:off x="821829" y="3265045"/>
            <a:ext cx="2496643" cy="2524478"/>
          </a:xfrm>
          <a:prstGeom prst="rect">
            <a:avLst/>
          </a:prstGeom>
        </p:spPr>
      </p:pic>
      <p:sp>
        <p:nvSpPr>
          <p:cNvPr id="11" name="Text Placeholder 1">
            <a:extLst>
              <a:ext uri="{FF2B5EF4-FFF2-40B4-BE49-F238E27FC236}">
                <a16:creationId xmlns:a16="http://schemas.microsoft.com/office/drawing/2014/main" id="{A6AA7CF6-4449-A7D3-2CAE-97F1C4C09A09}"/>
              </a:ext>
            </a:extLst>
          </p:cNvPr>
          <p:cNvSpPr>
            <a:spLocks noGrp="1"/>
          </p:cNvSpPr>
          <p:nvPr>
            <p:ph type="body" sz="quarter" idx="13"/>
          </p:nvPr>
        </p:nvSpPr>
        <p:spPr>
          <a:xfrm>
            <a:off x="4127500" y="2705100"/>
            <a:ext cx="7759700" cy="3873500"/>
          </a:xfrm>
        </p:spPr>
        <p:txBody>
          <a:bodyPr>
            <a:normAutofit fontScale="77500" lnSpcReduction="20000"/>
          </a:bodyPr>
          <a:lstStyle/>
          <a:p>
            <a:pPr marL="0" indent="0">
              <a:spcBef>
                <a:spcPts val="2000"/>
              </a:spcBef>
              <a:buNone/>
              <a:defRPr sz="5600">
                <a:latin typeface="Avenir Heavy"/>
                <a:ea typeface="Avenir Heavy"/>
                <a:cs typeface="Avenir Heavy"/>
                <a:sym typeface="Avenir Heavy"/>
              </a:defRPr>
            </a:pPr>
            <a:r>
              <a:rPr lang="en-GB" dirty="0"/>
              <a:t>Dr Godwin Yeboah</a:t>
            </a:r>
            <a:endParaRPr lang="en-GB" sz="800" dirty="0">
              <a:solidFill>
                <a:srgbClr val="000090"/>
              </a:solidFill>
            </a:endParaRPr>
          </a:p>
          <a:p>
            <a:pPr marL="0" indent="0">
              <a:spcBef>
                <a:spcPts val="900"/>
              </a:spcBef>
              <a:buNone/>
              <a:defRPr sz="4000">
                <a:latin typeface="Avenir Book"/>
                <a:ea typeface="Avenir Book"/>
                <a:cs typeface="Avenir Book"/>
                <a:sym typeface="Avenir Book"/>
              </a:defRPr>
            </a:pPr>
            <a:r>
              <a:rPr lang="en-GB" sz="2800" i="1" dirty="0">
                <a:hlinkClick r:id="rId4"/>
              </a:rPr>
              <a:t>IDG Technology for Research team </a:t>
            </a:r>
            <a:r>
              <a:rPr lang="en-GB" sz="2800" i="1" dirty="0"/>
              <a:t>member, </a:t>
            </a:r>
            <a:r>
              <a:rPr lang="en-GB" sz="2800" dirty="0"/>
              <a:t>Information and Digital Group (IDG), University of Warwick, UK.</a:t>
            </a:r>
          </a:p>
          <a:p>
            <a:pPr marL="0" indent="0">
              <a:spcBef>
                <a:spcPts val="900"/>
              </a:spcBef>
              <a:buNone/>
              <a:defRPr sz="4000">
                <a:latin typeface="Avenir Book"/>
                <a:ea typeface="Avenir Book"/>
                <a:cs typeface="Avenir Book"/>
                <a:sym typeface="Avenir Book"/>
              </a:defRPr>
            </a:pPr>
            <a:r>
              <a:rPr lang="en-GB" sz="2800" i="1" dirty="0"/>
              <a:t>Email: </a:t>
            </a:r>
            <a:r>
              <a:rPr lang="en-GB" sz="2800" i="1" dirty="0">
                <a:hlinkClick r:id="rId5"/>
              </a:rPr>
              <a:t>g.yeboah@warwick.ac.uk</a:t>
            </a:r>
            <a:r>
              <a:rPr lang="en-GB" sz="2800" i="1" dirty="0"/>
              <a:t> </a:t>
            </a:r>
          </a:p>
          <a:p>
            <a:pPr marL="0" indent="0">
              <a:spcBef>
                <a:spcPts val="900"/>
              </a:spcBef>
              <a:buNone/>
              <a:defRPr sz="4000">
                <a:latin typeface="Avenir Book"/>
                <a:ea typeface="Avenir Book"/>
                <a:cs typeface="Avenir Book"/>
                <a:sym typeface="Avenir Book"/>
              </a:defRPr>
            </a:pPr>
            <a:r>
              <a:rPr lang="en-GB" sz="2800" i="1" dirty="0"/>
              <a:t>Twitter: </a:t>
            </a:r>
            <a:r>
              <a:rPr lang="en-GB" sz="2800" i="1" dirty="0">
                <a:hlinkClick r:id="rId6"/>
              </a:rPr>
              <a:t>@GodwinYeboah</a:t>
            </a:r>
            <a:endParaRPr lang="en-GB" sz="2800" i="1" dirty="0"/>
          </a:p>
          <a:p>
            <a:pPr marL="0" indent="0">
              <a:spcBef>
                <a:spcPts val="900"/>
              </a:spcBef>
              <a:buNone/>
              <a:defRPr sz="4000">
                <a:latin typeface="Avenir Book"/>
                <a:ea typeface="Avenir Book"/>
                <a:cs typeface="Avenir Book"/>
                <a:sym typeface="Avenir Book"/>
              </a:defRPr>
            </a:pPr>
            <a:r>
              <a:rPr lang="en-GB" sz="2800" i="1" dirty="0"/>
              <a:t>OrcID: </a:t>
            </a:r>
            <a:r>
              <a:rPr lang="en-GB" sz="2800" i="1" dirty="0">
                <a:hlinkClick r:id="rId7"/>
              </a:rPr>
              <a:t>0000-0003-4618-3175</a:t>
            </a:r>
            <a:endParaRPr lang="en-GB" sz="2800" i="1" dirty="0"/>
          </a:p>
          <a:p>
            <a:pPr marL="0" indent="0">
              <a:spcBef>
                <a:spcPts val="900"/>
              </a:spcBef>
              <a:buNone/>
              <a:defRPr sz="4000">
                <a:latin typeface="Avenir Book"/>
                <a:ea typeface="Avenir Book"/>
                <a:cs typeface="Avenir Book"/>
                <a:sym typeface="Avenir Book"/>
              </a:defRPr>
            </a:pPr>
            <a:r>
              <a:rPr lang="en-GB" sz="2800" i="1" dirty="0"/>
              <a:t>ResearchGate: </a:t>
            </a:r>
            <a:r>
              <a:rPr lang="en-GB" sz="2800" i="1" dirty="0">
                <a:hlinkClick r:id="rId8"/>
              </a:rPr>
              <a:t>https://www.researchgate.net/profile/Godwin-Yeboah</a:t>
            </a:r>
            <a:endParaRPr lang="en-GB" sz="2800" i="1" dirty="0"/>
          </a:p>
        </p:txBody>
      </p:sp>
      <p:sp>
        <p:nvSpPr>
          <p:cNvPr id="2" name="Text Placeholder 2">
            <a:extLst>
              <a:ext uri="{FF2B5EF4-FFF2-40B4-BE49-F238E27FC236}">
                <a16:creationId xmlns:a16="http://schemas.microsoft.com/office/drawing/2014/main" id="{728E82A9-E708-4F9B-79DA-5C7CBF2B0D00}"/>
              </a:ext>
            </a:extLst>
          </p:cNvPr>
          <p:cNvSpPr txBox="1">
            <a:spLocks/>
          </p:cNvSpPr>
          <p:nvPr/>
        </p:nvSpPr>
        <p:spPr>
          <a:xfrm>
            <a:off x="4127500" y="1911793"/>
            <a:ext cx="5376096" cy="50782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Tx/>
              <a:buNone/>
              <a:defRPr sz="2667" b="1" i="0" kern="1200" baseline="0">
                <a:solidFill>
                  <a:srgbClr val="00B2DD"/>
                </a:solidFill>
                <a:latin typeface="+mn-lt"/>
                <a:ea typeface="Avenir Next Demi Bold" charset="0"/>
                <a:cs typeface="Avenir Next Demi Bold"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Avenir Next Demi Bold" charset="0"/>
                <a:ea typeface="Avenir Next Demi Bold" charset="0"/>
                <a:cs typeface="Avenir Next Demi Bold"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Avenir Next Demi Bold" charset="0"/>
                <a:ea typeface="Avenir Next Demi Bold" charset="0"/>
                <a:cs typeface="Avenir Next Demi Bold"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Avenir Next Demi Bold" charset="0"/>
                <a:ea typeface="Avenir Next Demi Bold" charset="0"/>
                <a:cs typeface="Avenir Next Demi Bold"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Avenir Next Demi Bold" charset="0"/>
                <a:ea typeface="Avenir Next Demi Bold" charset="0"/>
                <a:cs typeface="Avenir Next Demi Bold"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a:t>Q &amp; A / Walkthrough using </a:t>
            </a:r>
            <a:r>
              <a:rPr lang="en-US" sz="1600" dirty="0">
                <a:hlinkClick r:id="rId9"/>
              </a:rPr>
              <a:t>war data </a:t>
            </a:r>
            <a:r>
              <a:rPr lang="en-US" sz="1600" dirty="0"/>
              <a:t>and </a:t>
            </a:r>
            <a:r>
              <a:rPr lang="en-US" sz="1600" dirty="0">
                <a:hlinkClick r:id="rId10"/>
              </a:rPr>
              <a:t>ArcGIS MapViewer</a:t>
            </a:r>
            <a:endParaRPr lang="en-US" sz="1600" dirty="0"/>
          </a:p>
        </p:txBody>
      </p:sp>
    </p:spTree>
    <p:extLst>
      <p:ext uri="{BB962C8B-B14F-4D97-AF65-F5344CB8AC3E}">
        <p14:creationId xmlns:p14="http://schemas.microsoft.com/office/powerpoint/2010/main" val="12054032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GUID" val="29214dbc-e468-41c5-907d-d384e4aee91a"/>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8f8cd6a-5bb9-4a07-9cad-df4444918097">
      <Terms xmlns="http://schemas.microsoft.com/office/infopath/2007/PartnerControls"/>
    </lcf76f155ced4ddcb4097134ff3c332f>
    <TaxCatchAll xmlns="ed02eaec-8abf-401b-a8c7-877511da9cc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9430B3D46C22A48899B17B92CD22A7D" ma:contentTypeVersion="16" ma:contentTypeDescription="Create a new document." ma:contentTypeScope="" ma:versionID="db7616ce6b56223e638c47536da69d54">
  <xsd:schema xmlns:xsd="http://www.w3.org/2001/XMLSchema" xmlns:xs="http://www.w3.org/2001/XMLSchema" xmlns:p="http://schemas.microsoft.com/office/2006/metadata/properties" xmlns:ns2="68f8cd6a-5bb9-4a07-9cad-df4444918097" xmlns:ns3="ed02eaec-8abf-401b-a8c7-877511da9cc5" targetNamespace="http://schemas.microsoft.com/office/2006/metadata/properties" ma:root="true" ma:fieldsID="7bae0d310395285d8091e842b92b13e3" ns2:_="" ns3:_="">
    <xsd:import namespace="68f8cd6a-5bb9-4a07-9cad-df4444918097"/>
    <xsd:import namespace="ed02eaec-8abf-401b-a8c7-877511da9cc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8f8cd6a-5bb9-4a07-9cad-df444491809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955cd427-a42c-44c8-816a-2405638e27c4" ma:termSetId="09814cd3-568e-fe90-9814-8d621ff8fb84" ma:anchorId="fba54fb3-c3e1-fe81-a776-ca4b69148c4d" ma:open="true" ma:isKeyword="false">
      <xsd:complexType>
        <xsd:sequence>
          <xsd:element ref="pc:Terms" minOccurs="0" maxOccurs="1"/>
        </xsd:sequence>
      </xsd:complexType>
    </xsd:element>
    <xsd:element name="MediaServiceLocation" ma:index="22" nillable="true" ma:displayName="Location"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d02eaec-8abf-401b-a8c7-877511da9cc5"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c16ef35c-1a89-47af-ad86-ab7c0ae9629d}" ma:internalName="TaxCatchAll" ma:showField="CatchAllData" ma:web="ed02eaec-8abf-401b-a8c7-877511da9cc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F2B92CC-1906-48A4-BB70-A586EE4C272C}">
  <ds:schemaRefs>
    <ds:schemaRef ds:uri="http://schemas.microsoft.com/office/2006/documentManagement/types"/>
    <ds:schemaRef ds:uri="http://purl.org/dc/elements/1.1/"/>
    <ds:schemaRef ds:uri="http://schemas.openxmlformats.org/package/2006/metadata/core-properties"/>
    <ds:schemaRef ds:uri="68f8cd6a-5bb9-4a07-9cad-df4444918097"/>
    <ds:schemaRef ds:uri="http://purl.org/dc/dcmitype/"/>
    <ds:schemaRef ds:uri="http://purl.org/dc/terms/"/>
    <ds:schemaRef ds:uri="ed02eaec-8abf-401b-a8c7-877511da9cc5"/>
    <ds:schemaRef ds:uri="http://schemas.microsoft.com/office/2006/metadata/properties"/>
    <ds:schemaRef ds:uri="http://www.w3.org/XML/1998/namespace"/>
    <ds:schemaRef ds:uri="http://schemas.microsoft.com/office/infopath/2007/PartnerControls"/>
  </ds:schemaRefs>
</ds:datastoreItem>
</file>

<file path=customXml/itemProps2.xml><?xml version="1.0" encoding="utf-8"?>
<ds:datastoreItem xmlns:ds="http://schemas.openxmlformats.org/officeDocument/2006/customXml" ds:itemID="{693AE849-00A0-46B1-9870-857B7F455CA1}">
  <ds:schemaRefs>
    <ds:schemaRef ds:uri="http://schemas.microsoft.com/sharepoint/v3/contenttype/forms"/>
  </ds:schemaRefs>
</ds:datastoreItem>
</file>

<file path=customXml/itemProps3.xml><?xml version="1.0" encoding="utf-8"?>
<ds:datastoreItem xmlns:ds="http://schemas.openxmlformats.org/officeDocument/2006/customXml" ds:itemID="{3D3E3BB1-B451-4036-B409-E0B78ABB1C4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8f8cd6a-5bb9-4a07-9cad-df4444918097"/>
    <ds:schemaRef ds:uri="ed02eaec-8abf-401b-a8c7-877511da9cc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9221</TotalTime>
  <Words>4534</Words>
  <Application>Microsoft Office PowerPoint</Application>
  <PresentationFormat>Widescreen</PresentationFormat>
  <Paragraphs>580</Paragraphs>
  <Slides>23</Slides>
  <Notes>23</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23</vt:i4>
      </vt:variant>
    </vt:vector>
  </HeadingPairs>
  <TitlesOfParts>
    <vt:vector size="38" baseType="lpstr">
      <vt:lpstr>Arial</vt:lpstr>
      <vt:lpstr>Avenir Book</vt:lpstr>
      <vt:lpstr>Avenir Heavy</vt:lpstr>
      <vt:lpstr>Avenir Next Demi Bold</vt:lpstr>
      <vt:lpstr>Calibri</vt:lpstr>
      <vt:lpstr>Calibri (Body)</vt:lpstr>
      <vt:lpstr>Calibri Light</vt:lpstr>
      <vt:lpstr>Helvetica Neue</vt:lpstr>
      <vt:lpstr>Inter</vt:lpstr>
      <vt:lpstr>Open Sans</vt:lpstr>
      <vt:lpstr>Roboto</vt:lpstr>
      <vt:lpstr>Söhne</vt:lpstr>
      <vt:lpstr>Source Sans Pro</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IDG Technology For Research</dc:title>
  <dc:creator>Ranford, Steve</dc:creator>
  <cp:lastModifiedBy>Yeboah, Godwin</cp:lastModifiedBy>
  <cp:revision>50</cp:revision>
  <dcterms:created xsi:type="dcterms:W3CDTF">2022-11-06T20:22:50Z</dcterms:created>
  <dcterms:modified xsi:type="dcterms:W3CDTF">2023-05-30T11:01:31Z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0x010100F9430B3D46C22A48899B17B92CD22A7D</vt:lpwstr>
  </property>
  <property fmtid="{D5CDD505-2E9C-101B-9397-08002B2CF9AE}" pid="3" name="MediaServiceImageTags">
    <vt:lpwstr/>
  </property>
</Properties>
</file>