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2" r:id="rId3"/>
    <p:sldId id="257" r:id="rId4"/>
    <p:sldId id="258" r:id="rId5"/>
    <p:sldId id="263" r:id="rId6"/>
    <p:sldId id="267" r:id="rId7"/>
    <p:sldId id="276" r:id="rId8"/>
    <p:sldId id="277" r:id="rId9"/>
    <p:sldId id="275" r:id="rId10"/>
    <p:sldId id="261" r:id="rId11"/>
    <p:sldId id="265" r:id="rId12"/>
    <p:sldId id="270" r:id="rId13"/>
    <p:sldId id="272" r:id="rId14"/>
    <p:sldId id="273" r:id="rId15"/>
    <p:sldId id="274" r:id="rId16"/>
    <p:sldId id="26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6" d="100"/>
          <a:sy n="116" d="100"/>
        </p:scale>
        <p:origin x="150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16/11/2016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5753792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16/11/2016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2714308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16/11/2016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1313322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16/11/2016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2072451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BF1D5F-C079-4E3D-B1FF-A5314039F421}" type="datetimeFigureOut">
              <a:rPr lang="en-GB" smtClean="0"/>
              <a:t>16/11/2016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154114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1BF1D5F-C079-4E3D-B1FF-A5314039F421}" type="datetimeFigureOut">
              <a:rPr lang="en-GB" smtClean="0"/>
              <a:t>16/11/2016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6849872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1BF1D5F-C079-4E3D-B1FF-A5314039F421}" type="datetimeFigureOut">
              <a:rPr lang="en-GB" smtClean="0"/>
              <a:t>16/11/2016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1895979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1BF1D5F-C079-4E3D-B1FF-A5314039F421}" type="datetimeFigureOut">
              <a:rPr lang="en-GB" smtClean="0"/>
              <a:t>16/11/2016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2513033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BF1D5F-C079-4E3D-B1FF-A5314039F421}" type="datetimeFigureOut">
              <a:rPr lang="en-GB" smtClean="0"/>
              <a:t>16/11/2016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9871221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BF1D5F-C079-4E3D-B1FF-A5314039F421}" type="datetimeFigureOut">
              <a:rPr lang="en-GB" smtClean="0"/>
              <a:t>16/11/2016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43903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BF1D5F-C079-4E3D-B1FF-A5314039F421}" type="datetimeFigureOut">
              <a:rPr lang="en-GB" smtClean="0"/>
              <a:t>16/11/2016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42637913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BF1D5F-C079-4E3D-B1FF-A5314039F421}" type="datetimeFigureOut">
              <a:rPr lang="en-GB" smtClean="0"/>
              <a:t>16/11/2016</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C0C53A-7785-4B48-8180-689CF3C0599A}" type="slidenum">
              <a:rPr lang="en-GB" smtClean="0"/>
              <a:t>‹#›</a:t>
            </a:fld>
            <a:endParaRPr lang="en-GB"/>
          </a:p>
        </p:txBody>
      </p:sp>
    </p:spTree>
    <p:extLst>
      <p:ext uri="{BB962C8B-B14F-4D97-AF65-F5344CB8AC3E}">
        <p14:creationId xmlns:p14="http://schemas.microsoft.com/office/powerpoint/2010/main" val="32578580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grpeopleshistory.org/2015/09/17/campaign-to-boycott-salvadoran-coffee-was-part-of-the-grand-rapids-central-american-solidarity-movement-in-the-early-1990s/" TargetMode="Externa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hyperlink" Target="http://www.google.co.uk/url?sa=i&amp;rct=j&amp;q=&amp;esrc=s&amp;source=images&amp;cd=&amp;cad=rja&amp;uact=8&amp;ved=0ahUKEwjaj5_DuO_KAhUJWxQKHWGBAI0QjRwIBw&amp;url=http://art-for-a-change.com/blog/2011/02&amp;psig=AFQjCNGXMqZKKWylF5rrV53CLdGVHzXg0g&amp;ust=1455270663345490"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33575" cy="5800299"/>
          </a:xfrm>
          <a:prstGeom prst="rect">
            <a:avLst/>
          </a:prstGeom>
        </p:spPr>
      </p:pic>
      <p:sp>
        <p:nvSpPr>
          <p:cNvPr id="4" name="TextBox 3"/>
          <p:cNvSpPr txBox="1"/>
          <p:nvPr/>
        </p:nvSpPr>
        <p:spPr>
          <a:xfrm>
            <a:off x="1" y="5842337"/>
            <a:ext cx="9133574" cy="1015663"/>
          </a:xfrm>
          <a:prstGeom prst="rect">
            <a:avLst/>
          </a:prstGeom>
          <a:noFill/>
        </p:spPr>
        <p:txBody>
          <a:bodyPr wrap="square" rtlCol="0">
            <a:spAutoFit/>
          </a:bodyPr>
          <a:lstStyle/>
          <a:p>
            <a:pPr algn="ctr"/>
            <a:r>
              <a:rPr lang="en-GB" sz="2400" dirty="0" smtClean="0">
                <a:solidFill>
                  <a:schemeClr val="bg1"/>
                </a:solidFill>
              </a:rPr>
              <a:t>Week 7</a:t>
            </a:r>
          </a:p>
          <a:p>
            <a:pPr algn="ctr"/>
            <a:r>
              <a:rPr lang="en-GB" sz="3600" dirty="0" smtClean="0">
                <a:solidFill>
                  <a:schemeClr val="bg1"/>
                </a:solidFill>
              </a:rPr>
              <a:t>The New Monroe Doctrine</a:t>
            </a:r>
            <a:endParaRPr lang="en-GB" sz="3600" dirty="0">
              <a:solidFill>
                <a:schemeClr val="bg1"/>
              </a:solidFill>
            </a:endParaRPr>
          </a:p>
        </p:txBody>
      </p:sp>
    </p:spTree>
    <p:extLst>
      <p:ext uri="{BB962C8B-B14F-4D97-AF65-F5344CB8AC3E}">
        <p14:creationId xmlns:p14="http://schemas.microsoft.com/office/powerpoint/2010/main" val="5697348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grpeopleshistory.files.wordpress.com/2015/09/savadoran-coffee-boycott.jpe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414564"/>
            <a:ext cx="3111004" cy="402887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art-for-a-change.com/blog/wp-content/uploads/2011/02/vallen_reagan_stop_the_war.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11003" y="1405098"/>
            <a:ext cx="3111005" cy="404780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asa El Salvador.jpeg"/>
          <p:cNvPicPr/>
          <p:nvPr/>
        </p:nvPicPr>
        <p:blipFill>
          <a:blip r:embed="rId6" cstate="print">
            <a:extLst>
              <a:ext uri="{28A0092B-C50C-407E-A947-70E740481C1C}">
                <a14:useLocalDpi xmlns:a14="http://schemas.microsoft.com/office/drawing/2010/main" val="0"/>
              </a:ext>
            </a:extLst>
          </a:blip>
          <a:stretch>
            <a:fillRect/>
          </a:stretch>
        </p:blipFill>
        <p:spPr>
          <a:xfrm>
            <a:off x="6222009" y="1395631"/>
            <a:ext cx="2921992" cy="4066739"/>
          </a:xfrm>
          <a:prstGeom prst="rect">
            <a:avLst/>
          </a:prstGeom>
        </p:spPr>
      </p:pic>
      <p:sp>
        <p:nvSpPr>
          <p:cNvPr id="6" name="TextBox 5"/>
          <p:cNvSpPr txBox="1"/>
          <p:nvPr/>
        </p:nvSpPr>
        <p:spPr>
          <a:xfrm>
            <a:off x="490289" y="440335"/>
            <a:ext cx="8352431" cy="646331"/>
          </a:xfrm>
          <a:prstGeom prst="rect">
            <a:avLst/>
          </a:prstGeom>
          <a:noFill/>
        </p:spPr>
        <p:txBody>
          <a:bodyPr wrap="square" rtlCol="0">
            <a:spAutoFit/>
          </a:bodyPr>
          <a:lstStyle/>
          <a:p>
            <a:pPr algn="ctr"/>
            <a:r>
              <a:rPr lang="en-GB" sz="3600" dirty="0" smtClean="0">
                <a:solidFill>
                  <a:srgbClr val="FFC000"/>
                </a:solidFill>
              </a:rPr>
              <a:t>Salvadoran Civil War, 1979-1992</a:t>
            </a:r>
            <a:endParaRPr lang="en-GB" sz="3600" dirty="0">
              <a:solidFill>
                <a:srgbClr val="FFC000"/>
              </a:solidFill>
            </a:endParaRPr>
          </a:p>
        </p:txBody>
      </p:sp>
    </p:spTree>
    <p:extLst>
      <p:ext uri="{BB962C8B-B14F-4D97-AF65-F5344CB8AC3E}">
        <p14:creationId xmlns:p14="http://schemas.microsoft.com/office/powerpoint/2010/main" val="101251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68489"/>
            <a:ext cx="4356887" cy="6175612"/>
          </a:xfrm>
          <a:prstGeom prst="rect">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8985" r="14537"/>
          <a:stretch/>
        </p:blipFill>
        <p:spPr>
          <a:xfrm>
            <a:off x="4356887" y="1499690"/>
            <a:ext cx="4788368" cy="3913211"/>
          </a:xfrm>
          <a:prstGeom prst="rect">
            <a:avLst/>
          </a:prstGeom>
        </p:spPr>
      </p:pic>
    </p:spTree>
    <p:extLst>
      <p:ext uri="{BB962C8B-B14F-4D97-AF65-F5344CB8AC3E}">
        <p14:creationId xmlns:p14="http://schemas.microsoft.com/office/powerpoint/2010/main" val="11567522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 y="122831"/>
            <a:ext cx="9143999" cy="584775"/>
          </a:xfrm>
          <a:prstGeom prst="rect">
            <a:avLst/>
          </a:prstGeom>
          <a:noFill/>
        </p:spPr>
        <p:txBody>
          <a:bodyPr wrap="square" rtlCol="0">
            <a:spAutoFit/>
          </a:bodyPr>
          <a:lstStyle/>
          <a:p>
            <a:pPr algn="ctr"/>
            <a:r>
              <a:rPr lang="en-GB" sz="3200" dirty="0" smtClean="0">
                <a:solidFill>
                  <a:srgbClr val="FFC000"/>
                </a:solidFill>
              </a:rPr>
              <a:t>Susan </a:t>
            </a:r>
            <a:r>
              <a:rPr lang="en-GB" sz="3200" dirty="0" err="1" smtClean="0">
                <a:solidFill>
                  <a:srgbClr val="FFC000"/>
                </a:solidFill>
              </a:rPr>
              <a:t>Meiselas</a:t>
            </a:r>
            <a:endParaRPr lang="en-GB" sz="3200" dirty="0">
              <a:solidFill>
                <a:srgbClr val="FFC000"/>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73457"/>
            <a:ext cx="9144000" cy="5984543"/>
          </a:xfrm>
          <a:prstGeom prst="rect">
            <a:avLst/>
          </a:prstGeom>
        </p:spPr>
      </p:pic>
    </p:spTree>
    <p:extLst>
      <p:ext uri="{BB962C8B-B14F-4D97-AF65-F5344CB8AC3E}">
        <p14:creationId xmlns:p14="http://schemas.microsoft.com/office/powerpoint/2010/main" val="41515102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59080"/>
            <a:ext cx="9144000" cy="6339840"/>
          </a:xfrm>
          <a:prstGeom prst="rect">
            <a:avLst/>
          </a:prstGeom>
        </p:spPr>
      </p:pic>
    </p:spTree>
    <p:extLst>
      <p:ext uri="{BB962C8B-B14F-4D97-AF65-F5344CB8AC3E}">
        <p14:creationId xmlns:p14="http://schemas.microsoft.com/office/powerpoint/2010/main" val="40388702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302"/>
            <a:ext cx="9144000" cy="5921395"/>
          </a:xfrm>
          <a:prstGeom prst="rect">
            <a:avLst/>
          </a:prstGeom>
        </p:spPr>
      </p:pic>
    </p:spTree>
    <p:extLst>
      <p:ext uri="{BB962C8B-B14F-4D97-AF65-F5344CB8AC3E}">
        <p14:creationId xmlns:p14="http://schemas.microsoft.com/office/powerpoint/2010/main" val="12133043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3387"/>
            <a:ext cx="9144000" cy="6011226"/>
          </a:xfrm>
          <a:prstGeom prst="rect">
            <a:avLst/>
          </a:prstGeom>
        </p:spPr>
      </p:pic>
    </p:spTree>
    <p:extLst>
      <p:ext uri="{BB962C8B-B14F-4D97-AF65-F5344CB8AC3E}">
        <p14:creationId xmlns:p14="http://schemas.microsoft.com/office/powerpoint/2010/main" val="5554971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Tree>
    <p:extLst>
      <p:ext uri="{BB962C8B-B14F-4D97-AF65-F5344CB8AC3E}">
        <p14:creationId xmlns:p14="http://schemas.microsoft.com/office/powerpoint/2010/main" val="21832961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4967" y="354842"/>
            <a:ext cx="8243248" cy="707886"/>
          </a:xfrm>
          <a:prstGeom prst="rect">
            <a:avLst/>
          </a:prstGeom>
          <a:noFill/>
        </p:spPr>
        <p:txBody>
          <a:bodyPr wrap="square" rtlCol="0">
            <a:spAutoFit/>
          </a:bodyPr>
          <a:lstStyle/>
          <a:p>
            <a:pPr algn="ctr"/>
            <a:r>
              <a:rPr lang="en-GB" sz="4000" dirty="0" smtClean="0">
                <a:solidFill>
                  <a:srgbClr val="FFC000"/>
                </a:solidFill>
              </a:rPr>
              <a:t>The Monroe Doctrine</a:t>
            </a:r>
            <a:endParaRPr lang="en-GB" sz="4000" dirty="0">
              <a:solidFill>
                <a:srgbClr val="FFC000"/>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7298" y="1326698"/>
            <a:ext cx="5682993" cy="5074101"/>
          </a:xfrm>
          <a:prstGeom prst="rect">
            <a:avLst/>
          </a:prstGeom>
        </p:spPr>
      </p:pic>
      <p:pic>
        <p:nvPicPr>
          <p:cNvPr id="7" name="Picture 6"/>
          <p:cNvPicPr>
            <a:picLocks noChangeAspect="1"/>
          </p:cNvPicPr>
          <p:nvPr/>
        </p:nvPicPr>
        <p:blipFill>
          <a:blip r:embed="rId3"/>
          <a:stretch>
            <a:fillRect/>
          </a:stretch>
        </p:blipFill>
        <p:spPr>
          <a:xfrm>
            <a:off x="213104" y="1487260"/>
            <a:ext cx="2876550" cy="4752975"/>
          </a:xfrm>
          <a:prstGeom prst="rect">
            <a:avLst/>
          </a:prstGeom>
        </p:spPr>
      </p:pic>
    </p:spTree>
    <p:extLst>
      <p:ext uri="{BB962C8B-B14F-4D97-AF65-F5344CB8AC3E}">
        <p14:creationId xmlns:p14="http://schemas.microsoft.com/office/powerpoint/2010/main" val="17041223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9308" y="232012"/>
            <a:ext cx="8639032" cy="6186309"/>
          </a:xfrm>
          <a:prstGeom prst="rect">
            <a:avLst/>
          </a:prstGeom>
          <a:noFill/>
        </p:spPr>
        <p:txBody>
          <a:bodyPr wrap="square" rtlCol="0">
            <a:spAutoFit/>
          </a:bodyPr>
          <a:lstStyle/>
          <a:p>
            <a:r>
              <a:rPr lang="en-GB" sz="2200" dirty="0">
                <a:solidFill>
                  <a:srgbClr val="FFC000"/>
                </a:solidFill>
              </a:rPr>
              <a:t>In the wars of the European powers in matters relating to themselves we have never taken any </a:t>
            </a:r>
            <a:r>
              <a:rPr lang="en-GB" sz="2200" dirty="0" smtClean="0">
                <a:solidFill>
                  <a:srgbClr val="FFC000"/>
                </a:solidFill>
              </a:rPr>
              <a:t>part…. It </a:t>
            </a:r>
            <a:r>
              <a:rPr lang="en-GB" sz="2200" dirty="0">
                <a:solidFill>
                  <a:srgbClr val="FFC000"/>
                </a:solidFill>
              </a:rPr>
              <a:t>is only when our rights are invaded or seriously menaced that we resent injuries or make preparation for our </a:t>
            </a:r>
            <a:r>
              <a:rPr lang="en-GB" sz="2200" dirty="0" err="1">
                <a:solidFill>
                  <a:srgbClr val="FFC000"/>
                </a:solidFill>
              </a:rPr>
              <a:t>defense</a:t>
            </a:r>
            <a:r>
              <a:rPr lang="en-GB" sz="2200" dirty="0">
                <a:solidFill>
                  <a:srgbClr val="FFC000"/>
                </a:solidFill>
              </a:rPr>
              <a:t>. With the movements in this hemisphere we are of necessity more immediately connected, and by causes which must be obvious to all enlightened and impartial </a:t>
            </a:r>
            <a:r>
              <a:rPr lang="en-GB" sz="2200" dirty="0" smtClean="0">
                <a:solidFill>
                  <a:srgbClr val="FFC000"/>
                </a:solidFill>
              </a:rPr>
              <a:t>observers</a:t>
            </a:r>
            <a:r>
              <a:rPr lang="en-GB" sz="2200" dirty="0" smtClean="0">
                <a:solidFill>
                  <a:srgbClr val="FFC000"/>
                </a:solidFill>
              </a:rPr>
              <a:t>…. </a:t>
            </a:r>
            <a:r>
              <a:rPr lang="en-GB" sz="2200" dirty="0">
                <a:solidFill>
                  <a:srgbClr val="FFC000"/>
                </a:solidFill>
              </a:rPr>
              <a:t>We owe it, therefore, to </a:t>
            </a:r>
            <a:r>
              <a:rPr lang="en-GB" sz="2200" dirty="0" err="1">
                <a:solidFill>
                  <a:srgbClr val="FFC000"/>
                </a:solidFill>
              </a:rPr>
              <a:t>candor</a:t>
            </a:r>
            <a:r>
              <a:rPr lang="en-GB" sz="2200" dirty="0">
                <a:solidFill>
                  <a:srgbClr val="FFC000"/>
                </a:solidFill>
              </a:rPr>
              <a:t> and to the amicable relations existing between the United States and those powers to declare that we should consider any attempt on their part to extend their system to any portion of this hemisphere as dangerous to our peace and safety. With the existing colonies or dependencies of any European power we have not interfered and shall not interfere. But with the Governments who have declared their independence and maintain it, and whose independence we have, on great consideration and on just principles, acknowledged, we could not view any interposition for the purpose of oppressing </a:t>
            </a:r>
            <a:r>
              <a:rPr lang="en-GB" sz="2200" dirty="0" smtClean="0">
                <a:solidFill>
                  <a:srgbClr val="FFC000"/>
                </a:solidFill>
              </a:rPr>
              <a:t>them…in </a:t>
            </a:r>
            <a:r>
              <a:rPr lang="en-GB" sz="2200" dirty="0">
                <a:solidFill>
                  <a:srgbClr val="FFC000"/>
                </a:solidFill>
              </a:rPr>
              <a:t>any other light than as the manifestation of an unfriendly disposition toward the United States</a:t>
            </a:r>
            <a:r>
              <a:rPr lang="en-GB" sz="2200" dirty="0" smtClean="0">
                <a:solidFill>
                  <a:srgbClr val="FFC000"/>
                </a:solidFill>
              </a:rPr>
              <a:t>.</a:t>
            </a:r>
          </a:p>
          <a:p>
            <a:endParaRPr lang="en-GB" sz="2200" dirty="0">
              <a:solidFill>
                <a:srgbClr val="FFC000"/>
              </a:solidFill>
            </a:endParaRPr>
          </a:p>
          <a:p>
            <a:r>
              <a:rPr lang="en-GB" sz="2200" dirty="0" smtClean="0">
                <a:solidFill>
                  <a:schemeClr val="bg1"/>
                </a:solidFill>
              </a:rPr>
              <a:t>Secretary of State John Quinc</a:t>
            </a:r>
            <a:r>
              <a:rPr lang="en-GB" sz="2200" dirty="0" smtClean="0">
                <a:solidFill>
                  <a:schemeClr val="bg1"/>
                </a:solidFill>
              </a:rPr>
              <a:t>y Adams / President </a:t>
            </a:r>
            <a:r>
              <a:rPr lang="en-GB" sz="2200" dirty="0" smtClean="0">
                <a:solidFill>
                  <a:schemeClr val="bg1"/>
                </a:solidFill>
              </a:rPr>
              <a:t>James </a:t>
            </a:r>
            <a:r>
              <a:rPr lang="en-GB" sz="2200" dirty="0" smtClean="0">
                <a:solidFill>
                  <a:schemeClr val="bg1"/>
                </a:solidFill>
              </a:rPr>
              <a:t>Monroe, 1823 </a:t>
            </a:r>
            <a:endParaRPr lang="en-GB" sz="2200" dirty="0">
              <a:solidFill>
                <a:schemeClr val="bg1"/>
              </a:solidFill>
            </a:endParaRPr>
          </a:p>
        </p:txBody>
      </p:sp>
    </p:spTree>
    <p:extLst>
      <p:ext uri="{BB962C8B-B14F-4D97-AF65-F5344CB8AC3E}">
        <p14:creationId xmlns:p14="http://schemas.microsoft.com/office/powerpoint/2010/main" val="17712604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5791" y="635273"/>
            <a:ext cx="4422943" cy="1077218"/>
          </a:xfrm>
          <a:prstGeom prst="rect">
            <a:avLst/>
          </a:prstGeom>
          <a:noFill/>
        </p:spPr>
        <p:txBody>
          <a:bodyPr wrap="square" rtlCol="0">
            <a:spAutoFit/>
          </a:bodyPr>
          <a:lstStyle/>
          <a:p>
            <a:r>
              <a:rPr lang="en-GB" sz="3200" dirty="0" smtClean="0">
                <a:solidFill>
                  <a:srgbClr val="FFC000"/>
                </a:solidFill>
              </a:rPr>
              <a:t>Spanish-American War, </a:t>
            </a:r>
          </a:p>
          <a:p>
            <a:r>
              <a:rPr lang="en-GB" sz="3200" dirty="0" smtClean="0">
                <a:solidFill>
                  <a:srgbClr val="FFC000"/>
                </a:solidFill>
              </a:rPr>
              <a:t>April-August 1898</a:t>
            </a:r>
            <a:endParaRPr lang="en-GB" sz="3200" dirty="0">
              <a:solidFill>
                <a:srgbClr val="FFC000"/>
              </a:solidFill>
            </a:endParaRPr>
          </a:p>
        </p:txBody>
      </p:sp>
      <p:pic>
        <p:nvPicPr>
          <p:cNvPr id="1028" name="Picture 4" descr="Columbia Make Cuba Fre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0978" y="977233"/>
            <a:ext cx="3615801" cy="490353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authentichistory.com/1898-1913/4-imperialism/2-saw/1-prelude/1890s_Spanish_Misrule_Cartoon-Dalrymple-Puc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415" y="2099143"/>
            <a:ext cx="5258582" cy="31551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4515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220840" cy="6858000"/>
          </a:xfrm>
          <a:prstGeom prst="rect">
            <a:avLst/>
          </a:prstGeom>
        </p:spPr>
      </p:pic>
    </p:spTree>
    <p:extLst>
      <p:ext uri="{BB962C8B-B14F-4D97-AF65-F5344CB8AC3E}">
        <p14:creationId xmlns:p14="http://schemas.microsoft.com/office/powerpoint/2010/main" val="3635031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3081"/>
            <a:ext cx="9066560" cy="5868537"/>
          </a:xfrm>
          <a:prstGeom prst="rect">
            <a:avLst/>
          </a:prstGeom>
        </p:spPr>
      </p:pic>
    </p:spTree>
    <p:extLst>
      <p:ext uri="{BB962C8B-B14F-4D97-AF65-F5344CB8AC3E}">
        <p14:creationId xmlns:p14="http://schemas.microsoft.com/office/powerpoint/2010/main" val="35642005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Tree>
    <p:extLst>
      <p:ext uri="{BB962C8B-B14F-4D97-AF65-F5344CB8AC3E}">
        <p14:creationId xmlns:p14="http://schemas.microsoft.com/office/powerpoint/2010/main" val="3598744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56" y="0"/>
            <a:ext cx="3047999" cy="343030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9755" y="0"/>
            <a:ext cx="6094244" cy="3430307"/>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 y="3430306"/>
            <a:ext cx="3049757" cy="3427694"/>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49757" y="3430306"/>
            <a:ext cx="3070957" cy="3427694"/>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20715" y="3430306"/>
            <a:ext cx="3023286" cy="3427694"/>
          </a:xfrm>
          <a:prstGeom prst="rect">
            <a:avLst/>
          </a:prstGeom>
        </p:spPr>
      </p:pic>
    </p:spTree>
    <p:extLst>
      <p:ext uri="{BB962C8B-B14F-4D97-AF65-F5344CB8AC3E}">
        <p14:creationId xmlns:p14="http://schemas.microsoft.com/office/powerpoint/2010/main" val="6595785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3081" y="172995"/>
            <a:ext cx="7957751" cy="5940088"/>
          </a:xfrm>
          <a:prstGeom prst="rect">
            <a:avLst/>
          </a:prstGeom>
          <a:noFill/>
        </p:spPr>
        <p:txBody>
          <a:bodyPr wrap="square" rtlCol="0">
            <a:spAutoFit/>
          </a:bodyPr>
          <a:lstStyle/>
          <a:p>
            <a:pPr algn="ctr"/>
            <a:endParaRPr lang="en-US" sz="2800" b="1" dirty="0" smtClean="0">
              <a:solidFill>
                <a:srgbClr val="FFC000"/>
              </a:solidFill>
            </a:endParaRPr>
          </a:p>
          <a:p>
            <a:pPr algn="ctr"/>
            <a:r>
              <a:rPr lang="en-US" sz="3200" b="1" dirty="0" smtClean="0">
                <a:solidFill>
                  <a:srgbClr val="FFC000"/>
                </a:solidFill>
              </a:rPr>
              <a:t>‘Containment’</a:t>
            </a:r>
          </a:p>
          <a:p>
            <a:endParaRPr lang="en-US" sz="2800" dirty="0" smtClean="0">
              <a:solidFill>
                <a:srgbClr val="FFC000"/>
              </a:solidFill>
            </a:endParaRPr>
          </a:p>
          <a:p>
            <a:endParaRPr lang="en-US" sz="2800" dirty="0">
              <a:solidFill>
                <a:srgbClr val="FFC000"/>
              </a:solidFill>
            </a:endParaRPr>
          </a:p>
          <a:p>
            <a:r>
              <a:rPr lang="en-US" sz="2400" dirty="0" smtClean="0">
                <a:solidFill>
                  <a:srgbClr val="FFC000"/>
                </a:solidFill>
              </a:rPr>
              <a:t>The </a:t>
            </a:r>
            <a:r>
              <a:rPr lang="en-US" sz="2400" dirty="0">
                <a:solidFill>
                  <a:srgbClr val="FFC000"/>
                </a:solidFill>
              </a:rPr>
              <a:t>main element of any United States policy toward the Soviet </a:t>
            </a:r>
            <a:r>
              <a:rPr lang="en-US" sz="2400" dirty="0" smtClean="0">
                <a:solidFill>
                  <a:srgbClr val="FFC000"/>
                </a:solidFill>
              </a:rPr>
              <a:t>Union must </a:t>
            </a:r>
            <a:r>
              <a:rPr lang="en-US" sz="2400" dirty="0">
                <a:solidFill>
                  <a:srgbClr val="FFC000"/>
                </a:solidFill>
              </a:rPr>
              <a:t>be that of a long-term, </a:t>
            </a:r>
            <a:r>
              <a:rPr lang="en-US" sz="2400" dirty="0" smtClean="0">
                <a:solidFill>
                  <a:srgbClr val="FFC000"/>
                </a:solidFill>
              </a:rPr>
              <a:t>patient, </a:t>
            </a:r>
            <a:r>
              <a:rPr lang="en-US" sz="2400" dirty="0">
                <a:solidFill>
                  <a:srgbClr val="FFC000"/>
                </a:solidFill>
              </a:rPr>
              <a:t>but firm and vigilant containment of Russian expansive tendencies</a:t>
            </a:r>
            <a:r>
              <a:rPr lang="en-US" sz="2400" dirty="0" smtClean="0">
                <a:solidFill>
                  <a:srgbClr val="FFC000"/>
                </a:solidFill>
              </a:rPr>
              <a:t>.</a:t>
            </a:r>
          </a:p>
          <a:p>
            <a:endParaRPr lang="en-US" sz="2400" dirty="0">
              <a:solidFill>
                <a:srgbClr val="FFC000"/>
              </a:solidFill>
            </a:endParaRPr>
          </a:p>
          <a:p>
            <a:r>
              <a:rPr lang="en-US" sz="2400" dirty="0" smtClean="0">
                <a:solidFill>
                  <a:srgbClr val="FFC000"/>
                </a:solidFill>
              </a:rPr>
              <a:t>[We must counter] Soviet </a:t>
            </a:r>
            <a:r>
              <a:rPr lang="en-US" sz="2400" dirty="0">
                <a:solidFill>
                  <a:srgbClr val="FFC000"/>
                </a:solidFill>
              </a:rPr>
              <a:t>pressure against the free institutions of the Western </a:t>
            </a:r>
            <a:r>
              <a:rPr lang="en-US" sz="2400" dirty="0" smtClean="0">
                <a:solidFill>
                  <a:srgbClr val="FFC000"/>
                </a:solidFill>
              </a:rPr>
              <a:t>world [through] adroit </a:t>
            </a:r>
            <a:r>
              <a:rPr lang="en-US" sz="2400" dirty="0">
                <a:solidFill>
                  <a:srgbClr val="FFC000"/>
                </a:solidFill>
              </a:rPr>
              <a:t>and vigilant application of counter-force at a series of constantly shifting geographical and political points, corresponding to the shifts and maneuvers of Soviet policy</a:t>
            </a:r>
            <a:r>
              <a:rPr lang="en-US" sz="2400" dirty="0" smtClean="0">
                <a:solidFill>
                  <a:srgbClr val="FFC000"/>
                </a:solidFill>
              </a:rPr>
              <a:t>.</a:t>
            </a:r>
          </a:p>
          <a:p>
            <a:endParaRPr lang="en-US" sz="2400" dirty="0">
              <a:solidFill>
                <a:srgbClr val="FFC000"/>
              </a:solidFill>
            </a:endParaRPr>
          </a:p>
          <a:p>
            <a:r>
              <a:rPr lang="en-US" sz="2400" dirty="0" smtClean="0">
                <a:solidFill>
                  <a:schemeClr val="bg1"/>
                </a:solidFill>
              </a:rPr>
              <a:t>George Kennan, 1947</a:t>
            </a:r>
            <a:endParaRPr lang="en-GB" sz="2400" dirty="0">
              <a:solidFill>
                <a:schemeClr val="bg1"/>
              </a:solidFill>
            </a:endParaRPr>
          </a:p>
        </p:txBody>
      </p:sp>
    </p:spTree>
    <p:extLst>
      <p:ext uri="{BB962C8B-B14F-4D97-AF65-F5344CB8AC3E}">
        <p14:creationId xmlns:p14="http://schemas.microsoft.com/office/powerpoint/2010/main" val="8218028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animEffect transition="in" filter="fade">
                                      <p:cBhvr>
                                        <p:cTn id="7" dur="250"/>
                                        <p:tgtEl>
                                          <p:spTgt spid="4">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6" end="6"/>
                                            </p:txEl>
                                          </p:spTgt>
                                        </p:tgtEl>
                                        <p:attrNameLst>
                                          <p:attrName>style.visibility</p:attrName>
                                        </p:attrNameLst>
                                      </p:cBhvr>
                                      <p:to>
                                        <p:strVal val="visible"/>
                                      </p:to>
                                    </p:set>
                                    <p:animEffect transition="in" filter="fade">
                                      <p:cBhvr>
                                        <p:cTn id="10" dur="250"/>
                                        <p:tgtEl>
                                          <p:spTgt spid="4">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8" end="8"/>
                                            </p:txEl>
                                          </p:spTgt>
                                        </p:tgtEl>
                                        <p:attrNameLst>
                                          <p:attrName>style.visibility</p:attrName>
                                        </p:attrNameLst>
                                      </p:cBhvr>
                                      <p:to>
                                        <p:strVal val="visible"/>
                                      </p:to>
                                    </p:set>
                                    <p:animEffect transition="in" filter="fade">
                                      <p:cBhvr>
                                        <p:cTn id="13" dur="25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1216</TotalTime>
  <Words>311</Words>
  <Application>Microsoft Office PowerPoint</Application>
  <PresentationFormat>On-screen Show (4:3)</PresentationFormat>
  <Paragraphs>19</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Storey</dc:creator>
  <cp:lastModifiedBy>Storey, Mark</cp:lastModifiedBy>
  <cp:revision>74</cp:revision>
  <dcterms:created xsi:type="dcterms:W3CDTF">2016-01-27T13:55:49Z</dcterms:created>
  <dcterms:modified xsi:type="dcterms:W3CDTF">2016-11-16T10:12:48Z</dcterms:modified>
</cp:coreProperties>
</file>