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348" r:id="rId2"/>
    <p:sldId id="384" r:id="rId3"/>
    <p:sldId id="387" r:id="rId4"/>
    <p:sldId id="356" r:id="rId5"/>
    <p:sldId id="351" r:id="rId6"/>
    <p:sldId id="392" r:id="rId7"/>
    <p:sldId id="393" r:id="rId8"/>
    <p:sldId id="396" r:id="rId9"/>
    <p:sldId id="365" r:id="rId10"/>
    <p:sldId id="268" r:id="rId11"/>
    <p:sldId id="328" r:id="rId12"/>
    <p:sldId id="290" r:id="rId13"/>
    <p:sldId id="333" r:id="rId14"/>
    <p:sldId id="442" r:id="rId15"/>
    <p:sldId id="444" r:id="rId16"/>
    <p:sldId id="320" r:id="rId17"/>
    <p:sldId id="332" r:id="rId18"/>
    <p:sldId id="446" r:id="rId19"/>
    <p:sldId id="454" r:id="rId20"/>
    <p:sldId id="323" r:id="rId21"/>
    <p:sldId id="447" r:id="rId22"/>
    <p:sldId id="441" r:id="rId23"/>
    <p:sldId id="403" r:id="rId24"/>
    <p:sldId id="445" r:id="rId25"/>
    <p:sldId id="411" r:id="rId26"/>
    <p:sldId id="439" r:id="rId27"/>
    <p:sldId id="435" r:id="rId28"/>
    <p:sldId id="453" r:id="rId29"/>
    <p:sldId id="443" r:id="rId30"/>
    <p:sldId id="376" r:id="rId31"/>
    <p:sldId id="325" r:id="rId32"/>
    <p:sldId id="448" r:id="rId33"/>
    <p:sldId id="449" r:id="rId34"/>
    <p:sldId id="438" r:id="rId35"/>
    <p:sldId id="258" r:id="rId36"/>
    <p:sldId id="450" r:id="rId37"/>
    <p:sldId id="256" r:id="rId38"/>
    <p:sldId id="426" r:id="rId39"/>
    <p:sldId id="451" r:id="rId40"/>
    <p:sldId id="370" r:id="rId41"/>
    <p:sldId id="440" r:id="rId42"/>
    <p:sldId id="266" r:id="rId43"/>
    <p:sldId id="452" r:id="rId4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753"/>
    <p:restoredTop sz="96197"/>
  </p:normalViewPr>
  <p:slideViewPr>
    <p:cSldViewPr snapToGrid="0">
      <p:cViewPr varScale="1">
        <p:scale>
          <a:sx n="90" d="100"/>
          <a:sy n="90" d="100"/>
        </p:scale>
        <p:origin x="232" y="92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4285B5-DB10-BD77-8BE7-B6DC9D00658B}"/>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3B6B45B2-8359-247B-FF4D-9EB1A531280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4B108E7E-E2DC-6165-D70D-1B5FE9F9353A}"/>
              </a:ext>
            </a:extLst>
          </p:cNvPr>
          <p:cNvSpPr>
            <a:spLocks noGrp="1"/>
          </p:cNvSpPr>
          <p:nvPr>
            <p:ph type="dt" sz="half" idx="10"/>
          </p:nvPr>
        </p:nvSpPr>
        <p:spPr/>
        <p:txBody>
          <a:bodyPr/>
          <a:lstStyle/>
          <a:p>
            <a:fld id="{8A8A63CA-1845-004D-B1D0-76E2BCA34CBC}" type="datetimeFigureOut">
              <a:rPr lang="en-US" smtClean="0"/>
              <a:t>10/23/23</a:t>
            </a:fld>
            <a:endParaRPr lang="en-US"/>
          </a:p>
        </p:txBody>
      </p:sp>
      <p:sp>
        <p:nvSpPr>
          <p:cNvPr id="5" name="Footer Placeholder 4">
            <a:extLst>
              <a:ext uri="{FF2B5EF4-FFF2-40B4-BE49-F238E27FC236}">
                <a16:creationId xmlns:a16="http://schemas.microsoft.com/office/drawing/2014/main" id="{83B7E23D-0FC7-2642-AB71-27E75CF2BEA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A082743-73CE-EEA5-0E44-462A3A67E622}"/>
              </a:ext>
            </a:extLst>
          </p:cNvPr>
          <p:cNvSpPr>
            <a:spLocks noGrp="1"/>
          </p:cNvSpPr>
          <p:nvPr>
            <p:ph type="sldNum" sz="quarter" idx="12"/>
          </p:nvPr>
        </p:nvSpPr>
        <p:spPr/>
        <p:txBody>
          <a:bodyPr/>
          <a:lstStyle/>
          <a:p>
            <a:fld id="{E01CB4D8-4E76-5043-B7E8-6BD38AB475A8}" type="slidenum">
              <a:rPr lang="en-US" smtClean="0"/>
              <a:t>‹#›</a:t>
            </a:fld>
            <a:endParaRPr lang="en-US"/>
          </a:p>
        </p:txBody>
      </p:sp>
    </p:spTree>
    <p:extLst>
      <p:ext uri="{BB962C8B-B14F-4D97-AF65-F5344CB8AC3E}">
        <p14:creationId xmlns:p14="http://schemas.microsoft.com/office/powerpoint/2010/main" val="12014046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777972-DF44-B45D-B424-0D0049FBDE56}"/>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3E0C0AC9-2CE5-AAB4-BC99-FC22EAA9B7D2}"/>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BD0E1719-C802-BE6C-47D2-9EEC3301A862}"/>
              </a:ext>
            </a:extLst>
          </p:cNvPr>
          <p:cNvSpPr>
            <a:spLocks noGrp="1"/>
          </p:cNvSpPr>
          <p:nvPr>
            <p:ph type="dt" sz="half" idx="10"/>
          </p:nvPr>
        </p:nvSpPr>
        <p:spPr/>
        <p:txBody>
          <a:bodyPr/>
          <a:lstStyle/>
          <a:p>
            <a:fld id="{8A8A63CA-1845-004D-B1D0-76E2BCA34CBC}" type="datetimeFigureOut">
              <a:rPr lang="en-US" smtClean="0"/>
              <a:t>10/23/23</a:t>
            </a:fld>
            <a:endParaRPr lang="en-US"/>
          </a:p>
        </p:txBody>
      </p:sp>
      <p:sp>
        <p:nvSpPr>
          <p:cNvPr id="5" name="Footer Placeholder 4">
            <a:extLst>
              <a:ext uri="{FF2B5EF4-FFF2-40B4-BE49-F238E27FC236}">
                <a16:creationId xmlns:a16="http://schemas.microsoft.com/office/drawing/2014/main" id="{B37EF99C-3EA0-D81A-A64D-7BA299C896A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4C1A3C5-3403-152A-3ACE-0B4974B13D41}"/>
              </a:ext>
            </a:extLst>
          </p:cNvPr>
          <p:cNvSpPr>
            <a:spLocks noGrp="1"/>
          </p:cNvSpPr>
          <p:nvPr>
            <p:ph type="sldNum" sz="quarter" idx="12"/>
          </p:nvPr>
        </p:nvSpPr>
        <p:spPr/>
        <p:txBody>
          <a:bodyPr/>
          <a:lstStyle/>
          <a:p>
            <a:fld id="{E01CB4D8-4E76-5043-B7E8-6BD38AB475A8}" type="slidenum">
              <a:rPr lang="en-US" smtClean="0"/>
              <a:t>‹#›</a:t>
            </a:fld>
            <a:endParaRPr lang="en-US"/>
          </a:p>
        </p:txBody>
      </p:sp>
    </p:spTree>
    <p:extLst>
      <p:ext uri="{BB962C8B-B14F-4D97-AF65-F5344CB8AC3E}">
        <p14:creationId xmlns:p14="http://schemas.microsoft.com/office/powerpoint/2010/main" val="41808452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3CD37C7-752C-2CCB-7CD5-8BFFAF8366FA}"/>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1E50F822-2A25-4D27-3859-3E7DABE4BDDF}"/>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7443A6BF-80AA-AD86-F2FC-F94C47B02DDB}"/>
              </a:ext>
            </a:extLst>
          </p:cNvPr>
          <p:cNvSpPr>
            <a:spLocks noGrp="1"/>
          </p:cNvSpPr>
          <p:nvPr>
            <p:ph type="dt" sz="half" idx="10"/>
          </p:nvPr>
        </p:nvSpPr>
        <p:spPr/>
        <p:txBody>
          <a:bodyPr/>
          <a:lstStyle/>
          <a:p>
            <a:fld id="{8A8A63CA-1845-004D-B1D0-76E2BCA34CBC}" type="datetimeFigureOut">
              <a:rPr lang="en-US" smtClean="0"/>
              <a:t>10/23/23</a:t>
            </a:fld>
            <a:endParaRPr lang="en-US"/>
          </a:p>
        </p:txBody>
      </p:sp>
      <p:sp>
        <p:nvSpPr>
          <p:cNvPr id="5" name="Footer Placeholder 4">
            <a:extLst>
              <a:ext uri="{FF2B5EF4-FFF2-40B4-BE49-F238E27FC236}">
                <a16:creationId xmlns:a16="http://schemas.microsoft.com/office/drawing/2014/main" id="{E1AC49AF-7681-5FAD-D325-10CC2BB57B0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93E8BA5-D380-9928-0835-995EAD756289}"/>
              </a:ext>
            </a:extLst>
          </p:cNvPr>
          <p:cNvSpPr>
            <a:spLocks noGrp="1"/>
          </p:cNvSpPr>
          <p:nvPr>
            <p:ph type="sldNum" sz="quarter" idx="12"/>
          </p:nvPr>
        </p:nvSpPr>
        <p:spPr/>
        <p:txBody>
          <a:bodyPr/>
          <a:lstStyle/>
          <a:p>
            <a:fld id="{E01CB4D8-4E76-5043-B7E8-6BD38AB475A8}" type="slidenum">
              <a:rPr lang="en-US" smtClean="0"/>
              <a:t>‹#›</a:t>
            </a:fld>
            <a:endParaRPr lang="en-US"/>
          </a:p>
        </p:txBody>
      </p:sp>
    </p:spTree>
    <p:extLst>
      <p:ext uri="{BB962C8B-B14F-4D97-AF65-F5344CB8AC3E}">
        <p14:creationId xmlns:p14="http://schemas.microsoft.com/office/powerpoint/2010/main" val="8978939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00EEB9-4E18-BCC1-20F1-25A637B5455C}"/>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B3B981D9-B29F-6793-DCCC-6C6C026AADE5}"/>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CA1DC986-CDAB-648C-7346-EB86C4CC706B}"/>
              </a:ext>
            </a:extLst>
          </p:cNvPr>
          <p:cNvSpPr>
            <a:spLocks noGrp="1"/>
          </p:cNvSpPr>
          <p:nvPr>
            <p:ph type="dt" sz="half" idx="10"/>
          </p:nvPr>
        </p:nvSpPr>
        <p:spPr/>
        <p:txBody>
          <a:bodyPr/>
          <a:lstStyle/>
          <a:p>
            <a:fld id="{8A8A63CA-1845-004D-B1D0-76E2BCA34CBC}" type="datetimeFigureOut">
              <a:rPr lang="en-US" smtClean="0"/>
              <a:t>10/23/23</a:t>
            </a:fld>
            <a:endParaRPr lang="en-US"/>
          </a:p>
        </p:txBody>
      </p:sp>
      <p:sp>
        <p:nvSpPr>
          <p:cNvPr id="5" name="Footer Placeholder 4">
            <a:extLst>
              <a:ext uri="{FF2B5EF4-FFF2-40B4-BE49-F238E27FC236}">
                <a16:creationId xmlns:a16="http://schemas.microsoft.com/office/drawing/2014/main" id="{BEF0B70E-E741-B478-A7BA-81EB8AB6A3B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E35A024-A2F6-1D45-F305-EF117445EC34}"/>
              </a:ext>
            </a:extLst>
          </p:cNvPr>
          <p:cNvSpPr>
            <a:spLocks noGrp="1"/>
          </p:cNvSpPr>
          <p:nvPr>
            <p:ph type="sldNum" sz="quarter" idx="12"/>
          </p:nvPr>
        </p:nvSpPr>
        <p:spPr/>
        <p:txBody>
          <a:bodyPr/>
          <a:lstStyle/>
          <a:p>
            <a:fld id="{E01CB4D8-4E76-5043-B7E8-6BD38AB475A8}" type="slidenum">
              <a:rPr lang="en-US" smtClean="0"/>
              <a:t>‹#›</a:t>
            </a:fld>
            <a:endParaRPr lang="en-US"/>
          </a:p>
        </p:txBody>
      </p:sp>
    </p:spTree>
    <p:extLst>
      <p:ext uri="{BB962C8B-B14F-4D97-AF65-F5344CB8AC3E}">
        <p14:creationId xmlns:p14="http://schemas.microsoft.com/office/powerpoint/2010/main" val="28364061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3AFFEF-F458-8176-4F5C-68D7DA8A9F4B}"/>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57177863-5129-E6D7-8D20-BFFFA35E642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1CEC39F4-48A1-17B7-C54F-FA5EB5E8F590}"/>
              </a:ext>
            </a:extLst>
          </p:cNvPr>
          <p:cNvSpPr>
            <a:spLocks noGrp="1"/>
          </p:cNvSpPr>
          <p:nvPr>
            <p:ph type="dt" sz="half" idx="10"/>
          </p:nvPr>
        </p:nvSpPr>
        <p:spPr/>
        <p:txBody>
          <a:bodyPr/>
          <a:lstStyle/>
          <a:p>
            <a:fld id="{8A8A63CA-1845-004D-B1D0-76E2BCA34CBC}" type="datetimeFigureOut">
              <a:rPr lang="en-US" smtClean="0"/>
              <a:t>10/23/23</a:t>
            </a:fld>
            <a:endParaRPr lang="en-US"/>
          </a:p>
        </p:txBody>
      </p:sp>
      <p:sp>
        <p:nvSpPr>
          <p:cNvPr id="5" name="Footer Placeholder 4">
            <a:extLst>
              <a:ext uri="{FF2B5EF4-FFF2-40B4-BE49-F238E27FC236}">
                <a16:creationId xmlns:a16="http://schemas.microsoft.com/office/drawing/2014/main" id="{2BE33080-8E29-2B3D-963B-B7897487201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E95B1E2-51FE-C8D8-39FB-66A77F849F4D}"/>
              </a:ext>
            </a:extLst>
          </p:cNvPr>
          <p:cNvSpPr>
            <a:spLocks noGrp="1"/>
          </p:cNvSpPr>
          <p:nvPr>
            <p:ph type="sldNum" sz="quarter" idx="12"/>
          </p:nvPr>
        </p:nvSpPr>
        <p:spPr/>
        <p:txBody>
          <a:bodyPr/>
          <a:lstStyle/>
          <a:p>
            <a:fld id="{E01CB4D8-4E76-5043-B7E8-6BD38AB475A8}" type="slidenum">
              <a:rPr lang="en-US" smtClean="0"/>
              <a:t>‹#›</a:t>
            </a:fld>
            <a:endParaRPr lang="en-US"/>
          </a:p>
        </p:txBody>
      </p:sp>
    </p:spTree>
    <p:extLst>
      <p:ext uri="{BB962C8B-B14F-4D97-AF65-F5344CB8AC3E}">
        <p14:creationId xmlns:p14="http://schemas.microsoft.com/office/powerpoint/2010/main" val="7397338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80F1F3-9AC1-E6AC-1E09-C0BD4FF3477F}"/>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F69C7CB0-16BF-B17A-4E95-6032ED835D34}"/>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7D9103FD-12F5-2A87-D573-8104A66B9713}"/>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1967DE40-B43F-AB5F-B1EF-12DC882BAB5F}"/>
              </a:ext>
            </a:extLst>
          </p:cNvPr>
          <p:cNvSpPr>
            <a:spLocks noGrp="1"/>
          </p:cNvSpPr>
          <p:nvPr>
            <p:ph type="dt" sz="half" idx="10"/>
          </p:nvPr>
        </p:nvSpPr>
        <p:spPr/>
        <p:txBody>
          <a:bodyPr/>
          <a:lstStyle/>
          <a:p>
            <a:fld id="{8A8A63CA-1845-004D-B1D0-76E2BCA34CBC}" type="datetimeFigureOut">
              <a:rPr lang="en-US" smtClean="0"/>
              <a:t>10/23/23</a:t>
            </a:fld>
            <a:endParaRPr lang="en-US"/>
          </a:p>
        </p:txBody>
      </p:sp>
      <p:sp>
        <p:nvSpPr>
          <p:cNvPr id="6" name="Footer Placeholder 5">
            <a:extLst>
              <a:ext uri="{FF2B5EF4-FFF2-40B4-BE49-F238E27FC236}">
                <a16:creationId xmlns:a16="http://schemas.microsoft.com/office/drawing/2014/main" id="{B80C87CC-BFDD-B335-98C7-30F3EF4EA3D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CED9334-D2AC-481D-2DDB-69CB4CE89EE2}"/>
              </a:ext>
            </a:extLst>
          </p:cNvPr>
          <p:cNvSpPr>
            <a:spLocks noGrp="1"/>
          </p:cNvSpPr>
          <p:nvPr>
            <p:ph type="sldNum" sz="quarter" idx="12"/>
          </p:nvPr>
        </p:nvSpPr>
        <p:spPr/>
        <p:txBody>
          <a:bodyPr/>
          <a:lstStyle/>
          <a:p>
            <a:fld id="{E01CB4D8-4E76-5043-B7E8-6BD38AB475A8}" type="slidenum">
              <a:rPr lang="en-US" smtClean="0"/>
              <a:t>‹#›</a:t>
            </a:fld>
            <a:endParaRPr lang="en-US"/>
          </a:p>
        </p:txBody>
      </p:sp>
    </p:spTree>
    <p:extLst>
      <p:ext uri="{BB962C8B-B14F-4D97-AF65-F5344CB8AC3E}">
        <p14:creationId xmlns:p14="http://schemas.microsoft.com/office/powerpoint/2010/main" val="28677512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0E3DE6-4A76-D8EB-C653-3227580D9BB4}"/>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4B8F41B2-3460-1DA3-06BC-A0B04C96D3F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1FFA145A-AB83-87B3-0CD4-A34408363C4E}"/>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1933DF53-3CEC-DBDA-4B62-0D301AAEC81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33C84095-B883-0532-4106-8C4055102702}"/>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3CA65E3B-3971-F6E9-8E58-70BDEE9B015D}"/>
              </a:ext>
            </a:extLst>
          </p:cNvPr>
          <p:cNvSpPr>
            <a:spLocks noGrp="1"/>
          </p:cNvSpPr>
          <p:nvPr>
            <p:ph type="dt" sz="half" idx="10"/>
          </p:nvPr>
        </p:nvSpPr>
        <p:spPr/>
        <p:txBody>
          <a:bodyPr/>
          <a:lstStyle/>
          <a:p>
            <a:fld id="{8A8A63CA-1845-004D-B1D0-76E2BCA34CBC}" type="datetimeFigureOut">
              <a:rPr lang="en-US" smtClean="0"/>
              <a:t>10/23/23</a:t>
            </a:fld>
            <a:endParaRPr lang="en-US"/>
          </a:p>
        </p:txBody>
      </p:sp>
      <p:sp>
        <p:nvSpPr>
          <p:cNvPr id="8" name="Footer Placeholder 7">
            <a:extLst>
              <a:ext uri="{FF2B5EF4-FFF2-40B4-BE49-F238E27FC236}">
                <a16:creationId xmlns:a16="http://schemas.microsoft.com/office/drawing/2014/main" id="{BED2B711-270F-9DF8-D0C2-B40B5A97535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F0086B51-FC32-F030-CF09-C9FF6F9FDB4A}"/>
              </a:ext>
            </a:extLst>
          </p:cNvPr>
          <p:cNvSpPr>
            <a:spLocks noGrp="1"/>
          </p:cNvSpPr>
          <p:nvPr>
            <p:ph type="sldNum" sz="quarter" idx="12"/>
          </p:nvPr>
        </p:nvSpPr>
        <p:spPr/>
        <p:txBody>
          <a:bodyPr/>
          <a:lstStyle/>
          <a:p>
            <a:fld id="{E01CB4D8-4E76-5043-B7E8-6BD38AB475A8}" type="slidenum">
              <a:rPr lang="en-US" smtClean="0"/>
              <a:t>‹#›</a:t>
            </a:fld>
            <a:endParaRPr lang="en-US"/>
          </a:p>
        </p:txBody>
      </p:sp>
    </p:spTree>
    <p:extLst>
      <p:ext uri="{BB962C8B-B14F-4D97-AF65-F5344CB8AC3E}">
        <p14:creationId xmlns:p14="http://schemas.microsoft.com/office/powerpoint/2010/main" val="1141810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1587D3-D602-D3E6-504E-364FEF24BCA2}"/>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4E7BC1E7-B109-5C42-2F46-BF32CCD3732C}"/>
              </a:ext>
            </a:extLst>
          </p:cNvPr>
          <p:cNvSpPr>
            <a:spLocks noGrp="1"/>
          </p:cNvSpPr>
          <p:nvPr>
            <p:ph type="dt" sz="half" idx="10"/>
          </p:nvPr>
        </p:nvSpPr>
        <p:spPr/>
        <p:txBody>
          <a:bodyPr/>
          <a:lstStyle/>
          <a:p>
            <a:fld id="{8A8A63CA-1845-004D-B1D0-76E2BCA34CBC}" type="datetimeFigureOut">
              <a:rPr lang="en-US" smtClean="0"/>
              <a:t>10/23/23</a:t>
            </a:fld>
            <a:endParaRPr lang="en-US"/>
          </a:p>
        </p:txBody>
      </p:sp>
      <p:sp>
        <p:nvSpPr>
          <p:cNvPr id="4" name="Footer Placeholder 3">
            <a:extLst>
              <a:ext uri="{FF2B5EF4-FFF2-40B4-BE49-F238E27FC236}">
                <a16:creationId xmlns:a16="http://schemas.microsoft.com/office/drawing/2014/main" id="{A0E1E66A-E7B1-2017-8F96-892C769F63F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10ACD65-305D-78D7-355C-47BDE4099E0E}"/>
              </a:ext>
            </a:extLst>
          </p:cNvPr>
          <p:cNvSpPr>
            <a:spLocks noGrp="1"/>
          </p:cNvSpPr>
          <p:nvPr>
            <p:ph type="sldNum" sz="quarter" idx="12"/>
          </p:nvPr>
        </p:nvSpPr>
        <p:spPr/>
        <p:txBody>
          <a:bodyPr/>
          <a:lstStyle/>
          <a:p>
            <a:fld id="{E01CB4D8-4E76-5043-B7E8-6BD38AB475A8}" type="slidenum">
              <a:rPr lang="en-US" smtClean="0"/>
              <a:t>‹#›</a:t>
            </a:fld>
            <a:endParaRPr lang="en-US"/>
          </a:p>
        </p:txBody>
      </p:sp>
    </p:spTree>
    <p:extLst>
      <p:ext uri="{BB962C8B-B14F-4D97-AF65-F5344CB8AC3E}">
        <p14:creationId xmlns:p14="http://schemas.microsoft.com/office/powerpoint/2010/main" val="36658835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99B101B-7654-8570-B78F-8B30A1C50705}"/>
              </a:ext>
            </a:extLst>
          </p:cNvPr>
          <p:cNvSpPr>
            <a:spLocks noGrp="1"/>
          </p:cNvSpPr>
          <p:nvPr>
            <p:ph type="dt" sz="half" idx="10"/>
          </p:nvPr>
        </p:nvSpPr>
        <p:spPr/>
        <p:txBody>
          <a:bodyPr/>
          <a:lstStyle/>
          <a:p>
            <a:fld id="{8A8A63CA-1845-004D-B1D0-76E2BCA34CBC}" type="datetimeFigureOut">
              <a:rPr lang="en-US" smtClean="0"/>
              <a:t>10/23/23</a:t>
            </a:fld>
            <a:endParaRPr lang="en-US"/>
          </a:p>
        </p:txBody>
      </p:sp>
      <p:sp>
        <p:nvSpPr>
          <p:cNvPr id="3" name="Footer Placeholder 2">
            <a:extLst>
              <a:ext uri="{FF2B5EF4-FFF2-40B4-BE49-F238E27FC236}">
                <a16:creationId xmlns:a16="http://schemas.microsoft.com/office/drawing/2014/main" id="{8F2B99A6-95D6-DA3C-D4C3-9CDDE774BB9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C0D2BC4-D530-DAF2-71B8-D54BDB3E54F3}"/>
              </a:ext>
            </a:extLst>
          </p:cNvPr>
          <p:cNvSpPr>
            <a:spLocks noGrp="1"/>
          </p:cNvSpPr>
          <p:nvPr>
            <p:ph type="sldNum" sz="quarter" idx="12"/>
          </p:nvPr>
        </p:nvSpPr>
        <p:spPr/>
        <p:txBody>
          <a:bodyPr/>
          <a:lstStyle/>
          <a:p>
            <a:fld id="{E01CB4D8-4E76-5043-B7E8-6BD38AB475A8}" type="slidenum">
              <a:rPr lang="en-US" smtClean="0"/>
              <a:t>‹#›</a:t>
            </a:fld>
            <a:endParaRPr lang="en-US"/>
          </a:p>
        </p:txBody>
      </p:sp>
    </p:spTree>
    <p:extLst>
      <p:ext uri="{BB962C8B-B14F-4D97-AF65-F5344CB8AC3E}">
        <p14:creationId xmlns:p14="http://schemas.microsoft.com/office/powerpoint/2010/main" val="23378439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0C3319-DDE5-89E8-63A5-AF4CBCA5341C}"/>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FD76505C-17F4-FB4C-C428-D99B29BCAEF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E21A770C-99D6-E172-3146-966C7EE4A7B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CB1BFBB4-8F82-6F63-3B84-33F45756A0B6}"/>
              </a:ext>
            </a:extLst>
          </p:cNvPr>
          <p:cNvSpPr>
            <a:spLocks noGrp="1"/>
          </p:cNvSpPr>
          <p:nvPr>
            <p:ph type="dt" sz="half" idx="10"/>
          </p:nvPr>
        </p:nvSpPr>
        <p:spPr/>
        <p:txBody>
          <a:bodyPr/>
          <a:lstStyle/>
          <a:p>
            <a:fld id="{8A8A63CA-1845-004D-B1D0-76E2BCA34CBC}" type="datetimeFigureOut">
              <a:rPr lang="en-US" smtClean="0"/>
              <a:t>10/23/23</a:t>
            </a:fld>
            <a:endParaRPr lang="en-US"/>
          </a:p>
        </p:txBody>
      </p:sp>
      <p:sp>
        <p:nvSpPr>
          <p:cNvPr id="6" name="Footer Placeholder 5">
            <a:extLst>
              <a:ext uri="{FF2B5EF4-FFF2-40B4-BE49-F238E27FC236}">
                <a16:creationId xmlns:a16="http://schemas.microsoft.com/office/drawing/2014/main" id="{849C639E-C867-8AE1-D10A-AF21BBB8E14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E3AA5B8-18D8-F18F-DDE6-D05613B9146C}"/>
              </a:ext>
            </a:extLst>
          </p:cNvPr>
          <p:cNvSpPr>
            <a:spLocks noGrp="1"/>
          </p:cNvSpPr>
          <p:nvPr>
            <p:ph type="sldNum" sz="quarter" idx="12"/>
          </p:nvPr>
        </p:nvSpPr>
        <p:spPr/>
        <p:txBody>
          <a:bodyPr/>
          <a:lstStyle/>
          <a:p>
            <a:fld id="{E01CB4D8-4E76-5043-B7E8-6BD38AB475A8}" type="slidenum">
              <a:rPr lang="en-US" smtClean="0"/>
              <a:t>‹#›</a:t>
            </a:fld>
            <a:endParaRPr lang="en-US"/>
          </a:p>
        </p:txBody>
      </p:sp>
    </p:spTree>
    <p:extLst>
      <p:ext uri="{BB962C8B-B14F-4D97-AF65-F5344CB8AC3E}">
        <p14:creationId xmlns:p14="http://schemas.microsoft.com/office/powerpoint/2010/main" val="33651921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B6E6DD-5E5C-CCFE-146B-738963E11597}"/>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05855C0E-C7DA-313C-E5FE-1608C13CB8B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2587780-8B95-8E73-D209-C76F16D83A3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11F3D8FA-7F24-C2B6-C359-48436D93B28B}"/>
              </a:ext>
            </a:extLst>
          </p:cNvPr>
          <p:cNvSpPr>
            <a:spLocks noGrp="1"/>
          </p:cNvSpPr>
          <p:nvPr>
            <p:ph type="dt" sz="half" idx="10"/>
          </p:nvPr>
        </p:nvSpPr>
        <p:spPr/>
        <p:txBody>
          <a:bodyPr/>
          <a:lstStyle/>
          <a:p>
            <a:fld id="{8A8A63CA-1845-004D-B1D0-76E2BCA34CBC}" type="datetimeFigureOut">
              <a:rPr lang="en-US" smtClean="0"/>
              <a:t>10/23/23</a:t>
            </a:fld>
            <a:endParaRPr lang="en-US"/>
          </a:p>
        </p:txBody>
      </p:sp>
      <p:sp>
        <p:nvSpPr>
          <p:cNvPr id="6" name="Footer Placeholder 5">
            <a:extLst>
              <a:ext uri="{FF2B5EF4-FFF2-40B4-BE49-F238E27FC236}">
                <a16:creationId xmlns:a16="http://schemas.microsoft.com/office/drawing/2014/main" id="{7ECAED0D-00F3-D7E5-28EF-CC3820BCCC2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907B9E6-6928-DCDC-28C6-82AA62FAE73D}"/>
              </a:ext>
            </a:extLst>
          </p:cNvPr>
          <p:cNvSpPr>
            <a:spLocks noGrp="1"/>
          </p:cNvSpPr>
          <p:nvPr>
            <p:ph type="sldNum" sz="quarter" idx="12"/>
          </p:nvPr>
        </p:nvSpPr>
        <p:spPr/>
        <p:txBody>
          <a:bodyPr/>
          <a:lstStyle/>
          <a:p>
            <a:fld id="{E01CB4D8-4E76-5043-B7E8-6BD38AB475A8}" type="slidenum">
              <a:rPr lang="en-US" smtClean="0"/>
              <a:t>‹#›</a:t>
            </a:fld>
            <a:endParaRPr lang="en-US"/>
          </a:p>
        </p:txBody>
      </p:sp>
    </p:spTree>
    <p:extLst>
      <p:ext uri="{BB962C8B-B14F-4D97-AF65-F5344CB8AC3E}">
        <p14:creationId xmlns:p14="http://schemas.microsoft.com/office/powerpoint/2010/main" val="9334288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37A721A-FFDA-6359-E3CA-162BF86F1EB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AA4E8ECE-EE29-DFFC-E60C-65F5AA43FF8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D90CDEDE-6311-91FC-F8E2-767751EA0D8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A8A63CA-1845-004D-B1D0-76E2BCA34CBC}" type="datetimeFigureOut">
              <a:rPr lang="en-US" smtClean="0"/>
              <a:t>10/23/23</a:t>
            </a:fld>
            <a:endParaRPr lang="en-US"/>
          </a:p>
        </p:txBody>
      </p:sp>
      <p:sp>
        <p:nvSpPr>
          <p:cNvPr id="5" name="Footer Placeholder 4">
            <a:extLst>
              <a:ext uri="{FF2B5EF4-FFF2-40B4-BE49-F238E27FC236}">
                <a16:creationId xmlns:a16="http://schemas.microsoft.com/office/drawing/2014/main" id="{793AD690-659D-D919-B447-7317928110B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04C84F77-45AF-1A07-13DC-CE0E7633ED5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01CB4D8-4E76-5043-B7E8-6BD38AB475A8}" type="slidenum">
              <a:rPr lang="en-US" smtClean="0"/>
              <a:t>‹#›</a:t>
            </a:fld>
            <a:endParaRPr lang="en-US"/>
          </a:p>
        </p:txBody>
      </p:sp>
    </p:spTree>
    <p:extLst>
      <p:ext uri="{BB962C8B-B14F-4D97-AF65-F5344CB8AC3E}">
        <p14:creationId xmlns:p14="http://schemas.microsoft.com/office/powerpoint/2010/main" val="28849620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37.jp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7.xml"/><Relationship Id="rId5" Type="http://schemas.openxmlformats.org/officeDocument/2006/relationships/image" Target="../media/image41.png"/><Relationship Id="rId4" Type="http://schemas.openxmlformats.org/officeDocument/2006/relationships/image" Target="../media/image37.jpg"/></Relationships>
</file>

<file path=ppt/slides/_rels/slide15.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44.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hyperlink" Target="https://www.google.com/url?sa=i&amp;rct=j&amp;q=&amp;esrc=s&amp;source=images&amp;cd=&amp;ved=2ahUKEwjgmOK4nKLhAhVQbBoKHW06CXEQjRx6BAgBEAU&amp;url=http%3A%2F%2Fcustomwebdesign.info%2Frunning-tv-wires-behind-wall%2Frunning-tv-wires-behind-wall-wall-mounted-wires-luxury-wall-mount-wiring-dona-wall-mounted-wiring-options-wall-mounted-wires-running-tv-wires-behind-wall-running-tv-wires-through-existing-walls%2F&amp;psig=AOvVaw0OP8rA-7iQEB6pkndyqsAx&amp;ust=1553772674182338" TargetMode="Externa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image" Target="../media/image51.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37.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hyperlink" Target="http://www.afteroil.ca/" TargetMode="External"/><Relationship Id="rId2" Type="http://schemas.openxmlformats.org/officeDocument/2006/relationships/image" Target="../media/image56.png"/><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image" Target="../media/image57.jpeg"/><Relationship Id="rId1" Type="http://schemas.openxmlformats.org/officeDocument/2006/relationships/slideLayout" Target="../slideLayouts/slideLayout7.xml"/><Relationship Id="rId4" Type="http://schemas.openxmlformats.org/officeDocument/2006/relationships/image" Target="../media/image59.jpeg"/></Relationships>
</file>

<file path=ppt/slides/_rels/slide35.xml.rels><?xml version="1.0" encoding="UTF-8" standalone="yes"?>
<Relationships xmlns="http://schemas.openxmlformats.org/package/2006/relationships"><Relationship Id="rId2" Type="http://schemas.openxmlformats.org/officeDocument/2006/relationships/image" Target="../media/image60.jpe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62.jpe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 Id="rId6" Type="http://schemas.openxmlformats.org/officeDocument/2006/relationships/image" Target="../media/image8.jpg"/><Relationship Id="rId5" Type="http://schemas.openxmlformats.org/officeDocument/2006/relationships/image" Target="../media/image7.jpeg"/><Relationship Id="rId4" Type="http://schemas.openxmlformats.org/officeDocument/2006/relationships/image" Target="../media/image6.jpeg"/></Relationships>
</file>

<file path=ppt/slides/_rels/slide40.xml.rels><?xml version="1.0" encoding="UTF-8" standalone="yes"?>
<Relationships xmlns="http://schemas.openxmlformats.org/package/2006/relationships"><Relationship Id="rId3" Type="http://schemas.openxmlformats.org/officeDocument/2006/relationships/image" Target="../media/image64.jpeg"/><Relationship Id="rId2" Type="http://schemas.openxmlformats.org/officeDocument/2006/relationships/image" Target="../media/image63.jpeg"/><Relationship Id="rId1" Type="http://schemas.openxmlformats.org/officeDocument/2006/relationships/slideLayout" Target="../slideLayouts/slideLayout7.xml"/><Relationship Id="rId4" Type="http://schemas.openxmlformats.org/officeDocument/2006/relationships/image" Target="../media/image65.jpeg"/></Relationships>
</file>

<file path=ppt/slides/_rels/slide41.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67.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8" Type="http://schemas.openxmlformats.org/officeDocument/2006/relationships/hyperlink" Target="https://www.google.com/url?sa=i&amp;rct=j&amp;q=&amp;esrc=s&amp;source=images&amp;cd=&amp;ved=2ahUKEwiy1YvdmqLhAhUyyYUKHSDQC0MQjRx6BAgBEAU&amp;url=https%3A%2F%2Fwww.upress.umn.edu%2Fbook-division%2Fbooks%2Ffuel&amp;psig=AOvVaw3FGo_8_zUQ6JMLWW6PW1Ds&amp;ust=1553772220719730" TargetMode="External"/><Relationship Id="rId13" Type="http://schemas.openxmlformats.org/officeDocument/2006/relationships/image" Target="../media/image16.png"/><Relationship Id="rId3" Type="http://schemas.openxmlformats.org/officeDocument/2006/relationships/hyperlink" Target="https://www.google.com/url?sa=i&amp;rct=j&amp;q=&amp;esrc=s&amp;source=images&amp;cd=&amp;ved=2ahUKEwis0sOtm6LhAhVOQBoKHSKnDYUQjRx6BAgBEAU&amp;url=https%3A%2F%2Fwww.bloomsbury.com%2Fus%2Ffuel-9781350053991%2F&amp;psig=AOvVaw3J1yMjHixexMHTZZu5scGK&amp;ust=1553772390346229" TargetMode="External"/><Relationship Id="rId7" Type="http://schemas.openxmlformats.org/officeDocument/2006/relationships/image" Target="../media/image12.png"/><Relationship Id="rId12" Type="http://schemas.openxmlformats.org/officeDocument/2006/relationships/image" Target="../media/image15.jpeg"/><Relationship Id="rId17" Type="http://schemas.openxmlformats.org/officeDocument/2006/relationships/image" Target="../media/image20.jpeg"/><Relationship Id="rId2" Type="http://schemas.openxmlformats.org/officeDocument/2006/relationships/image" Target="../media/image9.jpeg"/><Relationship Id="rId16" Type="http://schemas.openxmlformats.org/officeDocument/2006/relationships/image" Target="../media/image19.jpeg"/><Relationship Id="rId1" Type="http://schemas.openxmlformats.org/officeDocument/2006/relationships/slideLayout" Target="../slideLayouts/slideLayout7.xml"/><Relationship Id="rId6" Type="http://schemas.openxmlformats.org/officeDocument/2006/relationships/image" Target="../media/image11.jpeg"/><Relationship Id="rId11" Type="http://schemas.openxmlformats.org/officeDocument/2006/relationships/image" Target="../media/image14.jpeg"/><Relationship Id="rId5" Type="http://schemas.openxmlformats.org/officeDocument/2006/relationships/hyperlink" Target="https://www.google.com/url?sa=i&amp;rct=j&amp;q=&amp;esrc=s&amp;source=images&amp;cd=&amp;ved=2ahUKEwj1rYqOm6LhAhVOPBoKHc9EDr4QjRx6BAgBEAU&amp;url=https%3A%2F%2Fmitpress.mit.edu%2Fbooks%2Fenergy-end-world&amp;psig=AOvVaw3O7IHn6EvCo-Qt-wzDiEPi&amp;ust=1553772295992348" TargetMode="External"/><Relationship Id="rId15" Type="http://schemas.openxmlformats.org/officeDocument/2006/relationships/image" Target="../media/image18.jpeg"/><Relationship Id="rId10" Type="http://schemas.openxmlformats.org/officeDocument/2006/relationships/hyperlink" Target="https://www.google.com/url?sa=i&amp;rct=j&amp;q=&amp;esrc=s&amp;source=images&amp;cd=&amp;ved=2ahUKEwiI2Mi5mqLhAhVigM4BHZErB1UQjRx6BAgBEAU&amp;url=https%3A%2F%2Fwww.amazon.com%2FMineral-Rites-Archaeology-Economy-Humanities%2Fdp%2F1421427567&amp;psig=AOvVaw1BWiK7KcMyZTfdHTFsdUQI&amp;ust=1553772147990506" TargetMode="External"/><Relationship Id="rId4" Type="http://schemas.openxmlformats.org/officeDocument/2006/relationships/image" Target="../media/image10.jpeg"/><Relationship Id="rId9" Type="http://schemas.openxmlformats.org/officeDocument/2006/relationships/image" Target="../media/image13.jpeg"/><Relationship Id="rId14" Type="http://schemas.openxmlformats.org/officeDocument/2006/relationships/image" Target="../media/image17.jpeg"/></Relationships>
</file>

<file path=ppt/slides/_rels/slide6.xml.rels><?xml version="1.0" encoding="UTF-8" standalone="yes"?>
<Relationships xmlns="http://schemas.openxmlformats.org/package/2006/relationships"><Relationship Id="rId8" Type="http://schemas.openxmlformats.org/officeDocument/2006/relationships/image" Target="../media/image27.jpeg"/><Relationship Id="rId3" Type="http://schemas.openxmlformats.org/officeDocument/2006/relationships/image" Target="../media/image22.jpeg"/><Relationship Id="rId7" Type="http://schemas.openxmlformats.org/officeDocument/2006/relationships/image" Target="../media/image26.png"/><Relationship Id="rId2" Type="http://schemas.openxmlformats.org/officeDocument/2006/relationships/image" Target="../media/image21.png"/><Relationship Id="rId1" Type="http://schemas.openxmlformats.org/officeDocument/2006/relationships/slideLayout" Target="../slideLayouts/slideLayout7.xml"/><Relationship Id="rId6" Type="http://schemas.openxmlformats.org/officeDocument/2006/relationships/image" Target="../media/image25.jpeg"/><Relationship Id="rId5" Type="http://schemas.openxmlformats.org/officeDocument/2006/relationships/image" Target="../media/image24.jpeg"/><Relationship Id="rId10" Type="http://schemas.openxmlformats.org/officeDocument/2006/relationships/image" Target="../media/image29.jpeg"/><Relationship Id="rId4" Type="http://schemas.openxmlformats.org/officeDocument/2006/relationships/image" Target="../media/image23.jpeg"/><Relationship Id="rId9" Type="http://schemas.openxmlformats.org/officeDocument/2006/relationships/image" Target="../media/image28.jpeg"/></Relationships>
</file>

<file path=ppt/slides/_rels/slide7.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7.xml"/><Relationship Id="rId4" Type="http://schemas.openxmlformats.org/officeDocument/2006/relationships/image" Target="../media/image32.jpeg"/></Relationships>
</file>

<file path=ppt/slides/_rels/slide8.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oup of people standing next to a body of water&#10;&#10;Description automatically generated">
            <a:extLst>
              <a:ext uri="{FF2B5EF4-FFF2-40B4-BE49-F238E27FC236}">
                <a16:creationId xmlns:a16="http://schemas.microsoft.com/office/drawing/2014/main" id="{CE18A226-9989-BC48-A8E8-15618A4C1EFA}"/>
              </a:ext>
            </a:extLst>
          </p:cNvPr>
          <p:cNvPicPr>
            <a:picLocks noChangeAspect="1"/>
          </p:cNvPicPr>
          <p:nvPr/>
        </p:nvPicPr>
        <p:blipFill rotWithShape="1">
          <a:blip r:embed="rId2"/>
          <a:srcRect t="14449"/>
          <a:stretch/>
        </p:blipFill>
        <p:spPr>
          <a:xfrm>
            <a:off x="20" y="220727"/>
            <a:ext cx="12191980" cy="6857990"/>
          </a:xfrm>
          <a:prstGeom prst="rect">
            <a:avLst/>
          </a:prstGeom>
        </p:spPr>
      </p:pic>
      <p:sp>
        <p:nvSpPr>
          <p:cNvPr id="5" name="TextBox 4">
            <a:extLst>
              <a:ext uri="{FF2B5EF4-FFF2-40B4-BE49-F238E27FC236}">
                <a16:creationId xmlns:a16="http://schemas.microsoft.com/office/drawing/2014/main" id="{B59EBEB7-C83B-3048-8D2A-08445EA432E8}"/>
              </a:ext>
            </a:extLst>
          </p:cNvPr>
          <p:cNvSpPr txBox="1"/>
          <p:nvPr/>
        </p:nvSpPr>
        <p:spPr>
          <a:xfrm>
            <a:off x="3838529" y="5425370"/>
            <a:ext cx="8353471" cy="523220"/>
          </a:xfrm>
          <a:prstGeom prst="rect">
            <a:avLst/>
          </a:prstGeom>
          <a:noFill/>
        </p:spPr>
        <p:txBody>
          <a:bodyPr wrap="square" rtlCol="0">
            <a:spAutoFit/>
          </a:bodyPr>
          <a:lstStyle/>
          <a:p>
            <a:r>
              <a:rPr lang="en-US" sz="2800" b="1" dirty="0">
                <a:solidFill>
                  <a:schemeClr val="bg1"/>
                </a:solidFill>
                <a:latin typeface="Athelas" panose="02000503000000020003" pitchFamily="2" charset="77"/>
              </a:rPr>
              <a:t>Critical Environments, Week Four – Energy Cultures</a:t>
            </a:r>
          </a:p>
        </p:txBody>
      </p:sp>
    </p:spTree>
    <p:extLst>
      <p:ext uri="{BB962C8B-B14F-4D97-AF65-F5344CB8AC3E}">
        <p14:creationId xmlns:p14="http://schemas.microsoft.com/office/powerpoint/2010/main" val="39692790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a:extLst>
              <a:ext uri="{28A0092B-C50C-407E-A947-70E740481C1C}">
                <a14:useLocalDpi xmlns:a14="http://schemas.microsoft.com/office/drawing/2010/main" val="0"/>
              </a:ext>
            </a:extLst>
          </a:blip>
          <a:srcRect/>
          <a:stretch>
            <a:fillRect/>
          </a:stretch>
        </p:blipFill>
        <p:spPr bwMode="auto">
          <a:xfrm>
            <a:off x="1980665" y="642103"/>
            <a:ext cx="8305592" cy="5864527"/>
          </a:xfrm>
          <a:prstGeom prst="rect">
            <a:avLst/>
          </a:prstGeom>
          <a:noFill/>
          <a:ln>
            <a:noFill/>
          </a:ln>
        </p:spPr>
      </p:pic>
      <p:sp>
        <p:nvSpPr>
          <p:cNvPr id="3" name="Title 2"/>
          <p:cNvSpPr>
            <a:spLocks noGrp="1"/>
          </p:cNvSpPr>
          <p:nvPr>
            <p:ph type="title"/>
          </p:nvPr>
        </p:nvSpPr>
        <p:spPr>
          <a:xfrm>
            <a:off x="2252881" y="32365"/>
            <a:ext cx="7313613" cy="723889"/>
          </a:xfrm>
        </p:spPr>
        <p:txBody>
          <a:bodyPr>
            <a:normAutofit fontScale="90000"/>
          </a:bodyPr>
          <a:lstStyle/>
          <a:p>
            <a:r>
              <a:rPr lang="en-GB" sz="2000" b="1" dirty="0">
                <a:latin typeface="Athelas" panose="02000503000000020003" pitchFamily="2" charset="77"/>
                <a:cs typeface="Garamond"/>
              </a:rPr>
              <a:t>Ed </a:t>
            </a:r>
            <a:r>
              <a:rPr lang="en-GB" sz="2000" b="1" dirty="0" err="1">
                <a:latin typeface="Athelas" panose="02000503000000020003" pitchFamily="2" charset="77"/>
                <a:cs typeface="Garamond"/>
              </a:rPr>
              <a:t>Burtynsky</a:t>
            </a:r>
            <a:r>
              <a:rPr lang="en-GB" sz="2000" b="1" dirty="0">
                <a:latin typeface="Athelas" panose="02000503000000020003" pitchFamily="2" charset="77"/>
                <a:cs typeface="Garamond"/>
              </a:rPr>
              <a:t>, “Oil Fields #22, Cold Lake Production Project, Cold Lake, Alberta, Canada, 2001.”</a:t>
            </a:r>
            <a:br>
              <a:rPr lang="en-GB" sz="2000" b="1" dirty="0">
                <a:latin typeface="Athelas" panose="02000503000000020003" pitchFamily="2" charset="77"/>
                <a:cs typeface="Garamond"/>
              </a:rPr>
            </a:br>
            <a:endParaRPr lang="en-US" sz="2000" b="1" dirty="0">
              <a:latin typeface="Athelas" panose="02000503000000020003" pitchFamily="2" charset="77"/>
              <a:cs typeface="Garamond"/>
            </a:endParaRPr>
          </a:p>
        </p:txBody>
      </p:sp>
      <p:sp>
        <p:nvSpPr>
          <p:cNvPr id="4" name="Content Placeholder 3"/>
          <p:cNvSpPr>
            <a:spLocks noGrp="1"/>
          </p:cNvSpPr>
          <p:nvPr>
            <p:ph idx="1"/>
          </p:nvPr>
        </p:nvSpPr>
        <p:spPr/>
        <p:txBody>
          <a:bodyPr/>
          <a:lstStyle/>
          <a:p>
            <a:endParaRPr lang="en-US" dirty="0"/>
          </a:p>
        </p:txBody>
      </p:sp>
    </p:spTree>
    <p:extLst>
      <p:ext uri="{BB962C8B-B14F-4D97-AF65-F5344CB8AC3E}">
        <p14:creationId xmlns:p14="http://schemas.microsoft.com/office/powerpoint/2010/main" val="23400885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524000" y="381001"/>
            <a:ext cx="9144000" cy="6093619"/>
          </a:xfrm>
          <a:prstGeom prst="rect">
            <a:avLst/>
          </a:prstGeom>
        </p:spPr>
      </p:pic>
    </p:spTree>
    <p:extLst>
      <p:ext uri="{BB962C8B-B14F-4D97-AF65-F5344CB8AC3E}">
        <p14:creationId xmlns:p14="http://schemas.microsoft.com/office/powerpoint/2010/main" val="40076884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91914" y="229086"/>
            <a:ext cx="7646193" cy="7017306"/>
          </a:xfrm>
          <a:prstGeom prst="rect">
            <a:avLst/>
          </a:prstGeom>
          <a:noFill/>
        </p:spPr>
        <p:txBody>
          <a:bodyPr wrap="square" rtlCol="0">
            <a:spAutoFit/>
          </a:bodyPr>
          <a:lstStyle/>
          <a:p>
            <a:r>
              <a:rPr lang="en-US" b="1" dirty="0">
                <a:latin typeface="Athelas" panose="02000503000000020003" pitchFamily="2" charset="77"/>
              </a:rPr>
              <a:t>Some </a:t>
            </a:r>
            <a:r>
              <a:rPr lang="en-US" b="1" dirty="0" err="1">
                <a:latin typeface="Athelas" panose="02000503000000020003" pitchFamily="2" charset="77"/>
              </a:rPr>
              <a:t>energo</a:t>
            </a:r>
            <a:r>
              <a:rPr lang="en-US" b="1" dirty="0">
                <a:latin typeface="Athelas" panose="02000503000000020003" pitchFamily="2" charset="77"/>
              </a:rPr>
              <a:t>-cultural questions</a:t>
            </a:r>
            <a:r>
              <a:rPr lang="en-US" dirty="0">
                <a:latin typeface="Athelas" panose="02000503000000020003" pitchFamily="2" charset="77"/>
              </a:rPr>
              <a:t>:</a:t>
            </a:r>
          </a:p>
          <a:p>
            <a:endParaRPr lang="en-US" dirty="0">
              <a:latin typeface="Athelas" panose="02000503000000020003" pitchFamily="2" charset="77"/>
            </a:endParaRPr>
          </a:p>
          <a:p>
            <a:r>
              <a:rPr lang="en-US" dirty="0">
                <a:latin typeface="Athelas" panose="02000503000000020003" pitchFamily="2" charset="77"/>
              </a:rPr>
              <a:t>“How might we use the critical insights provided by research in energy humanities to develop a different relationship to energy, to fossil fuels?”(Boyer &amp; </a:t>
            </a:r>
            <a:r>
              <a:rPr lang="en-US" dirty="0" err="1">
                <a:latin typeface="Athelas" panose="02000503000000020003" pitchFamily="2" charset="77"/>
              </a:rPr>
              <a:t>Szeman</a:t>
            </a:r>
            <a:r>
              <a:rPr lang="en-US" dirty="0">
                <a:latin typeface="Athelas" panose="02000503000000020003" pitchFamily="2" charset="77"/>
              </a:rPr>
              <a:t>)</a:t>
            </a:r>
          </a:p>
          <a:p>
            <a:endParaRPr lang="en-GB" dirty="0">
              <a:latin typeface="Athelas" panose="02000503000000020003" pitchFamily="2" charset="77"/>
            </a:endParaRPr>
          </a:p>
          <a:p>
            <a:r>
              <a:rPr lang="en-GB" dirty="0">
                <a:latin typeface="Athelas" panose="02000503000000020003" pitchFamily="2" charset="77"/>
              </a:rPr>
              <a:t>What happens if we put “energy” in the mix? What role does “energy” play in literary and cultural texts? </a:t>
            </a:r>
          </a:p>
          <a:p>
            <a:endParaRPr lang="en-GB" dirty="0">
              <a:latin typeface="Athelas" panose="02000503000000020003" pitchFamily="2" charset="77"/>
            </a:endParaRPr>
          </a:p>
          <a:p>
            <a:r>
              <a:rPr lang="en-GB" dirty="0">
                <a:latin typeface="Athelas" panose="02000503000000020003" pitchFamily="2" charset="77"/>
              </a:rPr>
              <a:t>How is “energy” cultural/social?</a:t>
            </a:r>
          </a:p>
          <a:p>
            <a:endParaRPr lang="en-GB" dirty="0">
              <a:latin typeface="Athelas" panose="02000503000000020003" pitchFamily="2" charset="77"/>
            </a:endParaRPr>
          </a:p>
          <a:p>
            <a:r>
              <a:rPr lang="en-GB" dirty="0">
                <a:latin typeface="Athelas" panose="02000503000000020003" pitchFamily="2" charset="77"/>
              </a:rPr>
              <a:t>What does </a:t>
            </a:r>
            <a:r>
              <a:rPr lang="en-GB" i="1" dirty="0">
                <a:latin typeface="Athelas" panose="02000503000000020003" pitchFamily="2" charset="77"/>
              </a:rPr>
              <a:t>culture</a:t>
            </a:r>
            <a:r>
              <a:rPr lang="en-GB" dirty="0">
                <a:latin typeface="Athelas" panose="02000503000000020003" pitchFamily="2" charset="77"/>
              </a:rPr>
              <a:t> and its texts </a:t>
            </a:r>
            <a:r>
              <a:rPr lang="en-GB" i="1" dirty="0">
                <a:latin typeface="Athelas" panose="02000503000000020003" pitchFamily="2" charset="77"/>
              </a:rPr>
              <a:t>do</a:t>
            </a:r>
            <a:r>
              <a:rPr lang="en-GB" dirty="0">
                <a:latin typeface="Athelas" panose="02000503000000020003" pitchFamily="2" charset="77"/>
              </a:rPr>
              <a:t> with energy – and how is this related to the natural environment/ecocriticism? </a:t>
            </a:r>
          </a:p>
          <a:p>
            <a:endParaRPr lang="en-GB" dirty="0">
              <a:latin typeface="Athelas" panose="02000503000000020003" pitchFamily="2" charset="77"/>
            </a:endParaRPr>
          </a:p>
          <a:p>
            <a:r>
              <a:rPr lang="en-GB" dirty="0">
                <a:latin typeface="Athelas" panose="02000503000000020003" pitchFamily="2" charset="77"/>
              </a:rPr>
              <a:t>What does it mean to ‘embody’ energy? </a:t>
            </a:r>
          </a:p>
          <a:p>
            <a:endParaRPr lang="en-GB" dirty="0">
              <a:latin typeface="Athelas" panose="02000503000000020003" pitchFamily="2" charset="77"/>
            </a:endParaRPr>
          </a:p>
          <a:p>
            <a:r>
              <a:rPr lang="en-GB" dirty="0">
                <a:latin typeface="Athelas" panose="02000503000000020003" pitchFamily="2" charset="77"/>
              </a:rPr>
              <a:t>How does culture </a:t>
            </a:r>
            <a:r>
              <a:rPr lang="en-GB" i="1" dirty="0">
                <a:latin typeface="Athelas" panose="02000503000000020003" pitchFamily="2" charset="77"/>
              </a:rPr>
              <a:t>represent</a:t>
            </a:r>
            <a:r>
              <a:rPr lang="en-GB" dirty="0">
                <a:latin typeface="Athelas" panose="02000503000000020003" pitchFamily="2" charset="77"/>
              </a:rPr>
              <a:t> energy, how does it </a:t>
            </a:r>
            <a:r>
              <a:rPr lang="en-GB" i="1" dirty="0">
                <a:latin typeface="Athelas" panose="02000503000000020003" pitchFamily="2" charset="77"/>
              </a:rPr>
              <a:t>define</a:t>
            </a:r>
            <a:r>
              <a:rPr lang="en-GB" dirty="0">
                <a:latin typeface="Athelas" panose="02000503000000020003" pitchFamily="2" charset="77"/>
              </a:rPr>
              <a:t> it, </a:t>
            </a:r>
            <a:r>
              <a:rPr lang="en-GB" i="1" dirty="0">
                <a:latin typeface="Athelas" panose="02000503000000020003" pitchFamily="2" charset="77"/>
              </a:rPr>
              <a:t>narrate</a:t>
            </a:r>
            <a:r>
              <a:rPr lang="en-GB" dirty="0">
                <a:latin typeface="Athelas" panose="02000503000000020003" pitchFamily="2" charset="77"/>
              </a:rPr>
              <a:t> it, </a:t>
            </a:r>
            <a:r>
              <a:rPr lang="en-GB" i="1" dirty="0">
                <a:latin typeface="Athelas" panose="02000503000000020003" pitchFamily="2" charset="77"/>
              </a:rPr>
              <a:t>visualise</a:t>
            </a:r>
            <a:r>
              <a:rPr lang="en-GB" dirty="0">
                <a:latin typeface="Athelas" panose="02000503000000020003" pitchFamily="2" charset="77"/>
              </a:rPr>
              <a:t> it, </a:t>
            </a:r>
            <a:r>
              <a:rPr lang="en-GB" i="1" dirty="0">
                <a:latin typeface="Athelas" panose="02000503000000020003" pitchFamily="2" charset="77"/>
              </a:rPr>
              <a:t>characterise </a:t>
            </a:r>
            <a:r>
              <a:rPr lang="en-GB" dirty="0">
                <a:latin typeface="Athelas" panose="02000503000000020003" pitchFamily="2" charset="77"/>
              </a:rPr>
              <a:t>it</a:t>
            </a:r>
            <a:r>
              <a:rPr lang="en-GB" i="1" dirty="0">
                <a:latin typeface="Athelas" panose="02000503000000020003" pitchFamily="2" charset="77"/>
              </a:rPr>
              <a:t>, broadcast</a:t>
            </a:r>
            <a:r>
              <a:rPr lang="en-GB" dirty="0">
                <a:latin typeface="Athelas" panose="02000503000000020003" pitchFamily="2" charset="77"/>
              </a:rPr>
              <a:t> it, etc.? </a:t>
            </a:r>
          </a:p>
          <a:p>
            <a:endParaRPr lang="en-GB" dirty="0">
              <a:latin typeface="Athelas" panose="02000503000000020003" pitchFamily="2" charset="77"/>
            </a:endParaRPr>
          </a:p>
          <a:p>
            <a:r>
              <a:rPr lang="en-GB" dirty="0">
                <a:latin typeface="Athelas" panose="02000503000000020003" pitchFamily="2" charset="77"/>
              </a:rPr>
              <a:t>How do we access/see/feel/produce “energy” through our reading of such “natural/social” representations? </a:t>
            </a:r>
          </a:p>
          <a:p>
            <a:endParaRPr lang="en-GB" dirty="0">
              <a:latin typeface="Athelas" panose="02000503000000020003" pitchFamily="2" charset="77"/>
            </a:endParaRPr>
          </a:p>
          <a:p>
            <a:r>
              <a:rPr lang="en-GB" dirty="0">
                <a:latin typeface="Athelas" panose="02000503000000020003" pitchFamily="2" charset="77"/>
              </a:rPr>
              <a:t>What literary/cultural genre, if any, </a:t>
            </a:r>
            <a:r>
              <a:rPr lang="en-GB" i="1" dirty="0">
                <a:latin typeface="Athelas" panose="02000503000000020003" pitchFamily="2" charset="77"/>
              </a:rPr>
              <a:t>best </a:t>
            </a:r>
            <a:r>
              <a:rPr lang="en-GB" dirty="0">
                <a:latin typeface="Athelas" panose="02000503000000020003" pitchFamily="2" charset="77"/>
              </a:rPr>
              <a:t>represents the energy “trilemma”?</a:t>
            </a:r>
          </a:p>
          <a:p>
            <a:endParaRPr lang="en-US" dirty="0">
              <a:latin typeface="Athelas" panose="02000503000000020003" pitchFamily="2" charset="77"/>
            </a:endParaRPr>
          </a:p>
          <a:p>
            <a:r>
              <a:rPr lang="en-US" dirty="0">
                <a:latin typeface="Athelas" panose="02000503000000020003" pitchFamily="2" charset="77"/>
              </a:rPr>
              <a:t> </a:t>
            </a:r>
          </a:p>
        </p:txBody>
      </p:sp>
      <p:pic>
        <p:nvPicPr>
          <p:cNvPr id="4" name="Content Placeholder 5">
            <a:extLst>
              <a:ext uri="{FF2B5EF4-FFF2-40B4-BE49-F238E27FC236}">
                <a16:creationId xmlns:a16="http://schemas.microsoft.com/office/drawing/2014/main" id="{48571323-1715-334E-C391-1E7A4026608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26146" y="1198392"/>
            <a:ext cx="2955555" cy="4461216"/>
          </a:xfrm>
          <a:prstGeom prst="rect">
            <a:avLst/>
          </a:prstGeom>
        </p:spPr>
      </p:pic>
    </p:spTree>
    <p:extLst>
      <p:ext uri="{BB962C8B-B14F-4D97-AF65-F5344CB8AC3E}">
        <p14:creationId xmlns:p14="http://schemas.microsoft.com/office/powerpoint/2010/main" val="10714066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23360" y="612844"/>
            <a:ext cx="6748965" cy="5632311"/>
          </a:xfrm>
          <a:prstGeom prst="rect">
            <a:avLst/>
          </a:prstGeom>
        </p:spPr>
        <p:txBody>
          <a:bodyPr wrap="square">
            <a:spAutoFit/>
          </a:bodyPr>
          <a:lstStyle/>
          <a:p>
            <a:r>
              <a:rPr lang="en-US" sz="2400" dirty="0">
                <a:latin typeface="Baskerville"/>
                <a:cs typeface="Baskerville"/>
              </a:rPr>
              <a:t>The night darkened as </a:t>
            </a:r>
            <a:r>
              <a:rPr lang="en-US" sz="2400" dirty="0" err="1">
                <a:latin typeface="Baskerville"/>
                <a:cs typeface="Baskerville"/>
              </a:rPr>
              <a:t>Selver</a:t>
            </a:r>
            <a:r>
              <a:rPr lang="en-US" sz="2400" dirty="0">
                <a:latin typeface="Baskerville"/>
                <a:cs typeface="Baskerville"/>
              </a:rPr>
              <a:t> went, until even his </a:t>
            </a:r>
            <a:r>
              <a:rPr lang="en-US" sz="2400" dirty="0" err="1">
                <a:latin typeface="Baskerville"/>
                <a:cs typeface="Baskerville"/>
              </a:rPr>
              <a:t>nightseeing</a:t>
            </a:r>
            <a:r>
              <a:rPr lang="en-US" sz="2400" dirty="0">
                <a:latin typeface="Baskerville"/>
                <a:cs typeface="Baskerville"/>
              </a:rPr>
              <a:t> eyes saw nothing but masses and planes of black. It began to rain. He had gone only a few miles from </a:t>
            </a:r>
            <a:r>
              <a:rPr lang="en-US" sz="2400" dirty="0" err="1">
                <a:latin typeface="Baskerville"/>
                <a:cs typeface="Baskerville"/>
              </a:rPr>
              <a:t>Cadast</a:t>
            </a:r>
            <a:r>
              <a:rPr lang="en-US" sz="2400" dirty="0">
                <a:latin typeface="Baskerville"/>
                <a:cs typeface="Baskerville"/>
              </a:rPr>
              <a:t> when he must either light a torch, or halt. He chose to halt, and groping found a place among the roots of a great chestnut tree. There he sat, his back against the broad, twisting </a:t>
            </a:r>
            <a:r>
              <a:rPr lang="en-US" sz="2400" dirty="0" err="1">
                <a:latin typeface="Baskerville"/>
                <a:cs typeface="Baskerville"/>
              </a:rPr>
              <a:t>boal</a:t>
            </a:r>
            <a:r>
              <a:rPr lang="en-US" sz="2400" dirty="0">
                <a:latin typeface="Baskerville"/>
                <a:cs typeface="Baskerville"/>
              </a:rPr>
              <a:t> that seemed to hold a little sun-warmth in it still. The fine fine rain, falling unseen in darkness, pattered on the leaves overhead, on his arms and neck and head protected by their silk-fine hair, on the earth and ferns and undergrowth nearby, on all the leaves of the forest, near and far. </a:t>
            </a:r>
            <a:r>
              <a:rPr lang="en-US" sz="2400" dirty="0" err="1">
                <a:latin typeface="Baskerville"/>
                <a:cs typeface="Baskerville"/>
              </a:rPr>
              <a:t>Selver</a:t>
            </a:r>
            <a:r>
              <a:rPr lang="en-US" sz="2400" dirty="0">
                <a:latin typeface="Baskerville"/>
                <a:cs typeface="Baskerville"/>
              </a:rPr>
              <a:t> sat as quiet as the grey owl on a branch above him, unsleeping, his eyes wide open in the rainy dark. 43-44</a:t>
            </a:r>
            <a:endParaRPr lang="en-GB" sz="2400" dirty="0">
              <a:latin typeface="Baskerville"/>
              <a:cs typeface="Baskerville"/>
            </a:endParaRPr>
          </a:p>
        </p:txBody>
      </p:sp>
      <p:pic>
        <p:nvPicPr>
          <p:cNvPr id="4098" name="Picture 2" descr="The Word for World Is Forest: Amazon.co.uk: Le Guin, Ursula K:  9780765324641: Books">
            <a:extLst>
              <a:ext uri="{FF2B5EF4-FFF2-40B4-BE49-F238E27FC236}">
                <a16:creationId xmlns:a16="http://schemas.microsoft.com/office/drawing/2014/main" id="{2962C0FD-C927-B57C-52FC-F3815098B30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62876" y="0"/>
            <a:ext cx="4581525"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046880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8C78A7E-EBEA-353A-4CAE-FE255BDFCE13}"/>
              </a:ext>
            </a:extLst>
          </p:cNvPr>
          <p:cNvPicPr>
            <a:picLocks noChangeAspect="1"/>
          </p:cNvPicPr>
          <p:nvPr/>
        </p:nvPicPr>
        <p:blipFill>
          <a:blip r:embed="rId2"/>
          <a:stretch>
            <a:fillRect/>
          </a:stretch>
        </p:blipFill>
        <p:spPr>
          <a:xfrm>
            <a:off x="436855" y="1784350"/>
            <a:ext cx="6858000" cy="2374900"/>
          </a:xfrm>
          <a:prstGeom prst="rect">
            <a:avLst/>
          </a:prstGeom>
        </p:spPr>
      </p:pic>
      <p:pic>
        <p:nvPicPr>
          <p:cNvPr id="5" name="Picture 4">
            <a:extLst>
              <a:ext uri="{FF2B5EF4-FFF2-40B4-BE49-F238E27FC236}">
                <a16:creationId xmlns:a16="http://schemas.microsoft.com/office/drawing/2014/main" id="{1F5CDBE3-8664-9A0B-1E86-62F82AF2B539}"/>
              </a:ext>
            </a:extLst>
          </p:cNvPr>
          <p:cNvPicPr>
            <a:picLocks noChangeAspect="1"/>
          </p:cNvPicPr>
          <p:nvPr/>
        </p:nvPicPr>
        <p:blipFill>
          <a:blip r:embed="rId3"/>
          <a:stretch>
            <a:fillRect/>
          </a:stretch>
        </p:blipFill>
        <p:spPr>
          <a:xfrm>
            <a:off x="481013" y="571500"/>
            <a:ext cx="6540500" cy="1041400"/>
          </a:xfrm>
          <a:prstGeom prst="rect">
            <a:avLst/>
          </a:prstGeom>
        </p:spPr>
      </p:pic>
      <p:pic>
        <p:nvPicPr>
          <p:cNvPr id="7" name="Content Placeholder 5">
            <a:extLst>
              <a:ext uri="{FF2B5EF4-FFF2-40B4-BE49-F238E27FC236}">
                <a16:creationId xmlns:a16="http://schemas.microsoft.com/office/drawing/2014/main" id="{75087C62-17ED-2736-15FC-0D6E8EDAE9A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43826" y="319417"/>
            <a:ext cx="3886934" cy="5867071"/>
          </a:xfrm>
          <a:prstGeom prst="rect">
            <a:avLst/>
          </a:prstGeom>
        </p:spPr>
      </p:pic>
      <p:pic>
        <p:nvPicPr>
          <p:cNvPr id="9" name="Picture 8">
            <a:extLst>
              <a:ext uri="{FF2B5EF4-FFF2-40B4-BE49-F238E27FC236}">
                <a16:creationId xmlns:a16="http://schemas.microsoft.com/office/drawing/2014/main" id="{F6AB0BC3-2B17-7483-A170-E936596AEAE8}"/>
              </a:ext>
            </a:extLst>
          </p:cNvPr>
          <p:cNvPicPr>
            <a:picLocks noChangeAspect="1"/>
          </p:cNvPicPr>
          <p:nvPr/>
        </p:nvPicPr>
        <p:blipFill>
          <a:blip r:embed="rId5"/>
          <a:stretch>
            <a:fillRect/>
          </a:stretch>
        </p:blipFill>
        <p:spPr>
          <a:xfrm>
            <a:off x="481013" y="4675188"/>
            <a:ext cx="6896100" cy="1765300"/>
          </a:xfrm>
          <a:prstGeom prst="rect">
            <a:avLst/>
          </a:prstGeom>
        </p:spPr>
      </p:pic>
    </p:spTree>
    <p:extLst>
      <p:ext uri="{BB962C8B-B14F-4D97-AF65-F5344CB8AC3E}">
        <p14:creationId xmlns:p14="http://schemas.microsoft.com/office/powerpoint/2010/main" val="376680881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887D40A-49C2-06A1-8908-33887F1B8D27}"/>
              </a:ext>
            </a:extLst>
          </p:cNvPr>
          <p:cNvSpPr txBox="1"/>
          <p:nvPr/>
        </p:nvSpPr>
        <p:spPr>
          <a:xfrm>
            <a:off x="328613" y="71438"/>
            <a:ext cx="6907084" cy="7017306"/>
          </a:xfrm>
          <a:prstGeom prst="rect">
            <a:avLst/>
          </a:prstGeom>
          <a:noFill/>
        </p:spPr>
        <p:txBody>
          <a:bodyPr wrap="none" rtlCol="0">
            <a:spAutoFit/>
          </a:bodyPr>
          <a:lstStyle/>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“Capitalism’s ecology has a distinctive </a:t>
            </a:r>
            <a:r>
              <a:rPr lang="en-GB" sz="1800" dirty="0" err="1">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pyrogeography</a:t>
            </a:r>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People have been fighting for centuries over the fuel and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construction material that wood can become. It’s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worth mentioning all this because it’s too often forgotten that</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capitalism’s energy revolution began not with coal but with</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wood—and with the privatization that forest enclosure implies. 165</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The reason to look at energy in Europe lies in the different</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use of fuel—a kind of cheap nature—as an intrinsic part of capitalism’s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ecology. Cheap energy is a way of amplifying—and in</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some cases substituting for—cheap work and care. If cheap food</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is capitalism’s major way of reducing the wage bill, cheap energy</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is the crucial lever to advance </a:t>
            </a:r>
            <a:r>
              <a:rPr lang="en-GB" sz="1800" dirty="0" err="1">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labor</a:t>
            </a:r>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 productivity. 165</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tabLst>
                <a:tab pos="3173730" algn="l"/>
              </a:tabLst>
            </a:pPr>
            <a:r>
              <a:rPr lang="en-GB" sz="1800" dirty="0">
                <a:effectLst/>
                <a:latin typeface="Athelas" panose="02000503000000020003" pitchFamily="2" charset="77"/>
                <a:ea typeface="Calibri" panose="020F0502020204030204" pitchFamily="34" charset="0"/>
                <a:cs typeface="p\_ò"/>
              </a:rPr>
              <a:t>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In this chapter we explore how energy became one of capitalism’s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cheap things through energy revolutions in Europe and</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the Americas, and what cheap energy means for the twenty-first</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century’s global ecology. Energy qualifies as a “thing” insofar as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it is transformed from part of the web of life into a commodity</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to be bought and sold…capitalism’s energy system does several tasks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at once. It makes both energy and inputs cheaper: cheap coal makes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cheap steel; cheap peat makes for cheap(er) bricks. This reduces the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costs of doing business and enhances profitability.</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pic>
        <p:nvPicPr>
          <p:cNvPr id="2050" name="Picture 2" descr="A History of the World in Seven Cheap Things: A Guide to Capitalism,  Nature, and the Future of the Planet: Amazon.co.uk: Raj Patel, Jason W.  Moore: 9781788737746: Books">
            <a:extLst>
              <a:ext uri="{FF2B5EF4-FFF2-40B4-BE49-F238E27FC236}">
                <a16:creationId xmlns:a16="http://schemas.microsoft.com/office/drawing/2014/main" id="{ED3B208B-9390-173B-146B-8BA758E8475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27950" y="0"/>
            <a:ext cx="446405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6870762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31917" y="775898"/>
            <a:ext cx="5654545" cy="4708981"/>
          </a:xfrm>
          <a:prstGeom prst="rect">
            <a:avLst/>
          </a:prstGeom>
        </p:spPr>
        <p:txBody>
          <a:bodyPr wrap="square">
            <a:spAutoFit/>
          </a:bodyPr>
          <a:lstStyle/>
          <a:p>
            <a:r>
              <a:rPr lang="en-US" sz="2000" dirty="0">
                <a:latin typeface="Athelas" panose="02000503000000020003" pitchFamily="2" charset="77"/>
                <a:ea typeface="Calibri" charset="0"/>
                <a:cs typeface="Times" charset="0"/>
              </a:rPr>
              <a:t>“Earth needs wood. Needs it bad.”</a:t>
            </a:r>
          </a:p>
          <a:p>
            <a:endParaRPr lang="en-US" sz="2000" dirty="0">
              <a:latin typeface="Athelas" panose="02000503000000020003" pitchFamily="2" charset="77"/>
              <a:ea typeface="Calibri" charset="0"/>
              <a:cs typeface="Times" charset="0"/>
            </a:endParaRPr>
          </a:p>
          <a:p>
            <a:r>
              <a:rPr lang="en-US" sz="2000" dirty="0">
                <a:latin typeface="Athelas" panose="02000503000000020003" pitchFamily="2" charset="77"/>
              </a:rPr>
              <a:t>“Get enough humans here, build machines and robots, make farms and cities...the dark forests cut down for open fields of grain.”</a:t>
            </a:r>
          </a:p>
          <a:p>
            <a:endParaRPr lang="en-US" sz="2000" dirty="0">
              <a:latin typeface="Athelas" panose="02000503000000020003" pitchFamily="2" charset="77"/>
              <a:ea typeface="Calibri" charset="0"/>
              <a:cs typeface="Times" charset="0"/>
            </a:endParaRPr>
          </a:p>
          <a:p>
            <a:endParaRPr lang="en-US" sz="2000" dirty="0">
              <a:latin typeface="Athelas" panose="02000503000000020003" pitchFamily="2" charset="77"/>
              <a:ea typeface="Calibri" charset="0"/>
              <a:cs typeface="Times" charset="0"/>
            </a:endParaRPr>
          </a:p>
          <a:p>
            <a:r>
              <a:rPr lang="en-US" sz="2000" dirty="0">
                <a:latin typeface="Athelas" panose="02000503000000020003" pitchFamily="2" charset="77"/>
                <a:ea typeface="Calibri" charset="0"/>
                <a:cs typeface="Times" charset="0"/>
              </a:rPr>
              <a:t>“</a:t>
            </a:r>
            <a:r>
              <a:rPr lang="is-IS" sz="2000" dirty="0">
                <a:latin typeface="Athelas" panose="02000503000000020003" pitchFamily="2" charset="77"/>
                <a:ea typeface="Calibri" charset="0"/>
                <a:cs typeface="Times" charset="0"/>
              </a:rPr>
              <a:t>….</a:t>
            </a:r>
            <a:r>
              <a:rPr lang="en-US" sz="2000" dirty="0">
                <a:latin typeface="Athelas" panose="02000503000000020003" pitchFamily="2" charset="77"/>
                <a:ea typeface="Calibri" charset="0"/>
                <a:cs typeface="Times" charset="0"/>
              </a:rPr>
              <a:t>clean sawn planks, more prized on Earth than gold. Literally, because gold could be got from seawater and from under the Antarctic ice, but wood could not; wood came only from trees. And it was a really necessary luxury on earth. So the alien forests became wood.” </a:t>
            </a:r>
          </a:p>
          <a:p>
            <a:endParaRPr lang="en-US" sz="2000" dirty="0">
              <a:latin typeface="Athelas" panose="02000503000000020003" pitchFamily="2" charset="77"/>
              <a:ea typeface="Calibri" charset="0"/>
              <a:cs typeface="Times" charset="0"/>
            </a:endParaRPr>
          </a:p>
          <a:p>
            <a:r>
              <a:rPr lang="en-US" sz="2000" i="1" dirty="0">
                <a:latin typeface="Athelas" panose="02000503000000020003" pitchFamily="2" charset="77"/>
                <a:ea typeface="Calibri" charset="0"/>
                <a:cs typeface="Times" charset="0"/>
              </a:rPr>
              <a:t>The Word for World is Forest</a:t>
            </a:r>
            <a:endParaRPr lang="en-US" sz="2000" i="1" dirty="0">
              <a:latin typeface="Athelas" panose="02000503000000020003" pitchFamily="2" charset="77"/>
            </a:endParaRPr>
          </a:p>
        </p:txBody>
      </p:sp>
      <p:pic>
        <p:nvPicPr>
          <p:cNvPr id="3074" name="Picture 2" descr="The Word for World Is Forest: Amazon.co.uk: Le Guin, Ursula K:  9780765324641: Books">
            <a:extLst>
              <a:ext uri="{FF2B5EF4-FFF2-40B4-BE49-F238E27FC236}">
                <a16:creationId xmlns:a16="http://schemas.microsoft.com/office/drawing/2014/main" id="{46125D94-D435-9581-7590-03DE7AA8371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10475" y="0"/>
            <a:ext cx="4581525"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9667988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51496" y="756252"/>
            <a:ext cx="7249555" cy="3046988"/>
          </a:xfrm>
          <a:prstGeom prst="rect">
            <a:avLst/>
          </a:prstGeom>
        </p:spPr>
        <p:txBody>
          <a:bodyPr wrap="square">
            <a:spAutoFit/>
          </a:bodyPr>
          <a:lstStyle/>
          <a:p>
            <a:r>
              <a:rPr lang="en-US" sz="3200" dirty="0">
                <a:latin typeface="Baskerville"/>
                <a:cs typeface="Baskerville"/>
              </a:rPr>
              <a:t>“Maybe he could send them back to Central in exchange for some fuel. You give me two, three tanks of gas and I’ll give you two, three warm bodies, loyal soldiers, good loggers, just your type, a little far-gone in bye-bye dreamland….”</a:t>
            </a:r>
            <a:r>
              <a:rPr lang="en-GB" sz="3200" dirty="0">
                <a:latin typeface="Baskerville"/>
                <a:cs typeface="Baskerville"/>
              </a:rPr>
              <a:t> </a:t>
            </a:r>
            <a:endParaRPr lang="en-US" sz="3200" dirty="0">
              <a:latin typeface="Baskerville"/>
              <a:cs typeface="Baskerville"/>
            </a:endParaRPr>
          </a:p>
        </p:txBody>
      </p:sp>
    </p:spTree>
    <p:extLst>
      <p:ext uri="{BB962C8B-B14F-4D97-AF65-F5344CB8AC3E}">
        <p14:creationId xmlns:p14="http://schemas.microsoft.com/office/powerpoint/2010/main" val="302790189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Mineral Rites: An Archaeology of the Fossil Economy (Energy Humanities):  Amazon.co.uk: Johnson, Bob: 9781421427560: Books">
            <a:extLst>
              <a:ext uri="{FF2B5EF4-FFF2-40B4-BE49-F238E27FC236}">
                <a16:creationId xmlns:a16="http://schemas.microsoft.com/office/drawing/2014/main" id="{8AB74E57-89A5-F41A-BF74-C15E9892CCB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78737" y="0"/>
            <a:ext cx="4513263"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7B6A4B8D-D94E-FBBA-2D96-1077B92881CB}"/>
              </a:ext>
            </a:extLst>
          </p:cNvPr>
          <p:cNvSpPr txBox="1"/>
          <p:nvPr/>
        </p:nvSpPr>
        <p:spPr>
          <a:xfrm>
            <a:off x="128587" y="1166842"/>
            <a:ext cx="7739298" cy="4524315"/>
          </a:xfrm>
          <a:prstGeom prst="rect">
            <a:avLst/>
          </a:prstGeom>
          <a:noFill/>
        </p:spPr>
        <p:txBody>
          <a:bodyPr wrap="none" rtlCol="0">
            <a:spAutoFit/>
          </a:bodyPr>
          <a:lstStyle/>
          <a:p>
            <a:r>
              <a:rPr lang="en-GB" sz="1800" dirty="0">
                <a:effectLst/>
                <a:latin typeface="Athelas" panose="02000503000000020003" pitchFamily="2" charset="77"/>
                <a:ea typeface="Calibri" panose="020F0502020204030204" pitchFamily="34" charset="0"/>
                <a:cs typeface="Times New Roman" panose="02020603050405020304" pitchFamily="18" charset="0"/>
              </a:rPr>
              <a:t>This book is an archaeology of the present. It unearths a buried set of</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stories about the origins of modern life that </a:t>
            </a:r>
            <a:r>
              <a:rPr lang="en-GB" sz="1800" dirty="0" err="1">
                <a:effectLst/>
                <a:latin typeface="Athelas" panose="02000503000000020003" pitchFamily="2" charset="77"/>
                <a:ea typeface="Calibri" panose="020F0502020204030204" pitchFamily="34" charset="0"/>
                <a:cs typeface="Times New Roman" panose="02020603050405020304" pitchFamily="18" charset="0"/>
              </a:rPr>
              <a:t>center</a:t>
            </a:r>
            <a:r>
              <a:rPr lang="en-GB" sz="1800" dirty="0">
                <a:effectLst/>
                <a:latin typeface="Athelas" panose="02000503000000020003" pitchFamily="2" charset="77"/>
                <a:ea typeface="Calibri" panose="020F0502020204030204" pitchFamily="34" charset="0"/>
                <a:cs typeface="Times New Roman" panose="02020603050405020304" pitchFamily="18" charset="0"/>
              </a:rPr>
              <a:t> on the pivotal, if sublimated,</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role that fossil fuels have played in the growth of capitalism and in</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err="1">
                <a:effectLst/>
                <a:latin typeface="Athelas" panose="02000503000000020003" pitchFamily="2" charset="77"/>
                <a:ea typeface="Calibri" panose="020F0502020204030204" pitchFamily="34" charset="0"/>
                <a:cs typeface="Times New Roman" panose="02020603050405020304" pitchFamily="18" charset="0"/>
              </a:rPr>
              <a:t>fueling</a:t>
            </a:r>
            <a:r>
              <a:rPr lang="en-GB" sz="1800" dirty="0">
                <a:effectLst/>
                <a:latin typeface="Athelas" panose="02000503000000020003" pitchFamily="2" charset="77"/>
                <a:ea typeface="Calibri" panose="020F0502020204030204" pitchFamily="34" charset="0"/>
                <a:cs typeface="Times New Roman" panose="02020603050405020304" pitchFamily="18" charset="0"/>
              </a:rPr>
              <a:t> our affective attachments to modernity. It recovers, in this respect,</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a genealogy of the modern self, one oriented to a </a:t>
            </a:r>
            <a:r>
              <a:rPr lang="en-GB" sz="1800" dirty="0" err="1">
                <a:effectLst/>
                <a:latin typeface="Athelas" panose="02000503000000020003" pitchFamily="2" charset="77"/>
                <a:ea typeface="Calibri" panose="020F0502020204030204" pitchFamily="34" charset="0"/>
                <a:cs typeface="Times New Roman" panose="02020603050405020304" pitchFamily="18" charset="0"/>
              </a:rPr>
              <a:t>postcarbon</a:t>
            </a:r>
            <a:r>
              <a:rPr lang="en-GB" sz="1800" dirty="0">
                <a:effectLst/>
                <a:latin typeface="Athelas" panose="02000503000000020003" pitchFamily="2" charset="77"/>
                <a:ea typeface="Calibri" panose="020F0502020204030204" pitchFamily="34" charset="0"/>
                <a:cs typeface="Times New Roman" panose="02020603050405020304" pitchFamily="18" charset="0"/>
              </a:rPr>
              <a:t> future, by</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demonstrating how our bodies, minds, identity, nature, reason, and faith are</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energized by, given life by, an infrastructure of carbon flows where we are</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fleshed out in everyday mineral rites, fossilized rituals, that imbue our sinews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with muscle memory, provide material for our imagination and senses,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and shape our expectations about being fully human in the twenty-first century.</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In short, this book proposes an alternative history of modernity that</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returns our attention to the dialectic of materiality and consciousness, body</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and affect, that has taken shape under the terms of fossil combustion during</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the past two hundred years—or, to push the matter further, under the terms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tabLst>
                <a:tab pos="1138555" algn="l"/>
              </a:tabLst>
            </a:pPr>
            <a:r>
              <a:rPr lang="en-GB" sz="1800" dirty="0">
                <a:effectLst/>
                <a:latin typeface="Athelas" panose="02000503000000020003" pitchFamily="2" charset="77"/>
                <a:ea typeface="Calibri" panose="020F0502020204030204" pitchFamily="34" charset="0"/>
                <a:cs typeface="Times New Roman" panose="02020603050405020304" pitchFamily="18" charset="0"/>
              </a:rPr>
              <a:t>of “fossil capitalism” during that time.  (1)</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237918694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1268" name="Picture 4" descr="The Gare Saint-Lazare: Arrival of a Train | Harvard Art Museums">
            <a:extLst>
              <a:ext uri="{FF2B5EF4-FFF2-40B4-BE49-F238E27FC236}">
                <a16:creationId xmlns:a16="http://schemas.microsoft.com/office/drawing/2014/main" id="{36026E34-8CC0-E8D1-4D16-FCA472BC370B}"/>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299915" y="1000125"/>
            <a:ext cx="5635218" cy="4578614"/>
          </a:xfrm>
          <a:prstGeom prst="rect">
            <a:avLst/>
          </a:prstGeom>
          <a:noFill/>
          <a:extLst>
            <a:ext uri="{909E8E84-426E-40DD-AFC4-6F175D3DCCD1}">
              <a14:hiddenFill xmlns:a14="http://schemas.microsoft.com/office/drawing/2010/main">
                <a:solidFill>
                  <a:srgbClr val="FFFFFF"/>
                </a:solidFill>
              </a14:hiddenFill>
            </a:ext>
          </a:extLst>
        </p:spPr>
      </p:pic>
      <p:pic>
        <p:nvPicPr>
          <p:cNvPr id="11266" name="Picture 2" descr="Gare Saint-Lazare (Monet series) - Wikipedia">
            <a:extLst>
              <a:ext uri="{FF2B5EF4-FFF2-40B4-BE49-F238E27FC236}">
                <a16:creationId xmlns:a16="http://schemas.microsoft.com/office/drawing/2014/main" id="{7B9AC307-D2F8-3EDD-5DB7-270A767E5459}"/>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256865" y="1157288"/>
            <a:ext cx="5747147" cy="4209785"/>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20966BB8-2528-F204-A7A2-FFBB50D99B9D}"/>
              </a:ext>
            </a:extLst>
          </p:cNvPr>
          <p:cNvSpPr txBox="1"/>
          <p:nvPr/>
        </p:nvSpPr>
        <p:spPr>
          <a:xfrm>
            <a:off x="1100138" y="6100763"/>
            <a:ext cx="3136308" cy="369332"/>
          </a:xfrm>
          <a:prstGeom prst="rect">
            <a:avLst/>
          </a:prstGeom>
          <a:noFill/>
        </p:spPr>
        <p:txBody>
          <a:bodyPr wrap="none" rtlCol="0">
            <a:spAutoFit/>
          </a:bodyPr>
          <a:lstStyle/>
          <a:p>
            <a:r>
              <a:rPr lang="en-US" dirty="0">
                <a:latin typeface="Athelas" panose="02000503000000020003" pitchFamily="2" charset="77"/>
              </a:rPr>
              <a:t>Monet, Gare Saint-Lazare, 1877</a:t>
            </a:r>
          </a:p>
        </p:txBody>
      </p:sp>
    </p:spTree>
    <p:extLst>
      <p:ext uri="{BB962C8B-B14F-4D97-AF65-F5344CB8AC3E}">
        <p14:creationId xmlns:p14="http://schemas.microsoft.com/office/powerpoint/2010/main" val="23439935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55FE889-2C71-5545-8799-904FB1BC6190}"/>
              </a:ext>
            </a:extLst>
          </p:cNvPr>
          <p:cNvPicPr>
            <a:picLocks noChangeAspect="1"/>
          </p:cNvPicPr>
          <p:nvPr/>
        </p:nvPicPr>
        <p:blipFill rotWithShape="1">
          <a:blip r:embed="rId2"/>
          <a:srcRect b="5875"/>
          <a:stretch/>
        </p:blipFill>
        <p:spPr>
          <a:xfrm>
            <a:off x="20" y="1282"/>
            <a:ext cx="12191980" cy="6856718"/>
          </a:xfrm>
          <a:prstGeom prst="rect">
            <a:avLst/>
          </a:prstGeom>
        </p:spPr>
      </p:pic>
    </p:spTree>
    <p:extLst>
      <p:ext uri="{BB962C8B-B14F-4D97-AF65-F5344CB8AC3E}">
        <p14:creationId xmlns:p14="http://schemas.microsoft.com/office/powerpoint/2010/main" val="412347771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95999" y="207100"/>
            <a:ext cx="5381349" cy="6463308"/>
          </a:xfrm>
          <a:prstGeom prst="rect">
            <a:avLst/>
          </a:prstGeom>
        </p:spPr>
        <p:txBody>
          <a:bodyPr wrap="square">
            <a:spAutoFit/>
          </a:bodyPr>
          <a:lstStyle/>
          <a:p>
            <a:r>
              <a:rPr lang="en-US" b="1" dirty="0">
                <a:latin typeface="Century Gothic" panose="020B0502020202020204" pitchFamily="34" charset="0"/>
                <a:cs typeface="Baskerville"/>
              </a:rPr>
              <a:t>“The Energy Unconscious…..”</a:t>
            </a:r>
          </a:p>
          <a:p>
            <a:endParaRPr lang="en-US" b="1" dirty="0">
              <a:latin typeface="Century Gothic" panose="020B0502020202020204" pitchFamily="34" charset="0"/>
              <a:cs typeface="Baskerville"/>
            </a:endParaRPr>
          </a:p>
          <a:p>
            <a:r>
              <a:rPr lang="en-US" dirty="0">
                <a:latin typeface="Century Gothic" panose="020B0502020202020204" pitchFamily="34" charset="0"/>
                <a:cs typeface="Baskerville"/>
              </a:rPr>
              <a:t>This Editor’s Column peruses the relation between energy resources and literature. Instead of divvying up literary works into hundred-year intervals (or elastic variants like the long eighteenth or twentieth century) or categories harnessing the history of ideas (Romanticism, Enlightenment), </a:t>
            </a:r>
            <a:r>
              <a:rPr lang="en-US" b="1" dirty="0">
                <a:latin typeface="Century Gothic" panose="020B0502020202020204" pitchFamily="34" charset="0"/>
                <a:cs typeface="Baskerville"/>
              </a:rPr>
              <a:t>what happens if we sort texts according to the energy sources that made them possible</a:t>
            </a:r>
            <a:r>
              <a:rPr lang="en-US" dirty="0">
                <a:latin typeface="Century Gothic" panose="020B0502020202020204" pitchFamily="34" charset="0"/>
                <a:cs typeface="Baskerville"/>
              </a:rPr>
              <a:t>?</a:t>
            </a:r>
          </a:p>
          <a:p>
            <a:endParaRPr lang="en-GB" dirty="0">
              <a:latin typeface="Century Gothic" panose="020B0502020202020204" pitchFamily="34" charset="0"/>
              <a:cs typeface="Baskerville"/>
            </a:endParaRPr>
          </a:p>
          <a:p>
            <a:r>
              <a:rPr lang="en-US" b="1" dirty="0">
                <a:latin typeface="Century Gothic" panose="020B0502020202020204" pitchFamily="34" charset="0"/>
                <a:cs typeface="Baskerville"/>
              </a:rPr>
              <a:t>What happens if we </a:t>
            </a:r>
            <a:r>
              <a:rPr lang="en-US" b="1" dirty="0" err="1">
                <a:latin typeface="Century Gothic" panose="020B0502020202020204" pitchFamily="34" charset="0"/>
                <a:cs typeface="Baskerville"/>
              </a:rPr>
              <a:t>rechart</a:t>
            </a:r>
            <a:r>
              <a:rPr lang="en-US" b="1" dirty="0">
                <a:latin typeface="Century Gothic" panose="020B0502020202020204" pitchFamily="34" charset="0"/>
                <a:cs typeface="Baskerville"/>
              </a:rPr>
              <a:t> literary periods and make energy sources a matter of urgency to literary criticism?</a:t>
            </a:r>
            <a:r>
              <a:rPr lang="en-US" dirty="0">
                <a:latin typeface="Century Gothic" panose="020B0502020202020204" pitchFamily="34" charset="0"/>
                <a:cs typeface="Baskerville"/>
              </a:rPr>
              <a:t> What happens if we think systematically about how… texts relate to energy sources across time and space?</a:t>
            </a:r>
          </a:p>
          <a:p>
            <a:endParaRPr lang="en-GB" dirty="0">
              <a:latin typeface="Century Gothic" panose="020B0502020202020204" pitchFamily="34" charset="0"/>
              <a:cs typeface="Baskerville"/>
            </a:endParaRPr>
          </a:p>
          <a:p>
            <a:r>
              <a:rPr lang="en-GB" dirty="0">
                <a:latin typeface="Century Gothic" panose="020B0502020202020204" pitchFamily="34" charset="0"/>
                <a:cs typeface="Baskerville"/>
              </a:rPr>
              <a:t>Patricia Yaeger, “Editor’s Column: Literature in the Ages of Wood, Tallow, Coal, Whale-Oil, Gasoline, Atomic Power and Other Energy Sources.” </a:t>
            </a:r>
            <a:r>
              <a:rPr lang="en-GB" i="1" dirty="0">
                <a:latin typeface="Century Gothic" panose="020B0502020202020204" pitchFamily="34" charset="0"/>
                <a:cs typeface="Baskerville"/>
              </a:rPr>
              <a:t>PMLA </a:t>
            </a:r>
            <a:r>
              <a:rPr lang="en-GB" dirty="0">
                <a:latin typeface="Century Gothic" panose="020B0502020202020204" pitchFamily="34" charset="0"/>
                <a:cs typeface="Baskerville"/>
              </a:rPr>
              <a:t>126.2 (2011): 305–10. </a:t>
            </a:r>
          </a:p>
          <a:p>
            <a:endParaRPr lang="en-GB" dirty="0">
              <a:latin typeface="Century Gothic" panose="020B0502020202020204" pitchFamily="34" charset="0"/>
              <a:cs typeface="Baskerville"/>
            </a:endParaRPr>
          </a:p>
        </p:txBody>
      </p:sp>
      <p:pic>
        <p:nvPicPr>
          <p:cNvPr id="2052" name="Picture 4" descr="Image result for wires behind the wall">
            <a:hlinkClick r:id="rId2"/>
            <a:extLst>
              <a:ext uri="{FF2B5EF4-FFF2-40B4-BE49-F238E27FC236}">
                <a16:creationId xmlns:a16="http://schemas.microsoft.com/office/drawing/2014/main" id="{EDBCEC22-637D-9141-9DA4-1F6468C3C4B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5040" y="1699846"/>
            <a:ext cx="5381349" cy="30245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3362645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E4E9756-B7CD-8269-97DC-224EAF107310}"/>
              </a:ext>
            </a:extLst>
          </p:cNvPr>
          <p:cNvSpPr txBox="1"/>
          <p:nvPr/>
        </p:nvSpPr>
        <p:spPr>
          <a:xfrm>
            <a:off x="107156" y="0"/>
            <a:ext cx="8251032" cy="4801314"/>
          </a:xfrm>
          <a:prstGeom prst="rect">
            <a:avLst/>
          </a:prstGeom>
          <a:noFill/>
        </p:spPr>
        <p:txBody>
          <a:bodyPr wrap="square">
            <a:spAutoFit/>
          </a:bodyPr>
          <a:lstStyle/>
          <a:p>
            <a:r>
              <a:rPr lang="en-GB" sz="1800" dirty="0">
                <a:effectLst/>
                <a:latin typeface="Athelas" panose="02000503000000020003" pitchFamily="2" charset="77"/>
                <a:ea typeface="Calibri" panose="020F0502020204030204" pitchFamily="34" charset="0"/>
                <a:cs typeface="Times New Roman" panose="02020603050405020304" pitchFamily="18" charset="0"/>
              </a:rPr>
              <a:t>Finally, the essays in this book strike a different, even uncanny, register</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of the human experience under fossil capital. They do that by breathing life</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back into modernity’s ontological empire, by resuscitating a repressed body—</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its layers of sense, affect, emotion, touch, sentiment—that otherwise gets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buried in the world’s official business and all but disappears from its historiographical</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record. That is, the following essays touch down here and there</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on the elusive and yet bone-deep domain of </a:t>
            </a:r>
            <a:r>
              <a:rPr lang="en-GB" sz="1800" dirty="0" err="1">
                <a:effectLst/>
                <a:latin typeface="Athelas" panose="02000503000000020003" pitchFamily="2" charset="77"/>
                <a:ea typeface="Calibri" panose="020F0502020204030204" pitchFamily="34" charset="0"/>
                <a:cs typeface="Times New Roman" panose="02020603050405020304" pitchFamily="18" charset="0"/>
              </a:rPr>
              <a:t>infrapolitics</a:t>
            </a:r>
            <a:r>
              <a:rPr lang="en-GB" sz="1800" dirty="0">
                <a:effectLst/>
                <a:latin typeface="Athelas" panose="02000503000000020003" pitchFamily="2" charset="77"/>
                <a:ea typeface="Calibri" panose="020F0502020204030204" pitchFamily="34" charset="0"/>
                <a:cs typeface="Times New Roman" panose="02020603050405020304" pitchFamily="18" charset="0"/>
              </a:rPr>
              <a:t> where modern bodies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are charged by carbon, where they feel the warmth of its heat, the chill of</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its absence in the blood, the eroticism of its automobility, wind in the hair,</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sun through the window, and the drip of its sweat deep down in the boiler</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rooms and back alleys of the world. Such attention to affect—to a feel for the</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world—is reinforced stylistically in these essays by a parallel challenge to</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the depersonalized rhetoric of academic writing. These essays challenge, at</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least periodically, what can be too-precious of a commitment to the fiction</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of detachment that while vital to our </a:t>
            </a:r>
            <a:r>
              <a:rPr lang="en-GB" sz="1800" dirty="0" err="1">
                <a:effectLst/>
                <a:latin typeface="Athelas" panose="02000503000000020003" pitchFamily="2" charset="77"/>
                <a:ea typeface="Calibri" panose="020F0502020204030204" pitchFamily="34" charset="0"/>
                <a:cs typeface="Times New Roman" panose="02020603050405020304" pitchFamily="18" charset="0"/>
              </a:rPr>
              <a:t>labor</a:t>
            </a:r>
            <a:r>
              <a:rPr lang="en-GB" sz="1800" dirty="0">
                <a:effectLst/>
                <a:latin typeface="Athelas" panose="02000503000000020003" pitchFamily="2" charset="77"/>
                <a:ea typeface="Calibri" panose="020F0502020204030204" pitchFamily="34" charset="0"/>
                <a:cs typeface="Times New Roman" panose="02020603050405020304" pitchFamily="18" charset="0"/>
              </a:rPr>
              <a:t> and profession can at times become</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tabLst>
                <a:tab pos="1138555" algn="l"/>
              </a:tabLst>
            </a:pPr>
            <a:r>
              <a:rPr lang="en-GB" sz="1800" dirty="0">
                <a:effectLst/>
                <a:latin typeface="Athelas" panose="02000503000000020003" pitchFamily="2" charset="77"/>
                <a:ea typeface="Calibri" panose="020F0502020204030204" pitchFamily="34" charset="0"/>
                <a:cs typeface="Times New Roman" panose="02020603050405020304" pitchFamily="18" charset="0"/>
              </a:rPr>
              <a:t>a hindrance to communication, understanding, and audience. (14-15)</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2" descr="Mineral Rites: An Archaeology of the Fossil Economy (Energy Humanities):  Amazon.co.uk: Johnson, Bob: 9781421427560: Books">
            <a:extLst>
              <a:ext uri="{FF2B5EF4-FFF2-40B4-BE49-F238E27FC236}">
                <a16:creationId xmlns:a16="http://schemas.microsoft.com/office/drawing/2014/main" id="{67BDEBDA-81F7-9CAC-4B9C-A204178158F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47020" y="285751"/>
            <a:ext cx="3902092" cy="5929312"/>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DD75DCB7-A98E-B972-E29C-D1DD76AD7D48}"/>
              </a:ext>
            </a:extLst>
          </p:cNvPr>
          <p:cNvSpPr txBox="1"/>
          <p:nvPr/>
        </p:nvSpPr>
        <p:spPr>
          <a:xfrm>
            <a:off x="107156" y="4977677"/>
            <a:ext cx="7208044" cy="2031325"/>
          </a:xfrm>
          <a:prstGeom prst="rect">
            <a:avLst/>
          </a:prstGeom>
          <a:noFill/>
        </p:spPr>
        <p:txBody>
          <a:bodyPr wrap="square" rtlCol="0">
            <a:spAutoFit/>
          </a:bodyPr>
          <a:lstStyle/>
          <a:p>
            <a:r>
              <a:rPr lang="en-GB" sz="1800" dirty="0">
                <a:effectLst/>
                <a:latin typeface="Athelas" panose="02000503000000020003" pitchFamily="2" charset="77"/>
                <a:ea typeface="Calibri" panose="020F0502020204030204" pitchFamily="34" charset="0"/>
                <a:cs typeface="Times New Roman" panose="02020603050405020304" pitchFamily="18" charset="0"/>
              </a:rPr>
              <a:t>Our erotic attachments to fossil fuels are ultra deep, to repurpose a phrase</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used by critics of deep-water drilling. They are rooted in minutia, in the intimate</a:t>
            </a:r>
            <a:r>
              <a:rPr lang="en-GB" dirty="0">
                <a:latin typeface="Calibri" panose="020F0502020204030204" pitchFamily="34" charset="0"/>
                <a:ea typeface="Calibri" panose="020F0502020204030204" pitchFamily="34" charset="0"/>
                <a:cs typeface="Times New Roman" panose="02020603050405020304" pitchFamily="18" charset="0"/>
              </a:rPr>
              <a:t> </a:t>
            </a:r>
            <a:r>
              <a:rPr lang="en-GB" sz="1800" dirty="0">
                <a:effectLst/>
                <a:latin typeface="Athelas" panose="02000503000000020003" pitchFamily="2" charset="77"/>
                <a:ea typeface="Calibri" panose="020F0502020204030204" pitchFamily="34" charset="0"/>
                <a:cs typeface="Times New Roman" panose="02020603050405020304" pitchFamily="18" charset="0"/>
              </a:rPr>
              <a:t>quotidian rituals of the home, workplace, streets, and stores, and</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such unlikely spaces as the boudoir, the lavatory, and the yoga studio. Fossil</a:t>
            </a:r>
            <a:r>
              <a:rPr lang="en-GB" dirty="0">
                <a:latin typeface="Calibri" panose="020F0502020204030204" pitchFamily="34" charset="0"/>
                <a:ea typeface="Calibri" panose="020F0502020204030204" pitchFamily="34" charset="0"/>
                <a:cs typeface="Times New Roman" panose="02020603050405020304" pitchFamily="18" charset="0"/>
              </a:rPr>
              <a:t> </a:t>
            </a:r>
            <a:r>
              <a:rPr lang="en-GB" sz="1800" dirty="0">
                <a:effectLst/>
                <a:latin typeface="Athelas" panose="02000503000000020003" pitchFamily="2" charset="77"/>
                <a:ea typeface="Calibri" panose="020F0502020204030204" pitchFamily="34" charset="0"/>
                <a:cs typeface="Times New Roman" panose="02020603050405020304" pitchFamily="18" charset="0"/>
              </a:rPr>
              <a:t>fuels compose time and space in the modern world and they leave an imprint</a:t>
            </a:r>
            <a:r>
              <a:rPr lang="en-GB" dirty="0">
                <a:latin typeface="Calibri" panose="020F0502020204030204" pitchFamily="34" charset="0"/>
                <a:ea typeface="Calibri" panose="020F0502020204030204" pitchFamily="34" charset="0"/>
                <a:cs typeface="Times New Roman" panose="02020603050405020304" pitchFamily="18" charset="0"/>
              </a:rPr>
              <a:t> </a:t>
            </a:r>
            <a:r>
              <a:rPr lang="en-GB" sz="1800" dirty="0">
                <a:effectLst/>
                <a:latin typeface="Athelas" panose="02000503000000020003" pitchFamily="2" charset="77"/>
                <a:ea typeface="Calibri" panose="020F0502020204030204" pitchFamily="34" charset="0"/>
                <a:cs typeface="Times New Roman" panose="02020603050405020304" pitchFamily="18" charset="0"/>
              </a:rPr>
              <a:t>on our emotional, aesthetic, and sensory lives. (17)</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123663856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00D0EEB-007E-F029-94AD-20DA5A628065}"/>
              </a:ext>
            </a:extLst>
          </p:cNvPr>
          <p:cNvSpPr txBox="1"/>
          <p:nvPr/>
        </p:nvSpPr>
        <p:spPr>
          <a:xfrm>
            <a:off x="4881151" y="1002753"/>
            <a:ext cx="4225159" cy="5355312"/>
          </a:xfrm>
          <a:prstGeom prst="rect">
            <a:avLst/>
          </a:prstGeom>
          <a:noFill/>
        </p:spPr>
        <p:txBody>
          <a:bodyPr wrap="square">
            <a:spAutoFit/>
          </a:bodyPr>
          <a:lstStyle/>
          <a:p>
            <a:r>
              <a:rPr lang="en-GB" b="1" dirty="0">
                <a:latin typeface="Athelas" panose="02000503000000020003" pitchFamily="2" charset="77"/>
              </a:rPr>
              <a:t>This Is Just To Say </a:t>
            </a:r>
          </a:p>
          <a:p>
            <a:endParaRPr lang="en-GB" dirty="0">
              <a:effectLst/>
              <a:latin typeface="Athelas" panose="02000503000000020003" pitchFamily="2" charset="77"/>
            </a:endParaRPr>
          </a:p>
          <a:p>
            <a:r>
              <a:rPr lang="en-GB" dirty="0">
                <a:effectLst/>
                <a:latin typeface="Athelas" panose="02000503000000020003" pitchFamily="2" charset="77"/>
              </a:rPr>
              <a:t>I have eaten</a:t>
            </a:r>
            <a:br>
              <a:rPr lang="en-GB" dirty="0">
                <a:effectLst/>
                <a:latin typeface="Athelas" panose="02000503000000020003" pitchFamily="2" charset="77"/>
              </a:rPr>
            </a:br>
            <a:r>
              <a:rPr lang="en-GB" dirty="0">
                <a:effectLst/>
                <a:latin typeface="Athelas" panose="02000503000000020003" pitchFamily="2" charset="77"/>
              </a:rPr>
              <a:t>the plums</a:t>
            </a:r>
            <a:br>
              <a:rPr lang="en-GB" dirty="0">
                <a:effectLst/>
                <a:latin typeface="Athelas" panose="02000503000000020003" pitchFamily="2" charset="77"/>
              </a:rPr>
            </a:br>
            <a:r>
              <a:rPr lang="en-GB" dirty="0">
                <a:effectLst/>
                <a:latin typeface="Athelas" panose="02000503000000020003" pitchFamily="2" charset="77"/>
              </a:rPr>
              <a:t>that were in</a:t>
            </a:r>
            <a:br>
              <a:rPr lang="en-GB" dirty="0">
                <a:effectLst/>
                <a:latin typeface="Athelas" panose="02000503000000020003" pitchFamily="2" charset="77"/>
              </a:rPr>
            </a:br>
            <a:r>
              <a:rPr lang="en-GB" dirty="0">
                <a:effectLst/>
                <a:latin typeface="Athelas" panose="02000503000000020003" pitchFamily="2" charset="77"/>
              </a:rPr>
              <a:t>the icebox</a:t>
            </a:r>
            <a:br>
              <a:rPr lang="en-GB" dirty="0">
                <a:effectLst/>
                <a:latin typeface="Athelas" panose="02000503000000020003" pitchFamily="2" charset="77"/>
              </a:rPr>
            </a:br>
            <a:endParaRPr lang="en-GB" dirty="0">
              <a:effectLst/>
              <a:latin typeface="Athelas" panose="02000503000000020003" pitchFamily="2" charset="77"/>
            </a:endParaRPr>
          </a:p>
          <a:p>
            <a:r>
              <a:rPr lang="en-GB" dirty="0">
                <a:effectLst/>
                <a:latin typeface="Athelas" panose="02000503000000020003" pitchFamily="2" charset="77"/>
              </a:rPr>
              <a:t>and which</a:t>
            </a:r>
            <a:br>
              <a:rPr lang="en-GB" dirty="0">
                <a:effectLst/>
                <a:latin typeface="Athelas" panose="02000503000000020003" pitchFamily="2" charset="77"/>
              </a:rPr>
            </a:br>
            <a:r>
              <a:rPr lang="en-GB" dirty="0">
                <a:effectLst/>
                <a:latin typeface="Athelas" panose="02000503000000020003" pitchFamily="2" charset="77"/>
              </a:rPr>
              <a:t>you were probably</a:t>
            </a:r>
            <a:br>
              <a:rPr lang="en-GB" dirty="0">
                <a:effectLst/>
                <a:latin typeface="Athelas" panose="02000503000000020003" pitchFamily="2" charset="77"/>
              </a:rPr>
            </a:br>
            <a:r>
              <a:rPr lang="en-GB" dirty="0">
                <a:effectLst/>
                <a:latin typeface="Athelas" panose="02000503000000020003" pitchFamily="2" charset="77"/>
              </a:rPr>
              <a:t>saving</a:t>
            </a:r>
            <a:br>
              <a:rPr lang="en-GB" dirty="0">
                <a:effectLst/>
                <a:latin typeface="Athelas" panose="02000503000000020003" pitchFamily="2" charset="77"/>
              </a:rPr>
            </a:br>
            <a:r>
              <a:rPr lang="en-GB" dirty="0">
                <a:effectLst/>
                <a:latin typeface="Athelas" panose="02000503000000020003" pitchFamily="2" charset="77"/>
              </a:rPr>
              <a:t>for breakfast</a:t>
            </a:r>
            <a:br>
              <a:rPr lang="en-GB" dirty="0">
                <a:effectLst/>
                <a:latin typeface="Athelas" panose="02000503000000020003" pitchFamily="2" charset="77"/>
              </a:rPr>
            </a:br>
            <a:endParaRPr lang="en-GB" dirty="0">
              <a:effectLst/>
              <a:latin typeface="Athelas" panose="02000503000000020003" pitchFamily="2" charset="77"/>
            </a:endParaRPr>
          </a:p>
          <a:p>
            <a:r>
              <a:rPr lang="en-GB" dirty="0">
                <a:effectLst/>
                <a:latin typeface="Athelas" panose="02000503000000020003" pitchFamily="2" charset="77"/>
              </a:rPr>
              <a:t>Forgive me</a:t>
            </a:r>
            <a:br>
              <a:rPr lang="en-GB" dirty="0">
                <a:effectLst/>
                <a:latin typeface="Athelas" panose="02000503000000020003" pitchFamily="2" charset="77"/>
              </a:rPr>
            </a:br>
            <a:r>
              <a:rPr lang="en-GB" dirty="0">
                <a:effectLst/>
                <a:latin typeface="Athelas" panose="02000503000000020003" pitchFamily="2" charset="77"/>
              </a:rPr>
              <a:t>they were delicious</a:t>
            </a:r>
            <a:br>
              <a:rPr lang="en-GB" dirty="0">
                <a:effectLst/>
                <a:latin typeface="Athelas" panose="02000503000000020003" pitchFamily="2" charset="77"/>
              </a:rPr>
            </a:br>
            <a:r>
              <a:rPr lang="en-GB" dirty="0">
                <a:effectLst/>
                <a:latin typeface="Athelas" panose="02000503000000020003" pitchFamily="2" charset="77"/>
              </a:rPr>
              <a:t>so sweet</a:t>
            </a:r>
            <a:br>
              <a:rPr lang="en-GB" dirty="0">
                <a:effectLst/>
                <a:latin typeface="Athelas" panose="02000503000000020003" pitchFamily="2" charset="77"/>
              </a:rPr>
            </a:br>
            <a:r>
              <a:rPr lang="en-GB" dirty="0">
                <a:effectLst/>
                <a:latin typeface="Athelas" panose="02000503000000020003" pitchFamily="2" charset="77"/>
              </a:rPr>
              <a:t>and so cold</a:t>
            </a:r>
          </a:p>
          <a:p>
            <a:endParaRPr lang="en-GB" dirty="0">
              <a:latin typeface="Athelas" panose="02000503000000020003" pitchFamily="2" charset="77"/>
            </a:endParaRPr>
          </a:p>
          <a:p>
            <a:r>
              <a:rPr lang="en-GB" dirty="0">
                <a:effectLst/>
                <a:latin typeface="Athelas" panose="02000503000000020003" pitchFamily="2" charset="77"/>
              </a:rPr>
              <a:t>(1934)</a:t>
            </a:r>
          </a:p>
          <a:p>
            <a:endParaRPr lang="en-GB" dirty="0">
              <a:latin typeface="Athelas" panose="02000503000000020003" pitchFamily="2" charset="77"/>
            </a:endParaRPr>
          </a:p>
        </p:txBody>
      </p:sp>
      <p:sp>
        <p:nvSpPr>
          <p:cNvPr id="4" name="TextBox 3">
            <a:extLst>
              <a:ext uri="{FF2B5EF4-FFF2-40B4-BE49-F238E27FC236}">
                <a16:creationId xmlns:a16="http://schemas.microsoft.com/office/drawing/2014/main" id="{1978AB29-D3F0-CE37-A0E0-03612AB831BA}"/>
              </a:ext>
            </a:extLst>
          </p:cNvPr>
          <p:cNvSpPr txBox="1"/>
          <p:nvPr/>
        </p:nvSpPr>
        <p:spPr>
          <a:xfrm>
            <a:off x="704193" y="1030014"/>
            <a:ext cx="2497415" cy="4801314"/>
          </a:xfrm>
          <a:prstGeom prst="rect">
            <a:avLst/>
          </a:prstGeom>
          <a:noFill/>
        </p:spPr>
        <p:txBody>
          <a:bodyPr wrap="none" rtlCol="0">
            <a:spAutoFit/>
          </a:bodyPr>
          <a:lstStyle/>
          <a:p>
            <a:r>
              <a:rPr lang="en-GB" b="1" dirty="0">
                <a:latin typeface="Athelas" panose="02000503000000020003" pitchFamily="2" charset="77"/>
              </a:rPr>
              <a:t>The Red Wheelbarrow </a:t>
            </a:r>
          </a:p>
          <a:p>
            <a:endParaRPr lang="en-GB" dirty="0">
              <a:effectLst/>
              <a:latin typeface="Athelas" panose="02000503000000020003" pitchFamily="2" charset="77"/>
            </a:endParaRPr>
          </a:p>
          <a:p>
            <a:r>
              <a:rPr lang="en-GB" dirty="0">
                <a:effectLst/>
                <a:latin typeface="Athelas" panose="02000503000000020003" pitchFamily="2" charset="77"/>
              </a:rPr>
              <a:t>so much depends</a:t>
            </a:r>
            <a:br>
              <a:rPr lang="en-GB" dirty="0">
                <a:effectLst/>
                <a:latin typeface="Athelas" panose="02000503000000020003" pitchFamily="2" charset="77"/>
              </a:rPr>
            </a:br>
            <a:r>
              <a:rPr lang="en-GB" dirty="0">
                <a:effectLst/>
                <a:latin typeface="Athelas" panose="02000503000000020003" pitchFamily="2" charset="77"/>
              </a:rPr>
              <a:t>upon</a:t>
            </a:r>
            <a:br>
              <a:rPr lang="en-GB" dirty="0">
                <a:effectLst/>
                <a:latin typeface="Athelas" panose="02000503000000020003" pitchFamily="2" charset="77"/>
              </a:rPr>
            </a:br>
            <a:endParaRPr lang="en-GB" dirty="0">
              <a:effectLst/>
              <a:latin typeface="Athelas" panose="02000503000000020003" pitchFamily="2" charset="77"/>
            </a:endParaRPr>
          </a:p>
          <a:p>
            <a:r>
              <a:rPr lang="en-GB" dirty="0">
                <a:effectLst/>
                <a:latin typeface="Athelas" panose="02000503000000020003" pitchFamily="2" charset="77"/>
              </a:rPr>
              <a:t>a red wheel</a:t>
            </a:r>
            <a:br>
              <a:rPr lang="en-GB" dirty="0">
                <a:effectLst/>
                <a:latin typeface="Athelas" panose="02000503000000020003" pitchFamily="2" charset="77"/>
              </a:rPr>
            </a:br>
            <a:r>
              <a:rPr lang="en-GB" dirty="0">
                <a:effectLst/>
                <a:latin typeface="Athelas" panose="02000503000000020003" pitchFamily="2" charset="77"/>
              </a:rPr>
              <a:t>barrow</a:t>
            </a:r>
            <a:br>
              <a:rPr lang="en-GB" dirty="0">
                <a:effectLst/>
                <a:latin typeface="Athelas" panose="02000503000000020003" pitchFamily="2" charset="77"/>
              </a:rPr>
            </a:br>
            <a:endParaRPr lang="en-GB" dirty="0">
              <a:effectLst/>
              <a:latin typeface="Athelas" panose="02000503000000020003" pitchFamily="2" charset="77"/>
            </a:endParaRPr>
          </a:p>
          <a:p>
            <a:r>
              <a:rPr lang="en-GB" dirty="0">
                <a:effectLst/>
                <a:latin typeface="Athelas" panose="02000503000000020003" pitchFamily="2" charset="77"/>
              </a:rPr>
              <a:t>glazed with rain</a:t>
            </a:r>
            <a:br>
              <a:rPr lang="en-GB" dirty="0">
                <a:effectLst/>
                <a:latin typeface="Athelas" panose="02000503000000020003" pitchFamily="2" charset="77"/>
              </a:rPr>
            </a:br>
            <a:r>
              <a:rPr lang="en-GB" dirty="0">
                <a:effectLst/>
                <a:latin typeface="Athelas" panose="02000503000000020003" pitchFamily="2" charset="77"/>
              </a:rPr>
              <a:t>water</a:t>
            </a:r>
            <a:br>
              <a:rPr lang="en-GB" dirty="0">
                <a:effectLst/>
                <a:latin typeface="Athelas" panose="02000503000000020003" pitchFamily="2" charset="77"/>
              </a:rPr>
            </a:br>
            <a:endParaRPr lang="en-GB" dirty="0">
              <a:effectLst/>
              <a:latin typeface="Athelas" panose="02000503000000020003" pitchFamily="2" charset="77"/>
            </a:endParaRPr>
          </a:p>
          <a:p>
            <a:r>
              <a:rPr lang="en-GB" dirty="0">
                <a:effectLst/>
                <a:latin typeface="Athelas" panose="02000503000000020003" pitchFamily="2" charset="77"/>
              </a:rPr>
              <a:t>beside the white</a:t>
            </a:r>
            <a:br>
              <a:rPr lang="en-GB" dirty="0">
                <a:effectLst/>
                <a:latin typeface="Athelas" panose="02000503000000020003" pitchFamily="2" charset="77"/>
              </a:rPr>
            </a:br>
            <a:r>
              <a:rPr lang="en-GB" dirty="0">
                <a:effectLst/>
                <a:latin typeface="Athelas" panose="02000503000000020003" pitchFamily="2" charset="77"/>
              </a:rPr>
              <a:t>chickens</a:t>
            </a:r>
          </a:p>
          <a:p>
            <a:endParaRPr lang="en-GB" dirty="0">
              <a:latin typeface="Athelas" panose="02000503000000020003" pitchFamily="2" charset="77"/>
            </a:endParaRPr>
          </a:p>
          <a:p>
            <a:endParaRPr lang="en-GB" dirty="0">
              <a:effectLst/>
              <a:latin typeface="Athelas" panose="02000503000000020003" pitchFamily="2" charset="77"/>
            </a:endParaRPr>
          </a:p>
          <a:p>
            <a:r>
              <a:rPr lang="en-GB" dirty="0">
                <a:latin typeface="Athelas" panose="02000503000000020003" pitchFamily="2" charset="77"/>
              </a:rPr>
              <a:t>(1923)</a:t>
            </a:r>
            <a:endParaRPr lang="en-GB" dirty="0">
              <a:effectLst/>
              <a:latin typeface="Athelas" panose="02000503000000020003" pitchFamily="2" charset="77"/>
            </a:endParaRPr>
          </a:p>
          <a:p>
            <a:endParaRPr lang="en-US" dirty="0"/>
          </a:p>
        </p:txBody>
      </p:sp>
      <p:pic>
        <p:nvPicPr>
          <p:cNvPr id="1026" name="Picture 2" descr="William Carlos Williams - Students | Britannica Kids | Homework Help">
            <a:extLst>
              <a:ext uri="{FF2B5EF4-FFF2-40B4-BE49-F238E27FC236}">
                <a16:creationId xmlns:a16="http://schemas.microsoft.com/office/drawing/2014/main" id="{CBAEF1E0-94BD-288D-709E-F7C434B990B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88034" y="1089511"/>
            <a:ext cx="2503214" cy="3164175"/>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3783E779-96DC-1C31-6EBA-9EA233E83A28}"/>
              </a:ext>
            </a:extLst>
          </p:cNvPr>
          <p:cNvSpPr txBox="1"/>
          <p:nvPr/>
        </p:nvSpPr>
        <p:spPr>
          <a:xfrm>
            <a:off x="8457926" y="4659544"/>
            <a:ext cx="2533322" cy="646331"/>
          </a:xfrm>
          <a:prstGeom prst="rect">
            <a:avLst/>
          </a:prstGeom>
          <a:noFill/>
        </p:spPr>
        <p:txBody>
          <a:bodyPr wrap="none" rtlCol="0">
            <a:spAutoFit/>
          </a:bodyPr>
          <a:lstStyle/>
          <a:p>
            <a:r>
              <a:rPr lang="en-GB" dirty="0">
                <a:effectLst/>
                <a:latin typeface="Athelas" panose="02000503000000020003" pitchFamily="2" charset="77"/>
              </a:rPr>
              <a:t>William Carlos Williams</a:t>
            </a:r>
          </a:p>
          <a:p>
            <a:endParaRPr lang="en-US" dirty="0"/>
          </a:p>
        </p:txBody>
      </p:sp>
    </p:spTree>
    <p:extLst>
      <p:ext uri="{BB962C8B-B14F-4D97-AF65-F5344CB8AC3E}">
        <p14:creationId xmlns:p14="http://schemas.microsoft.com/office/powerpoint/2010/main" val="149832279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May be an image of outdoors and text that says &quot;NORTHERN&quot;">
            <a:extLst>
              <a:ext uri="{FF2B5EF4-FFF2-40B4-BE49-F238E27FC236}">
                <a16:creationId xmlns:a16="http://schemas.microsoft.com/office/drawing/2014/main" id="{6E0CF840-42C9-914D-A8FD-A2E5F0CDC44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2435" y="0"/>
            <a:ext cx="10287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3948537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A History of the World in Seven Cheap Things: A Guide to Capitalism,  Nature, and the Future of the Planet: Amazon.co.uk: Raj Patel, Jason W.  Moore: 9781788737746: Books">
            <a:extLst>
              <a:ext uri="{FF2B5EF4-FFF2-40B4-BE49-F238E27FC236}">
                <a16:creationId xmlns:a16="http://schemas.microsoft.com/office/drawing/2014/main" id="{7C4C39C6-2BFB-D1C0-5869-45FFAF3CC0F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27950" y="0"/>
            <a:ext cx="4464050"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26F1797C-5FAC-C9B2-1C5E-EEB47EC48F9E}"/>
              </a:ext>
            </a:extLst>
          </p:cNvPr>
          <p:cNvSpPr txBox="1"/>
          <p:nvPr/>
        </p:nvSpPr>
        <p:spPr>
          <a:xfrm>
            <a:off x="450056" y="710803"/>
            <a:ext cx="6350794" cy="2862322"/>
          </a:xfrm>
          <a:prstGeom prst="rect">
            <a:avLst/>
          </a:prstGeom>
          <a:noFill/>
        </p:spPr>
        <p:txBody>
          <a:bodyPr wrap="square">
            <a:spAutoFit/>
          </a:bodyPr>
          <a:lstStyle/>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Why is cheap oil so important? It’s not that capitalism can’t</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do without fossil fuels. After all, retailers and manufacturers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don’t care if their electricity comes from ancient fossils, windmills,</a:t>
            </a:r>
            <a:r>
              <a:rPr lang="en-GB" dirty="0">
                <a:latin typeface="Calibri" panose="020F0502020204030204" pitchFamily="34" charset="0"/>
                <a:ea typeface="Calibri" panose="020F0502020204030204" pitchFamily="34" charset="0"/>
                <a:cs typeface="Times New Roman" panose="02020603050405020304" pitchFamily="18" charset="0"/>
              </a:rPr>
              <a:t> </a:t>
            </a:r>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or solar panels. Cheap oil is so important because today’s</a:t>
            </a:r>
            <a:r>
              <a:rPr lang="en-GB" dirty="0">
                <a:latin typeface="Calibri" panose="020F0502020204030204" pitchFamily="34" charset="0"/>
                <a:ea typeface="Calibri" panose="020F0502020204030204" pitchFamily="34" charset="0"/>
                <a:cs typeface="Times New Roman" panose="02020603050405020304" pitchFamily="18" charset="0"/>
              </a:rPr>
              <a:t> </a:t>
            </a:r>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capitalists don’t wish to support the kinds of massive investment</a:t>
            </a:r>
            <a:r>
              <a:rPr lang="en-GB" dirty="0">
                <a:latin typeface="Calibri" panose="020F0502020204030204" pitchFamily="34" charset="0"/>
                <a:ea typeface="Calibri" panose="020F0502020204030204" pitchFamily="34" charset="0"/>
                <a:cs typeface="Times New Roman" panose="02020603050405020304" pitchFamily="18" charset="0"/>
              </a:rPr>
              <a:t> </a:t>
            </a:r>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that would make a solar transition possible. Clearly, some businesses</a:t>
            </a:r>
            <a:r>
              <a:rPr lang="en-GB" dirty="0">
                <a:latin typeface="Calibri" panose="020F0502020204030204" pitchFamily="34" charset="0"/>
                <a:ea typeface="Calibri" panose="020F0502020204030204" pitchFamily="34" charset="0"/>
                <a:cs typeface="Times New Roman" panose="02020603050405020304" pitchFamily="18" charset="0"/>
              </a:rPr>
              <a:t> </a:t>
            </a:r>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will cash in on various renewable energy initiatives. It is,</a:t>
            </a:r>
            <a:r>
              <a:rPr lang="en-GB" dirty="0">
                <a:latin typeface="Calibri" panose="020F0502020204030204" pitchFamily="34" charset="0"/>
                <a:ea typeface="Calibri" panose="020F0502020204030204" pitchFamily="34" charset="0"/>
                <a:cs typeface="Times New Roman" panose="02020603050405020304" pitchFamily="18" charset="0"/>
              </a:rPr>
              <a:t> </a:t>
            </a:r>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however, hard to believe that all of the world’s businesses will</a:t>
            </a:r>
            <a:r>
              <a:rPr lang="en-GB" dirty="0">
                <a:latin typeface="Calibri" panose="020F0502020204030204" pitchFamily="34" charset="0"/>
                <a:ea typeface="Calibri" panose="020F0502020204030204" pitchFamily="34" charset="0"/>
                <a:cs typeface="Times New Roman" panose="02020603050405020304" pitchFamily="18" charset="0"/>
              </a:rPr>
              <a:t> </a:t>
            </a:r>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pitch in the forty-five trillion dollars necessary for a large-scale</a:t>
            </a:r>
            <a:r>
              <a:rPr lang="en-GB" dirty="0">
                <a:latin typeface="Calibri" panose="020F0502020204030204" pitchFamily="34" charset="0"/>
                <a:ea typeface="Calibri" panose="020F0502020204030204" pitchFamily="34" charset="0"/>
                <a:cs typeface="Times New Roman" panose="02020603050405020304" pitchFamily="18" charset="0"/>
              </a:rPr>
              <a:t> </a:t>
            </a:r>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conversion to renewables by 2050.</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64715029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CFA94E-3095-7E4A-B10F-0671FE23B4F2}"/>
              </a:ext>
            </a:extLst>
          </p:cNvPr>
          <p:cNvSpPr>
            <a:spLocks noGrp="1"/>
          </p:cNvSpPr>
          <p:nvPr>
            <p:ph type="ctrTitle"/>
          </p:nvPr>
        </p:nvSpPr>
        <p:spPr/>
        <p:txBody>
          <a:bodyPr/>
          <a:lstStyle/>
          <a:p>
            <a:endParaRPr lang="en-US" dirty="0"/>
          </a:p>
        </p:txBody>
      </p:sp>
      <p:sp>
        <p:nvSpPr>
          <p:cNvPr id="3" name="Subtitle 2">
            <a:extLst>
              <a:ext uri="{FF2B5EF4-FFF2-40B4-BE49-F238E27FC236}">
                <a16:creationId xmlns:a16="http://schemas.microsoft.com/office/drawing/2014/main" id="{A3560122-1A61-D940-B7AD-07DE62B46F9D}"/>
              </a:ext>
            </a:extLst>
          </p:cNvPr>
          <p:cNvSpPr>
            <a:spLocks noGrp="1"/>
          </p:cNvSpPr>
          <p:nvPr>
            <p:ph type="subTitle" idx="1"/>
          </p:nvPr>
        </p:nvSpPr>
        <p:spPr>
          <a:xfrm>
            <a:off x="6368142" y="3429000"/>
            <a:ext cx="8871857" cy="1655762"/>
          </a:xfrm>
        </p:spPr>
        <p:txBody>
          <a:bodyPr/>
          <a:lstStyle/>
          <a:p>
            <a:r>
              <a:rPr lang="en-US" dirty="0">
                <a:latin typeface="Athelas" panose="02000503000000020003" pitchFamily="2" charset="77"/>
              </a:rPr>
              <a:t>Hayao Miyazaki</a:t>
            </a:r>
          </a:p>
          <a:p>
            <a:r>
              <a:rPr lang="en-US" i="1" dirty="0">
                <a:latin typeface="Athelas" panose="02000503000000020003" pitchFamily="2" charset="77"/>
              </a:rPr>
              <a:t>Howl’s Moving Castle</a:t>
            </a:r>
          </a:p>
          <a:p>
            <a:r>
              <a:rPr lang="en-US" dirty="0">
                <a:latin typeface="Athelas" panose="02000503000000020003" pitchFamily="2" charset="77"/>
              </a:rPr>
              <a:t>(2003)</a:t>
            </a:r>
          </a:p>
        </p:txBody>
      </p:sp>
      <p:pic>
        <p:nvPicPr>
          <p:cNvPr id="1026" name="Picture 2" descr="Howl&amp;#39;s Moving Castle by Diana Wynne Jones – fantastical fun, fantastically  human | Diana Wynne Jones | The Guardian">
            <a:extLst>
              <a:ext uri="{FF2B5EF4-FFF2-40B4-BE49-F238E27FC236}">
                <a16:creationId xmlns:a16="http://schemas.microsoft.com/office/drawing/2014/main" id="{BA806928-8E35-EC4C-8B8F-D6E3B37C4B2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90587"/>
            <a:ext cx="9370540" cy="56223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0746589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731509E-0D46-E844-AE20-ABDD8E71BD1A}"/>
              </a:ext>
            </a:extLst>
          </p:cNvPr>
          <p:cNvPicPr>
            <a:picLocks noChangeAspect="1"/>
          </p:cNvPicPr>
          <p:nvPr/>
        </p:nvPicPr>
        <p:blipFill>
          <a:blip r:embed="rId2"/>
          <a:stretch>
            <a:fillRect/>
          </a:stretch>
        </p:blipFill>
        <p:spPr>
          <a:xfrm>
            <a:off x="525993" y="0"/>
            <a:ext cx="11140013" cy="6858000"/>
          </a:xfrm>
          <a:prstGeom prst="rect">
            <a:avLst/>
          </a:prstGeom>
        </p:spPr>
      </p:pic>
    </p:spTree>
    <p:extLst>
      <p:ext uri="{BB962C8B-B14F-4D97-AF65-F5344CB8AC3E}">
        <p14:creationId xmlns:p14="http://schemas.microsoft.com/office/powerpoint/2010/main" val="164853723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44" name="Picture 4" descr="Doggerland by Ben Smith">
            <a:extLst>
              <a:ext uri="{FF2B5EF4-FFF2-40B4-BE49-F238E27FC236}">
                <a16:creationId xmlns:a16="http://schemas.microsoft.com/office/drawing/2014/main" id="{CD4EAF6A-14E6-3540-83A4-EC7D3B012F32}"/>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471373" y="643467"/>
            <a:ext cx="3635853" cy="5571066"/>
          </a:xfrm>
          <a:prstGeom prst="rect">
            <a:avLst/>
          </a:prstGeom>
          <a:noFill/>
          <a:extLst>
            <a:ext uri="{909E8E84-426E-40DD-AFC4-6F175D3DCCD1}">
              <a14:hiddenFill xmlns:a14="http://schemas.microsoft.com/office/drawing/2010/main">
                <a:solidFill>
                  <a:srgbClr val="FFFFFF"/>
                </a:solidFill>
              </a14:hiddenFill>
            </a:ext>
          </a:extLst>
        </p:spPr>
      </p:pic>
      <p:pic>
        <p:nvPicPr>
          <p:cNvPr id="9218" name="Picture 2">
            <a:extLst>
              <a:ext uri="{FF2B5EF4-FFF2-40B4-BE49-F238E27FC236}">
                <a16:creationId xmlns:a16="http://schemas.microsoft.com/office/drawing/2014/main" id="{DC621E59-3574-0729-FE00-3D8F0D488F5F}"/>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653381" y="643467"/>
            <a:ext cx="4498635" cy="55710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1064203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Windmills at Dordrecht - by Vincent van Gogh">
            <a:extLst>
              <a:ext uri="{FF2B5EF4-FFF2-40B4-BE49-F238E27FC236}">
                <a16:creationId xmlns:a16="http://schemas.microsoft.com/office/drawing/2014/main" id="{EFDA783B-C6C2-39EA-630D-BDC2E5B909B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946150"/>
            <a:ext cx="11430000" cy="49657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FA5F4667-BD04-9E53-BA60-6D3912671799}"/>
              </a:ext>
            </a:extLst>
          </p:cNvPr>
          <p:cNvSpPr txBox="1"/>
          <p:nvPr/>
        </p:nvSpPr>
        <p:spPr>
          <a:xfrm>
            <a:off x="1185863" y="6315075"/>
            <a:ext cx="5091137" cy="369332"/>
          </a:xfrm>
          <a:prstGeom prst="rect">
            <a:avLst/>
          </a:prstGeom>
          <a:noFill/>
        </p:spPr>
        <p:txBody>
          <a:bodyPr wrap="none" rtlCol="0">
            <a:spAutoFit/>
          </a:bodyPr>
          <a:lstStyle/>
          <a:p>
            <a:r>
              <a:rPr lang="en-US" dirty="0">
                <a:latin typeface="Athelas" panose="02000503000000020003" pitchFamily="2" charset="77"/>
              </a:rPr>
              <a:t>Vincent Van Gogh, Windmills at Dordrecht (sketch)</a:t>
            </a:r>
          </a:p>
        </p:txBody>
      </p:sp>
    </p:spTree>
    <p:extLst>
      <p:ext uri="{BB962C8B-B14F-4D97-AF65-F5344CB8AC3E}">
        <p14:creationId xmlns:p14="http://schemas.microsoft.com/office/powerpoint/2010/main" val="173071007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5">
            <a:extLst>
              <a:ext uri="{FF2B5EF4-FFF2-40B4-BE49-F238E27FC236}">
                <a16:creationId xmlns:a16="http://schemas.microsoft.com/office/drawing/2014/main" id="{3E5419E1-04FA-DD31-F183-8B1B73D476F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26146" y="1198392"/>
            <a:ext cx="2955555" cy="4461216"/>
          </a:xfrm>
          <a:prstGeom prst="rect">
            <a:avLst/>
          </a:prstGeom>
        </p:spPr>
      </p:pic>
      <p:pic>
        <p:nvPicPr>
          <p:cNvPr id="4" name="Picture 3">
            <a:extLst>
              <a:ext uri="{FF2B5EF4-FFF2-40B4-BE49-F238E27FC236}">
                <a16:creationId xmlns:a16="http://schemas.microsoft.com/office/drawing/2014/main" id="{C2681ED8-FCEF-8AC6-342E-7756DDB75C6D}"/>
              </a:ext>
            </a:extLst>
          </p:cNvPr>
          <p:cNvPicPr>
            <a:picLocks noChangeAspect="1"/>
          </p:cNvPicPr>
          <p:nvPr/>
        </p:nvPicPr>
        <p:blipFill>
          <a:blip r:embed="rId3"/>
          <a:stretch>
            <a:fillRect/>
          </a:stretch>
        </p:blipFill>
        <p:spPr>
          <a:xfrm>
            <a:off x="684212" y="914400"/>
            <a:ext cx="6794500" cy="5029200"/>
          </a:xfrm>
          <a:prstGeom prst="rect">
            <a:avLst/>
          </a:prstGeom>
        </p:spPr>
      </p:pic>
    </p:spTree>
    <p:extLst>
      <p:ext uri="{BB962C8B-B14F-4D97-AF65-F5344CB8AC3E}">
        <p14:creationId xmlns:p14="http://schemas.microsoft.com/office/powerpoint/2010/main" val="32190106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AEDD959-1C7D-E944-A34E-8DDAF5CCABC4}"/>
              </a:ext>
            </a:extLst>
          </p:cNvPr>
          <p:cNvPicPr>
            <a:picLocks noChangeAspect="1"/>
          </p:cNvPicPr>
          <p:nvPr/>
        </p:nvPicPr>
        <p:blipFill rotWithShape="1">
          <a:blip r:embed="rId2"/>
          <a:srcRect b="2616"/>
          <a:stretch/>
        </p:blipFill>
        <p:spPr>
          <a:xfrm>
            <a:off x="20" y="1282"/>
            <a:ext cx="12191980" cy="6856718"/>
          </a:xfrm>
          <a:prstGeom prst="rect">
            <a:avLst/>
          </a:prstGeom>
        </p:spPr>
      </p:pic>
    </p:spTree>
    <p:extLst>
      <p:ext uri="{BB962C8B-B14F-4D97-AF65-F5344CB8AC3E}">
        <p14:creationId xmlns:p14="http://schemas.microsoft.com/office/powerpoint/2010/main" val="272565124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25EB143-ED39-2E42-94E0-9C234FC0E34E}"/>
              </a:ext>
            </a:extLst>
          </p:cNvPr>
          <p:cNvPicPr>
            <a:picLocks noChangeAspect="1"/>
          </p:cNvPicPr>
          <p:nvPr/>
        </p:nvPicPr>
        <p:blipFill>
          <a:blip r:embed="rId2"/>
          <a:stretch>
            <a:fillRect/>
          </a:stretch>
        </p:blipFill>
        <p:spPr>
          <a:xfrm>
            <a:off x="867693" y="306593"/>
            <a:ext cx="4465042" cy="6244814"/>
          </a:xfrm>
          <a:prstGeom prst="rect">
            <a:avLst/>
          </a:prstGeom>
        </p:spPr>
      </p:pic>
      <p:sp>
        <p:nvSpPr>
          <p:cNvPr id="4" name="TextBox 3">
            <a:extLst>
              <a:ext uri="{FF2B5EF4-FFF2-40B4-BE49-F238E27FC236}">
                <a16:creationId xmlns:a16="http://schemas.microsoft.com/office/drawing/2014/main" id="{E81EA86C-FCB5-B848-AE38-8960D8A7431F}"/>
              </a:ext>
            </a:extLst>
          </p:cNvPr>
          <p:cNvSpPr txBox="1"/>
          <p:nvPr/>
        </p:nvSpPr>
        <p:spPr>
          <a:xfrm>
            <a:off x="6400800" y="440871"/>
            <a:ext cx="5683287" cy="5355312"/>
          </a:xfrm>
          <a:prstGeom prst="rect">
            <a:avLst/>
          </a:prstGeom>
          <a:noFill/>
        </p:spPr>
        <p:txBody>
          <a:bodyPr wrap="none" rtlCol="0">
            <a:spAutoFit/>
          </a:bodyPr>
          <a:lstStyle/>
          <a:p>
            <a:r>
              <a:rPr lang="en-GB" dirty="0" err="1">
                <a:latin typeface="Athelas" panose="02000503000000020003" pitchFamily="2" charset="77"/>
              </a:rPr>
              <a:t>Solarities</a:t>
            </a:r>
            <a:r>
              <a:rPr lang="en-GB" dirty="0">
                <a:latin typeface="Athelas" panose="02000503000000020003" pitchFamily="2" charset="77"/>
              </a:rPr>
              <a:t> are orientations to the energy of the sun. </a:t>
            </a:r>
          </a:p>
          <a:p>
            <a:r>
              <a:rPr lang="en-GB" dirty="0">
                <a:latin typeface="Athelas" panose="02000503000000020003" pitchFamily="2" charset="77"/>
              </a:rPr>
              <a:t>These orientations also imply terrestrial relationships, </a:t>
            </a:r>
          </a:p>
          <a:p>
            <a:r>
              <a:rPr lang="en-GB" dirty="0">
                <a:latin typeface="Athelas" panose="02000503000000020003" pitchFamily="2" charset="77"/>
              </a:rPr>
              <a:t>including relationships to lands, minerals, waters, </a:t>
            </a:r>
          </a:p>
          <a:p>
            <a:r>
              <a:rPr lang="en-GB" dirty="0">
                <a:latin typeface="Athelas" panose="02000503000000020003" pitchFamily="2" charset="77"/>
              </a:rPr>
              <a:t>animals and people, relationships that are mediated by</a:t>
            </a:r>
          </a:p>
          <a:p>
            <a:r>
              <a:rPr lang="en-GB" dirty="0">
                <a:latin typeface="Athelas" panose="02000503000000020003" pitchFamily="2" charset="77"/>
              </a:rPr>
              <a:t>and materialized in infrastructure. What will the </a:t>
            </a:r>
          </a:p>
          <a:p>
            <a:r>
              <a:rPr lang="en-GB" dirty="0">
                <a:latin typeface="Athelas" panose="02000503000000020003" pitchFamily="2" charset="77"/>
              </a:rPr>
              <a:t>infrastructures of </a:t>
            </a:r>
            <a:r>
              <a:rPr lang="en-GB" dirty="0" err="1">
                <a:latin typeface="Athelas" panose="02000503000000020003" pitchFamily="2" charset="77"/>
              </a:rPr>
              <a:t>solarity</a:t>
            </a:r>
            <a:r>
              <a:rPr lang="en-GB" dirty="0">
                <a:latin typeface="Athelas" panose="02000503000000020003" pitchFamily="2" charset="77"/>
              </a:rPr>
              <a:t> be? What will they be made of, </a:t>
            </a:r>
          </a:p>
          <a:p>
            <a:r>
              <a:rPr lang="en-GB" dirty="0">
                <a:latin typeface="Athelas" panose="02000503000000020003" pitchFamily="2" charset="77"/>
              </a:rPr>
              <a:t>and what will they make of us? One of the imaginaries </a:t>
            </a:r>
          </a:p>
          <a:p>
            <a:r>
              <a:rPr lang="en-GB" dirty="0">
                <a:latin typeface="Athelas" panose="02000503000000020003" pitchFamily="2" charset="77"/>
              </a:rPr>
              <a:t>attached to solar energy is that, in its universal </a:t>
            </a:r>
          </a:p>
          <a:p>
            <a:r>
              <a:rPr lang="en-GB" dirty="0">
                <a:latin typeface="Athelas" panose="02000503000000020003" pitchFamily="2" charset="77"/>
              </a:rPr>
              <a:t>availability and infinite supply, it does not require </a:t>
            </a:r>
          </a:p>
          <a:p>
            <a:r>
              <a:rPr lang="en-GB" dirty="0">
                <a:latin typeface="Athelas" panose="02000503000000020003" pitchFamily="2" charset="77"/>
              </a:rPr>
              <a:t>the sorts of mediation necessary for energy to become </a:t>
            </a:r>
          </a:p>
          <a:p>
            <a:r>
              <a:rPr lang="en-GB" dirty="0">
                <a:latin typeface="Athelas" panose="02000503000000020003" pitchFamily="2" charset="77"/>
              </a:rPr>
              <a:t>fuel. This is precisely what makes it “imaginary.” </a:t>
            </a:r>
          </a:p>
          <a:p>
            <a:r>
              <a:rPr lang="en-GB" dirty="0">
                <a:latin typeface="Athelas" panose="02000503000000020003" pitchFamily="2" charset="77"/>
              </a:rPr>
              <a:t>An orientation that approaches the sun as a source </a:t>
            </a:r>
          </a:p>
          <a:p>
            <a:r>
              <a:rPr lang="en-GB" dirty="0">
                <a:latin typeface="Athelas" panose="02000503000000020003" pitchFamily="2" charset="77"/>
              </a:rPr>
              <a:t>of unlimited energy, capable of saving the planet by </a:t>
            </a:r>
          </a:p>
          <a:p>
            <a:r>
              <a:rPr lang="en-GB" dirty="0">
                <a:latin typeface="Athelas" panose="02000503000000020003" pitchFamily="2" charset="77"/>
              </a:rPr>
              <a:t>replacing fossil-fuels, necessarily implies </a:t>
            </a:r>
          </a:p>
          <a:p>
            <a:r>
              <a:rPr lang="en-GB" dirty="0">
                <a:latin typeface="Athelas" panose="02000503000000020003" pitchFamily="2" charset="77"/>
              </a:rPr>
              <a:t>infrastructural mediation with specific material </a:t>
            </a:r>
          </a:p>
          <a:p>
            <a:r>
              <a:rPr lang="en-GB" dirty="0">
                <a:latin typeface="Athelas" panose="02000503000000020003" pitchFamily="2" charset="77"/>
              </a:rPr>
              <a:t>implications. </a:t>
            </a:r>
          </a:p>
          <a:p>
            <a:endParaRPr lang="en-GB" dirty="0">
              <a:latin typeface="Athelas" panose="02000503000000020003" pitchFamily="2" charset="77"/>
            </a:endParaRPr>
          </a:p>
          <a:p>
            <a:r>
              <a:rPr lang="en-US" dirty="0">
                <a:latin typeface="Athelas" panose="02000503000000020003" pitchFamily="2" charset="77"/>
              </a:rPr>
              <a:t>University of Minnesota Press, Forerunners Series, 2022</a:t>
            </a:r>
          </a:p>
          <a:p>
            <a:r>
              <a:rPr lang="en-US" dirty="0">
                <a:latin typeface="Athelas" panose="02000503000000020003" pitchFamily="2" charset="77"/>
              </a:rPr>
              <a:t>(Open Access)</a:t>
            </a:r>
          </a:p>
        </p:txBody>
      </p:sp>
    </p:spTree>
    <p:extLst>
      <p:ext uri="{BB962C8B-B14F-4D97-AF65-F5344CB8AC3E}">
        <p14:creationId xmlns:p14="http://schemas.microsoft.com/office/powerpoint/2010/main" val="81690921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9786" y="29183"/>
            <a:ext cx="3932237" cy="1600200"/>
          </a:xfrm>
        </p:spPr>
        <p:txBody>
          <a:bodyPr/>
          <a:lstStyle/>
          <a:p>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400800" y="500441"/>
            <a:ext cx="3425763" cy="5360609"/>
          </a:xfrm>
        </p:spPr>
      </p:pic>
      <p:sp>
        <p:nvSpPr>
          <p:cNvPr id="4" name="Text Placeholder 3"/>
          <p:cNvSpPr>
            <a:spLocks noGrp="1"/>
          </p:cNvSpPr>
          <p:nvPr>
            <p:ph type="body" sz="half" idx="2"/>
          </p:nvPr>
        </p:nvSpPr>
        <p:spPr>
          <a:xfrm>
            <a:off x="839786" y="1658566"/>
            <a:ext cx="4432603" cy="3811588"/>
          </a:xfrm>
        </p:spPr>
        <p:txBody>
          <a:bodyPr>
            <a:noAutofit/>
          </a:bodyPr>
          <a:lstStyle/>
          <a:p>
            <a:r>
              <a:rPr lang="en-GB" sz="2400" dirty="0">
                <a:latin typeface="Athelas" panose="02000503000000020003" pitchFamily="2" charset="77"/>
              </a:rPr>
              <a:t>We will not make an adequate or democratic transition to a world after oil without first changing how we </a:t>
            </a:r>
            <a:r>
              <a:rPr lang="en-GB" sz="2400" i="1" dirty="0">
                <a:latin typeface="Athelas" panose="02000503000000020003" pitchFamily="2" charset="77"/>
              </a:rPr>
              <a:t>think</a:t>
            </a:r>
            <a:r>
              <a:rPr lang="en-GB" sz="2400" dirty="0">
                <a:latin typeface="Athelas" panose="02000503000000020003" pitchFamily="2" charset="77"/>
              </a:rPr>
              <a:t>,</a:t>
            </a:r>
            <a:r>
              <a:rPr lang="en-GB" sz="2400" i="1" dirty="0">
                <a:latin typeface="Athelas" panose="02000503000000020003" pitchFamily="2" charset="77"/>
              </a:rPr>
              <a:t> imagine</a:t>
            </a:r>
            <a:r>
              <a:rPr lang="en-GB" sz="2400" dirty="0">
                <a:latin typeface="Athelas" panose="02000503000000020003" pitchFamily="2" charset="77"/>
              </a:rPr>
              <a:t>,</a:t>
            </a:r>
            <a:r>
              <a:rPr lang="en-GB" sz="2400" i="1" dirty="0">
                <a:latin typeface="Athelas" panose="02000503000000020003" pitchFamily="2" charset="77"/>
              </a:rPr>
              <a:t> see</a:t>
            </a:r>
            <a:r>
              <a:rPr lang="en-GB" sz="2400" dirty="0">
                <a:latin typeface="Athelas" panose="02000503000000020003" pitchFamily="2" charset="77"/>
              </a:rPr>
              <a:t>, and </a:t>
            </a:r>
            <a:r>
              <a:rPr lang="en-GB" sz="2400" i="1" dirty="0">
                <a:latin typeface="Athelas" panose="02000503000000020003" pitchFamily="2" charset="77"/>
              </a:rPr>
              <a:t>hear</a:t>
            </a:r>
            <a:r>
              <a:rPr lang="en-GB" sz="2400" dirty="0">
                <a:latin typeface="Athelas" panose="02000503000000020003" pitchFamily="2" charset="77"/>
              </a:rPr>
              <a:t> [transition] is an “imaginative” exercise, with distinct roles played by </a:t>
            </a:r>
            <a:r>
              <a:rPr lang="en-GB" sz="2400" i="1" dirty="0">
                <a:latin typeface="Athelas" panose="02000503000000020003" pitchFamily="2" charset="77"/>
              </a:rPr>
              <a:t>words</a:t>
            </a:r>
            <a:r>
              <a:rPr lang="en-GB" sz="2400" dirty="0">
                <a:latin typeface="Athelas" panose="02000503000000020003" pitchFamily="2" charset="77"/>
              </a:rPr>
              <a:t>, </a:t>
            </a:r>
            <a:r>
              <a:rPr lang="en-GB" sz="2400" i="1" dirty="0">
                <a:latin typeface="Athelas" panose="02000503000000020003" pitchFamily="2" charset="77"/>
              </a:rPr>
              <a:t>images</a:t>
            </a:r>
            <a:r>
              <a:rPr lang="en-GB" sz="2400" dirty="0">
                <a:latin typeface="Athelas" panose="02000503000000020003" pitchFamily="2" charset="77"/>
              </a:rPr>
              <a:t>, and </a:t>
            </a:r>
            <a:r>
              <a:rPr lang="en-GB" sz="2400" i="1" dirty="0">
                <a:latin typeface="Athelas" panose="02000503000000020003" pitchFamily="2" charset="77"/>
              </a:rPr>
              <a:t>performances.</a:t>
            </a:r>
            <a:r>
              <a:rPr lang="en-GB" sz="2400" dirty="0">
                <a:latin typeface="Athelas" panose="02000503000000020003" pitchFamily="2" charset="77"/>
              </a:rPr>
              <a:t> </a:t>
            </a:r>
            <a:endParaRPr lang="en-US" sz="2400" dirty="0">
              <a:latin typeface="Athelas" panose="02000503000000020003" pitchFamily="2" charset="77"/>
            </a:endParaRPr>
          </a:p>
          <a:p>
            <a:r>
              <a:rPr lang="en-US" sz="2400" dirty="0" err="1">
                <a:latin typeface="Athelas" panose="02000503000000020003" pitchFamily="2" charset="77"/>
              </a:rPr>
              <a:t>Petrocultures</a:t>
            </a:r>
            <a:r>
              <a:rPr lang="en-US" sz="2400" dirty="0">
                <a:latin typeface="Athelas" panose="02000503000000020003" pitchFamily="2" charset="77"/>
              </a:rPr>
              <a:t> Research Group: </a:t>
            </a:r>
            <a:r>
              <a:rPr lang="en-US" sz="2400" i="1" dirty="0">
                <a:latin typeface="Athelas" panose="02000503000000020003" pitchFamily="2" charset="77"/>
              </a:rPr>
              <a:t>After Oil</a:t>
            </a:r>
            <a:r>
              <a:rPr lang="en-US" sz="2400" dirty="0">
                <a:latin typeface="Athelas" panose="02000503000000020003" pitchFamily="2" charset="77"/>
              </a:rPr>
              <a:t> (2016) </a:t>
            </a:r>
          </a:p>
          <a:p>
            <a:endParaRPr lang="en-US" sz="2400" dirty="0">
              <a:latin typeface="Athelas" panose="02000503000000020003" pitchFamily="2" charset="77"/>
            </a:endParaRPr>
          </a:p>
          <a:p>
            <a:r>
              <a:rPr lang="en-US" sz="2400" dirty="0">
                <a:latin typeface="Athelas" panose="02000503000000020003" pitchFamily="2" charset="77"/>
              </a:rPr>
              <a:t>(</a:t>
            </a:r>
            <a:r>
              <a:rPr lang="en-US" sz="2400" dirty="0">
                <a:latin typeface="Athelas" panose="02000503000000020003" pitchFamily="2" charset="77"/>
                <a:hlinkClick r:id="rId3"/>
              </a:rPr>
              <a:t>www.afteroil.ca</a:t>
            </a:r>
            <a:r>
              <a:rPr lang="en-US" sz="2400" dirty="0">
                <a:latin typeface="Athelas" panose="02000503000000020003" pitchFamily="2" charset="77"/>
              </a:rPr>
              <a:t>)</a:t>
            </a:r>
          </a:p>
          <a:p>
            <a:endParaRPr lang="en-US" sz="2400" dirty="0">
              <a:latin typeface="Athelas" panose="02000503000000020003" pitchFamily="2" charset="77"/>
            </a:endParaRPr>
          </a:p>
        </p:txBody>
      </p:sp>
    </p:spTree>
    <p:extLst>
      <p:ext uri="{BB962C8B-B14F-4D97-AF65-F5344CB8AC3E}">
        <p14:creationId xmlns:p14="http://schemas.microsoft.com/office/powerpoint/2010/main" val="27723245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CCAD158D-22C4-2244-9A2A-8CD1E5136023}"/>
              </a:ext>
            </a:extLst>
          </p:cNvPr>
          <p:cNvPicPr>
            <a:picLocks noChangeAspect="1"/>
          </p:cNvPicPr>
          <p:nvPr/>
        </p:nvPicPr>
        <p:blipFill>
          <a:blip r:embed="rId2"/>
          <a:stretch>
            <a:fillRect/>
          </a:stretch>
        </p:blipFill>
        <p:spPr>
          <a:xfrm>
            <a:off x="339055" y="306593"/>
            <a:ext cx="4465042" cy="6244814"/>
          </a:xfrm>
          <a:prstGeom prst="rect">
            <a:avLst/>
          </a:prstGeom>
        </p:spPr>
      </p:pic>
      <p:sp>
        <p:nvSpPr>
          <p:cNvPr id="4" name="TextBox 3">
            <a:extLst>
              <a:ext uri="{FF2B5EF4-FFF2-40B4-BE49-F238E27FC236}">
                <a16:creationId xmlns:a16="http://schemas.microsoft.com/office/drawing/2014/main" id="{A72C009F-5903-6816-0855-3EEFFD78CE18}"/>
              </a:ext>
            </a:extLst>
          </p:cNvPr>
          <p:cNvSpPr txBox="1"/>
          <p:nvPr/>
        </p:nvSpPr>
        <p:spPr>
          <a:xfrm>
            <a:off x="5030663" y="602039"/>
            <a:ext cx="6822282" cy="2031325"/>
          </a:xfrm>
          <a:prstGeom prst="rect">
            <a:avLst/>
          </a:prstGeom>
          <a:noFill/>
        </p:spPr>
        <p:txBody>
          <a:bodyPr wrap="square">
            <a:spAutoFit/>
          </a:bodyPr>
          <a:lstStyle/>
          <a:p>
            <a:r>
              <a:rPr lang="en-GB" dirty="0" err="1">
                <a:effectLst/>
                <a:latin typeface="Times" pitchFamily="2" charset="0"/>
              </a:rPr>
              <a:t>Solarity</a:t>
            </a:r>
            <a:r>
              <a:rPr lang="en-GB" dirty="0">
                <a:effectLst/>
                <a:latin typeface="Times" pitchFamily="2" charset="0"/>
              </a:rPr>
              <a:t>, then, requires a reckoning with our material and affective attachments to the present. For those of us in the overdeveloped world living lives of </a:t>
            </a:r>
            <a:r>
              <a:rPr lang="en-GB" dirty="0" err="1">
                <a:effectLst/>
                <a:latin typeface="Times" pitchFamily="2" charset="0"/>
              </a:rPr>
              <a:t>hyperconsumption</a:t>
            </a:r>
            <a:r>
              <a:rPr lang="en-GB" dirty="0">
                <a:effectLst/>
                <a:latin typeface="Times" pitchFamily="2" charset="0"/>
              </a:rPr>
              <a:t>, shame, guilt, and anger are often our first emotional responses to the climate crisis. </a:t>
            </a:r>
            <a:r>
              <a:rPr lang="en-GB" dirty="0" err="1">
                <a:effectLst/>
                <a:latin typeface="Times" pitchFamily="2" charset="0"/>
              </a:rPr>
              <a:t>Solarity</a:t>
            </a:r>
            <a:r>
              <a:rPr lang="en-GB" dirty="0">
                <a:effectLst/>
                <a:latin typeface="Times" pitchFamily="2" charset="0"/>
              </a:rPr>
              <a:t> asks for much more: it demands a radical hope as well as a radical reassessment of what, of the present, we might wish to retain as we attempt to rescue our future.</a:t>
            </a:r>
          </a:p>
        </p:txBody>
      </p:sp>
      <p:sp>
        <p:nvSpPr>
          <p:cNvPr id="5" name="TextBox 4">
            <a:extLst>
              <a:ext uri="{FF2B5EF4-FFF2-40B4-BE49-F238E27FC236}">
                <a16:creationId xmlns:a16="http://schemas.microsoft.com/office/drawing/2014/main" id="{88AF2270-1C4B-BC27-2083-7E021C0CA655}"/>
              </a:ext>
            </a:extLst>
          </p:cNvPr>
          <p:cNvSpPr txBox="1"/>
          <p:nvPr/>
        </p:nvSpPr>
        <p:spPr>
          <a:xfrm>
            <a:off x="5030663" y="3014663"/>
            <a:ext cx="7056162" cy="2862322"/>
          </a:xfrm>
          <a:prstGeom prst="rect">
            <a:avLst/>
          </a:prstGeom>
          <a:noFill/>
        </p:spPr>
        <p:txBody>
          <a:bodyPr wrap="none" rtlCol="0">
            <a:spAutoFit/>
          </a:bodyPr>
          <a:lstStyle/>
          <a:p>
            <a:r>
              <a:rPr lang="en-GB" dirty="0">
                <a:effectLst/>
                <a:latin typeface="Times" pitchFamily="2" charset="0"/>
              </a:rPr>
              <a:t>The promise of </a:t>
            </a:r>
            <a:r>
              <a:rPr lang="en-GB" dirty="0" err="1">
                <a:effectLst/>
                <a:latin typeface="Times" pitchFamily="2" charset="0"/>
              </a:rPr>
              <a:t>solarity’s</a:t>
            </a:r>
            <a:r>
              <a:rPr lang="en-GB" dirty="0">
                <a:effectLst/>
                <a:latin typeface="Times" pitchFamily="2" charset="0"/>
              </a:rPr>
              <a:t> redistribution must contend not only</a:t>
            </a:r>
          </a:p>
          <a:p>
            <a:r>
              <a:rPr lang="en-GB" dirty="0">
                <a:effectLst/>
                <a:latin typeface="Times" pitchFamily="2" charset="0"/>
              </a:rPr>
              <a:t>with the temporal and spatial logics of the sun’s radiation but also</a:t>
            </a:r>
          </a:p>
          <a:p>
            <a:r>
              <a:rPr lang="en-GB" dirty="0">
                <a:effectLst/>
                <a:latin typeface="Times" pitchFamily="2" charset="0"/>
              </a:rPr>
              <a:t>with the forms of technological and infrastructural mediation required</a:t>
            </a:r>
          </a:p>
          <a:p>
            <a:r>
              <a:rPr lang="en-GB" dirty="0">
                <a:effectLst/>
                <a:latin typeface="Times" pitchFamily="2" charset="0"/>
              </a:rPr>
              <a:t>to convert solar energy into electrical energy. It also requires</a:t>
            </a:r>
          </a:p>
          <a:p>
            <a:r>
              <a:rPr lang="en-GB" dirty="0">
                <a:effectLst/>
                <a:latin typeface="Times" pitchFamily="2" charset="0"/>
              </a:rPr>
              <a:t>us to overcome decades of negative campaigning by the many-tentacled</a:t>
            </a:r>
          </a:p>
          <a:p>
            <a:r>
              <a:rPr lang="en-GB" dirty="0">
                <a:effectLst/>
                <a:latin typeface="Times" pitchFamily="2" charset="0"/>
              </a:rPr>
              <a:t>arms of the fossil fuel complex, from media to politics, that have not </a:t>
            </a:r>
          </a:p>
          <a:p>
            <a:r>
              <a:rPr lang="en-GB" dirty="0">
                <a:effectLst/>
                <a:latin typeface="Times" pitchFamily="2" charset="0"/>
              </a:rPr>
              <a:t>only consistently emphasized—falsely and heinously—its material limits</a:t>
            </a:r>
          </a:p>
          <a:p>
            <a:r>
              <a:rPr lang="en-GB" dirty="0">
                <a:effectLst/>
                <a:latin typeface="Times" pitchFamily="2" charset="0"/>
              </a:rPr>
              <a:t>but also preposterously claimed it as destructive to industry, environment, </a:t>
            </a:r>
          </a:p>
          <a:p>
            <a:r>
              <a:rPr lang="en-GB" dirty="0">
                <a:effectLst/>
                <a:latin typeface="Times" pitchFamily="2" charset="0"/>
              </a:rPr>
              <a:t>and even health. </a:t>
            </a:r>
          </a:p>
          <a:p>
            <a:endParaRPr lang="en-US" dirty="0"/>
          </a:p>
        </p:txBody>
      </p:sp>
    </p:spTree>
    <p:extLst>
      <p:ext uri="{BB962C8B-B14F-4D97-AF65-F5344CB8AC3E}">
        <p14:creationId xmlns:p14="http://schemas.microsoft.com/office/powerpoint/2010/main" val="321597949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98FAA47E-46C9-D8FC-EC28-74C64FE28D7A}"/>
              </a:ext>
            </a:extLst>
          </p:cNvPr>
          <p:cNvPicPr>
            <a:picLocks noChangeAspect="1"/>
          </p:cNvPicPr>
          <p:nvPr/>
        </p:nvPicPr>
        <p:blipFill>
          <a:blip r:embed="rId2"/>
          <a:stretch>
            <a:fillRect/>
          </a:stretch>
        </p:blipFill>
        <p:spPr>
          <a:xfrm>
            <a:off x="339055" y="306593"/>
            <a:ext cx="4465042" cy="6244814"/>
          </a:xfrm>
          <a:prstGeom prst="rect">
            <a:avLst/>
          </a:prstGeom>
        </p:spPr>
      </p:pic>
      <p:sp>
        <p:nvSpPr>
          <p:cNvPr id="4" name="TextBox 3">
            <a:extLst>
              <a:ext uri="{FF2B5EF4-FFF2-40B4-BE49-F238E27FC236}">
                <a16:creationId xmlns:a16="http://schemas.microsoft.com/office/drawing/2014/main" id="{6C7D2B66-8CE9-3F92-CB01-63242B5D0E0F}"/>
              </a:ext>
            </a:extLst>
          </p:cNvPr>
          <p:cNvSpPr txBox="1"/>
          <p:nvPr/>
        </p:nvSpPr>
        <p:spPr>
          <a:xfrm>
            <a:off x="5136356" y="306593"/>
            <a:ext cx="7836694" cy="2585323"/>
          </a:xfrm>
          <a:prstGeom prst="rect">
            <a:avLst/>
          </a:prstGeom>
          <a:noFill/>
        </p:spPr>
        <p:txBody>
          <a:bodyPr wrap="square">
            <a:spAutoFit/>
          </a:bodyPr>
          <a:lstStyle/>
          <a:p>
            <a:r>
              <a:rPr lang="en-GB" sz="1800" dirty="0">
                <a:effectLst/>
                <a:latin typeface="Athelas" panose="02000503000000020003" pitchFamily="2" charset="77"/>
                <a:ea typeface="Calibri" panose="020F0502020204030204" pitchFamily="34" charset="0"/>
                <a:cs typeface="Times New Roman" panose="02020603050405020304" pitchFamily="18" charset="0"/>
              </a:rPr>
              <a:t>But today, this desire cannot be disentangled from an impetus to</a:t>
            </a:r>
            <a:endParaRPr lang="en-GB" sz="28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overturn the prevailing energy order and its coextensive injustices.</a:t>
            </a:r>
            <a:endParaRPr lang="en-GB" sz="28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dirty="0" err="1">
                <a:effectLst/>
                <a:latin typeface="Athelas" panose="02000503000000020003" pitchFamily="2" charset="77"/>
                <a:ea typeface="Calibri" panose="020F0502020204030204" pitchFamily="34" charset="0"/>
                <a:cs typeface="Times New Roman" panose="02020603050405020304" pitchFamily="18" charset="0"/>
              </a:rPr>
              <a:t>Petroculture</a:t>
            </a:r>
            <a:r>
              <a:rPr lang="en-GB" sz="1800" dirty="0">
                <a:effectLst/>
                <a:latin typeface="Athelas" panose="02000503000000020003" pitchFamily="2" charset="77"/>
                <a:ea typeface="Calibri" panose="020F0502020204030204" pitchFamily="34" charset="0"/>
                <a:cs typeface="Times New Roman" panose="02020603050405020304" pitchFamily="18" charset="0"/>
              </a:rPr>
              <a:t> is premediating the way </a:t>
            </a:r>
            <a:r>
              <a:rPr lang="en-GB" sz="1800" dirty="0" err="1">
                <a:effectLst/>
                <a:latin typeface="Athelas" panose="02000503000000020003" pitchFamily="2" charset="77"/>
                <a:ea typeface="Calibri" panose="020F0502020204030204" pitchFamily="34" charset="0"/>
                <a:cs typeface="Times New Roman" panose="02020603050405020304" pitchFamily="18" charset="0"/>
              </a:rPr>
              <a:t>solarity</a:t>
            </a:r>
            <a:r>
              <a:rPr lang="en-GB" sz="1800" dirty="0">
                <a:effectLst/>
                <a:latin typeface="Athelas" panose="02000503000000020003" pitchFamily="2" charset="77"/>
                <a:ea typeface="Calibri" panose="020F0502020204030204" pitchFamily="34" charset="0"/>
                <a:cs typeface="Times New Roman" panose="02020603050405020304" pitchFamily="18" charset="0"/>
              </a:rPr>
              <a:t> unfolds. The utopian</a:t>
            </a:r>
            <a:endParaRPr lang="en-GB" sz="28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aspirations of </a:t>
            </a:r>
            <a:r>
              <a:rPr lang="en-GB" sz="1800" dirty="0" err="1">
                <a:effectLst/>
                <a:latin typeface="Athelas" panose="02000503000000020003" pitchFamily="2" charset="77"/>
                <a:ea typeface="Calibri" panose="020F0502020204030204" pitchFamily="34" charset="0"/>
                <a:cs typeface="Times New Roman" panose="02020603050405020304" pitchFamily="18" charset="0"/>
              </a:rPr>
              <a:t>solarity</a:t>
            </a:r>
            <a:r>
              <a:rPr lang="en-GB" sz="1800" dirty="0">
                <a:effectLst/>
                <a:latin typeface="Athelas" panose="02000503000000020003" pitchFamily="2" charset="77"/>
                <a:ea typeface="Calibri" panose="020F0502020204030204" pitchFamily="34" charset="0"/>
                <a:cs typeface="Times New Roman" panose="02020603050405020304" pitchFamily="18" charset="0"/>
              </a:rPr>
              <a:t> will be informed by global oil’s history</a:t>
            </a:r>
            <a:endParaRPr lang="en-GB" sz="28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of social and environmental exploitation. In other words, while</a:t>
            </a:r>
            <a:endParaRPr lang="en-GB" sz="28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dirty="0" err="1">
                <a:effectLst/>
                <a:latin typeface="Athelas" panose="02000503000000020003" pitchFamily="2" charset="77"/>
                <a:ea typeface="Calibri" panose="020F0502020204030204" pitchFamily="34" charset="0"/>
                <a:cs typeface="Times New Roman" panose="02020603050405020304" pitchFamily="18" charset="0"/>
              </a:rPr>
              <a:t>solarity</a:t>
            </a:r>
            <a:r>
              <a:rPr lang="en-GB" sz="1800" dirty="0">
                <a:effectLst/>
                <a:latin typeface="Athelas" panose="02000503000000020003" pitchFamily="2" charset="77"/>
                <a:ea typeface="Calibri" panose="020F0502020204030204" pitchFamily="34" charset="0"/>
                <a:cs typeface="Times New Roman" panose="02020603050405020304" pitchFamily="18" charset="0"/>
              </a:rPr>
              <a:t> might supplant the </a:t>
            </a:r>
            <a:r>
              <a:rPr lang="en-GB" sz="1800" dirty="0" err="1">
                <a:effectLst/>
                <a:latin typeface="Athelas" panose="02000503000000020003" pitchFamily="2" charset="77"/>
                <a:ea typeface="Calibri" panose="020F0502020204030204" pitchFamily="34" charset="0"/>
                <a:cs typeface="Times New Roman" panose="02020603050405020304" pitchFamily="18" charset="0"/>
              </a:rPr>
              <a:t>petrocultural</a:t>
            </a:r>
            <a:r>
              <a:rPr lang="en-GB" sz="1800" dirty="0">
                <a:effectLst/>
                <a:latin typeface="Athelas" panose="02000503000000020003" pitchFamily="2" charset="77"/>
                <a:ea typeface="Calibri" panose="020F0502020204030204" pitchFamily="34" charset="0"/>
                <a:cs typeface="Times New Roman" panose="02020603050405020304" pitchFamily="18" charset="0"/>
              </a:rPr>
              <a:t> regime, it is also at risk</a:t>
            </a:r>
            <a:endParaRPr lang="en-GB" sz="28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of succumbing to its slow violence and </a:t>
            </a:r>
            <a:r>
              <a:rPr lang="en-GB" sz="1800" dirty="0" err="1">
                <a:effectLst/>
                <a:latin typeface="Athelas" panose="02000503000000020003" pitchFamily="2" charset="77"/>
                <a:ea typeface="Calibri" panose="020F0502020204030204" pitchFamily="34" charset="0"/>
                <a:cs typeface="Times New Roman" panose="02020603050405020304" pitchFamily="18" charset="0"/>
              </a:rPr>
              <a:t>necropolitics</a:t>
            </a:r>
            <a:r>
              <a:rPr lang="en-GB" sz="1800" dirty="0">
                <a:effectLst/>
                <a:latin typeface="Athelas" panose="02000503000000020003" pitchFamily="2" charset="77"/>
                <a:ea typeface="Calibri" panose="020F0502020204030204" pitchFamily="34" charset="0"/>
                <a:cs typeface="Times New Roman" panose="02020603050405020304" pitchFamily="18" charset="0"/>
              </a:rPr>
              <a:t>.</a:t>
            </a:r>
            <a:r>
              <a:rPr lang="en-GB" sz="800" dirty="0">
                <a:effectLst/>
                <a:latin typeface="Athelas" panose="02000503000000020003" pitchFamily="2" charset="77"/>
                <a:ea typeface="Calibri" panose="020F0502020204030204" pitchFamily="34" charset="0"/>
                <a:cs typeface="Times New Roman" panose="02020603050405020304" pitchFamily="18" charset="0"/>
              </a:rPr>
              <a:t> </a:t>
            </a:r>
            <a:r>
              <a:rPr lang="en-GB" sz="1800" dirty="0">
                <a:effectLst/>
                <a:latin typeface="Athelas" panose="02000503000000020003" pitchFamily="2" charset="77"/>
                <a:ea typeface="Calibri" panose="020F0502020204030204" pitchFamily="34" charset="0"/>
                <a:cs typeface="Times New Roman" panose="02020603050405020304" pitchFamily="18" charset="0"/>
              </a:rPr>
              <a:t>What seems</a:t>
            </a:r>
            <a:endParaRPr lang="en-GB" sz="28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certain is that the transition to </a:t>
            </a:r>
            <a:r>
              <a:rPr lang="en-GB" sz="1800" dirty="0" err="1">
                <a:effectLst/>
                <a:latin typeface="Athelas" panose="02000503000000020003" pitchFamily="2" charset="77"/>
                <a:ea typeface="Calibri" panose="020F0502020204030204" pitchFamily="34" charset="0"/>
                <a:cs typeface="Times New Roman" panose="02020603050405020304" pitchFamily="18" charset="0"/>
              </a:rPr>
              <a:t>solarity</a:t>
            </a:r>
            <a:r>
              <a:rPr lang="en-GB" sz="1800" dirty="0">
                <a:effectLst/>
                <a:latin typeface="Athelas" panose="02000503000000020003" pitchFamily="2" charset="77"/>
                <a:ea typeface="Calibri" panose="020F0502020204030204" pitchFamily="34" charset="0"/>
                <a:cs typeface="Times New Roman" panose="02020603050405020304" pitchFamily="18" charset="0"/>
              </a:rPr>
              <a:t> will be messy, incomplete,</a:t>
            </a:r>
            <a:endParaRPr lang="en-GB" sz="28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dirty="0">
                <a:effectLst/>
                <a:latin typeface="Athelas" panose="02000503000000020003" pitchFamily="2" charset="77"/>
                <a:ea typeface="Calibri" panose="020F0502020204030204" pitchFamily="34" charset="0"/>
                <a:cs typeface="Times New Roman" panose="02020603050405020304" pitchFamily="18" charset="0"/>
              </a:rPr>
              <a:t>and unevenly distributed.</a:t>
            </a:r>
            <a:endParaRPr lang="en-GB" sz="2800" dirty="0">
              <a:effectLst/>
              <a:latin typeface="Athelas" panose="02000503000000020003" pitchFamily="2" charset="77"/>
              <a:ea typeface="Calibri" panose="020F0502020204030204" pitchFamily="34" charset="0"/>
              <a:cs typeface="Times New Roman" panose="02020603050405020304" pitchFamily="18" charset="0"/>
            </a:endParaRPr>
          </a:p>
        </p:txBody>
      </p:sp>
      <p:sp>
        <p:nvSpPr>
          <p:cNvPr id="5" name="TextBox 4">
            <a:extLst>
              <a:ext uri="{FF2B5EF4-FFF2-40B4-BE49-F238E27FC236}">
                <a16:creationId xmlns:a16="http://schemas.microsoft.com/office/drawing/2014/main" id="{DC2BD0A9-401A-F0D5-A7A3-F4BEE3DB9ABC}"/>
              </a:ext>
            </a:extLst>
          </p:cNvPr>
          <p:cNvSpPr txBox="1"/>
          <p:nvPr/>
        </p:nvSpPr>
        <p:spPr>
          <a:xfrm>
            <a:off x="5136356" y="3094941"/>
            <a:ext cx="7836694" cy="4247317"/>
          </a:xfrm>
          <a:prstGeom prst="rect">
            <a:avLst/>
          </a:prstGeom>
          <a:noFill/>
        </p:spPr>
        <p:txBody>
          <a:bodyPr wrap="square" rtlCol="0">
            <a:spAutoFit/>
          </a:bodyPr>
          <a:lstStyle/>
          <a:p>
            <a:r>
              <a:rPr lang="en-GB" dirty="0">
                <a:effectLst/>
                <a:latin typeface="Athelas" panose="02000503000000020003" pitchFamily="2" charset="77"/>
              </a:rPr>
              <a:t>What will </a:t>
            </a:r>
            <a:r>
              <a:rPr lang="en-GB" dirty="0" err="1">
                <a:effectLst/>
                <a:latin typeface="Athelas" panose="02000503000000020003" pitchFamily="2" charset="77"/>
              </a:rPr>
              <a:t>solarity</a:t>
            </a:r>
            <a:r>
              <a:rPr lang="en-GB" dirty="0">
                <a:effectLst/>
                <a:latin typeface="Athelas" panose="02000503000000020003" pitchFamily="2" charset="77"/>
              </a:rPr>
              <a:t> mean if a primary use of the sun as fuel is to power </a:t>
            </a:r>
          </a:p>
          <a:p>
            <a:r>
              <a:rPr lang="en-GB" dirty="0">
                <a:effectLst/>
                <a:latin typeface="Athelas" panose="02000503000000020003" pitchFamily="2" charset="77"/>
              </a:rPr>
              <a:t>air conditioners that make it possible (for some) to withstand the sun’s</a:t>
            </a:r>
          </a:p>
          <a:p>
            <a:r>
              <a:rPr lang="en-GB" dirty="0">
                <a:effectLst/>
                <a:latin typeface="Athelas" panose="02000503000000020003" pitchFamily="2" charset="77"/>
              </a:rPr>
              <a:t>relentless heat? The desire for infinite and limitless energy seems, </a:t>
            </a:r>
          </a:p>
          <a:p>
            <a:r>
              <a:rPr lang="en-GB" dirty="0">
                <a:effectLst/>
                <a:latin typeface="Athelas" panose="02000503000000020003" pitchFamily="2" charset="77"/>
              </a:rPr>
              <a:t>in many ways, too deeply intertwined with capitalist obsessions </a:t>
            </a:r>
          </a:p>
          <a:p>
            <a:r>
              <a:rPr lang="en-GB" dirty="0">
                <a:effectLst/>
                <a:latin typeface="Athelas" panose="02000503000000020003" pitchFamily="2" charset="77"/>
              </a:rPr>
              <a:t>with limitless growth that have ignored the needs of the many in</a:t>
            </a:r>
          </a:p>
          <a:p>
            <a:r>
              <a:rPr lang="en-GB" dirty="0" err="1">
                <a:effectLst/>
                <a:latin typeface="Athelas" panose="02000503000000020003" pitchFamily="2" charset="77"/>
              </a:rPr>
              <a:t>favor</a:t>
            </a:r>
            <a:r>
              <a:rPr lang="en-GB" dirty="0">
                <a:effectLst/>
                <a:latin typeface="Athelas" panose="02000503000000020003" pitchFamily="2" charset="77"/>
              </a:rPr>
              <a:t> of serving the greed of the few. Can the desire for infinite energy</a:t>
            </a:r>
          </a:p>
          <a:p>
            <a:r>
              <a:rPr lang="en-GB" dirty="0">
                <a:effectLst/>
                <a:latin typeface="Athelas" panose="02000503000000020003" pitchFamily="2" charset="77"/>
              </a:rPr>
              <a:t>be disentangled from these extractive and oppressive histories of </a:t>
            </a:r>
          </a:p>
          <a:p>
            <a:r>
              <a:rPr lang="en-GB" dirty="0">
                <a:effectLst/>
                <a:latin typeface="Athelas" panose="02000503000000020003" pitchFamily="2" charset="77"/>
              </a:rPr>
              <a:t>unfettered growth?</a:t>
            </a:r>
          </a:p>
          <a:p>
            <a:endParaRPr lang="en-GB" dirty="0">
              <a:latin typeface="Athelas" panose="02000503000000020003" pitchFamily="2" charset="77"/>
            </a:endParaRPr>
          </a:p>
          <a:p>
            <a:r>
              <a:rPr lang="en-GB" dirty="0">
                <a:effectLst/>
                <a:latin typeface="Athelas" panose="02000503000000020003" pitchFamily="2" charset="77"/>
              </a:rPr>
              <a:t>An abundant energy transition would untether our visions of the</a:t>
            </a:r>
          </a:p>
          <a:p>
            <a:r>
              <a:rPr lang="en-GB" dirty="0">
                <a:effectLst/>
                <a:latin typeface="Athelas" panose="02000503000000020003" pitchFamily="2" charset="77"/>
              </a:rPr>
              <a:t>good life from narratives of growth and private accumulation and</a:t>
            </a:r>
          </a:p>
          <a:p>
            <a:r>
              <a:rPr lang="en-GB" dirty="0">
                <a:effectLst/>
                <a:latin typeface="Athelas" panose="02000503000000020003" pitchFamily="2" charset="77"/>
              </a:rPr>
              <a:t>mobilize behind equitable sharing of energy as a collective good.</a:t>
            </a:r>
          </a:p>
          <a:p>
            <a:endParaRPr lang="en-GB" dirty="0">
              <a:effectLst/>
              <a:latin typeface="Athelas" panose="02000503000000020003" pitchFamily="2" charset="77"/>
            </a:endParaRPr>
          </a:p>
          <a:p>
            <a:endParaRPr lang="en-GB" dirty="0">
              <a:effectLst/>
              <a:latin typeface="Athelas" panose="02000503000000020003" pitchFamily="2" charset="77"/>
            </a:endParaRPr>
          </a:p>
          <a:p>
            <a:endParaRPr lang="en-US" dirty="0">
              <a:latin typeface="Athelas" panose="02000503000000020003" pitchFamily="2" charset="77"/>
            </a:endParaRPr>
          </a:p>
        </p:txBody>
      </p:sp>
    </p:spTree>
    <p:extLst>
      <p:ext uri="{BB962C8B-B14F-4D97-AF65-F5344CB8AC3E}">
        <p14:creationId xmlns:p14="http://schemas.microsoft.com/office/powerpoint/2010/main" val="39095062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Energy Democracy: Germany's Energiewende to Renewables: Amazon.co.uk:  Morris, Craig, Jungjohann, Arne: 9783319318905: Books">
            <a:extLst>
              <a:ext uri="{FF2B5EF4-FFF2-40B4-BE49-F238E27FC236}">
                <a16:creationId xmlns:a16="http://schemas.microsoft.com/office/drawing/2014/main" id="{BA29FD62-D82B-4941-AABB-879942EE3C83}"/>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717851" y="1123527"/>
            <a:ext cx="3050680" cy="460480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Solarpunk Mix - Tomorrow for Good (Chill &amp; Relax) | by Extra Terra - YouTube">
            <a:extLst>
              <a:ext uri="{FF2B5EF4-FFF2-40B4-BE49-F238E27FC236}">
                <a16:creationId xmlns:a16="http://schemas.microsoft.com/office/drawing/2014/main" id="{BC994047-E105-3F48-B56B-65E72B00CA3D}"/>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4310676" y="2431049"/>
            <a:ext cx="3537345" cy="198975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The Solar Economy: Renewable Energy for a Sustainable Global Future: Scheer,  Hermann: 9781844070756: Amazon.com: Books">
            <a:extLst>
              <a:ext uri="{FF2B5EF4-FFF2-40B4-BE49-F238E27FC236}">
                <a16:creationId xmlns:a16="http://schemas.microsoft.com/office/drawing/2014/main" id="{8DE838F6-2FC0-A646-8685-28070EEFB0B9}"/>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8162336" y="1667368"/>
            <a:ext cx="3517120" cy="35171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5265643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https://images-na.ssl-images-amazon.com/images/I/71jnEkzwURL.jpg">
            <a:extLst>
              <a:ext uri="{FF2B5EF4-FFF2-40B4-BE49-F238E27FC236}">
                <a16:creationId xmlns:a16="http://schemas.microsoft.com/office/drawing/2014/main" id="{98FD94FE-3A69-8446-8B4F-B83613F4BA6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0" y="0"/>
            <a:ext cx="4572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0365426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1041089-E482-0BF3-3B24-F69A30E3FE3F}"/>
              </a:ext>
            </a:extLst>
          </p:cNvPr>
          <p:cNvSpPr txBox="1"/>
          <p:nvPr/>
        </p:nvSpPr>
        <p:spPr>
          <a:xfrm>
            <a:off x="328613" y="602040"/>
            <a:ext cx="7929563" cy="2031325"/>
          </a:xfrm>
          <a:prstGeom prst="rect">
            <a:avLst/>
          </a:prstGeom>
          <a:noFill/>
        </p:spPr>
        <p:txBody>
          <a:bodyPr wrap="square">
            <a:spAutoFit/>
          </a:bodyPr>
          <a:lstStyle/>
          <a:p>
            <a:r>
              <a:rPr lang="en-GB" dirty="0">
                <a:effectLst/>
                <a:latin typeface="Times" pitchFamily="2" charset="0"/>
              </a:rPr>
              <a:t>We can detect this bright depiction of “solar power” in the</a:t>
            </a:r>
          </a:p>
          <a:p>
            <a:r>
              <a:rPr lang="en-GB" dirty="0">
                <a:effectLst/>
                <a:latin typeface="Times" pitchFamily="2" charset="0"/>
              </a:rPr>
              <a:t>popular image bank of </a:t>
            </a:r>
            <a:r>
              <a:rPr lang="en-GB" dirty="0" err="1">
                <a:effectLst/>
                <a:latin typeface="Times" pitchFamily="2" charset="0"/>
              </a:rPr>
              <a:t>solarity</a:t>
            </a:r>
            <a:r>
              <a:rPr lang="en-GB" dirty="0">
                <a:effectLst/>
                <a:latin typeface="Times" pitchFamily="2" charset="0"/>
              </a:rPr>
              <a:t>. A quick internet search for “solar</a:t>
            </a:r>
          </a:p>
          <a:p>
            <a:r>
              <a:rPr lang="en-GB" dirty="0">
                <a:effectLst/>
                <a:latin typeface="Times" pitchFamily="2" charset="0"/>
              </a:rPr>
              <a:t>power,” for example, presents standard images of large-scale</a:t>
            </a:r>
          </a:p>
          <a:p>
            <a:r>
              <a:rPr lang="en-GB" dirty="0">
                <a:effectLst/>
                <a:latin typeface="Times" pitchFamily="2" charset="0"/>
              </a:rPr>
              <a:t>Farms and arrays tending toward an aesthetics of gleaming futurity and</a:t>
            </a:r>
          </a:p>
          <a:p>
            <a:r>
              <a:rPr lang="en-GB" dirty="0">
                <a:effectLst/>
                <a:latin typeface="Times" pitchFamily="2" charset="0"/>
              </a:rPr>
              <a:t>industrial-scale possibility. The future is bright and upscaled in such</a:t>
            </a:r>
          </a:p>
          <a:p>
            <a:r>
              <a:rPr lang="en-GB" dirty="0">
                <a:effectLst/>
                <a:latin typeface="Times" pitchFamily="2" charset="0"/>
              </a:rPr>
              <a:t>visions. [Jamie] Cross’s warning, however, of the reality of “green dystopias”</a:t>
            </a:r>
          </a:p>
          <a:p>
            <a:r>
              <a:rPr lang="en-GB" dirty="0">
                <a:effectLst/>
                <a:latin typeface="Times" pitchFamily="2" charset="0"/>
              </a:rPr>
              <a:t>has powerful representative examples in some solar imaginaries. </a:t>
            </a:r>
          </a:p>
        </p:txBody>
      </p:sp>
      <p:pic>
        <p:nvPicPr>
          <p:cNvPr id="4" name="Picture 3">
            <a:extLst>
              <a:ext uri="{FF2B5EF4-FFF2-40B4-BE49-F238E27FC236}">
                <a16:creationId xmlns:a16="http://schemas.microsoft.com/office/drawing/2014/main" id="{F2C1A643-4287-E697-B0E9-D49E2315B8D1}"/>
              </a:ext>
            </a:extLst>
          </p:cNvPr>
          <p:cNvPicPr>
            <a:picLocks noChangeAspect="1"/>
          </p:cNvPicPr>
          <p:nvPr/>
        </p:nvPicPr>
        <p:blipFill>
          <a:blip r:embed="rId2"/>
          <a:stretch>
            <a:fillRect/>
          </a:stretch>
        </p:blipFill>
        <p:spPr>
          <a:xfrm>
            <a:off x="7986713" y="714376"/>
            <a:ext cx="3561084" cy="4980536"/>
          </a:xfrm>
          <a:prstGeom prst="rect">
            <a:avLst/>
          </a:prstGeom>
        </p:spPr>
      </p:pic>
    </p:spTree>
    <p:extLst>
      <p:ext uri="{BB962C8B-B14F-4D97-AF65-F5344CB8AC3E}">
        <p14:creationId xmlns:p14="http://schemas.microsoft.com/office/powerpoint/2010/main" val="275478434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3AF9B7-2FAD-FD40-A907-A221792F893A}"/>
              </a:ext>
            </a:extLst>
          </p:cNvPr>
          <p:cNvSpPr>
            <a:spLocks noGrp="1"/>
          </p:cNvSpPr>
          <p:nvPr>
            <p:ph type="ctrTitle"/>
          </p:nvPr>
        </p:nvSpPr>
        <p:spPr/>
        <p:txBody>
          <a:bodyPr/>
          <a:lstStyle/>
          <a:p>
            <a:endParaRPr lang="en-US"/>
          </a:p>
        </p:txBody>
      </p:sp>
      <p:sp>
        <p:nvSpPr>
          <p:cNvPr id="3" name="Subtitle 2">
            <a:extLst>
              <a:ext uri="{FF2B5EF4-FFF2-40B4-BE49-F238E27FC236}">
                <a16:creationId xmlns:a16="http://schemas.microsoft.com/office/drawing/2014/main" id="{38BAE842-F141-AD4A-AE26-9CB0B38BD312}"/>
              </a:ext>
            </a:extLst>
          </p:cNvPr>
          <p:cNvSpPr>
            <a:spLocks noGrp="1"/>
          </p:cNvSpPr>
          <p:nvPr>
            <p:ph type="subTitle" idx="1"/>
          </p:nvPr>
        </p:nvSpPr>
        <p:spPr/>
        <p:txBody>
          <a:bodyPr/>
          <a:lstStyle/>
          <a:p>
            <a:endParaRPr lang="en-US"/>
          </a:p>
        </p:txBody>
      </p:sp>
      <p:pic>
        <p:nvPicPr>
          <p:cNvPr id="7" name="Picture 6">
            <a:extLst>
              <a:ext uri="{FF2B5EF4-FFF2-40B4-BE49-F238E27FC236}">
                <a16:creationId xmlns:a16="http://schemas.microsoft.com/office/drawing/2014/main" id="{DFA0DF2F-C596-964F-B1E2-AE79A2541C63}"/>
              </a:ext>
            </a:extLst>
          </p:cNvPr>
          <p:cNvPicPr>
            <a:picLocks noChangeAspect="1"/>
          </p:cNvPicPr>
          <p:nvPr/>
        </p:nvPicPr>
        <p:blipFill>
          <a:blip r:embed="rId2"/>
          <a:stretch>
            <a:fillRect/>
          </a:stretch>
        </p:blipFill>
        <p:spPr>
          <a:xfrm>
            <a:off x="0" y="169968"/>
            <a:ext cx="12192000" cy="6518064"/>
          </a:xfrm>
          <a:prstGeom prst="rect">
            <a:avLst/>
          </a:prstGeom>
        </p:spPr>
      </p:pic>
    </p:spTree>
    <p:extLst>
      <p:ext uri="{BB962C8B-B14F-4D97-AF65-F5344CB8AC3E}">
        <p14:creationId xmlns:p14="http://schemas.microsoft.com/office/powerpoint/2010/main" val="14804500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Montages: International Edition » Interlinked: Adapting the Cyberpunk World  of Blade Runner">
            <a:extLst>
              <a:ext uri="{FF2B5EF4-FFF2-40B4-BE49-F238E27FC236}">
                <a16:creationId xmlns:a16="http://schemas.microsoft.com/office/drawing/2014/main" id="{DFCE28C7-DC5F-634B-A1F5-3B1F7E11294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50165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02EE7E02-31AA-8F45-99A5-C74F03E63105}"/>
              </a:ext>
            </a:extLst>
          </p:cNvPr>
          <p:cNvSpPr txBox="1"/>
          <p:nvPr/>
        </p:nvSpPr>
        <p:spPr>
          <a:xfrm>
            <a:off x="105926" y="5361632"/>
            <a:ext cx="9609234" cy="1323439"/>
          </a:xfrm>
          <a:prstGeom prst="rect">
            <a:avLst/>
          </a:prstGeom>
          <a:noFill/>
        </p:spPr>
        <p:txBody>
          <a:bodyPr wrap="none" rtlCol="0">
            <a:spAutoFit/>
          </a:bodyPr>
          <a:lstStyle/>
          <a:p>
            <a:r>
              <a:rPr lang="en-GB" sz="2000" dirty="0">
                <a:latin typeface="Athelas" panose="02000503000000020003" pitchFamily="2" charset="77"/>
              </a:rPr>
              <a:t>“A resource aesthetic may be mere ideological cover for appropriation and exploitation—</a:t>
            </a:r>
          </a:p>
          <a:p>
            <a:r>
              <a:rPr lang="en-GB" sz="2000" dirty="0">
                <a:latin typeface="Athelas" panose="02000503000000020003" pitchFamily="2" charset="77"/>
              </a:rPr>
              <a:t>that “improvement” in its myriad senses is the friendly face of ruthless </a:t>
            </a:r>
            <a:r>
              <a:rPr lang="en-GB" sz="2000" dirty="0" err="1">
                <a:latin typeface="Athelas" panose="02000503000000020003" pitchFamily="2" charset="77"/>
              </a:rPr>
              <a:t>extractivism</a:t>
            </a:r>
            <a:r>
              <a:rPr lang="en-GB" sz="2000" dirty="0">
                <a:latin typeface="Athelas" panose="02000503000000020003" pitchFamily="2" charset="77"/>
              </a:rPr>
              <a:t>.”</a:t>
            </a:r>
          </a:p>
          <a:p>
            <a:r>
              <a:rPr lang="en-GB" sz="2000" dirty="0">
                <a:latin typeface="Athelas" panose="02000503000000020003" pitchFamily="2" charset="77"/>
              </a:rPr>
              <a:t> </a:t>
            </a:r>
          </a:p>
          <a:p>
            <a:r>
              <a:rPr lang="en-GB" sz="2000" dirty="0">
                <a:latin typeface="Athelas" panose="02000503000000020003" pitchFamily="2" charset="77"/>
              </a:rPr>
              <a:t>Jennifer Wenzel, “Afterword, Improvement and Overburden”, </a:t>
            </a:r>
            <a:r>
              <a:rPr lang="en-GB" sz="2000" i="1" dirty="0">
                <a:latin typeface="Athelas" panose="02000503000000020003" pitchFamily="2" charset="77"/>
              </a:rPr>
              <a:t>Postmodern Culture </a:t>
            </a:r>
            <a:r>
              <a:rPr lang="en-GB" sz="2000" dirty="0">
                <a:latin typeface="Athelas" panose="02000503000000020003" pitchFamily="2" charset="77"/>
              </a:rPr>
              <a:t>(2016)</a:t>
            </a:r>
            <a:endParaRPr lang="en-US" sz="2000" dirty="0">
              <a:latin typeface="Athelas" panose="02000503000000020003" pitchFamily="2" charset="77"/>
            </a:endParaRPr>
          </a:p>
        </p:txBody>
      </p:sp>
    </p:spTree>
    <p:extLst>
      <p:ext uri="{BB962C8B-B14F-4D97-AF65-F5344CB8AC3E}">
        <p14:creationId xmlns:p14="http://schemas.microsoft.com/office/powerpoint/2010/main" val="28648105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F3B2B03-790E-CF5A-47CD-2E5D2C0CF9CB}"/>
              </a:ext>
            </a:extLst>
          </p:cNvPr>
          <p:cNvSpPr txBox="1"/>
          <p:nvPr/>
        </p:nvSpPr>
        <p:spPr>
          <a:xfrm>
            <a:off x="342900" y="1280876"/>
            <a:ext cx="8479630" cy="3970318"/>
          </a:xfrm>
          <a:prstGeom prst="rect">
            <a:avLst/>
          </a:prstGeom>
          <a:noFill/>
        </p:spPr>
        <p:txBody>
          <a:bodyPr wrap="square">
            <a:spAutoFit/>
          </a:bodyPr>
          <a:lstStyle/>
          <a:p>
            <a:r>
              <a:rPr lang="en-GB" dirty="0">
                <a:effectLst/>
                <a:latin typeface="Athelas" panose="02000503000000020003" pitchFamily="2" charset="77"/>
              </a:rPr>
              <a:t>We don’t know yet how to live in </a:t>
            </a:r>
            <a:r>
              <a:rPr lang="en-GB" dirty="0" err="1">
                <a:effectLst/>
                <a:latin typeface="Athelas" panose="02000503000000020003" pitchFamily="2" charset="77"/>
              </a:rPr>
              <a:t>solarity</a:t>
            </a:r>
            <a:r>
              <a:rPr lang="en-GB" dirty="0">
                <a:effectLst/>
                <a:latin typeface="Athelas" panose="02000503000000020003" pitchFamily="2" charset="77"/>
              </a:rPr>
              <a:t>; we are not, and don’t</a:t>
            </a:r>
          </a:p>
          <a:p>
            <a:r>
              <a:rPr lang="en-GB" dirty="0">
                <a:effectLst/>
                <a:latin typeface="Athelas" panose="02000503000000020003" pitchFamily="2" charset="77"/>
              </a:rPr>
              <a:t>know how to be, solar subjects. The world that would produce such</a:t>
            </a:r>
          </a:p>
          <a:p>
            <a:r>
              <a:rPr lang="en-GB" dirty="0">
                <a:effectLst/>
                <a:latin typeface="Athelas" panose="02000503000000020003" pitchFamily="2" charset="77"/>
              </a:rPr>
              <a:t>a subject has not (yet) come into being. That leaves us in a position of</a:t>
            </a:r>
          </a:p>
          <a:p>
            <a:r>
              <a:rPr lang="en-GB" dirty="0">
                <a:effectLst/>
                <a:latin typeface="Athelas" panose="02000503000000020003" pitchFamily="2" charset="77"/>
              </a:rPr>
              <a:t>radical insecurity, where our knowledges, embedded in practice and</a:t>
            </a:r>
          </a:p>
          <a:p>
            <a:r>
              <a:rPr lang="en-GB" dirty="0">
                <a:effectLst/>
                <a:latin typeface="Athelas" panose="02000503000000020003" pitchFamily="2" charset="77"/>
              </a:rPr>
              <a:t>habit and tradition, concretized in our infrastructures, articulated</a:t>
            </a:r>
          </a:p>
          <a:p>
            <a:r>
              <a:rPr lang="en-GB" dirty="0">
                <a:effectLst/>
                <a:latin typeface="Athelas" panose="02000503000000020003" pitchFamily="2" charset="77"/>
              </a:rPr>
              <a:t>in our politics, are insufficient, improper, polluted, and polluting.</a:t>
            </a:r>
          </a:p>
          <a:p>
            <a:r>
              <a:rPr lang="en-GB" dirty="0" err="1">
                <a:effectLst/>
                <a:latin typeface="Athelas" panose="02000503000000020003" pitchFamily="2" charset="77"/>
              </a:rPr>
              <a:t>Solarity</a:t>
            </a:r>
            <a:r>
              <a:rPr lang="en-GB" dirty="0">
                <a:effectLst/>
                <a:latin typeface="Athelas" panose="02000503000000020003" pitchFamily="2" charset="77"/>
              </a:rPr>
              <a:t> confronts us with the challenge of learning to live and do and </a:t>
            </a:r>
          </a:p>
          <a:p>
            <a:r>
              <a:rPr lang="en-GB" dirty="0">
                <a:effectLst/>
                <a:latin typeface="Athelas" panose="02000503000000020003" pitchFamily="2" charset="77"/>
              </a:rPr>
              <a:t>think and love again, to hold ourselves askance to the world</a:t>
            </a:r>
          </a:p>
          <a:p>
            <a:r>
              <a:rPr lang="en-GB" dirty="0">
                <a:effectLst/>
                <a:latin typeface="Athelas" panose="02000503000000020003" pitchFamily="2" charset="77"/>
              </a:rPr>
              <a:t>we knew, to estrange ourselves from both the world we know and</a:t>
            </a:r>
          </a:p>
          <a:p>
            <a:r>
              <a:rPr lang="en-GB" dirty="0">
                <a:effectLst/>
                <a:latin typeface="Athelas" panose="02000503000000020003" pitchFamily="2" charset="77"/>
              </a:rPr>
              <a:t>ourselves, to begin to be differently and to build differently.</a:t>
            </a:r>
          </a:p>
          <a:p>
            <a:r>
              <a:rPr lang="en-GB" dirty="0">
                <a:effectLst/>
                <a:latin typeface="Athelas" panose="02000503000000020003" pitchFamily="2" charset="77"/>
              </a:rPr>
              <a:t>A key difficulty here is the willed relinquishing of expertise. We</a:t>
            </a:r>
          </a:p>
          <a:p>
            <a:r>
              <a:rPr lang="en-GB" dirty="0">
                <a:effectLst/>
                <a:latin typeface="Athelas" panose="02000503000000020003" pitchFamily="2" charset="77"/>
              </a:rPr>
              <a:t>have learned how to successfully be in the world.</a:t>
            </a:r>
          </a:p>
          <a:p>
            <a:endParaRPr lang="en-GB" dirty="0">
              <a:latin typeface="Athelas" panose="02000503000000020003" pitchFamily="2" charset="77"/>
            </a:endParaRPr>
          </a:p>
          <a:p>
            <a:endParaRPr lang="en-GB" dirty="0">
              <a:effectLst/>
              <a:latin typeface="Athelas" panose="02000503000000020003" pitchFamily="2" charset="77"/>
            </a:endParaRPr>
          </a:p>
        </p:txBody>
      </p:sp>
      <p:pic>
        <p:nvPicPr>
          <p:cNvPr id="4" name="Picture 3">
            <a:extLst>
              <a:ext uri="{FF2B5EF4-FFF2-40B4-BE49-F238E27FC236}">
                <a16:creationId xmlns:a16="http://schemas.microsoft.com/office/drawing/2014/main" id="{4DC429BB-93A1-4B4F-E33F-8A72361D181E}"/>
              </a:ext>
            </a:extLst>
          </p:cNvPr>
          <p:cNvPicPr>
            <a:picLocks noChangeAspect="1"/>
          </p:cNvPicPr>
          <p:nvPr/>
        </p:nvPicPr>
        <p:blipFill>
          <a:blip r:embed="rId2"/>
          <a:stretch>
            <a:fillRect/>
          </a:stretch>
        </p:blipFill>
        <p:spPr>
          <a:xfrm>
            <a:off x="7986713" y="714376"/>
            <a:ext cx="3561084" cy="4980536"/>
          </a:xfrm>
          <a:prstGeom prst="rect">
            <a:avLst/>
          </a:prstGeom>
        </p:spPr>
      </p:pic>
    </p:spTree>
    <p:extLst>
      <p:ext uri="{BB962C8B-B14F-4D97-AF65-F5344CB8AC3E}">
        <p14:creationId xmlns:p14="http://schemas.microsoft.com/office/powerpoint/2010/main" val="32325728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ttp://global.oup.com/academic/covers/uk/pop-up/9780199899425">
            <a:extLst>
              <a:ext uri="{FF2B5EF4-FFF2-40B4-BE49-F238E27FC236}">
                <a16:creationId xmlns:a16="http://schemas.microsoft.com/office/drawing/2014/main" id="{5D3A3D06-A215-B64A-AE38-1DF5F6470E95}"/>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754034" y="632526"/>
            <a:ext cx="2094576" cy="3185668"/>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16" descr="https://wvupressonline.com/sites/default/files/szeman_petrocultures_des_cov_sm_rgb.jpg">
            <a:extLst>
              <a:ext uri="{FF2B5EF4-FFF2-40B4-BE49-F238E27FC236}">
                <a16:creationId xmlns:a16="http://schemas.microsoft.com/office/drawing/2014/main" id="{A1F58562-B450-924C-B5DF-AA4CF49548DE}"/>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3643631" y="633849"/>
            <a:ext cx="2062719" cy="3185667"/>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4" descr="Oil Culture">
            <a:extLst>
              <a:ext uri="{FF2B5EF4-FFF2-40B4-BE49-F238E27FC236}">
                <a16:creationId xmlns:a16="http://schemas.microsoft.com/office/drawing/2014/main" id="{420A026C-FDBB-BF40-A452-A60B31140E96}"/>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1177156" y="4328887"/>
            <a:ext cx="1315063" cy="1873965"/>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8" descr="https://muse.jhu.edu/issue/25807/image/front_cover.jpg">
            <a:extLst>
              <a:ext uri="{FF2B5EF4-FFF2-40B4-BE49-F238E27FC236}">
                <a16:creationId xmlns:a16="http://schemas.microsoft.com/office/drawing/2014/main" id="{BFDEF036-CC0B-9349-A167-70C70DAC57DC}"/>
              </a:ext>
            </a:extLst>
          </p:cNvPr>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3932432" y="4350186"/>
            <a:ext cx="1485117" cy="1873965"/>
          </a:xfrm>
          <a:prstGeom prst="rect">
            <a:avLst/>
          </a:prstGeom>
          <a:noFill/>
          <a:extLst>
            <a:ext uri="{909E8E84-426E-40DD-AFC4-6F175D3DCCD1}">
              <a14:hiddenFill xmlns:a14="http://schemas.microsoft.com/office/drawing/2010/main">
                <a:solidFill>
                  <a:srgbClr val="FFFFFF"/>
                </a:solidFill>
              </a14:hiddenFill>
            </a:ext>
          </a:extLst>
        </p:spPr>
      </p:pic>
      <p:pic>
        <p:nvPicPr>
          <p:cNvPr id="6" name="Content Placeholder 4">
            <a:extLst>
              <a:ext uri="{FF2B5EF4-FFF2-40B4-BE49-F238E27FC236}">
                <a16:creationId xmlns:a16="http://schemas.microsoft.com/office/drawing/2014/main" id="{0B522778-56CF-2646-9EA5-4A724EE97A4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093698" y="635943"/>
            <a:ext cx="3716158" cy="5588208"/>
          </a:xfrm>
          <a:prstGeom prst="rect">
            <a:avLst/>
          </a:prstGeom>
        </p:spPr>
      </p:pic>
    </p:spTree>
    <p:extLst>
      <p:ext uri="{BB962C8B-B14F-4D97-AF65-F5344CB8AC3E}">
        <p14:creationId xmlns:p14="http://schemas.microsoft.com/office/powerpoint/2010/main" val="57808911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Image result for solarpunk">
            <a:extLst>
              <a:ext uri="{FF2B5EF4-FFF2-40B4-BE49-F238E27FC236}">
                <a16:creationId xmlns:a16="http://schemas.microsoft.com/office/drawing/2014/main" id="{0AC1F2D0-4AF6-6B4A-8FE1-8006A208187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9877" r="-1" b="4490"/>
          <a:stretch/>
        </p:blipFill>
        <p:spPr bwMode="auto">
          <a:xfrm>
            <a:off x="191086" y="171715"/>
            <a:ext cx="5813197" cy="6129087"/>
          </a:xfrm>
          <a:prstGeom prst="rect">
            <a:avLst/>
          </a:prstGeom>
          <a:noFill/>
          <a:extLst>
            <a:ext uri="{909E8E84-426E-40DD-AFC4-6F175D3DCCD1}">
              <a14:hiddenFill xmlns:a14="http://schemas.microsoft.com/office/drawing/2010/main">
                <a:solidFill>
                  <a:srgbClr val="FFFFFF"/>
                </a:solidFill>
              </a14:hiddenFill>
            </a:ext>
          </a:extLst>
        </p:spPr>
      </p:pic>
      <p:pic>
        <p:nvPicPr>
          <p:cNvPr id="17414" name="Picture 6" descr="A high angle view of a fountain&#10;&#10;Description automatically generated with low confidence">
            <a:extLst>
              <a:ext uri="{FF2B5EF4-FFF2-40B4-BE49-F238E27FC236}">
                <a16:creationId xmlns:a16="http://schemas.microsoft.com/office/drawing/2014/main" id="{EDE04F17-4C83-F640-82E0-FE5446EFCB5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3002" r="-3" b="-3"/>
          <a:stretch/>
        </p:blipFill>
        <p:spPr bwMode="auto">
          <a:xfrm>
            <a:off x="6196929" y="171716"/>
            <a:ext cx="5803986" cy="3171422"/>
          </a:xfrm>
          <a:prstGeom prst="rect">
            <a:avLst/>
          </a:prstGeom>
          <a:noFill/>
          <a:extLst>
            <a:ext uri="{909E8E84-426E-40DD-AFC4-6F175D3DCCD1}">
              <a14:hiddenFill xmlns:a14="http://schemas.microsoft.com/office/drawing/2010/main">
                <a:solidFill>
                  <a:srgbClr val="FFFFFF"/>
                </a:solidFill>
              </a14:hiddenFill>
            </a:ext>
          </a:extLst>
        </p:spPr>
      </p:pic>
      <p:pic>
        <p:nvPicPr>
          <p:cNvPr id="17412" name="Picture 4" descr="Image result for solarpunk">
            <a:extLst>
              <a:ext uri="{FF2B5EF4-FFF2-40B4-BE49-F238E27FC236}">
                <a16:creationId xmlns:a16="http://schemas.microsoft.com/office/drawing/2014/main" id="{57F80B72-96C3-A44E-8C19-647FCB055342}"/>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14406"/>
          <a:stretch/>
        </p:blipFill>
        <p:spPr bwMode="auto">
          <a:xfrm>
            <a:off x="6196929" y="3514856"/>
            <a:ext cx="5786386" cy="27859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3439688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3C2512EA-B10C-1C43-8514-83F088056DA5}"/>
              </a:ext>
            </a:extLst>
          </p:cNvPr>
          <p:cNvPicPr>
            <a:picLocks noChangeAspect="1"/>
          </p:cNvPicPr>
          <p:nvPr/>
        </p:nvPicPr>
        <p:blipFill rotWithShape="1">
          <a:blip r:embed="rId2"/>
          <a:srcRect t="18197"/>
          <a:stretch/>
        </p:blipFill>
        <p:spPr>
          <a:xfrm>
            <a:off x="20" y="1282"/>
            <a:ext cx="12191980" cy="6856718"/>
          </a:xfrm>
          <a:prstGeom prst="rect">
            <a:avLst/>
          </a:prstGeom>
        </p:spPr>
      </p:pic>
    </p:spTree>
    <p:extLst>
      <p:ext uri="{BB962C8B-B14F-4D97-AF65-F5344CB8AC3E}">
        <p14:creationId xmlns:p14="http://schemas.microsoft.com/office/powerpoint/2010/main" val="351731871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51915" y="340945"/>
            <a:ext cx="8105801" cy="4893647"/>
          </a:xfrm>
          <a:prstGeom prst="rect">
            <a:avLst/>
          </a:prstGeom>
        </p:spPr>
        <p:txBody>
          <a:bodyPr wrap="square">
            <a:spAutoFit/>
          </a:bodyPr>
          <a:lstStyle/>
          <a:p>
            <a:r>
              <a:rPr lang="en-GB" sz="2400" dirty="0">
                <a:latin typeface="Athelas" panose="02000503000000020003" pitchFamily="2" charset="77"/>
                <a:cs typeface="Garamond"/>
              </a:rPr>
              <a:t>What makes speculating about energy futures productive is that it highlights all the more powerfully the political fantasies in which literature currently indulges.</a:t>
            </a:r>
          </a:p>
          <a:p>
            <a:endParaRPr lang="en-GB" sz="2400" dirty="0">
              <a:latin typeface="Athelas" panose="02000503000000020003" pitchFamily="2" charset="77"/>
              <a:cs typeface="Garamond"/>
            </a:endParaRPr>
          </a:p>
          <a:p>
            <a:r>
              <a:rPr lang="en-GB" sz="2400" dirty="0">
                <a:latin typeface="Athelas" panose="02000503000000020003" pitchFamily="2" charset="77"/>
                <a:cs typeface="Garamond"/>
              </a:rPr>
              <a:t>What if after energy surplus comes deficit? </a:t>
            </a:r>
            <a:r>
              <a:rPr lang="en-GB" sz="2400" b="1" dirty="0">
                <a:latin typeface="Athelas" panose="02000503000000020003" pitchFamily="2" charset="77"/>
                <a:cs typeface="Garamond"/>
              </a:rPr>
              <a:t>How might literature respond to a future of less rather than more? </a:t>
            </a:r>
          </a:p>
          <a:p>
            <a:endParaRPr lang="en-GB" sz="2400" b="1" dirty="0">
              <a:latin typeface="Athelas" panose="02000503000000020003" pitchFamily="2" charset="77"/>
              <a:cs typeface="Garamond"/>
            </a:endParaRPr>
          </a:p>
          <a:p>
            <a:r>
              <a:rPr lang="en-GB" sz="2400" dirty="0">
                <a:latin typeface="Athelas" panose="02000503000000020003" pitchFamily="2" charset="77"/>
                <a:cs typeface="Garamond"/>
              </a:rPr>
              <a:t>We can only speculate, for even in the genre that deals with the future – science fiction – there are strikingly few examples of cultures of less…lack of energy is found only in </a:t>
            </a:r>
            <a:r>
              <a:rPr lang="en-GB" sz="2400" dirty="0" err="1">
                <a:latin typeface="Athelas" panose="02000503000000020003" pitchFamily="2" charset="77"/>
                <a:cs typeface="Garamond"/>
              </a:rPr>
              <a:t>postapocalyptic</a:t>
            </a:r>
            <a:r>
              <a:rPr lang="en-GB" sz="2400" dirty="0">
                <a:latin typeface="Athelas" panose="02000503000000020003" pitchFamily="2" charset="77"/>
                <a:cs typeface="Garamond"/>
              </a:rPr>
              <a:t> scenarios – cautionary tales about where our fiction of surplus might lead.</a:t>
            </a:r>
          </a:p>
          <a:p>
            <a:r>
              <a:rPr lang="en-GB" sz="2400" dirty="0" err="1">
                <a:latin typeface="Athelas" panose="02000503000000020003" pitchFamily="2" charset="77"/>
                <a:cs typeface="Garamond"/>
              </a:rPr>
              <a:t>Imre</a:t>
            </a:r>
            <a:r>
              <a:rPr lang="en-GB" sz="2400" dirty="0">
                <a:latin typeface="Athelas" panose="02000503000000020003" pitchFamily="2" charset="77"/>
                <a:cs typeface="Garamond"/>
              </a:rPr>
              <a:t> </a:t>
            </a:r>
            <a:r>
              <a:rPr lang="en-GB" sz="2400" dirty="0" err="1">
                <a:latin typeface="Athelas" panose="02000503000000020003" pitchFamily="2" charset="77"/>
                <a:cs typeface="Garamond"/>
              </a:rPr>
              <a:t>Szeman</a:t>
            </a:r>
            <a:r>
              <a:rPr lang="en-GB" sz="2400" dirty="0">
                <a:latin typeface="Athelas" panose="02000503000000020003" pitchFamily="2" charset="77"/>
                <a:cs typeface="Garamond"/>
              </a:rPr>
              <a:t>, “Literature and Energy Futures”, PMLA</a:t>
            </a:r>
          </a:p>
        </p:txBody>
      </p:sp>
    </p:spTree>
    <p:extLst>
      <p:ext uri="{BB962C8B-B14F-4D97-AF65-F5344CB8AC3E}">
        <p14:creationId xmlns:p14="http://schemas.microsoft.com/office/powerpoint/2010/main" val="61890051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199" name="Rectangle 8198">
            <a:extLst>
              <a:ext uri="{FF2B5EF4-FFF2-40B4-BE49-F238E27FC236}">
                <a16:creationId xmlns:a16="http://schemas.microsoft.com/office/drawing/2014/main" id="{AB8C311F-7253-4AED-9701-7FC0708C41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01" name="Rectangle 8200">
            <a:extLst>
              <a:ext uri="{FF2B5EF4-FFF2-40B4-BE49-F238E27FC236}">
                <a16:creationId xmlns:a16="http://schemas.microsoft.com/office/drawing/2014/main" id="{E2384209-CB15-4CDF-9D31-C44FD9A3F2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2666617" y="-2666188"/>
            <a:ext cx="6858000" cy="12191233"/>
          </a:xfrm>
          <a:prstGeom prst="rect">
            <a:avLst/>
          </a:prstGeom>
          <a:gradFill>
            <a:gsLst>
              <a:gs pos="8000">
                <a:schemeClr val="accent1"/>
              </a:gs>
              <a:gs pos="100000">
                <a:schemeClr val="accent1">
                  <a:lumMod val="5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03" name="Rectangle 8202">
            <a:extLst>
              <a:ext uri="{FF2B5EF4-FFF2-40B4-BE49-F238E27FC236}">
                <a16:creationId xmlns:a16="http://schemas.microsoft.com/office/drawing/2014/main" id="{2633B3B5-CC90-43F0-8714-D31D1F3F02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311" y="0"/>
            <a:ext cx="9070846" cy="6857572"/>
          </a:xfrm>
          <a:prstGeom prst="rect">
            <a:avLst/>
          </a:prstGeom>
          <a:gradFill>
            <a:gsLst>
              <a:gs pos="8000">
                <a:srgbClr val="000000">
                  <a:alpha val="52000"/>
                </a:srgbClr>
              </a:gs>
              <a:gs pos="100000">
                <a:schemeClr val="accent1"/>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05" name="Rectangle 8204">
            <a:extLst>
              <a:ext uri="{FF2B5EF4-FFF2-40B4-BE49-F238E27FC236}">
                <a16:creationId xmlns:a16="http://schemas.microsoft.com/office/drawing/2014/main" id="{A8D57A06-A426-446D-B02C-A2DC6B62E4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3649491" y="-1685840"/>
            <a:ext cx="4894564" cy="12193546"/>
          </a:xfrm>
          <a:prstGeom prst="rect">
            <a:avLst/>
          </a:prstGeom>
          <a:gradFill>
            <a:gsLst>
              <a:gs pos="0">
                <a:schemeClr val="accent5">
                  <a:lumMod val="60000"/>
                  <a:lumOff val="40000"/>
                  <a:alpha val="0"/>
                </a:schemeClr>
              </a:gs>
              <a:gs pos="100000">
                <a:srgbClr val="000000">
                  <a:alpha val="4600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194" name="Picture 2" descr="Vincent van Gogh - Twelve Sunflowers 60x90 cm oil painting - Picture 1 of 1">
            <a:extLst>
              <a:ext uri="{FF2B5EF4-FFF2-40B4-BE49-F238E27FC236}">
                <a16:creationId xmlns:a16="http://schemas.microsoft.com/office/drawing/2014/main" id="{2F5B417C-299C-B6ED-393B-6311801738CD}"/>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4127182" y="457200"/>
            <a:ext cx="3937635" cy="5943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859811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2" name="Picture 8" descr="https://www.upress.umn.edu/book-division/books/lifeblood/image">
            <a:extLst>
              <a:ext uri="{FF2B5EF4-FFF2-40B4-BE49-F238E27FC236}">
                <a16:creationId xmlns:a16="http://schemas.microsoft.com/office/drawing/2014/main" id="{475B2BCC-A991-4F41-AFCE-090174542BE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2938" y="663575"/>
            <a:ext cx="1746250" cy="2776538"/>
          </a:xfrm>
          <a:prstGeom prst="rect">
            <a:avLst/>
          </a:prstGeom>
          <a:extLst>
            <a:ext uri="{909E8E84-426E-40DD-AFC4-6F175D3DCCD1}">
              <a14:hiddenFill xmlns:a14="http://schemas.microsoft.com/office/drawing/2010/main">
                <a:solidFill>
                  <a:srgbClr val="FFFFFF"/>
                </a:solidFill>
              </a14:hiddenFill>
            </a:ext>
          </a:extLst>
        </p:spPr>
      </p:pic>
      <p:pic>
        <p:nvPicPr>
          <p:cNvPr id="1038" name="Picture 14" descr="Image result for fuel an ecocritical history">
            <a:hlinkClick r:id="rId3"/>
            <a:extLst>
              <a:ext uri="{FF2B5EF4-FFF2-40B4-BE49-F238E27FC236}">
                <a16:creationId xmlns:a16="http://schemas.microsoft.com/office/drawing/2014/main" id="{1E11DD09-E1B3-654F-A804-C91512D0D05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2938" y="3508375"/>
            <a:ext cx="1746250" cy="2686050"/>
          </a:xfrm>
          <a:prstGeom prst="rect">
            <a:avLst/>
          </a:prstGeom>
          <a:extLst>
            <a:ext uri="{909E8E84-426E-40DD-AFC4-6F175D3DCCD1}">
              <a14:hiddenFill xmlns:a14="http://schemas.microsoft.com/office/drawing/2010/main">
                <a:solidFill>
                  <a:srgbClr val="FFFFFF"/>
                </a:solidFill>
              </a14:hiddenFill>
            </a:ext>
          </a:extLst>
        </p:spPr>
      </p:pic>
      <p:pic>
        <p:nvPicPr>
          <p:cNvPr id="1036" name="Picture 12" descr="Image result for energy humanities">
            <a:hlinkClick r:id="rId5"/>
            <a:extLst>
              <a:ext uri="{FF2B5EF4-FFF2-40B4-BE49-F238E27FC236}">
                <a16:creationId xmlns:a16="http://schemas.microsoft.com/office/drawing/2014/main" id="{D421F4BB-BDE7-5645-BD18-B1D64F35A6F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57450" y="663575"/>
            <a:ext cx="1936750" cy="2914650"/>
          </a:xfrm>
          <a:prstGeom prst="rect">
            <a:avLst/>
          </a:prstGeom>
          <a:extLst>
            <a:ext uri="{909E8E84-426E-40DD-AFC4-6F175D3DCCD1}">
              <a14:hiddenFill xmlns:a14="http://schemas.microsoft.com/office/drawing/2010/main">
                <a:solidFill>
                  <a:srgbClr val="FFFFFF"/>
                </a:solidFill>
              </a14:hiddenFill>
            </a:ext>
          </a:extLst>
        </p:spPr>
      </p:pic>
      <p:pic>
        <p:nvPicPr>
          <p:cNvPr id="1025" name="Picture 1" descr="https://petrocultures.com/wp-content/uploads/2016/08/Materialism-and-Energy-Flyer_lefjustified.png">
            <a:extLst>
              <a:ext uri="{FF2B5EF4-FFF2-40B4-BE49-F238E27FC236}">
                <a16:creationId xmlns:a16="http://schemas.microsoft.com/office/drawing/2014/main" id="{5C3E8A4B-5AF0-3C4C-8D70-7B5EBE97CFE1}"/>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457450" y="3644900"/>
            <a:ext cx="1936750" cy="2549525"/>
          </a:xfrm>
          <a:prstGeom prst="rect">
            <a:avLst/>
          </a:prstGeom>
          <a:extLst>
            <a:ext uri="{909E8E84-426E-40DD-AFC4-6F175D3DCCD1}">
              <a14:hiddenFill xmlns:a14="http://schemas.microsoft.com/office/drawing/2010/main">
                <a:solidFill>
                  <a:srgbClr val="FFFFFF"/>
                </a:solidFill>
              </a14:hiddenFill>
            </a:ext>
          </a:extLst>
        </p:spPr>
      </p:pic>
      <p:pic>
        <p:nvPicPr>
          <p:cNvPr id="1034" name="Picture 10" descr="Image result for karen pinkus fuel">
            <a:hlinkClick r:id="rId8"/>
            <a:extLst>
              <a:ext uri="{FF2B5EF4-FFF2-40B4-BE49-F238E27FC236}">
                <a16:creationId xmlns:a16="http://schemas.microsoft.com/office/drawing/2014/main" id="{158A1683-C2C0-8B40-BC33-0093E05AA86B}"/>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462463" y="663575"/>
            <a:ext cx="1738313" cy="2751138"/>
          </a:xfrm>
          <a:prstGeom prst="rect">
            <a:avLst/>
          </a:prstGeom>
          <a:extLst>
            <a:ext uri="{909E8E84-426E-40DD-AFC4-6F175D3DCCD1}">
              <a14:hiddenFill xmlns:a14="http://schemas.microsoft.com/office/drawing/2010/main">
                <a:solidFill>
                  <a:srgbClr val="FFFFFF"/>
                </a:solidFill>
              </a14:hiddenFill>
            </a:ext>
          </a:extLst>
        </p:spPr>
      </p:pic>
      <p:pic>
        <p:nvPicPr>
          <p:cNvPr id="1030" name="Picture 6" descr="Image result for mineral rites bob johnson">
            <a:hlinkClick r:id="rId10"/>
            <a:extLst>
              <a:ext uri="{FF2B5EF4-FFF2-40B4-BE49-F238E27FC236}">
                <a16:creationId xmlns:a16="http://schemas.microsoft.com/office/drawing/2014/main" id="{91027BD6-6652-E842-85D2-B7C936968253}"/>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462463" y="3482975"/>
            <a:ext cx="1738313" cy="2711450"/>
          </a:xfrm>
          <a:prstGeom prst="rect">
            <a:avLst/>
          </a:prstGeom>
          <a:extLst>
            <a:ext uri="{909E8E84-426E-40DD-AFC4-6F175D3DCCD1}">
              <a14:hiddenFill xmlns:a14="http://schemas.microsoft.com/office/drawing/2010/main">
                <a:solidFill>
                  <a:srgbClr val="FFFFFF"/>
                </a:solidFill>
              </a14:hiddenFill>
            </a:ext>
          </a:extLst>
        </p:spPr>
      </p:pic>
      <p:pic>
        <p:nvPicPr>
          <p:cNvPr id="3078" name="Picture 6" descr="https://images-na.ssl-images-amazon.com/images/I/51dz0Yl0UOL._SX331_BO1,204,203,200_.jpg">
            <a:extLst>
              <a:ext uri="{FF2B5EF4-FFF2-40B4-BE49-F238E27FC236}">
                <a16:creationId xmlns:a16="http://schemas.microsoft.com/office/drawing/2014/main" id="{35D94858-B4F8-9E48-A411-C2C76002858F}"/>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269038" y="663575"/>
            <a:ext cx="1776413" cy="2697163"/>
          </a:xfrm>
          <a:prstGeom prst="rect">
            <a:avLst/>
          </a:prstGeom>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660C5CE4-1249-404C-8240-CA769E096E84}"/>
              </a:ext>
            </a:extLst>
          </p:cNvPr>
          <p:cNvPicPr>
            <a:picLocks noChangeAspect="1"/>
          </p:cNvPicPr>
          <p:nvPr/>
        </p:nvPicPr>
        <p:blipFill>
          <a:blip r:embed="rId13"/>
          <a:stretch>
            <a:fillRect/>
          </a:stretch>
        </p:blipFill>
        <p:spPr>
          <a:xfrm>
            <a:off x="6269038" y="3427413"/>
            <a:ext cx="1776413" cy="2767013"/>
          </a:xfrm>
          <a:prstGeom prst="rect">
            <a:avLst/>
          </a:prstGeom>
        </p:spPr>
      </p:pic>
      <p:pic>
        <p:nvPicPr>
          <p:cNvPr id="3074" name="Picture 2" descr="Energy Culture : Imre Szeman (editor), : 9781949199123 : Blackwell's">
            <a:extLst>
              <a:ext uri="{FF2B5EF4-FFF2-40B4-BE49-F238E27FC236}">
                <a16:creationId xmlns:a16="http://schemas.microsoft.com/office/drawing/2014/main" id="{75ED633F-8302-284E-A16C-805C80647EFD}"/>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8113713" y="663575"/>
            <a:ext cx="1768475" cy="2725738"/>
          </a:xfrm>
          <a:prstGeom prst="rect">
            <a:avLst/>
          </a:prstGeom>
          <a:extLst>
            <a:ext uri="{909E8E84-426E-40DD-AFC4-6F175D3DCCD1}">
              <a14:hiddenFill xmlns:a14="http://schemas.microsoft.com/office/drawing/2010/main">
                <a:solidFill>
                  <a:srgbClr val="FFFFFF"/>
                </a:solidFill>
              </a14:hiddenFill>
            </a:ext>
          </a:extLst>
        </p:spPr>
      </p:pic>
      <p:pic>
        <p:nvPicPr>
          <p:cNvPr id="3076" name="Picture 4" descr="Energy Humanities. Current State and Future Directions | SpringerLink">
            <a:extLst>
              <a:ext uri="{FF2B5EF4-FFF2-40B4-BE49-F238E27FC236}">
                <a16:creationId xmlns:a16="http://schemas.microsoft.com/office/drawing/2014/main" id="{6C879963-4D7D-EB49-9E52-0ACDB781A9F1}"/>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8113713" y="3457575"/>
            <a:ext cx="1768475" cy="2736850"/>
          </a:xfrm>
          <a:prstGeom prst="rect">
            <a:avLst/>
          </a:prstGeom>
          <a:extLst>
            <a:ext uri="{909E8E84-426E-40DD-AFC4-6F175D3DCCD1}">
              <a14:hiddenFill xmlns:a14="http://schemas.microsoft.com/office/drawing/2010/main">
                <a:solidFill>
                  <a:srgbClr val="FFFFFF"/>
                </a:solidFill>
              </a14:hiddenFill>
            </a:ext>
          </a:extLst>
        </p:spPr>
      </p:pic>
      <p:pic>
        <p:nvPicPr>
          <p:cNvPr id="4098" name="Picture 2" descr="https://images.routledge.com/common/jackets/amazon/978036790/9780367903923.jpg">
            <a:extLst>
              <a:ext uri="{FF2B5EF4-FFF2-40B4-BE49-F238E27FC236}">
                <a16:creationId xmlns:a16="http://schemas.microsoft.com/office/drawing/2014/main" id="{72AEAC7A-CF99-6449-A2FA-8651ECB7F947}"/>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10080626" y="638236"/>
            <a:ext cx="1812958" cy="2776415"/>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Hydrofictions">
            <a:extLst>
              <a:ext uri="{FF2B5EF4-FFF2-40B4-BE49-F238E27FC236}">
                <a16:creationId xmlns:a16="http://schemas.microsoft.com/office/drawing/2014/main" id="{B3BE23A4-9FD3-5543-97C4-FFC9065D2989}"/>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10080626" y="3471893"/>
            <a:ext cx="1822409" cy="27336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209582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32CFF89D-53A3-CE4F-A224-38EDD19CE051}"/>
              </a:ext>
            </a:extLst>
          </p:cNvPr>
          <p:cNvPicPr>
            <a:picLocks noChangeAspect="1"/>
          </p:cNvPicPr>
          <p:nvPr/>
        </p:nvPicPr>
        <p:blipFill>
          <a:blip r:embed="rId2"/>
          <a:stretch>
            <a:fillRect/>
          </a:stretch>
        </p:blipFill>
        <p:spPr>
          <a:xfrm>
            <a:off x="4302812" y="707103"/>
            <a:ext cx="3554191" cy="5617497"/>
          </a:xfrm>
          <a:prstGeom prst="rect">
            <a:avLst/>
          </a:prstGeom>
        </p:spPr>
      </p:pic>
      <p:pic>
        <p:nvPicPr>
          <p:cNvPr id="1038" name="Picture 14" descr="Imagining Solar Energy : The Power of the Sun in Literature, Science and Culture, Paperback / softback Book">
            <a:extLst>
              <a:ext uri="{FF2B5EF4-FFF2-40B4-BE49-F238E27FC236}">
                <a16:creationId xmlns:a16="http://schemas.microsoft.com/office/drawing/2014/main" id="{C6D48AC7-700A-C945-AE8B-2649FB69522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2938" y="3492500"/>
            <a:ext cx="1744663" cy="2705100"/>
          </a:xfrm>
          <a:prstGeom prst="rect">
            <a:avLst/>
          </a:prstGeom>
          <a:extLst>
            <a:ext uri="{909E8E84-426E-40DD-AFC4-6F175D3DCCD1}">
              <a14:hiddenFill xmlns:a14="http://schemas.microsoft.com/office/drawing/2010/main">
                <a:solidFill>
                  <a:srgbClr val="FFFFFF"/>
                </a:solidFill>
              </a14:hiddenFill>
            </a:ext>
          </a:extLst>
        </p:spPr>
      </p:pic>
      <p:pic>
        <p:nvPicPr>
          <p:cNvPr id="1034" name="Picture 10" descr="Duke University Press - Energopolitics">
            <a:extLst>
              <a:ext uri="{FF2B5EF4-FFF2-40B4-BE49-F238E27FC236}">
                <a16:creationId xmlns:a16="http://schemas.microsoft.com/office/drawing/2014/main" id="{44F9A0EF-227B-D849-A998-817C878CC1B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62213" y="660400"/>
            <a:ext cx="1770063" cy="2717800"/>
          </a:xfrm>
          <a:prstGeom prst="rect">
            <a:avLst/>
          </a:prstGeom>
          <a:extLst>
            <a:ext uri="{909E8E84-426E-40DD-AFC4-6F175D3DCCD1}">
              <a14:hiddenFill xmlns:a14="http://schemas.microsoft.com/office/drawing/2010/main">
                <a:solidFill>
                  <a:srgbClr val="FFFFFF"/>
                </a:solidFill>
              </a14:hiddenFill>
            </a:ext>
          </a:extLst>
        </p:spPr>
      </p:pic>
      <p:pic>
        <p:nvPicPr>
          <p:cNvPr id="1046" name="Picture 22" descr="Radiant Infrastructures">
            <a:extLst>
              <a:ext uri="{FF2B5EF4-FFF2-40B4-BE49-F238E27FC236}">
                <a16:creationId xmlns:a16="http://schemas.microsoft.com/office/drawing/2014/main" id="{9BA09B9D-17A7-E24F-B329-AB383CC6CDE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62213" y="3451225"/>
            <a:ext cx="1770063" cy="2744788"/>
          </a:xfrm>
          <a:prstGeom prst="rect">
            <a:avLst/>
          </a:prstGeom>
          <a:extLst>
            <a:ext uri="{909E8E84-426E-40DD-AFC4-6F175D3DCCD1}">
              <a14:hiddenFill xmlns:a14="http://schemas.microsoft.com/office/drawing/2010/main">
                <a:solidFill>
                  <a:srgbClr val="FFFFFF"/>
                </a:solidFill>
              </a14:hiddenFill>
            </a:ext>
          </a:extLst>
        </p:spPr>
      </p:pic>
      <p:pic>
        <p:nvPicPr>
          <p:cNvPr id="10" name="Picture 26" descr="Literary Illumination">
            <a:extLst>
              <a:ext uri="{FF2B5EF4-FFF2-40B4-BE49-F238E27FC236}">
                <a16:creationId xmlns:a16="http://schemas.microsoft.com/office/drawing/2014/main" id="{F1F0435D-68D3-2343-ADEC-013C7ADECB5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60421" y="680796"/>
            <a:ext cx="1736537" cy="2748204"/>
          </a:xfrm>
          <a:prstGeom prst="rect">
            <a:avLst/>
          </a:prstGeom>
          <a:extLst>
            <a:ext uri="{909E8E84-426E-40DD-AFC4-6F175D3DCCD1}">
              <a14:hiddenFill xmlns:a14="http://schemas.microsoft.com/office/drawing/2010/main">
                <a:solidFill>
                  <a:srgbClr val="FFFFFF"/>
                </a:solidFill>
              </a14:hiddenFill>
            </a:ext>
          </a:extLst>
        </p:spPr>
      </p:pic>
      <p:pic>
        <p:nvPicPr>
          <p:cNvPr id="8" name="Picture 7">
            <a:extLst>
              <a:ext uri="{FF2B5EF4-FFF2-40B4-BE49-F238E27FC236}">
                <a16:creationId xmlns:a16="http://schemas.microsoft.com/office/drawing/2014/main" id="{64592609-030D-9A4C-810E-CEFA9EB7B8D2}"/>
              </a:ext>
            </a:extLst>
          </p:cNvPr>
          <p:cNvPicPr>
            <a:picLocks noChangeAspect="1"/>
          </p:cNvPicPr>
          <p:nvPr/>
        </p:nvPicPr>
        <p:blipFill>
          <a:blip r:embed="rId7"/>
          <a:stretch>
            <a:fillRect/>
          </a:stretch>
        </p:blipFill>
        <p:spPr>
          <a:xfrm>
            <a:off x="7880350" y="660400"/>
            <a:ext cx="1828800" cy="2641600"/>
          </a:xfrm>
          <a:prstGeom prst="rect">
            <a:avLst/>
          </a:prstGeom>
        </p:spPr>
      </p:pic>
      <p:pic>
        <p:nvPicPr>
          <p:cNvPr id="1036" name="Picture 12" descr="Wind and Power in the Anthropocene: Amazon.co.uk: Dominic Boyer, Cymene  Howe: 9781478004240: Books">
            <a:extLst>
              <a:ext uri="{FF2B5EF4-FFF2-40B4-BE49-F238E27FC236}">
                <a16:creationId xmlns:a16="http://schemas.microsoft.com/office/drawing/2014/main" id="{6837D3ED-FFEB-464F-BA32-A218DEA301DC}"/>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880350" y="3376613"/>
            <a:ext cx="1828800" cy="2820988"/>
          </a:xfrm>
          <a:prstGeom prst="rect">
            <a:avLst/>
          </a:prstGeom>
          <a:extLst>
            <a:ext uri="{909E8E84-426E-40DD-AFC4-6F175D3DCCD1}">
              <a14:hiddenFill xmlns:a14="http://schemas.microsoft.com/office/drawing/2010/main">
                <a:solidFill>
                  <a:srgbClr val="FFFFFF"/>
                </a:solidFill>
              </a14:hiddenFill>
            </a:ext>
          </a:extLst>
        </p:spPr>
      </p:pic>
      <p:pic>
        <p:nvPicPr>
          <p:cNvPr id="1044" name="Picture 20" descr="Climate and Capital in the Age of Petroleum: Locating Terminal Landscapes:  Jeff Diamanti: Bloomsbury Academic">
            <a:extLst>
              <a:ext uri="{FF2B5EF4-FFF2-40B4-BE49-F238E27FC236}">
                <a16:creationId xmlns:a16="http://schemas.microsoft.com/office/drawing/2014/main" id="{6A5CF61F-C812-0A41-8F9B-0E87BD47D7F3}"/>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782175" y="660400"/>
            <a:ext cx="1765300" cy="2730500"/>
          </a:xfrm>
          <a:prstGeom prst="rect">
            <a:avLst/>
          </a:prstGeom>
          <a:extLst>
            <a:ext uri="{909E8E84-426E-40DD-AFC4-6F175D3DCCD1}">
              <a14:hiddenFill xmlns:a14="http://schemas.microsoft.com/office/drawing/2010/main">
                <a:solidFill>
                  <a:srgbClr val="FFFFFF"/>
                </a:solidFill>
              </a14:hiddenFill>
            </a:ext>
          </a:extLst>
        </p:spPr>
      </p:pic>
      <p:pic>
        <p:nvPicPr>
          <p:cNvPr id="1048" name="Picture 24" descr="The Promise of Infrastructure">
            <a:extLst>
              <a:ext uri="{FF2B5EF4-FFF2-40B4-BE49-F238E27FC236}">
                <a16:creationId xmlns:a16="http://schemas.microsoft.com/office/drawing/2014/main" id="{5B3691DC-AE0C-2742-B5B4-39F37C4DB322}"/>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9782175" y="3463925"/>
            <a:ext cx="1765300" cy="2732088"/>
          </a:xfrm>
          <a:prstGeom prst="rect">
            <a:avLst/>
          </a:prstGeom>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759402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descr="The Three Sustainabilities: Energy, Economy, Time by Allan Stoekl | WHSmith">
            <a:extLst>
              <a:ext uri="{FF2B5EF4-FFF2-40B4-BE49-F238E27FC236}">
                <a16:creationId xmlns:a16="http://schemas.microsoft.com/office/drawing/2014/main" id="{21DA8A63-424E-0845-A811-291DDBD7D6B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10071" b="-3"/>
          <a:stretch/>
        </p:blipFill>
        <p:spPr bwMode="auto">
          <a:xfrm>
            <a:off x="192528" y="171716"/>
            <a:ext cx="3793268" cy="6514565"/>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Duke University Press - The Birth of Energy">
            <a:extLst>
              <a:ext uri="{FF2B5EF4-FFF2-40B4-BE49-F238E27FC236}">
                <a16:creationId xmlns:a16="http://schemas.microsoft.com/office/drawing/2014/main" id="{083B6194-B790-984A-AE24-158D28730165}"/>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12084" b="-3"/>
          <a:stretch/>
        </p:blipFill>
        <p:spPr bwMode="auto">
          <a:xfrm>
            <a:off x="4184538" y="171716"/>
            <a:ext cx="3822924" cy="6514565"/>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Energy Dreams">
            <a:extLst>
              <a:ext uri="{FF2B5EF4-FFF2-40B4-BE49-F238E27FC236}">
                <a16:creationId xmlns:a16="http://schemas.microsoft.com/office/drawing/2014/main" id="{AD557DA6-4C6A-5D48-B464-05D07256CA9B}"/>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8612" r="4022" b="-3"/>
          <a:stretch/>
        </p:blipFill>
        <p:spPr bwMode="auto">
          <a:xfrm>
            <a:off x="8188032" y="171716"/>
            <a:ext cx="3799007" cy="65145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732097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6AC806C-870F-4241-9421-C89CBC2378C1}"/>
              </a:ext>
            </a:extLst>
          </p:cNvPr>
          <p:cNvPicPr>
            <a:picLocks noChangeAspect="1"/>
          </p:cNvPicPr>
          <p:nvPr/>
        </p:nvPicPr>
        <p:blipFill rotWithShape="1">
          <a:blip r:embed="rId2"/>
          <a:srcRect l="3312" r="7367" b="-2"/>
          <a:stretch/>
        </p:blipFill>
        <p:spPr>
          <a:xfrm>
            <a:off x="321731" y="557189"/>
            <a:ext cx="5668684" cy="5743618"/>
          </a:xfrm>
          <a:prstGeom prst="rect">
            <a:avLst/>
          </a:prstGeom>
        </p:spPr>
      </p:pic>
      <p:pic>
        <p:nvPicPr>
          <p:cNvPr id="5122" name="Picture 2" descr="Ukrainian Activist: The World's Reliance on Fossil Fuels Enabled Russia's  Invasion">
            <a:extLst>
              <a:ext uri="{FF2B5EF4-FFF2-40B4-BE49-F238E27FC236}">
                <a16:creationId xmlns:a16="http://schemas.microsoft.com/office/drawing/2014/main" id="{A94378EC-5669-F944-8FED-8996BA02D73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0277" r="24145" b="-1"/>
          <a:stretch/>
        </p:blipFill>
        <p:spPr bwMode="auto">
          <a:xfrm>
            <a:off x="6195375" y="557189"/>
            <a:ext cx="5674893" cy="57436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650711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DB51726-04FC-4B46-80C2-584694D2EB8A}"/>
              </a:ext>
            </a:extLst>
          </p:cNvPr>
          <p:cNvSpPr/>
          <p:nvPr/>
        </p:nvSpPr>
        <p:spPr>
          <a:xfrm>
            <a:off x="762000" y="1615639"/>
            <a:ext cx="6096000" cy="3170099"/>
          </a:xfrm>
          <a:prstGeom prst="rect">
            <a:avLst/>
          </a:prstGeom>
        </p:spPr>
        <p:txBody>
          <a:bodyPr>
            <a:spAutoFit/>
          </a:bodyPr>
          <a:lstStyle/>
          <a:p>
            <a:r>
              <a:rPr lang="en-GB" sz="2000" dirty="0">
                <a:latin typeface="Athelas" panose="02000503000000020003" pitchFamily="2" charset="77"/>
                <a:cs typeface="Baskerville"/>
              </a:rPr>
              <a:t>What </a:t>
            </a:r>
            <a:r>
              <a:rPr lang="en-GB" sz="2000" i="1" dirty="0">
                <a:latin typeface="Athelas" panose="02000503000000020003" pitchFamily="2" charset="77"/>
                <a:cs typeface="Baskerville"/>
              </a:rPr>
              <a:t>is</a:t>
            </a:r>
            <a:r>
              <a:rPr lang="en-GB" sz="2000" dirty="0">
                <a:latin typeface="Athelas" panose="02000503000000020003" pitchFamily="2" charset="77"/>
                <a:cs typeface="Baskerville"/>
              </a:rPr>
              <a:t> oil culture? (And are there cultures, more than one?) Along with that, and perhaps conditioning it: How are oil and culture conjoined? What is it for oil to be cultural? And culture to be oily? Why is oil culture and its fragmentation in cultures so fundamentally important?</a:t>
            </a:r>
          </a:p>
          <a:p>
            <a:endParaRPr lang="en-GB" sz="2000" dirty="0">
              <a:latin typeface="Athelas" panose="02000503000000020003" pitchFamily="2" charset="77"/>
              <a:cs typeface="Baskerville"/>
            </a:endParaRPr>
          </a:p>
          <a:p>
            <a:r>
              <a:rPr lang="en-GB" sz="2000" dirty="0">
                <a:latin typeface="Athelas" panose="02000503000000020003" pitchFamily="2" charset="77"/>
                <a:cs typeface="Baskerville"/>
              </a:rPr>
              <a:t> Allan </a:t>
            </a:r>
            <a:r>
              <a:rPr lang="en-GB" sz="2000" dirty="0" err="1">
                <a:latin typeface="Athelas" panose="02000503000000020003" pitchFamily="2" charset="77"/>
                <a:cs typeface="Baskerville"/>
              </a:rPr>
              <a:t>Stoekl</a:t>
            </a:r>
            <a:r>
              <a:rPr lang="en-GB" sz="2000" dirty="0">
                <a:latin typeface="Athelas" panose="02000503000000020003" pitchFamily="2" charset="77"/>
                <a:cs typeface="Baskerville"/>
              </a:rPr>
              <a:t>, “Foreword” to </a:t>
            </a:r>
            <a:r>
              <a:rPr lang="en-GB" sz="2000" i="1" dirty="0">
                <a:latin typeface="Athelas" panose="02000503000000020003" pitchFamily="2" charset="77"/>
                <a:cs typeface="Baskerville"/>
              </a:rPr>
              <a:t>Oil Culture</a:t>
            </a:r>
            <a:r>
              <a:rPr lang="en-GB" sz="2000" dirty="0">
                <a:latin typeface="Athelas" panose="02000503000000020003" pitchFamily="2" charset="77"/>
                <a:cs typeface="Baskerville"/>
              </a:rPr>
              <a:t>, eds. Ross Barrett and Daniel Worden (Minneapolis: University of Minnesota Press, 2014), p. xi. </a:t>
            </a:r>
            <a:endParaRPr lang="en-US" sz="2000" dirty="0">
              <a:latin typeface="Athelas" panose="02000503000000020003" pitchFamily="2" charset="77"/>
              <a:cs typeface="Baskerville"/>
            </a:endParaRPr>
          </a:p>
        </p:txBody>
      </p:sp>
      <p:pic>
        <p:nvPicPr>
          <p:cNvPr id="4" name="Picture 4" descr="Oil Culture">
            <a:extLst>
              <a:ext uri="{FF2B5EF4-FFF2-40B4-BE49-F238E27FC236}">
                <a16:creationId xmlns:a16="http://schemas.microsoft.com/office/drawing/2014/main" id="{3DA3A7BD-1254-074D-99C2-D9F87EA84A7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58125" y="552506"/>
            <a:ext cx="3640627" cy="51878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4826609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999</TotalTime>
  <Words>2718</Words>
  <Application>Microsoft Macintosh PowerPoint</Application>
  <PresentationFormat>Widescreen</PresentationFormat>
  <Paragraphs>208</Paragraphs>
  <Slides>43</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43</vt:i4>
      </vt:variant>
    </vt:vector>
  </HeadingPairs>
  <TitlesOfParts>
    <vt:vector size="51" baseType="lpstr">
      <vt:lpstr>Arial</vt:lpstr>
      <vt:lpstr>Athelas</vt:lpstr>
      <vt:lpstr>Baskerville</vt:lpstr>
      <vt:lpstr>Calibri</vt:lpstr>
      <vt:lpstr>Calibri Light</vt:lpstr>
      <vt:lpstr>Century Gothic</vt:lpstr>
      <vt:lpstr>Times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Ed Burtynsky, “Oil Fields #22, Cold Lake Production Project, Cold Lake, Alberta, Canada, 2001.”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Macdonald, Graeme</dc:creator>
  <cp:lastModifiedBy>Macdonald, Graeme</cp:lastModifiedBy>
  <cp:revision>3</cp:revision>
  <dcterms:created xsi:type="dcterms:W3CDTF">2023-10-23T16:40:41Z</dcterms:created>
  <dcterms:modified xsi:type="dcterms:W3CDTF">2023-10-24T09:19:47Z</dcterms:modified>
</cp:coreProperties>
</file>