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90" r:id="rId3"/>
    <p:sldId id="291" r:id="rId4"/>
    <p:sldId id="280" r:id="rId5"/>
    <p:sldId id="281" r:id="rId6"/>
    <p:sldId id="282" r:id="rId7"/>
    <p:sldId id="271" r:id="rId8"/>
    <p:sldId id="279" r:id="rId9"/>
    <p:sldId id="292" r:id="rId10"/>
    <p:sldId id="293" r:id="rId11"/>
    <p:sldId id="294" r:id="rId12"/>
    <p:sldId id="295" r:id="rId13"/>
    <p:sldId id="323" r:id="rId14"/>
    <p:sldId id="327" r:id="rId15"/>
    <p:sldId id="296" r:id="rId16"/>
    <p:sldId id="301" r:id="rId17"/>
    <p:sldId id="298" r:id="rId18"/>
    <p:sldId id="302" r:id="rId19"/>
    <p:sldId id="287" r:id="rId20"/>
    <p:sldId id="289" r:id="rId21"/>
    <p:sldId id="288" r:id="rId22"/>
    <p:sldId id="297" r:id="rId23"/>
    <p:sldId id="299" r:id="rId24"/>
    <p:sldId id="300" r:id="rId25"/>
    <p:sldId id="259" r:id="rId26"/>
    <p:sldId id="283"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6197"/>
  </p:normalViewPr>
  <p:slideViewPr>
    <p:cSldViewPr snapToGrid="0">
      <p:cViewPr varScale="1">
        <p:scale>
          <a:sx n="90" d="100"/>
          <a:sy n="90" d="100"/>
        </p:scale>
        <p:origin x="232" y="9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0E4D47-991D-8E4E-AB07-60477F19419B}" type="datetimeFigureOut">
              <a:rPr lang="en-US" smtClean="0"/>
              <a:t>10/6/23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E52556-D93C-8A47-A62A-66B8CDD1A0F3}" type="slidenum">
              <a:rPr lang="en-US" smtClean="0"/>
              <a:t>‹#›</a:t>
            </a:fld>
            <a:endParaRPr lang="en-US"/>
          </a:p>
        </p:txBody>
      </p:sp>
    </p:spTree>
    <p:extLst>
      <p:ext uri="{BB962C8B-B14F-4D97-AF65-F5344CB8AC3E}">
        <p14:creationId xmlns:p14="http://schemas.microsoft.com/office/powerpoint/2010/main" val="1091803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A1D7E24-9E91-49FB-AF83-1A4802A31FFF}" type="slidenum">
              <a:rPr lang="en-GB" smtClean="0"/>
              <a:t>13</a:t>
            </a:fld>
            <a:endParaRPr lang="en-GB"/>
          </a:p>
        </p:txBody>
      </p:sp>
    </p:spTree>
    <p:extLst>
      <p:ext uri="{BB962C8B-B14F-4D97-AF65-F5344CB8AC3E}">
        <p14:creationId xmlns:p14="http://schemas.microsoft.com/office/powerpoint/2010/main" val="2455553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FB347-5C51-B203-53E6-0DB2F9271DE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DDB9B3D9-1EF8-04FB-6149-11F51075F2F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9F8E6431-603C-738A-E3C4-CE5D4259DEBB}"/>
              </a:ext>
            </a:extLst>
          </p:cNvPr>
          <p:cNvSpPr>
            <a:spLocks noGrp="1"/>
          </p:cNvSpPr>
          <p:nvPr>
            <p:ph type="dt" sz="half" idx="10"/>
          </p:nvPr>
        </p:nvSpPr>
        <p:spPr/>
        <p:txBody>
          <a:bodyPr/>
          <a:lstStyle/>
          <a:p>
            <a:fld id="{40735429-F24A-9643-BDD8-97118A0FDDBC}" type="datetimeFigureOut">
              <a:rPr lang="en-US" smtClean="0"/>
              <a:t>10/2/23</a:t>
            </a:fld>
            <a:endParaRPr lang="en-US"/>
          </a:p>
        </p:txBody>
      </p:sp>
      <p:sp>
        <p:nvSpPr>
          <p:cNvPr id="5" name="Footer Placeholder 4">
            <a:extLst>
              <a:ext uri="{FF2B5EF4-FFF2-40B4-BE49-F238E27FC236}">
                <a16:creationId xmlns:a16="http://schemas.microsoft.com/office/drawing/2014/main" id="{7761B76A-49EF-3DE4-24FC-9FDB75C104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A2F772-1863-76F3-FBEE-632D8D527CB6}"/>
              </a:ext>
            </a:extLst>
          </p:cNvPr>
          <p:cNvSpPr>
            <a:spLocks noGrp="1"/>
          </p:cNvSpPr>
          <p:nvPr>
            <p:ph type="sldNum" sz="quarter" idx="12"/>
          </p:nvPr>
        </p:nvSpPr>
        <p:spPr/>
        <p:txBody>
          <a:bodyPr/>
          <a:lstStyle/>
          <a:p>
            <a:fld id="{5CCA162F-1E24-1A49-8E89-661DD8CC9F45}" type="slidenum">
              <a:rPr lang="en-US" smtClean="0"/>
              <a:t>‹#›</a:t>
            </a:fld>
            <a:endParaRPr lang="en-US"/>
          </a:p>
        </p:txBody>
      </p:sp>
    </p:spTree>
    <p:extLst>
      <p:ext uri="{BB962C8B-B14F-4D97-AF65-F5344CB8AC3E}">
        <p14:creationId xmlns:p14="http://schemas.microsoft.com/office/powerpoint/2010/main" val="2725823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349D3-29DF-432B-11F9-CA4C5EFE7FA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01827B0-9C74-79FB-4114-CD543733592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086306F-4303-C6C8-463E-0CC6344A3D25}"/>
              </a:ext>
            </a:extLst>
          </p:cNvPr>
          <p:cNvSpPr>
            <a:spLocks noGrp="1"/>
          </p:cNvSpPr>
          <p:nvPr>
            <p:ph type="dt" sz="half" idx="10"/>
          </p:nvPr>
        </p:nvSpPr>
        <p:spPr/>
        <p:txBody>
          <a:bodyPr/>
          <a:lstStyle/>
          <a:p>
            <a:fld id="{40735429-F24A-9643-BDD8-97118A0FDDBC}" type="datetimeFigureOut">
              <a:rPr lang="en-US" smtClean="0"/>
              <a:t>10/2/23</a:t>
            </a:fld>
            <a:endParaRPr lang="en-US"/>
          </a:p>
        </p:txBody>
      </p:sp>
      <p:sp>
        <p:nvSpPr>
          <p:cNvPr id="5" name="Footer Placeholder 4">
            <a:extLst>
              <a:ext uri="{FF2B5EF4-FFF2-40B4-BE49-F238E27FC236}">
                <a16:creationId xmlns:a16="http://schemas.microsoft.com/office/drawing/2014/main" id="{290364DE-35C9-E9AA-938A-8ACDC1F5B8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857B4A-CF00-29B3-5A81-BF068FE6833F}"/>
              </a:ext>
            </a:extLst>
          </p:cNvPr>
          <p:cNvSpPr>
            <a:spLocks noGrp="1"/>
          </p:cNvSpPr>
          <p:nvPr>
            <p:ph type="sldNum" sz="quarter" idx="12"/>
          </p:nvPr>
        </p:nvSpPr>
        <p:spPr/>
        <p:txBody>
          <a:bodyPr/>
          <a:lstStyle/>
          <a:p>
            <a:fld id="{5CCA162F-1E24-1A49-8E89-661DD8CC9F45}" type="slidenum">
              <a:rPr lang="en-US" smtClean="0"/>
              <a:t>‹#›</a:t>
            </a:fld>
            <a:endParaRPr lang="en-US"/>
          </a:p>
        </p:txBody>
      </p:sp>
    </p:spTree>
    <p:extLst>
      <p:ext uri="{BB962C8B-B14F-4D97-AF65-F5344CB8AC3E}">
        <p14:creationId xmlns:p14="http://schemas.microsoft.com/office/powerpoint/2010/main" val="2347576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4D13197-C878-7897-40C1-71F897FB829E}"/>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34AE14C-0D4C-E8A3-F071-2E50908896C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16390D3-70FD-74E5-6D7C-18332D566626}"/>
              </a:ext>
            </a:extLst>
          </p:cNvPr>
          <p:cNvSpPr>
            <a:spLocks noGrp="1"/>
          </p:cNvSpPr>
          <p:nvPr>
            <p:ph type="dt" sz="half" idx="10"/>
          </p:nvPr>
        </p:nvSpPr>
        <p:spPr/>
        <p:txBody>
          <a:bodyPr/>
          <a:lstStyle/>
          <a:p>
            <a:fld id="{40735429-F24A-9643-BDD8-97118A0FDDBC}" type="datetimeFigureOut">
              <a:rPr lang="en-US" smtClean="0"/>
              <a:t>10/2/23</a:t>
            </a:fld>
            <a:endParaRPr lang="en-US"/>
          </a:p>
        </p:txBody>
      </p:sp>
      <p:sp>
        <p:nvSpPr>
          <p:cNvPr id="5" name="Footer Placeholder 4">
            <a:extLst>
              <a:ext uri="{FF2B5EF4-FFF2-40B4-BE49-F238E27FC236}">
                <a16:creationId xmlns:a16="http://schemas.microsoft.com/office/drawing/2014/main" id="{B530D09D-5A4D-1F8E-0955-712C854E1B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61EF895-17AE-B2B0-8C5C-37574AD160D1}"/>
              </a:ext>
            </a:extLst>
          </p:cNvPr>
          <p:cNvSpPr>
            <a:spLocks noGrp="1"/>
          </p:cNvSpPr>
          <p:nvPr>
            <p:ph type="sldNum" sz="quarter" idx="12"/>
          </p:nvPr>
        </p:nvSpPr>
        <p:spPr/>
        <p:txBody>
          <a:bodyPr/>
          <a:lstStyle/>
          <a:p>
            <a:fld id="{5CCA162F-1E24-1A49-8E89-661DD8CC9F45}" type="slidenum">
              <a:rPr lang="en-US" smtClean="0"/>
              <a:t>‹#›</a:t>
            </a:fld>
            <a:endParaRPr lang="en-US"/>
          </a:p>
        </p:txBody>
      </p:sp>
    </p:spTree>
    <p:extLst>
      <p:ext uri="{BB962C8B-B14F-4D97-AF65-F5344CB8AC3E}">
        <p14:creationId xmlns:p14="http://schemas.microsoft.com/office/powerpoint/2010/main" val="2055614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0F4A45-1C00-49D9-5AE0-4F24A981534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C5DB0FC-68AE-8E77-1D71-08A705FE502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9D8D87C-9F9F-AC7D-8D83-BA74DA1C6B38}"/>
              </a:ext>
            </a:extLst>
          </p:cNvPr>
          <p:cNvSpPr>
            <a:spLocks noGrp="1"/>
          </p:cNvSpPr>
          <p:nvPr>
            <p:ph type="dt" sz="half" idx="10"/>
          </p:nvPr>
        </p:nvSpPr>
        <p:spPr/>
        <p:txBody>
          <a:bodyPr/>
          <a:lstStyle/>
          <a:p>
            <a:fld id="{40735429-F24A-9643-BDD8-97118A0FDDBC}" type="datetimeFigureOut">
              <a:rPr lang="en-US" smtClean="0"/>
              <a:t>10/2/23</a:t>
            </a:fld>
            <a:endParaRPr lang="en-US"/>
          </a:p>
        </p:txBody>
      </p:sp>
      <p:sp>
        <p:nvSpPr>
          <p:cNvPr id="5" name="Footer Placeholder 4">
            <a:extLst>
              <a:ext uri="{FF2B5EF4-FFF2-40B4-BE49-F238E27FC236}">
                <a16:creationId xmlns:a16="http://schemas.microsoft.com/office/drawing/2014/main" id="{4E6BC150-BCCA-580F-9A1A-EFC76EB13D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108702-1E7C-2CC9-E735-77F76DC55D2B}"/>
              </a:ext>
            </a:extLst>
          </p:cNvPr>
          <p:cNvSpPr>
            <a:spLocks noGrp="1"/>
          </p:cNvSpPr>
          <p:nvPr>
            <p:ph type="sldNum" sz="quarter" idx="12"/>
          </p:nvPr>
        </p:nvSpPr>
        <p:spPr/>
        <p:txBody>
          <a:bodyPr/>
          <a:lstStyle/>
          <a:p>
            <a:fld id="{5CCA162F-1E24-1A49-8E89-661DD8CC9F45}" type="slidenum">
              <a:rPr lang="en-US" smtClean="0"/>
              <a:t>‹#›</a:t>
            </a:fld>
            <a:endParaRPr lang="en-US"/>
          </a:p>
        </p:txBody>
      </p:sp>
    </p:spTree>
    <p:extLst>
      <p:ext uri="{BB962C8B-B14F-4D97-AF65-F5344CB8AC3E}">
        <p14:creationId xmlns:p14="http://schemas.microsoft.com/office/powerpoint/2010/main" val="1021604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66CB9-184F-9D63-2FB5-06C8AB4C990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E2F6829-65C2-08A4-CB6A-40FA76FA604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4A72735-AAF5-F457-93AB-7DC9789F59D1}"/>
              </a:ext>
            </a:extLst>
          </p:cNvPr>
          <p:cNvSpPr>
            <a:spLocks noGrp="1"/>
          </p:cNvSpPr>
          <p:nvPr>
            <p:ph type="dt" sz="half" idx="10"/>
          </p:nvPr>
        </p:nvSpPr>
        <p:spPr/>
        <p:txBody>
          <a:bodyPr/>
          <a:lstStyle/>
          <a:p>
            <a:fld id="{40735429-F24A-9643-BDD8-97118A0FDDBC}" type="datetimeFigureOut">
              <a:rPr lang="en-US" smtClean="0"/>
              <a:t>10/2/23</a:t>
            </a:fld>
            <a:endParaRPr lang="en-US"/>
          </a:p>
        </p:txBody>
      </p:sp>
      <p:sp>
        <p:nvSpPr>
          <p:cNvPr id="5" name="Footer Placeholder 4">
            <a:extLst>
              <a:ext uri="{FF2B5EF4-FFF2-40B4-BE49-F238E27FC236}">
                <a16:creationId xmlns:a16="http://schemas.microsoft.com/office/drawing/2014/main" id="{AAC3F478-91F8-F347-10DF-C41EE5B4D7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A7A46E-217B-4673-F425-3B770AB51634}"/>
              </a:ext>
            </a:extLst>
          </p:cNvPr>
          <p:cNvSpPr>
            <a:spLocks noGrp="1"/>
          </p:cNvSpPr>
          <p:nvPr>
            <p:ph type="sldNum" sz="quarter" idx="12"/>
          </p:nvPr>
        </p:nvSpPr>
        <p:spPr/>
        <p:txBody>
          <a:bodyPr/>
          <a:lstStyle/>
          <a:p>
            <a:fld id="{5CCA162F-1E24-1A49-8E89-661DD8CC9F45}" type="slidenum">
              <a:rPr lang="en-US" smtClean="0"/>
              <a:t>‹#›</a:t>
            </a:fld>
            <a:endParaRPr lang="en-US"/>
          </a:p>
        </p:txBody>
      </p:sp>
    </p:spTree>
    <p:extLst>
      <p:ext uri="{BB962C8B-B14F-4D97-AF65-F5344CB8AC3E}">
        <p14:creationId xmlns:p14="http://schemas.microsoft.com/office/powerpoint/2010/main" val="2721913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5961F-A032-590B-2F76-1F049773438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1B493B0-C548-51BA-6C53-5B9B8B0B345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FFDF32D-4F67-CE56-EF68-1183D4D36F2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84DFA107-C257-77FD-520E-596C34A8C76F}"/>
              </a:ext>
            </a:extLst>
          </p:cNvPr>
          <p:cNvSpPr>
            <a:spLocks noGrp="1"/>
          </p:cNvSpPr>
          <p:nvPr>
            <p:ph type="dt" sz="half" idx="10"/>
          </p:nvPr>
        </p:nvSpPr>
        <p:spPr/>
        <p:txBody>
          <a:bodyPr/>
          <a:lstStyle/>
          <a:p>
            <a:fld id="{40735429-F24A-9643-BDD8-97118A0FDDBC}" type="datetimeFigureOut">
              <a:rPr lang="en-US" smtClean="0"/>
              <a:t>10/2/23</a:t>
            </a:fld>
            <a:endParaRPr lang="en-US"/>
          </a:p>
        </p:txBody>
      </p:sp>
      <p:sp>
        <p:nvSpPr>
          <p:cNvPr id="6" name="Footer Placeholder 5">
            <a:extLst>
              <a:ext uri="{FF2B5EF4-FFF2-40B4-BE49-F238E27FC236}">
                <a16:creationId xmlns:a16="http://schemas.microsoft.com/office/drawing/2014/main" id="{9CFF73F1-EF7C-89ED-61AD-D14CA918C4D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AEAD01-8D83-86E8-69C5-6CF931A338D6}"/>
              </a:ext>
            </a:extLst>
          </p:cNvPr>
          <p:cNvSpPr>
            <a:spLocks noGrp="1"/>
          </p:cNvSpPr>
          <p:nvPr>
            <p:ph type="sldNum" sz="quarter" idx="12"/>
          </p:nvPr>
        </p:nvSpPr>
        <p:spPr/>
        <p:txBody>
          <a:bodyPr/>
          <a:lstStyle/>
          <a:p>
            <a:fld id="{5CCA162F-1E24-1A49-8E89-661DD8CC9F45}" type="slidenum">
              <a:rPr lang="en-US" smtClean="0"/>
              <a:t>‹#›</a:t>
            </a:fld>
            <a:endParaRPr lang="en-US"/>
          </a:p>
        </p:txBody>
      </p:sp>
    </p:spTree>
    <p:extLst>
      <p:ext uri="{BB962C8B-B14F-4D97-AF65-F5344CB8AC3E}">
        <p14:creationId xmlns:p14="http://schemas.microsoft.com/office/powerpoint/2010/main" val="665056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E83E2-6F93-5255-6967-A2C192909EE1}"/>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EDE522C-D7AE-434E-8418-C1A37C699A8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A0D833A-6F89-8D87-C6BE-7CA21A7832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18AF619A-4942-A62E-0C10-01DD861D421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693E7C6-BBF1-DE01-83F6-D61247A269C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1B40D7C-47D3-0283-C19B-C579AF4F3D55}"/>
              </a:ext>
            </a:extLst>
          </p:cNvPr>
          <p:cNvSpPr>
            <a:spLocks noGrp="1"/>
          </p:cNvSpPr>
          <p:nvPr>
            <p:ph type="dt" sz="half" idx="10"/>
          </p:nvPr>
        </p:nvSpPr>
        <p:spPr/>
        <p:txBody>
          <a:bodyPr/>
          <a:lstStyle/>
          <a:p>
            <a:fld id="{40735429-F24A-9643-BDD8-97118A0FDDBC}" type="datetimeFigureOut">
              <a:rPr lang="en-US" smtClean="0"/>
              <a:t>10/2/23</a:t>
            </a:fld>
            <a:endParaRPr lang="en-US"/>
          </a:p>
        </p:txBody>
      </p:sp>
      <p:sp>
        <p:nvSpPr>
          <p:cNvPr id="8" name="Footer Placeholder 7">
            <a:extLst>
              <a:ext uri="{FF2B5EF4-FFF2-40B4-BE49-F238E27FC236}">
                <a16:creationId xmlns:a16="http://schemas.microsoft.com/office/drawing/2014/main" id="{3AEE725F-4EF1-3946-3ED4-554C2B71743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F6ECFE4-9281-36B9-92E8-94F33033EB79}"/>
              </a:ext>
            </a:extLst>
          </p:cNvPr>
          <p:cNvSpPr>
            <a:spLocks noGrp="1"/>
          </p:cNvSpPr>
          <p:nvPr>
            <p:ph type="sldNum" sz="quarter" idx="12"/>
          </p:nvPr>
        </p:nvSpPr>
        <p:spPr/>
        <p:txBody>
          <a:bodyPr/>
          <a:lstStyle/>
          <a:p>
            <a:fld id="{5CCA162F-1E24-1A49-8E89-661DD8CC9F45}" type="slidenum">
              <a:rPr lang="en-US" smtClean="0"/>
              <a:t>‹#›</a:t>
            </a:fld>
            <a:endParaRPr lang="en-US"/>
          </a:p>
        </p:txBody>
      </p:sp>
    </p:spTree>
    <p:extLst>
      <p:ext uri="{BB962C8B-B14F-4D97-AF65-F5344CB8AC3E}">
        <p14:creationId xmlns:p14="http://schemas.microsoft.com/office/powerpoint/2010/main" val="3684728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686BA-33B8-CFDC-D234-D81A58C427E0}"/>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C73EDF4F-CCFB-D217-C964-CB48B5850680}"/>
              </a:ext>
            </a:extLst>
          </p:cNvPr>
          <p:cNvSpPr>
            <a:spLocks noGrp="1"/>
          </p:cNvSpPr>
          <p:nvPr>
            <p:ph type="dt" sz="half" idx="10"/>
          </p:nvPr>
        </p:nvSpPr>
        <p:spPr/>
        <p:txBody>
          <a:bodyPr/>
          <a:lstStyle/>
          <a:p>
            <a:fld id="{40735429-F24A-9643-BDD8-97118A0FDDBC}" type="datetimeFigureOut">
              <a:rPr lang="en-US" smtClean="0"/>
              <a:t>10/2/23</a:t>
            </a:fld>
            <a:endParaRPr lang="en-US"/>
          </a:p>
        </p:txBody>
      </p:sp>
      <p:sp>
        <p:nvSpPr>
          <p:cNvPr id="4" name="Footer Placeholder 3">
            <a:extLst>
              <a:ext uri="{FF2B5EF4-FFF2-40B4-BE49-F238E27FC236}">
                <a16:creationId xmlns:a16="http://schemas.microsoft.com/office/drawing/2014/main" id="{21E3B62A-0502-5CBF-A3CE-1B8CDD93175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E186A7C-C76C-4462-7C2D-B4E8D0EC8429}"/>
              </a:ext>
            </a:extLst>
          </p:cNvPr>
          <p:cNvSpPr>
            <a:spLocks noGrp="1"/>
          </p:cNvSpPr>
          <p:nvPr>
            <p:ph type="sldNum" sz="quarter" idx="12"/>
          </p:nvPr>
        </p:nvSpPr>
        <p:spPr/>
        <p:txBody>
          <a:bodyPr/>
          <a:lstStyle/>
          <a:p>
            <a:fld id="{5CCA162F-1E24-1A49-8E89-661DD8CC9F45}" type="slidenum">
              <a:rPr lang="en-US" smtClean="0"/>
              <a:t>‹#›</a:t>
            </a:fld>
            <a:endParaRPr lang="en-US"/>
          </a:p>
        </p:txBody>
      </p:sp>
    </p:spTree>
    <p:extLst>
      <p:ext uri="{BB962C8B-B14F-4D97-AF65-F5344CB8AC3E}">
        <p14:creationId xmlns:p14="http://schemas.microsoft.com/office/powerpoint/2010/main" val="1938136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4E3E1E-9408-AEB0-AE5B-6CCFEB750F1B}"/>
              </a:ext>
            </a:extLst>
          </p:cNvPr>
          <p:cNvSpPr>
            <a:spLocks noGrp="1"/>
          </p:cNvSpPr>
          <p:nvPr>
            <p:ph type="dt" sz="half" idx="10"/>
          </p:nvPr>
        </p:nvSpPr>
        <p:spPr/>
        <p:txBody>
          <a:bodyPr/>
          <a:lstStyle/>
          <a:p>
            <a:fld id="{40735429-F24A-9643-BDD8-97118A0FDDBC}" type="datetimeFigureOut">
              <a:rPr lang="en-US" smtClean="0"/>
              <a:t>10/2/23</a:t>
            </a:fld>
            <a:endParaRPr lang="en-US"/>
          </a:p>
        </p:txBody>
      </p:sp>
      <p:sp>
        <p:nvSpPr>
          <p:cNvPr id="3" name="Footer Placeholder 2">
            <a:extLst>
              <a:ext uri="{FF2B5EF4-FFF2-40B4-BE49-F238E27FC236}">
                <a16:creationId xmlns:a16="http://schemas.microsoft.com/office/drawing/2014/main" id="{8ACF7244-4BC2-2EE2-40AA-F5FB6F5D902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7AFCF76-E66D-7D50-0706-3BD9BDE668B2}"/>
              </a:ext>
            </a:extLst>
          </p:cNvPr>
          <p:cNvSpPr>
            <a:spLocks noGrp="1"/>
          </p:cNvSpPr>
          <p:nvPr>
            <p:ph type="sldNum" sz="quarter" idx="12"/>
          </p:nvPr>
        </p:nvSpPr>
        <p:spPr/>
        <p:txBody>
          <a:bodyPr/>
          <a:lstStyle/>
          <a:p>
            <a:fld id="{5CCA162F-1E24-1A49-8E89-661DD8CC9F45}" type="slidenum">
              <a:rPr lang="en-US" smtClean="0"/>
              <a:t>‹#›</a:t>
            </a:fld>
            <a:endParaRPr lang="en-US"/>
          </a:p>
        </p:txBody>
      </p:sp>
    </p:spTree>
    <p:extLst>
      <p:ext uri="{BB962C8B-B14F-4D97-AF65-F5344CB8AC3E}">
        <p14:creationId xmlns:p14="http://schemas.microsoft.com/office/powerpoint/2010/main" val="1992054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3AA31-356A-A09C-4448-2B79B77262E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BF306C7-8E96-C1B4-20CD-082C881289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570C13C-9CD2-6366-5A4A-1FB9EC297F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CFAA42-CE32-E38B-8259-9B3C44CF01AE}"/>
              </a:ext>
            </a:extLst>
          </p:cNvPr>
          <p:cNvSpPr>
            <a:spLocks noGrp="1"/>
          </p:cNvSpPr>
          <p:nvPr>
            <p:ph type="dt" sz="half" idx="10"/>
          </p:nvPr>
        </p:nvSpPr>
        <p:spPr/>
        <p:txBody>
          <a:bodyPr/>
          <a:lstStyle/>
          <a:p>
            <a:fld id="{40735429-F24A-9643-BDD8-97118A0FDDBC}" type="datetimeFigureOut">
              <a:rPr lang="en-US" smtClean="0"/>
              <a:t>10/2/23</a:t>
            </a:fld>
            <a:endParaRPr lang="en-US"/>
          </a:p>
        </p:txBody>
      </p:sp>
      <p:sp>
        <p:nvSpPr>
          <p:cNvPr id="6" name="Footer Placeholder 5">
            <a:extLst>
              <a:ext uri="{FF2B5EF4-FFF2-40B4-BE49-F238E27FC236}">
                <a16:creationId xmlns:a16="http://schemas.microsoft.com/office/drawing/2014/main" id="{41DAF960-738C-BCB9-4AE5-E0C2011F6A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B1A9B7-356A-1190-B26C-9B865104E03A}"/>
              </a:ext>
            </a:extLst>
          </p:cNvPr>
          <p:cNvSpPr>
            <a:spLocks noGrp="1"/>
          </p:cNvSpPr>
          <p:nvPr>
            <p:ph type="sldNum" sz="quarter" idx="12"/>
          </p:nvPr>
        </p:nvSpPr>
        <p:spPr/>
        <p:txBody>
          <a:bodyPr/>
          <a:lstStyle/>
          <a:p>
            <a:fld id="{5CCA162F-1E24-1A49-8E89-661DD8CC9F45}" type="slidenum">
              <a:rPr lang="en-US" smtClean="0"/>
              <a:t>‹#›</a:t>
            </a:fld>
            <a:endParaRPr lang="en-US"/>
          </a:p>
        </p:txBody>
      </p:sp>
    </p:spTree>
    <p:extLst>
      <p:ext uri="{BB962C8B-B14F-4D97-AF65-F5344CB8AC3E}">
        <p14:creationId xmlns:p14="http://schemas.microsoft.com/office/powerpoint/2010/main" val="3292683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F53BF-E64A-72C5-EFA2-11F1DAC5015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B77795C1-FCFD-DD28-8350-0A81B037E19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8C2E299-2D7B-C5FC-A955-A812C9E3F6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E62B0E7-DB60-3763-AC26-1A77372A442A}"/>
              </a:ext>
            </a:extLst>
          </p:cNvPr>
          <p:cNvSpPr>
            <a:spLocks noGrp="1"/>
          </p:cNvSpPr>
          <p:nvPr>
            <p:ph type="dt" sz="half" idx="10"/>
          </p:nvPr>
        </p:nvSpPr>
        <p:spPr/>
        <p:txBody>
          <a:bodyPr/>
          <a:lstStyle/>
          <a:p>
            <a:fld id="{40735429-F24A-9643-BDD8-97118A0FDDBC}" type="datetimeFigureOut">
              <a:rPr lang="en-US" smtClean="0"/>
              <a:t>10/2/23</a:t>
            </a:fld>
            <a:endParaRPr lang="en-US"/>
          </a:p>
        </p:txBody>
      </p:sp>
      <p:sp>
        <p:nvSpPr>
          <p:cNvPr id="6" name="Footer Placeholder 5">
            <a:extLst>
              <a:ext uri="{FF2B5EF4-FFF2-40B4-BE49-F238E27FC236}">
                <a16:creationId xmlns:a16="http://schemas.microsoft.com/office/drawing/2014/main" id="{AD16FF7B-68C1-7AF8-477A-4B623ABD8E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9B9B7C0-A5EE-7977-F834-595F5B2AC740}"/>
              </a:ext>
            </a:extLst>
          </p:cNvPr>
          <p:cNvSpPr>
            <a:spLocks noGrp="1"/>
          </p:cNvSpPr>
          <p:nvPr>
            <p:ph type="sldNum" sz="quarter" idx="12"/>
          </p:nvPr>
        </p:nvSpPr>
        <p:spPr/>
        <p:txBody>
          <a:bodyPr/>
          <a:lstStyle/>
          <a:p>
            <a:fld id="{5CCA162F-1E24-1A49-8E89-661DD8CC9F45}" type="slidenum">
              <a:rPr lang="en-US" smtClean="0"/>
              <a:t>‹#›</a:t>
            </a:fld>
            <a:endParaRPr lang="en-US"/>
          </a:p>
        </p:txBody>
      </p:sp>
    </p:spTree>
    <p:extLst>
      <p:ext uri="{BB962C8B-B14F-4D97-AF65-F5344CB8AC3E}">
        <p14:creationId xmlns:p14="http://schemas.microsoft.com/office/powerpoint/2010/main" val="4112002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B9469F-E450-8E20-D35F-32063B7873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FB1A2F1-0F74-2C6E-FC59-0D93CFB7DA5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30A2461-C516-E76D-A219-C89644A063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735429-F24A-9643-BDD8-97118A0FDDBC}" type="datetimeFigureOut">
              <a:rPr lang="en-US" smtClean="0"/>
              <a:t>10/2/23</a:t>
            </a:fld>
            <a:endParaRPr lang="en-US"/>
          </a:p>
        </p:txBody>
      </p:sp>
      <p:sp>
        <p:nvSpPr>
          <p:cNvPr id="5" name="Footer Placeholder 4">
            <a:extLst>
              <a:ext uri="{FF2B5EF4-FFF2-40B4-BE49-F238E27FC236}">
                <a16:creationId xmlns:a16="http://schemas.microsoft.com/office/drawing/2014/main" id="{0328FE00-99BE-3D64-0A57-DAA4E20933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E93DAFC-6925-597C-E341-A5160C5FA4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CA162F-1E24-1A49-8E89-661DD8CC9F45}" type="slidenum">
              <a:rPr lang="en-US" smtClean="0"/>
              <a:t>‹#›</a:t>
            </a:fld>
            <a:endParaRPr lang="en-US"/>
          </a:p>
        </p:txBody>
      </p:sp>
    </p:spTree>
    <p:extLst>
      <p:ext uri="{BB962C8B-B14F-4D97-AF65-F5344CB8AC3E}">
        <p14:creationId xmlns:p14="http://schemas.microsoft.com/office/powerpoint/2010/main" val="40007396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bbc.co.uk/news/resources/idt-72c404c5-35f2-4d43-bed1-1f5f1f7208dc"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agwTige0dqQ"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Are the Tar Sands in Alberta Really Worth Their Impacts? - Patagonia Stories">
            <a:extLst>
              <a:ext uri="{FF2B5EF4-FFF2-40B4-BE49-F238E27FC236}">
                <a16:creationId xmlns:a16="http://schemas.microsoft.com/office/drawing/2014/main" id="{05D211AC-574E-1CEF-A0B6-126BB2DFEF01}"/>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t="40832" b="21621"/>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B8960E2-BCEC-E2C2-135D-3F53FC81A710}"/>
              </a:ext>
            </a:extLst>
          </p:cNvPr>
          <p:cNvSpPr>
            <a:spLocks noGrp="1"/>
          </p:cNvSpPr>
          <p:nvPr>
            <p:ph type="ctrTitle"/>
          </p:nvPr>
        </p:nvSpPr>
        <p:spPr>
          <a:xfrm>
            <a:off x="1524000" y="1122362"/>
            <a:ext cx="9144000" cy="2900518"/>
          </a:xfrm>
        </p:spPr>
        <p:txBody>
          <a:bodyPr>
            <a:normAutofit/>
          </a:bodyPr>
          <a:lstStyle/>
          <a:p>
            <a:r>
              <a:rPr lang="en-US" dirty="0">
                <a:solidFill>
                  <a:srgbClr val="FFFFFF"/>
                </a:solidFill>
                <a:latin typeface="Baskerville" panose="02020502070401020303" pitchFamily="18" charset="0"/>
                <a:ea typeface="Baskerville" panose="02020502070401020303" pitchFamily="18" charset="0"/>
              </a:rPr>
              <a:t>Critical Environments</a:t>
            </a:r>
          </a:p>
        </p:txBody>
      </p:sp>
      <p:sp>
        <p:nvSpPr>
          <p:cNvPr id="3" name="Subtitle 2">
            <a:extLst>
              <a:ext uri="{FF2B5EF4-FFF2-40B4-BE49-F238E27FC236}">
                <a16:creationId xmlns:a16="http://schemas.microsoft.com/office/drawing/2014/main" id="{20E79840-1B55-6B47-43F6-6C17AD958774}"/>
              </a:ext>
            </a:extLst>
          </p:cNvPr>
          <p:cNvSpPr>
            <a:spLocks noGrp="1"/>
          </p:cNvSpPr>
          <p:nvPr>
            <p:ph type="subTitle" idx="1"/>
          </p:nvPr>
        </p:nvSpPr>
        <p:spPr>
          <a:xfrm>
            <a:off x="1524000" y="4159404"/>
            <a:ext cx="9144000" cy="1098395"/>
          </a:xfrm>
        </p:spPr>
        <p:txBody>
          <a:bodyPr>
            <a:normAutofit/>
          </a:bodyPr>
          <a:lstStyle/>
          <a:p>
            <a:r>
              <a:rPr lang="en-US" dirty="0">
                <a:solidFill>
                  <a:srgbClr val="FFFFFF"/>
                </a:solidFill>
                <a:latin typeface="Baskerville" panose="02020502070401020303" pitchFamily="18" charset="0"/>
                <a:ea typeface="Baskerville" panose="02020502070401020303" pitchFamily="18" charset="0"/>
              </a:rPr>
              <a:t>Week 2 </a:t>
            </a:r>
          </a:p>
          <a:p>
            <a:r>
              <a:rPr lang="en-US" dirty="0">
                <a:solidFill>
                  <a:srgbClr val="FFFFFF"/>
                </a:solidFill>
                <a:latin typeface="Baskerville" panose="02020502070401020303" pitchFamily="18" charset="0"/>
                <a:ea typeface="Baskerville" panose="02020502070401020303" pitchFamily="18" charset="0"/>
              </a:rPr>
              <a:t>Questioning Nature/Questioning Environments</a:t>
            </a:r>
          </a:p>
        </p:txBody>
      </p:sp>
    </p:spTree>
    <p:extLst>
      <p:ext uri="{BB962C8B-B14F-4D97-AF65-F5344CB8AC3E}">
        <p14:creationId xmlns:p14="http://schemas.microsoft.com/office/powerpoint/2010/main" val="342256420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7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These Are the 10 Most Sublime Landscape Paintings of All Time">
            <a:extLst>
              <a:ext uri="{FF2B5EF4-FFF2-40B4-BE49-F238E27FC236}">
                <a16:creationId xmlns:a16="http://schemas.microsoft.com/office/drawing/2014/main" id="{3094E7AE-A6C8-3C06-868E-A9391AB879F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4102" b="10755"/>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4105" name="Rectangle 410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397775C3-1333-EA46-1468-98EDA0711DE8}"/>
              </a:ext>
            </a:extLst>
          </p:cNvPr>
          <p:cNvSpPr txBox="1"/>
          <p:nvPr/>
        </p:nvSpPr>
        <p:spPr>
          <a:xfrm>
            <a:off x="7231573" y="1257299"/>
            <a:ext cx="4698490" cy="4600575"/>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dirty="0">
                <a:effectLst/>
                <a:latin typeface="Baskerville" panose="02020502070401020303" pitchFamily="18" charset="0"/>
                <a:ea typeface="Baskerville" panose="02020502070401020303" pitchFamily="18" charset="0"/>
              </a:rPr>
              <a:t>“Nature in any other sense than that of the improvers indeed fled to the margins: to the remote, the inaccessible, the relatively barren areas. Nature was where industry was not…. in Wordsworth and beyond him, there came the sense of nature as a refuge, a refuge from man; a place of healing, a solace, a retreat….. As the exploitation of nature continued, on a vast scale, and especially in the new extractive and industrial processes, the people who drew most profit from it went back, where they could find it (and they were very ingenious) to an </a:t>
            </a:r>
            <a:r>
              <a:rPr lang="en-US" dirty="0" err="1">
                <a:effectLst/>
                <a:latin typeface="Baskerville" panose="02020502070401020303" pitchFamily="18" charset="0"/>
                <a:ea typeface="Baskerville" panose="02020502070401020303" pitchFamily="18" charset="0"/>
              </a:rPr>
              <a:t>unspoilt</a:t>
            </a:r>
            <a:r>
              <a:rPr lang="en-US" dirty="0">
                <a:effectLst/>
                <a:latin typeface="Baskerville" panose="02020502070401020303" pitchFamily="18" charset="0"/>
                <a:ea typeface="Baskerville" panose="02020502070401020303" pitchFamily="18" charset="0"/>
              </a:rPr>
              <a:t> nature, to the purchased estates and the country retreats. And since that time there has always been this ambiguity in the </a:t>
            </a:r>
            <a:r>
              <a:rPr lang="en-US" dirty="0" err="1">
                <a:effectLst/>
                <a:latin typeface="Baskerville" panose="02020502070401020303" pitchFamily="18" charset="0"/>
                <a:ea typeface="Baskerville" panose="02020502070401020303" pitchFamily="18" charset="0"/>
              </a:rPr>
              <a:t>defence</a:t>
            </a:r>
            <a:r>
              <a:rPr lang="en-US" dirty="0">
                <a:effectLst/>
                <a:latin typeface="Baskerville" panose="02020502070401020303" pitchFamily="18" charset="0"/>
                <a:ea typeface="Baskerville" panose="02020502070401020303" pitchFamily="18" charset="0"/>
              </a:rPr>
              <a:t> of what is called nature, and in its associated ideas of conservation, in the weak sense, and the nature reserve.” Williams 81</a:t>
            </a:r>
          </a:p>
        </p:txBody>
      </p:sp>
    </p:spTree>
    <p:extLst>
      <p:ext uri="{BB962C8B-B14F-4D97-AF65-F5344CB8AC3E}">
        <p14:creationId xmlns:p14="http://schemas.microsoft.com/office/powerpoint/2010/main" val="26318361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599737A-042A-A42D-0165-48BCCE2F014C}"/>
              </a:ext>
            </a:extLst>
          </p:cNvPr>
          <p:cNvSpPr txBox="1"/>
          <p:nvPr/>
        </p:nvSpPr>
        <p:spPr>
          <a:xfrm>
            <a:off x="260788" y="1276766"/>
            <a:ext cx="3825437" cy="3970318"/>
          </a:xfrm>
          <a:prstGeom prst="rect">
            <a:avLst/>
          </a:prstGeom>
          <a:noFill/>
        </p:spPr>
        <p:txBody>
          <a:bodyPr wrap="square">
            <a:spAutoFit/>
          </a:bodyPr>
          <a:lstStyle/>
          <a:p>
            <a:r>
              <a:rPr lang="en-GB" dirty="0">
                <a:effectLst/>
                <a:latin typeface="Baskerville" panose="02020502070401020303" pitchFamily="18" charset="0"/>
                <a:ea typeface="Baskerville" panose="02020502070401020303" pitchFamily="18" charset="0"/>
                <a:cs typeface="p\_ò"/>
              </a:rPr>
              <a:t>Furthermore, we ourselves are in a sense products: the pollution of industrial</a:t>
            </a:r>
            <a:r>
              <a:rPr lang="en-GB" dirty="0">
                <a:latin typeface="Baskerville" panose="02020502070401020303" pitchFamily="18" charset="0"/>
                <a:ea typeface="Baskerville" panose="02020502070401020303" pitchFamily="18" charset="0"/>
                <a:cs typeface="Times New Roman" panose="02020603050405020304" pitchFamily="18" charset="0"/>
              </a:rPr>
              <a:t> </a:t>
            </a:r>
            <a:r>
              <a:rPr lang="en-GB" dirty="0">
                <a:effectLst/>
                <a:latin typeface="Baskerville" panose="02020502070401020303" pitchFamily="18" charset="0"/>
                <a:ea typeface="Baskerville" panose="02020502070401020303" pitchFamily="18" charset="0"/>
                <a:cs typeface="p\_ò"/>
              </a:rPr>
              <a:t>society is to be found not only in the water and in the air but in the</a:t>
            </a:r>
            <a:r>
              <a:rPr lang="en-GB" dirty="0">
                <a:latin typeface="Baskerville" panose="02020502070401020303" pitchFamily="18" charset="0"/>
                <a:ea typeface="Baskerville" panose="02020502070401020303" pitchFamily="18" charset="0"/>
                <a:cs typeface="Times New Roman" panose="02020603050405020304" pitchFamily="18" charset="0"/>
              </a:rPr>
              <a:t> </a:t>
            </a:r>
            <a:r>
              <a:rPr lang="en-GB" dirty="0">
                <a:effectLst/>
                <a:latin typeface="Baskerville" panose="02020502070401020303" pitchFamily="18" charset="0"/>
                <a:ea typeface="Baskerville" panose="02020502070401020303" pitchFamily="18" charset="0"/>
                <a:cs typeface="p\_ò"/>
              </a:rPr>
              <a:t>slums, the traffic jams, and not these only as physical objects but as</a:t>
            </a:r>
            <a:r>
              <a:rPr lang="en-GB" dirty="0">
                <a:latin typeface="Baskerville" panose="02020502070401020303" pitchFamily="18" charset="0"/>
                <a:ea typeface="Baskerville" panose="02020502070401020303" pitchFamily="18" charset="0"/>
                <a:cs typeface="Times New Roman" panose="02020603050405020304" pitchFamily="18" charset="0"/>
              </a:rPr>
              <a:t> </a:t>
            </a:r>
            <a:r>
              <a:rPr lang="en-GB" dirty="0">
                <a:effectLst/>
                <a:latin typeface="Baskerville" panose="02020502070401020303" pitchFamily="18" charset="0"/>
                <a:ea typeface="Baskerville" panose="02020502070401020303" pitchFamily="18" charset="0"/>
                <a:cs typeface="p\_ò"/>
              </a:rPr>
              <a:t>ourselves in them and in relation to them. In this actual world there is</a:t>
            </a:r>
            <a:r>
              <a:rPr lang="en-GB" dirty="0">
                <a:latin typeface="Baskerville" panose="02020502070401020303" pitchFamily="18" charset="0"/>
                <a:ea typeface="Baskerville" panose="02020502070401020303" pitchFamily="18" charset="0"/>
                <a:cs typeface="Times New Roman" panose="02020603050405020304" pitchFamily="18" charset="0"/>
              </a:rPr>
              <a:t> </a:t>
            </a:r>
            <a:r>
              <a:rPr lang="en-GB" dirty="0">
                <a:effectLst/>
                <a:latin typeface="Baskerville" panose="02020502070401020303" pitchFamily="18" charset="0"/>
                <a:ea typeface="Baskerville" panose="02020502070401020303" pitchFamily="18" charset="0"/>
                <a:cs typeface="p\_ò"/>
              </a:rPr>
              <a:t>then not much point in counterposing or restating the great abstractions</a:t>
            </a:r>
            <a:r>
              <a:rPr lang="en-GB" dirty="0">
                <a:latin typeface="Baskerville" panose="02020502070401020303" pitchFamily="18" charset="0"/>
                <a:ea typeface="Baskerville" panose="02020502070401020303" pitchFamily="18" charset="0"/>
                <a:cs typeface="Times New Roman" panose="02020603050405020304" pitchFamily="18" charset="0"/>
              </a:rPr>
              <a:t> </a:t>
            </a:r>
            <a:r>
              <a:rPr lang="en-GB" dirty="0">
                <a:effectLst/>
                <a:latin typeface="Baskerville" panose="02020502070401020303" pitchFamily="18" charset="0"/>
                <a:ea typeface="Baskerville" panose="02020502070401020303" pitchFamily="18" charset="0"/>
                <a:cs typeface="p\_ò"/>
              </a:rPr>
              <a:t>of Man and Nature. We have mixed our labour with the earth, our forces</a:t>
            </a:r>
            <a:r>
              <a:rPr lang="en-GB" dirty="0">
                <a:latin typeface="Baskerville" panose="02020502070401020303" pitchFamily="18" charset="0"/>
                <a:ea typeface="Baskerville" panose="02020502070401020303" pitchFamily="18" charset="0"/>
                <a:cs typeface="Times New Roman" panose="02020603050405020304" pitchFamily="18" charset="0"/>
              </a:rPr>
              <a:t> </a:t>
            </a:r>
            <a:r>
              <a:rPr lang="en-GB" dirty="0">
                <a:effectLst/>
                <a:latin typeface="Baskerville" panose="02020502070401020303" pitchFamily="18" charset="0"/>
                <a:ea typeface="Baskerville" panose="02020502070401020303" pitchFamily="18" charset="0"/>
                <a:cs typeface="p\_ò"/>
              </a:rPr>
              <a:t>with its forces too deeply to be able to draw back and separate either out. Williams 83 </a:t>
            </a:r>
            <a:endParaRPr lang="en-US" dirty="0">
              <a:latin typeface="Baskerville" panose="02020502070401020303" pitchFamily="18" charset="0"/>
              <a:ea typeface="Baskerville" panose="02020502070401020303" pitchFamily="18" charset="0"/>
            </a:endParaRPr>
          </a:p>
        </p:txBody>
      </p:sp>
      <p:pic>
        <p:nvPicPr>
          <p:cNvPr id="6" name="Picture 5" descr="burtynsky freeways 4.jpeg">
            <a:extLst>
              <a:ext uri="{FF2B5EF4-FFF2-40B4-BE49-F238E27FC236}">
                <a16:creationId xmlns:a16="http://schemas.microsoft.com/office/drawing/2014/main" id="{6E1796F8-59E6-33C7-12D6-94ABEB07C507}"/>
              </a:ext>
            </a:extLst>
          </p:cNvPr>
          <p:cNvPicPr>
            <a:picLocks noChangeAspect="1"/>
          </p:cNvPicPr>
          <p:nvPr/>
        </p:nvPicPr>
        <p:blipFill>
          <a:blip r:embed="rId2"/>
          <a:stretch>
            <a:fillRect/>
          </a:stretch>
        </p:blipFill>
        <p:spPr>
          <a:xfrm>
            <a:off x="4277002" y="419092"/>
            <a:ext cx="7914998" cy="6331998"/>
          </a:xfrm>
          <a:prstGeom prst="rect">
            <a:avLst/>
          </a:prstGeom>
        </p:spPr>
      </p:pic>
    </p:spTree>
    <p:extLst>
      <p:ext uri="{BB962C8B-B14F-4D97-AF65-F5344CB8AC3E}">
        <p14:creationId xmlns:p14="http://schemas.microsoft.com/office/powerpoint/2010/main" val="14822054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E19B9A3-A7A8-10FE-D202-B1ADCF0A8384}"/>
              </a:ext>
            </a:extLst>
          </p:cNvPr>
          <p:cNvSpPr txBox="1"/>
          <p:nvPr/>
        </p:nvSpPr>
        <p:spPr>
          <a:xfrm>
            <a:off x="370161" y="914703"/>
            <a:ext cx="7441323" cy="4524315"/>
          </a:xfrm>
          <a:prstGeom prst="rect">
            <a:avLst/>
          </a:prstGeom>
          <a:noFill/>
        </p:spPr>
        <p:txBody>
          <a:bodyPr wrap="square">
            <a:spAutoFit/>
          </a:bodyPr>
          <a:lstStyle/>
          <a:p>
            <a:r>
              <a:rPr lang="en-GB" sz="1800" dirty="0">
                <a:effectLst/>
                <a:latin typeface="Baskerville" panose="02020502070401020303" pitchFamily="18" charset="0"/>
                <a:ea typeface="Baskerville" panose="02020502070401020303" pitchFamily="18" charset="0"/>
                <a:cs typeface="p\_ò"/>
              </a:rPr>
              <a:t>We have to look at all our products and activities, good</a:t>
            </a:r>
            <a:endParaRPr lang="en-GB" sz="1800" dirty="0">
              <a:effectLst/>
              <a:latin typeface="Baskerville" panose="02020502070401020303" pitchFamily="18" charset="0"/>
              <a:ea typeface="Baskerville" panose="02020502070401020303" pitchFamily="18" charset="0"/>
              <a:cs typeface="Times New Roman" panose="02020603050405020304" pitchFamily="18" charset="0"/>
            </a:endParaRPr>
          </a:p>
          <a:p>
            <a:r>
              <a:rPr lang="en-GB" sz="1800" dirty="0">
                <a:effectLst/>
                <a:latin typeface="Baskerville" panose="02020502070401020303" pitchFamily="18" charset="0"/>
                <a:ea typeface="Baskerville" panose="02020502070401020303" pitchFamily="18" charset="0"/>
                <a:cs typeface="p\_ò"/>
              </a:rPr>
              <a:t>and bad, and to see the relationships between them which are our own</a:t>
            </a:r>
            <a:endParaRPr lang="en-GB" sz="1800" dirty="0">
              <a:effectLst/>
              <a:latin typeface="Baskerville" panose="02020502070401020303" pitchFamily="18" charset="0"/>
              <a:ea typeface="Baskerville" panose="02020502070401020303" pitchFamily="18" charset="0"/>
              <a:cs typeface="Times New Roman" panose="02020603050405020304" pitchFamily="18" charset="0"/>
            </a:endParaRPr>
          </a:p>
          <a:p>
            <a:r>
              <a:rPr lang="en-GB" sz="1800" dirty="0">
                <a:effectLst/>
                <a:latin typeface="Baskerville" panose="02020502070401020303" pitchFamily="18" charset="0"/>
                <a:ea typeface="Baskerville" panose="02020502070401020303" pitchFamily="18" charset="0"/>
                <a:cs typeface="p\_ò"/>
              </a:rPr>
              <a:t>real relationships. More clearly than anyone, Marx indicated this,</a:t>
            </a:r>
            <a:endParaRPr lang="en-GB" sz="1800" dirty="0">
              <a:effectLst/>
              <a:latin typeface="Baskerville" panose="02020502070401020303" pitchFamily="18" charset="0"/>
              <a:ea typeface="Baskerville" panose="02020502070401020303" pitchFamily="18" charset="0"/>
              <a:cs typeface="Times New Roman" panose="02020603050405020304" pitchFamily="18" charset="0"/>
            </a:endParaRPr>
          </a:p>
          <a:p>
            <a:r>
              <a:rPr lang="en-GB" sz="1800" dirty="0">
                <a:effectLst/>
                <a:latin typeface="Baskerville" panose="02020502070401020303" pitchFamily="18" charset="0"/>
                <a:ea typeface="Baskerville" panose="02020502070401020303" pitchFamily="18" charset="0"/>
                <a:cs typeface="p\_ò"/>
              </a:rPr>
              <a:t>though still in terms of quite singular forces. I think we have to develop</a:t>
            </a:r>
            <a:endParaRPr lang="en-GB" sz="1800" dirty="0">
              <a:effectLst/>
              <a:latin typeface="Baskerville" panose="02020502070401020303" pitchFamily="18" charset="0"/>
              <a:ea typeface="Baskerville" panose="02020502070401020303" pitchFamily="18" charset="0"/>
              <a:cs typeface="Times New Roman" panose="02020603050405020304" pitchFamily="18" charset="0"/>
            </a:endParaRPr>
          </a:p>
          <a:p>
            <a:r>
              <a:rPr lang="en-GB" sz="1800" dirty="0">
                <a:effectLst/>
                <a:latin typeface="Baskerville" panose="02020502070401020303" pitchFamily="18" charset="0"/>
                <a:ea typeface="Baskerville" panose="02020502070401020303" pitchFamily="18" charset="0"/>
                <a:cs typeface="p\_ò"/>
              </a:rPr>
              <a:t>that kind of indication. In industry, for example, we cannot afford to go</a:t>
            </a:r>
            <a:endParaRPr lang="en-GB" sz="1800" dirty="0">
              <a:effectLst/>
              <a:latin typeface="Baskerville" panose="02020502070401020303" pitchFamily="18" charset="0"/>
              <a:ea typeface="Baskerville" panose="02020502070401020303" pitchFamily="18" charset="0"/>
              <a:cs typeface="Times New Roman" panose="02020603050405020304" pitchFamily="18" charset="0"/>
            </a:endParaRPr>
          </a:p>
          <a:p>
            <a:r>
              <a:rPr lang="en-GB" sz="1800" dirty="0">
                <a:effectLst/>
                <a:latin typeface="Baskerville" panose="02020502070401020303" pitchFamily="18" charset="0"/>
                <a:ea typeface="Baskerville" panose="02020502070401020303" pitchFamily="18" charset="0"/>
                <a:cs typeface="p\_ò"/>
              </a:rPr>
              <a:t>on saying that a car is a product but a scrapyard a by-product, any more</a:t>
            </a:r>
            <a:endParaRPr lang="en-GB" sz="1800" dirty="0">
              <a:effectLst/>
              <a:latin typeface="Baskerville" panose="02020502070401020303" pitchFamily="18" charset="0"/>
              <a:ea typeface="Baskerville" panose="02020502070401020303" pitchFamily="18" charset="0"/>
              <a:cs typeface="Times New Roman" panose="02020603050405020304" pitchFamily="18" charset="0"/>
            </a:endParaRPr>
          </a:p>
          <a:p>
            <a:r>
              <a:rPr lang="en-GB" sz="1800" dirty="0">
                <a:effectLst/>
                <a:latin typeface="Baskerville" panose="02020502070401020303" pitchFamily="18" charset="0"/>
                <a:ea typeface="Baskerville" panose="02020502070401020303" pitchFamily="18" charset="0"/>
                <a:cs typeface="p\_ò"/>
              </a:rPr>
              <a:t>than we can take the paint-fumes and petrol-fumes, the jams, the</a:t>
            </a:r>
            <a:endParaRPr lang="en-GB" sz="1800" dirty="0">
              <a:effectLst/>
              <a:latin typeface="Baskerville" panose="02020502070401020303" pitchFamily="18" charset="0"/>
              <a:ea typeface="Baskerville" panose="02020502070401020303" pitchFamily="18" charset="0"/>
              <a:cs typeface="Times New Roman" panose="02020603050405020304" pitchFamily="18" charset="0"/>
            </a:endParaRPr>
          </a:p>
          <a:p>
            <a:r>
              <a:rPr lang="en-GB" sz="1800" dirty="0">
                <a:effectLst/>
                <a:latin typeface="Baskerville" panose="02020502070401020303" pitchFamily="18" charset="0"/>
                <a:ea typeface="Baskerville" panose="02020502070401020303" pitchFamily="18" charset="0"/>
                <a:cs typeface="p\_ò"/>
              </a:rPr>
              <a:t>mobility, the motorway, the torn city centre, the assembly line, the time and-</a:t>
            </a:r>
            <a:endParaRPr lang="en-GB" sz="1800" dirty="0">
              <a:effectLst/>
              <a:latin typeface="Baskerville" panose="02020502070401020303" pitchFamily="18" charset="0"/>
              <a:ea typeface="Baskerville" panose="02020502070401020303" pitchFamily="18" charset="0"/>
              <a:cs typeface="Times New Roman" panose="02020603050405020304" pitchFamily="18" charset="0"/>
            </a:endParaRPr>
          </a:p>
          <a:p>
            <a:r>
              <a:rPr lang="en-GB" sz="1800" dirty="0">
                <a:effectLst/>
                <a:latin typeface="Baskerville" panose="02020502070401020303" pitchFamily="18" charset="0"/>
                <a:ea typeface="Baskerville" panose="02020502070401020303" pitchFamily="18" charset="0"/>
                <a:cs typeface="p\_ò"/>
              </a:rPr>
              <a:t>motion study, the unions, the strikes, as by-products rather than the</a:t>
            </a:r>
            <a:endParaRPr lang="en-GB" sz="1800" dirty="0">
              <a:effectLst/>
              <a:latin typeface="Baskerville" panose="02020502070401020303" pitchFamily="18" charset="0"/>
              <a:ea typeface="Baskerville" panose="02020502070401020303" pitchFamily="18" charset="0"/>
              <a:cs typeface="Times New Roman" panose="02020603050405020304" pitchFamily="18" charset="0"/>
            </a:endParaRPr>
          </a:p>
          <a:p>
            <a:r>
              <a:rPr lang="en-GB" sz="1800" dirty="0">
                <a:effectLst/>
                <a:latin typeface="Baskerville" panose="02020502070401020303" pitchFamily="18" charset="0"/>
                <a:ea typeface="Baskerville" panose="02020502070401020303" pitchFamily="18" charset="0"/>
                <a:cs typeface="p\_ò"/>
              </a:rPr>
              <a:t>real products they are. But then of course to express this we should need</a:t>
            </a:r>
            <a:endParaRPr lang="en-GB" sz="1800" dirty="0">
              <a:effectLst/>
              <a:latin typeface="Baskerville" panose="02020502070401020303" pitchFamily="18" charset="0"/>
              <a:ea typeface="Baskerville" panose="02020502070401020303" pitchFamily="18" charset="0"/>
              <a:cs typeface="Times New Roman" panose="02020603050405020304" pitchFamily="18" charset="0"/>
            </a:endParaRPr>
          </a:p>
          <a:p>
            <a:r>
              <a:rPr lang="en-GB" sz="1800" dirty="0">
                <a:effectLst/>
                <a:latin typeface="Baskerville" panose="02020502070401020303" pitchFamily="18" charset="0"/>
                <a:ea typeface="Baskerville" panose="02020502070401020303" pitchFamily="18" charset="0"/>
                <a:cs typeface="p\_ò"/>
              </a:rPr>
              <a:t>not only a more sophisticated but a more radically honest accounting</a:t>
            </a:r>
            <a:endParaRPr lang="en-GB" sz="1800" dirty="0">
              <a:effectLst/>
              <a:latin typeface="Baskerville" panose="02020502070401020303" pitchFamily="18" charset="0"/>
              <a:ea typeface="Baskerville" panose="02020502070401020303" pitchFamily="18" charset="0"/>
              <a:cs typeface="Times New Roman" panose="02020603050405020304" pitchFamily="18" charset="0"/>
            </a:endParaRPr>
          </a:p>
          <a:p>
            <a:r>
              <a:rPr lang="en-GB" sz="1800" dirty="0">
                <a:effectLst/>
                <a:latin typeface="Baskerville" panose="02020502070401020303" pitchFamily="18" charset="0"/>
                <a:ea typeface="Baskerville" panose="02020502070401020303" pitchFamily="18" charset="0"/>
                <a:cs typeface="p\_ò"/>
              </a:rPr>
              <a:t>than any we now have. It will be ironic if one of the last forms of the</a:t>
            </a:r>
            <a:endParaRPr lang="en-GB" sz="1800" dirty="0">
              <a:effectLst/>
              <a:latin typeface="Baskerville" panose="02020502070401020303" pitchFamily="18" charset="0"/>
              <a:ea typeface="Baskerville" panose="02020502070401020303" pitchFamily="18" charset="0"/>
              <a:cs typeface="Times New Roman" panose="02020603050405020304" pitchFamily="18" charset="0"/>
            </a:endParaRPr>
          </a:p>
          <a:p>
            <a:r>
              <a:rPr lang="en-GB" sz="1800" dirty="0">
                <a:effectLst/>
                <a:latin typeface="Baskerville" panose="02020502070401020303" pitchFamily="18" charset="0"/>
                <a:ea typeface="Baskerville" panose="02020502070401020303" pitchFamily="18" charset="0"/>
                <a:cs typeface="p\_ò"/>
              </a:rPr>
              <a:t>separation between abstracted Man and abstracted Nature is an intellectual</a:t>
            </a:r>
            <a:endParaRPr lang="en-GB" sz="1800" dirty="0">
              <a:effectLst/>
              <a:latin typeface="Baskerville" panose="02020502070401020303" pitchFamily="18" charset="0"/>
              <a:ea typeface="Baskerville" panose="02020502070401020303" pitchFamily="18" charset="0"/>
              <a:cs typeface="Times New Roman" panose="02020603050405020304" pitchFamily="18" charset="0"/>
            </a:endParaRPr>
          </a:p>
          <a:p>
            <a:r>
              <a:rPr lang="en-GB" sz="1800" dirty="0">
                <a:effectLst/>
                <a:latin typeface="Baskerville" panose="02020502070401020303" pitchFamily="18" charset="0"/>
                <a:ea typeface="Baskerville" panose="02020502070401020303" pitchFamily="18" charset="0"/>
                <a:cs typeface="p\_ò"/>
              </a:rPr>
              <a:t>separation between economics and ecology. It will be a sign that we</a:t>
            </a:r>
            <a:endParaRPr lang="en-GB" sz="1800" dirty="0">
              <a:effectLst/>
              <a:latin typeface="Baskerville" panose="02020502070401020303" pitchFamily="18" charset="0"/>
              <a:ea typeface="Baskerville" panose="02020502070401020303" pitchFamily="18" charset="0"/>
              <a:cs typeface="Times New Roman" panose="02020603050405020304" pitchFamily="18" charset="0"/>
            </a:endParaRPr>
          </a:p>
          <a:p>
            <a:r>
              <a:rPr lang="en-GB" sz="1800" dirty="0">
                <a:effectLst/>
                <a:latin typeface="Baskerville" panose="02020502070401020303" pitchFamily="18" charset="0"/>
                <a:ea typeface="Baskerville" panose="02020502070401020303" pitchFamily="18" charset="0"/>
                <a:cs typeface="p\_ò"/>
              </a:rPr>
              <a:t>are beginning to think in some necessary ways when we can conceive</a:t>
            </a:r>
            <a:endParaRPr lang="en-GB" sz="1800" dirty="0">
              <a:effectLst/>
              <a:latin typeface="Baskerville" panose="02020502070401020303" pitchFamily="18" charset="0"/>
              <a:ea typeface="Baskerville" panose="02020502070401020303" pitchFamily="18" charset="0"/>
              <a:cs typeface="Times New Roman" panose="02020603050405020304" pitchFamily="18" charset="0"/>
            </a:endParaRPr>
          </a:p>
          <a:p>
            <a:r>
              <a:rPr lang="en-GB" sz="1800" dirty="0">
                <a:effectLst/>
                <a:latin typeface="Baskerville" panose="02020502070401020303" pitchFamily="18" charset="0"/>
                <a:ea typeface="Baskerville" panose="02020502070401020303" pitchFamily="18" charset="0"/>
                <a:cs typeface="p\_ò"/>
              </a:rPr>
              <a:t>these becoming, as they ought to become</a:t>
            </a:r>
            <a:r>
              <a:rPr lang="en-GB" sz="1800" b="1" dirty="0">
                <a:effectLst/>
                <a:latin typeface="Baskerville" panose="02020502070401020303" pitchFamily="18" charset="0"/>
                <a:ea typeface="Baskerville" panose="02020502070401020303" pitchFamily="18" charset="0"/>
                <a:cs typeface="p\_ò"/>
              </a:rPr>
              <a:t>, a single discipline</a:t>
            </a:r>
            <a:r>
              <a:rPr lang="en-GB" sz="1800" dirty="0">
                <a:effectLst/>
                <a:latin typeface="Baskerville" panose="02020502070401020303" pitchFamily="18" charset="0"/>
                <a:ea typeface="Baskerville" panose="02020502070401020303" pitchFamily="18" charset="0"/>
                <a:cs typeface="p\_ò"/>
              </a:rPr>
              <a:t>. Williams 84 </a:t>
            </a:r>
            <a:endParaRPr lang="en-US" sz="1800" dirty="0">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1398213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urtynsky trucks 5.jpeg"/>
          <p:cNvPicPr>
            <a:picLocks noChangeAspect="1"/>
          </p:cNvPicPr>
          <p:nvPr/>
        </p:nvPicPr>
        <p:blipFill>
          <a:blip r:embed="rId3"/>
          <a:stretch>
            <a:fillRect/>
          </a:stretch>
        </p:blipFill>
        <p:spPr>
          <a:xfrm>
            <a:off x="2200274" y="-1"/>
            <a:ext cx="8467725" cy="6739237"/>
          </a:xfrm>
          <a:prstGeom prst="rect">
            <a:avLst/>
          </a:prstGeom>
        </p:spPr>
      </p:pic>
    </p:spTree>
    <p:extLst>
      <p:ext uri="{BB962C8B-B14F-4D97-AF65-F5344CB8AC3E}">
        <p14:creationId xmlns:p14="http://schemas.microsoft.com/office/powerpoint/2010/main" val="29009751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850900"/>
            <a:ext cx="9144000" cy="5143500"/>
          </a:xfrm>
          <a:prstGeom prst="rect">
            <a:avLst/>
          </a:prstGeom>
        </p:spPr>
      </p:pic>
    </p:spTree>
    <p:extLst>
      <p:ext uri="{BB962C8B-B14F-4D97-AF65-F5344CB8AC3E}">
        <p14:creationId xmlns:p14="http://schemas.microsoft.com/office/powerpoint/2010/main" val="23420402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219ADC5-015A-3F08-5F74-438BFE826F9C}"/>
              </a:ext>
            </a:extLst>
          </p:cNvPr>
          <p:cNvSpPr txBox="1"/>
          <p:nvPr/>
        </p:nvSpPr>
        <p:spPr>
          <a:xfrm>
            <a:off x="190500" y="171450"/>
            <a:ext cx="5905500" cy="7017306"/>
          </a:xfrm>
          <a:prstGeom prst="rect">
            <a:avLst/>
          </a:prstGeom>
          <a:noFill/>
        </p:spPr>
        <p:txBody>
          <a:bodyPr wrap="square">
            <a:spAutoFit/>
          </a:bodyPr>
          <a:lstStyle/>
          <a:p>
            <a:r>
              <a:rPr lang="en-GB" sz="1800" dirty="0">
                <a:effectLst/>
                <a:latin typeface="Baskerville" panose="02020502070401020303" pitchFamily="18" charset="0"/>
                <a:ea typeface="Baskerville" panose="02020502070401020303" pitchFamily="18" charset="0"/>
              </a:rPr>
              <a:t>…one of the main divisions which can be drawn is between those ethical, political and aesthetic arguments that are constructed upon a view of culture as offering an essential corrective to ‘nature’ and those that view nature as releasing us from the repressions or deformations of culture and as itself a source of wisdom and moral guidance. Soper, 28</a:t>
            </a:r>
          </a:p>
          <a:p>
            <a:endParaRPr lang="en-GB" dirty="0">
              <a:latin typeface="Baskerville" panose="02020502070401020303" pitchFamily="18" charset="0"/>
              <a:ea typeface="Baskerville" panose="02020502070401020303" pitchFamily="18" charset="0"/>
            </a:endParaRPr>
          </a:p>
          <a:p>
            <a:r>
              <a:rPr lang="en-GB" sz="1800" dirty="0">
                <a:effectLst/>
                <a:latin typeface="Baskerville" panose="02020502070401020303" pitchFamily="18" charset="0"/>
                <a:ea typeface="Baskerville" panose="02020502070401020303" pitchFamily="18" charset="0"/>
                <a:cs typeface="Times New Roman" panose="02020603050405020304" pitchFamily="18" charset="0"/>
              </a:rPr>
              <a:t>the Enlightenment sought to realize the inherent dignity of the individual as a self-motivating rational and moral being: the progressive development of </a:t>
            </a:r>
          </a:p>
          <a:p>
            <a:r>
              <a:rPr lang="en-GB" sz="1800" dirty="0">
                <a:effectLst/>
                <a:latin typeface="Baskerville" panose="02020502070401020303" pitchFamily="18" charset="0"/>
                <a:ea typeface="Baskerville" panose="02020502070401020303" pitchFamily="18" charset="0"/>
                <a:cs typeface="Times New Roman" panose="02020603050405020304" pitchFamily="18" charset="0"/>
              </a:rPr>
              <a:t>art, science and culture is thus viewed as the vehicle for the realization of a ‘human nature’ previously held in thrall to superstitious fears of ‘nature’ and </a:t>
            </a:r>
          </a:p>
          <a:p>
            <a:r>
              <a:rPr lang="en-GB" sz="1800" dirty="0">
                <a:effectLst/>
                <a:latin typeface="Baskerville" panose="02020502070401020303" pitchFamily="18" charset="0"/>
                <a:ea typeface="Baskerville" panose="02020502070401020303" pitchFamily="18" charset="0"/>
                <a:cs typeface="Times New Roman" panose="02020603050405020304" pitchFamily="18" charset="0"/>
              </a:rPr>
              <a:t>theological bigotry. In the Romantic reaction, which is profoundly influenced by Rousseau’s summons to attend to conscience as the ‘voice of nature’ within</a:t>
            </a:r>
          </a:p>
          <a:p>
            <a:r>
              <a:rPr lang="en-GB" sz="1800" dirty="0">
                <a:effectLst/>
                <a:latin typeface="Baskerville" panose="02020502070401020303" pitchFamily="18" charset="0"/>
                <a:ea typeface="Baskerville" panose="02020502070401020303" pitchFamily="18" charset="0"/>
                <a:cs typeface="Times New Roman" panose="02020603050405020304" pitchFamily="18" charset="0"/>
              </a:rPr>
              <a:t> us, the integrity of nature is counterposed to the utilitarianism and instrumental rationality through which the Enlightenment ideals were practically realized</a:t>
            </a:r>
          </a:p>
          <a:p>
            <a:r>
              <a:rPr lang="en-GB" sz="1800" dirty="0">
                <a:effectLst/>
                <a:latin typeface="Baskerville" panose="02020502070401020303" pitchFamily="18" charset="0"/>
                <a:ea typeface="Baskerville" panose="02020502070401020303" pitchFamily="18" charset="0"/>
                <a:cs typeface="Times New Roman" panose="02020603050405020304" pitchFamily="18" charset="0"/>
              </a:rPr>
              <a:t> and theoretically legitimated: the point is not to return to a past primitivity, but to discover in ‘nature’, both inner and outer, the source of redemption from</a:t>
            </a:r>
          </a:p>
          <a:p>
            <a:r>
              <a:rPr lang="en-GB" sz="1800" dirty="0">
                <a:effectLst/>
                <a:latin typeface="Baskerville" panose="02020502070401020303" pitchFamily="18" charset="0"/>
                <a:ea typeface="Baskerville" panose="02020502070401020303" pitchFamily="18" charset="0"/>
                <a:cs typeface="Times New Roman" panose="02020603050405020304" pitchFamily="18" charset="0"/>
              </a:rPr>
              <a:t> the alienation and depredations of industrialism and the ‘cash nexus’ deformation of human relations. Soper  29 </a:t>
            </a:r>
            <a:endParaRPr lang="en-US" dirty="0">
              <a:latin typeface="Baskerville" panose="02020502070401020303" pitchFamily="18" charset="0"/>
              <a:ea typeface="Baskerville" panose="02020502070401020303" pitchFamily="18" charset="0"/>
            </a:endParaRPr>
          </a:p>
          <a:p>
            <a:endParaRPr lang="en-GB" sz="1800" dirty="0">
              <a:effectLst/>
              <a:latin typeface="Baskerville" panose="02020502070401020303" pitchFamily="18" charset="0"/>
              <a:ea typeface="Baskerville" panose="02020502070401020303" pitchFamily="18" charset="0"/>
            </a:endParaRPr>
          </a:p>
        </p:txBody>
      </p:sp>
      <p:pic>
        <p:nvPicPr>
          <p:cNvPr id="5122" name="Picture 2" descr="CX4H4N Boreal forest trees clear felled to make way for a new tar sands mine north of Fort McMurray, Alberta,">
            <a:extLst>
              <a:ext uri="{FF2B5EF4-FFF2-40B4-BE49-F238E27FC236}">
                <a16:creationId xmlns:a16="http://schemas.microsoft.com/office/drawing/2014/main" id="{5F0ED659-DA88-E19B-3000-EA049293D3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285875"/>
            <a:ext cx="5905500" cy="3543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5371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A0D70F3-8EB7-A703-29B1-DBE56D05E22C}"/>
              </a:ext>
            </a:extLst>
          </p:cNvPr>
          <p:cNvSpPr txBox="1"/>
          <p:nvPr/>
        </p:nvSpPr>
        <p:spPr>
          <a:xfrm>
            <a:off x="292892" y="272266"/>
            <a:ext cx="8036719" cy="2585323"/>
          </a:xfrm>
          <a:prstGeom prst="rect">
            <a:avLst/>
          </a:prstGeom>
          <a:noFill/>
        </p:spPr>
        <p:txBody>
          <a:bodyPr wrap="square">
            <a:spAutoFit/>
          </a:bodyPr>
          <a:lstStyle/>
          <a:p>
            <a:r>
              <a:rPr lang="en-GB" dirty="0">
                <a:effectLst/>
                <a:latin typeface="Baskerville" panose="02020502070401020303" pitchFamily="18" charset="0"/>
                <a:ea typeface="Baskerville" panose="02020502070401020303" pitchFamily="18" charset="0"/>
              </a:rPr>
              <a:t>In the decades since [Chernobyl], ecologists have measured how wild</a:t>
            </a:r>
          </a:p>
          <a:p>
            <a:r>
              <a:rPr lang="en-GB" dirty="0">
                <a:effectLst/>
                <a:latin typeface="Baskerville" panose="02020502070401020303" pitchFamily="18" charset="0"/>
                <a:ea typeface="Baskerville" panose="02020502070401020303" pitchFamily="18" charset="0"/>
              </a:rPr>
              <a:t>nature has responded and evolved in an area where people have been</a:t>
            </a:r>
          </a:p>
          <a:p>
            <a:r>
              <a:rPr lang="en-GB" dirty="0">
                <a:effectLst/>
                <a:latin typeface="Baskerville" panose="02020502070401020303" pitchFamily="18" charset="0"/>
                <a:ea typeface="Baskerville" panose="02020502070401020303" pitchFamily="18" charset="0"/>
              </a:rPr>
              <a:t>excluded. A “new nature” has grown up in this place of catastrophe: it will</a:t>
            </a:r>
          </a:p>
          <a:p>
            <a:r>
              <a:rPr lang="en-GB" dirty="0">
                <a:effectLst/>
                <a:latin typeface="Baskerville" panose="02020502070401020303" pitchFamily="18" charset="0"/>
                <a:ea typeface="Baskerville" panose="02020502070401020303" pitchFamily="18" charset="0"/>
              </a:rPr>
              <a:t>have a different future because of this moment. For many people ecologists</a:t>
            </a:r>
          </a:p>
          <a:p>
            <a:r>
              <a:rPr lang="en-GB" dirty="0">
                <a:effectLst/>
                <a:latin typeface="Baskerville" panose="02020502070401020303" pitchFamily="18" charset="0"/>
                <a:ea typeface="Baskerville" panose="02020502070401020303" pitchFamily="18" charset="0"/>
              </a:rPr>
              <a:t>have been the key experts of the environment. Indeed, in some places,</a:t>
            </a:r>
          </a:p>
          <a:p>
            <a:r>
              <a:rPr lang="en-GB" dirty="0">
                <a:effectLst/>
                <a:latin typeface="Baskerville" panose="02020502070401020303" pitchFamily="18" charset="0"/>
                <a:ea typeface="Baskerville" panose="02020502070401020303" pitchFamily="18" charset="0"/>
              </a:rPr>
              <a:t>people call the environment “the ecology.”</a:t>
            </a:r>
          </a:p>
          <a:p>
            <a:endParaRPr lang="en-GB" dirty="0">
              <a:effectLst/>
              <a:latin typeface="Baskerville" panose="02020502070401020303" pitchFamily="18" charset="0"/>
              <a:ea typeface="Baskerville" panose="02020502070401020303" pitchFamily="18" charset="0"/>
            </a:endParaRPr>
          </a:p>
          <a:p>
            <a:r>
              <a:rPr lang="en-GB" dirty="0">
                <a:effectLst/>
                <a:latin typeface="Baskerville" panose="02020502070401020303" pitchFamily="18" charset="0"/>
                <a:ea typeface="Baskerville" panose="02020502070401020303" pitchFamily="18" charset="0"/>
              </a:rPr>
              <a:t>As we trace the environment from 1948 onward in history and into the</a:t>
            </a:r>
          </a:p>
          <a:p>
            <a:r>
              <a:rPr lang="en-GB" dirty="0">
                <a:effectLst/>
                <a:latin typeface="Baskerville" panose="02020502070401020303" pitchFamily="18" charset="0"/>
                <a:ea typeface="Baskerville" panose="02020502070401020303" pitchFamily="18" charset="0"/>
              </a:rPr>
              <a:t>future, we find different </a:t>
            </a:r>
            <a:r>
              <a:rPr lang="en-GB" b="1" dirty="0">
                <a:effectLst/>
                <a:latin typeface="Baskerville" panose="02020502070401020303" pitchFamily="18" charset="0"/>
                <a:ea typeface="Baskerville" panose="02020502070401020303" pitchFamily="18" charset="0"/>
              </a:rPr>
              <a:t>experts</a:t>
            </a:r>
            <a:r>
              <a:rPr lang="en-GB" dirty="0">
                <a:effectLst/>
                <a:latin typeface="Baskerville" panose="02020502070401020303" pitchFamily="18" charset="0"/>
                <a:ea typeface="Baskerville" panose="02020502070401020303" pitchFamily="18" charset="0"/>
              </a:rPr>
              <a:t> are important at different times. (</a:t>
            </a:r>
            <a:r>
              <a:rPr lang="en-GB" dirty="0" err="1">
                <a:effectLst/>
                <a:latin typeface="Baskerville" panose="02020502070401020303" pitchFamily="18" charset="0"/>
                <a:ea typeface="Baskerville" panose="02020502070401020303" pitchFamily="18" charset="0"/>
              </a:rPr>
              <a:t>Warde</a:t>
            </a:r>
            <a:r>
              <a:rPr lang="en-GB" dirty="0">
                <a:effectLst/>
                <a:latin typeface="Baskerville" panose="02020502070401020303" pitchFamily="18" charset="0"/>
                <a:ea typeface="Baskerville" panose="02020502070401020303" pitchFamily="18" charset="0"/>
              </a:rPr>
              <a:t> et al)</a:t>
            </a:r>
          </a:p>
        </p:txBody>
      </p:sp>
      <p:sp>
        <p:nvSpPr>
          <p:cNvPr id="4" name="TextBox 3">
            <a:extLst>
              <a:ext uri="{FF2B5EF4-FFF2-40B4-BE49-F238E27FC236}">
                <a16:creationId xmlns:a16="http://schemas.microsoft.com/office/drawing/2014/main" id="{8A85180F-2A90-BA3B-6B48-AB5E62494D86}"/>
              </a:ext>
            </a:extLst>
          </p:cNvPr>
          <p:cNvSpPr txBox="1"/>
          <p:nvPr/>
        </p:nvSpPr>
        <p:spPr>
          <a:xfrm>
            <a:off x="971550" y="3529013"/>
            <a:ext cx="184731" cy="369332"/>
          </a:xfrm>
          <a:prstGeom prst="rect">
            <a:avLst/>
          </a:prstGeom>
          <a:noFill/>
        </p:spPr>
        <p:txBody>
          <a:bodyPr wrap="none" rtlCol="0">
            <a:spAutoFit/>
          </a:bodyPr>
          <a:lstStyle/>
          <a:p>
            <a:endParaRPr lang="en-US" dirty="0"/>
          </a:p>
        </p:txBody>
      </p:sp>
      <p:sp>
        <p:nvSpPr>
          <p:cNvPr id="5" name="TextBox 4">
            <a:extLst>
              <a:ext uri="{FF2B5EF4-FFF2-40B4-BE49-F238E27FC236}">
                <a16:creationId xmlns:a16="http://schemas.microsoft.com/office/drawing/2014/main" id="{03EDE349-F439-2C6A-42A4-4F138CACD700}"/>
              </a:ext>
            </a:extLst>
          </p:cNvPr>
          <p:cNvSpPr txBox="1"/>
          <p:nvPr/>
        </p:nvSpPr>
        <p:spPr>
          <a:xfrm>
            <a:off x="292892" y="3086100"/>
            <a:ext cx="7156639" cy="3139321"/>
          </a:xfrm>
          <a:prstGeom prst="rect">
            <a:avLst/>
          </a:prstGeom>
          <a:noFill/>
        </p:spPr>
        <p:txBody>
          <a:bodyPr wrap="none" rtlCol="0">
            <a:spAutoFit/>
          </a:bodyPr>
          <a:lstStyle/>
          <a:p>
            <a:r>
              <a:rPr lang="en-GB" dirty="0">
                <a:effectLst/>
                <a:latin typeface="Baskerville" panose="02020502070401020303" pitchFamily="18" charset="0"/>
                <a:ea typeface="Baskerville" panose="02020502070401020303" pitchFamily="18" charset="0"/>
              </a:rPr>
              <a:t>So this is not so much a book about what the environment is as much as</a:t>
            </a:r>
          </a:p>
          <a:p>
            <a:r>
              <a:rPr lang="en-GB" dirty="0">
                <a:effectLst/>
                <a:latin typeface="Baskerville" panose="02020502070401020303" pitchFamily="18" charset="0"/>
                <a:ea typeface="Baskerville" panose="02020502070401020303" pitchFamily="18" charset="0"/>
              </a:rPr>
              <a:t>it is about what humans have wanted to make of it. It is about the</a:t>
            </a:r>
          </a:p>
          <a:p>
            <a:r>
              <a:rPr lang="en-GB" dirty="0">
                <a:effectLst/>
                <a:latin typeface="Baskerville" panose="02020502070401020303" pitchFamily="18" charset="0"/>
                <a:ea typeface="Baskerville" panose="02020502070401020303" pitchFamily="18" charset="0"/>
              </a:rPr>
              <a:t>imagination, the history, and the creativity of the experts, as well as their</a:t>
            </a:r>
          </a:p>
          <a:p>
            <a:r>
              <a:rPr lang="en-GB" dirty="0">
                <a:effectLst/>
                <a:latin typeface="Baskerville" panose="02020502070401020303" pitchFamily="18" charset="0"/>
                <a:ea typeface="Baskerville" panose="02020502070401020303" pitchFamily="18" charset="0"/>
              </a:rPr>
              <a:t>technical and diplomatic skills, and how well ordinary people have</a:t>
            </a:r>
          </a:p>
          <a:p>
            <a:r>
              <a:rPr lang="en-GB" dirty="0">
                <a:effectLst/>
                <a:latin typeface="Baskerville" panose="02020502070401020303" pitchFamily="18" charset="0"/>
                <a:ea typeface="Baskerville" panose="02020502070401020303" pitchFamily="18" charset="0"/>
              </a:rPr>
              <a:t>understood these and contributed to framing environmental concerns.</a:t>
            </a:r>
          </a:p>
          <a:p>
            <a:r>
              <a:rPr lang="en-GB" dirty="0">
                <a:effectLst/>
                <a:latin typeface="Baskerville" panose="02020502070401020303" pitchFamily="18" charset="0"/>
                <a:ea typeface="Baskerville" panose="02020502070401020303" pitchFamily="18" charset="0"/>
              </a:rPr>
              <a:t>Expertise has moved popular opinion, business practices, and</a:t>
            </a:r>
          </a:p>
          <a:p>
            <a:r>
              <a:rPr lang="en-GB" dirty="0">
                <a:effectLst/>
                <a:latin typeface="Baskerville" panose="02020502070401020303" pitchFamily="18" charset="0"/>
                <a:ea typeface="Baskerville" panose="02020502070401020303" pitchFamily="18" charset="0"/>
              </a:rPr>
              <a:t>understandings of the world, but only so far. Expertise has limits in the</a:t>
            </a:r>
          </a:p>
          <a:p>
            <a:r>
              <a:rPr lang="en-GB" dirty="0">
                <a:effectLst/>
                <a:latin typeface="Baskerville" panose="02020502070401020303" pitchFamily="18" charset="0"/>
                <a:ea typeface="Baskerville" panose="02020502070401020303" pitchFamily="18" charset="0"/>
              </a:rPr>
              <a:t>political world. We all share the environment and have a say in what is</a:t>
            </a:r>
          </a:p>
          <a:p>
            <a:r>
              <a:rPr lang="en-GB" dirty="0">
                <a:effectLst/>
                <a:latin typeface="Baskerville" panose="02020502070401020303" pitchFamily="18" charset="0"/>
                <a:ea typeface="Baskerville" panose="02020502070401020303" pitchFamily="18" charset="0"/>
              </a:rPr>
              <a:t>possible. Thus, the environment is a key concept: it drives conversations</a:t>
            </a:r>
          </a:p>
          <a:p>
            <a:r>
              <a:rPr lang="en-GB" dirty="0">
                <a:effectLst/>
                <a:latin typeface="Baskerville" panose="02020502070401020303" pitchFamily="18" charset="0"/>
                <a:ea typeface="Baskerville" panose="02020502070401020303" pitchFamily="18" charset="0"/>
              </a:rPr>
              <a:t>about what it means to be human in the world on many scales. </a:t>
            </a:r>
            <a:r>
              <a:rPr lang="en-GB" dirty="0">
                <a:latin typeface="Baskerville" panose="02020502070401020303" pitchFamily="18" charset="0"/>
                <a:ea typeface="Baskerville" panose="02020502070401020303" pitchFamily="18" charset="0"/>
              </a:rPr>
              <a:t>(</a:t>
            </a:r>
            <a:r>
              <a:rPr lang="en-GB" dirty="0" err="1">
                <a:effectLst/>
                <a:latin typeface="Baskerville" panose="02020502070401020303" pitchFamily="18" charset="0"/>
                <a:ea typeface="Baskerville" panose="02020502070401020303" pitchFamily="18" charset="0"/>
              </a:rPr>
              <a:t>Warde</a:t>
            </a:r>
            <a:r>
              <a:rPr lang="en-GB" dirty="0">
                <a:effectLst/>
                <a:latin typeface="Baskerville" panose="02020502070401020303" pitchFamily="18" charset="0"/>
                <a:ea typeface="Baskerville" panose="02020502070401020303" pitchFamily="18" charset="0"/>
              </a:rPr>
              <a:t> et al</a:t>
            </a:r>
          </a:p>
          <a:p>
            <a:r>
              <a:rPr lang="en-US" dirty="0">
                <a:latin typeface="Baskerville" panose="02020502070401020303" pitchFamily="18" charset="0"/>
                <a:ea typeface="Baskerville" panose="02020502070401020303" pitchFamily="18" charset="0"/>
              </a:rPr>
              <a:t>)</a:t>
            </a:r>
          </a:p>
        </p:txBody>
      </p:sp>
      <p:pic>
        <p:nvPicPr>
          <p:cNvPr id="6146" name="Picture 2" descr="The Environment: A History of the Idea : Warde, Paul, Robin, Libby, Sörlin,  Sverker: Amazon.co.uk: Books">
            <a:extLst>
              <a:ext uri="{FF2B5EF4-FFF2-40B4-BE49-F238E27FC236}">
                <a16:creationId xmlns:a16="http://schemas.microsoft.com/office/drawing/2014/main" id="{5120B4E7-EDCC-E3C8-38C7-B556007C1B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0993" y="272266"/>
            <a:ext cx="4078115" cy="6115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95947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844ED1-99BF-5345-AE6C-5B7903DAFA1B}"/>
              </a:ext>
            </a:extLst>
          </p:cNvPr>
          <p:cNvSpPr txBox="1"/>
          <p:nvPr/>
        </p:nvSpPr>
        <p:spPr>
          <a:xfrm>
            <a:off x="500063" y="586324"/>
            <a:ext cx="8279605" cy="4801314"/>
          </a:xfrm>
          <a:prstGeom prst="rect">
            <a:avLst/>
          </a:prstGeom>
          <a:noFill/>
        </p:spPr>
        <p:txBody>
          <a:bodyPr wrap="square">
            <a:spAutoFit/>
          </a:bodyPr>
          <a:lstStyle/>
          <a:p>
            <a:r>
              <a:rPr lang="en-GB" dirty="0">
                <a:effectLst/>
                <a:latin typeface="Baskerville" panose="02020502070401020303" pitchFamily="18" charset="0"/>
                <a:ea typeface="Baskerville" panose="02020502070401020303" pitchFamily="18" charset="0"/>
                <a:cs typeface="Times New Roman" panose="02020603050405020304" pitchFamily="18" charset="0"/>
              </a:rPr>
              <a:t>I begin with the origins of the environmental impulse in the two</a:t>
            </a:r>
          </a:p>
          <a:p>
            <a:r>
              <a:rPr lang="en-GB" dirty="0">
                <a:effectLst/>
                <a:latin typeface="Baskerville" panose="02020502070401020303" pitchFamily="18" charset="0"/>
                <a:ea typeface="Baskerville" panose="02020502070401020303" pitchFamily="18" charset="0"/>
                <a:cs typeface="Times New Roman" panose="02020603050405020304" pitchFamily="18" charset="0"/>
              </a:rPr>
              <a:t>contexts. Environmental movements in the North have, I think, been</a:t>
            </a:r>
          </a:p>
          <a:p>
            <a:r>
              <a:rPr lang="en-GB" dirty="0">
                <a:effectLst/>
                <a:latin typeface="Baskerville" panose="02020502070401020303" pitchFamily="18" charset="0"/>
                <a:ea typeface="Baskerville" panose="02020502070401020303" pitchFamily="18" charset="0"/>
                <a:cs typeface="Times New Roman" panose="02020603050405020304" pitchFamily="18" charset="0"/>
              </a:rPr>
              <a:t>convincingly related to the emergence of a post-materialist or post-industrial</a:t>
            </a:r>
          </a:p>
          <a:p>
            <a:r>
              <a:rPr lang="en-GB" dirty="0">
                <a:effectLst/>
                <a:latin typeface="Baskerville" panose="02020502070401020303" pitchFamily="18" charset="0"/>
                <a:ea typeface="Baskerville" panose="02020502070401020303" pitchFamily="18" charset="0"/>
                <a:cs typeface="Times New Roman" panose="02020603050405020304" pitchFamily="18" charset="0"/>
              </a:rPr>
              <a:t>society. The creation of a mass consumer society has not only time off work </a:t>
            </a:r>
          </a:p>
          <a:p>
            <a:r>
              <a:rPr lang="en-GB" dirty="0">
                <a:effectLst/>
                <a:latin typeface="Baskerville" panose="02020502070401020303" pitchFamily="18" charset="0"/>
                <a:ea typeface="Baskerville" panose="02020502070401020303" pitchFamily="18" charset="0"/>
                <a:cs typeface="Times New Roman" panose="02020603050405020304" pitchFamily="18" charset="0"/>
              </a:rPr>
              <a:t>to the most diverse uses. Nature is made accessible through</a:t>
            </a:r>
            <a:endParaRPr lang="en-GB" dirty="0">
              <a:latin typeface="Baskerville" panose="02020502070401020303" pitchFamily="18" charset="0"/>
              <a:ea typeface="Baskerville" panose="02020502070401020303" pitchFamily="18" charset="0"/>
              <a:cs typeface="Times New Roman" panose="02020603050405020304" pitchFamily="18" charset="0"/>
            </a:endParaRPr>
          </a:p>
          <a:p>
            <a:r>
              <a:rPr lang="en-GB" dirty="0">
                <a:latin typeface="Baskerville" panose="02020502070401020303" pitchFamily="18" charset="0"/>
                <a:ea typeface="Baskerville" panose="02020502070401020303" pitchFamily="18" charset="0"/>
                <a:cs typeface="Times New Roman" panose="02020603050405020304" pitchFamily="18" charset="0"/>
              </a:rPr>
              <a:t>t</a:t>
            </a:r>
            <a:r>
              <a:rPr lang="en-GB" dirty="0">
                <a:effectLst/>
                <a:latin typeface="Baskerville" panose="02020502070401020303" pitchFamily="18" charset="0"/>
                <a:ea typeface="Baskerville" panose="02020502070401020303" pitchFamily="18" charset="0"/>
                <a:cs typeface="Times New Roman" panose="02020603050405020304" pitchFamily="18" charset="0"/>
              </a:rPr>
              <a:t>he car, now no longer a monopoly of the elite but an artefact in almost</a:t>
            </a:r>
          </a:p>
          <a:p>
            <a:r>
              <a:rPr lang="en-GB" dirty="0">
                <a:effectLst/>
                <a:latin typeface="Baskerville" panose="02020502070401020303" pitchFamily="18" charset="0"/>
                <a:ea typeface="Baskerville" panose="02020502070401020303" pitchFamily="18" charset="0"/>
                <a:cs typeface="Times New Roman" panose="02020603050405020304" pitchFamily="18" charset="0"/>
              </a:rPr>
              <a:t>everyone’s possession It is the car which, more than anything else, opens</a:t>
            </a:r>
          </a:p>
          <a:p>
            <a:r>
              <a:rPr lang="en-GB" dirty="0">
                <a:effectLst/>
                <a:latin typeface="Baskerville" panose="02020502070401020303" pitchFamily="18" charset="0"/>
                <a:ea typeface="Baskerville" panose="02020502070401020303" pitchFamily="18" charset="0"/>
                <a:cs typeface="Times New Roman" panose="02020603050405020304" pitchFamily="18" charset="0"/>
              </a:rPr>
              <a:t>up a new world, of the wild, that is refreshingly different from the worlds</a:t>
            </a:r>
          </a:p>
          <a:p>
            <a:r>
              <a:rPr lang="en-GB" dirty="0">
                <a:effectLst/>
                <a:latin typeface="Baskerville" panose="02020502070401020303" pitchFamily="18" charset="0"/>
                <a:ea typeface="Baskerville" panose="02020502070401020303" pitchFamily="18" charset="0"/>
                <a:cs typeface="Times New Roman" panose="02020603050405020304" pitchFamily="18" charset="0"/>
              </a:rPr>
              <a:t>of the city and the factory. In a curious paradox, this “most modern creation</a:t>
            </a:r>
          </a:p>
          <a:p>
            <a:r>
              <a:rPr lang="en-GB" dirty="0">
                <a:effectLst/>
                <a:latin typeface="Baskerville" panose="02020502070401020303" pitchFamily="18" charset="0"/>
                <a:ea typeface="Baskerville" panose="02020502070401020303" pitchFamily="18" charset="0"/>
                <a:cs typeface="Times New Roman" panose="02020603050405020304" pitchFamily="18" charset="0"/>
              </a:rPr>
              <a:t>of industry” becomes the vehicle of anti-industrial impulses, taking one to</a:t>
            </a:r>
          </a:p>
          <a:p>
            <a:r>
              <a:rPr lang="en-GB" dirty="0">
                <a:latin typeface="Baskerville" panose="02020502070401020303" pitchFamily="18" charset="0"/>
                <a:ea typeface="Baskerville" panose="02020502070401020303" pitchFamily="18" charset="0"/>
                <a:cs typeface="Times New Roman" panose="02020603050405020304" pitchFamily="18" charset="0"/>
              </a:rPr>
              <a:t>d</a:t>
            </a:r>
            <a:r>
              <a:rPr lang="en-GB" dirty="0">
                <a:effectLst/>
                <a:latin typeface="Baskerville" panose="02020502070401020303" pitchFamily="18" charset="0"/>
                <a:ea typeface="Baskerville" panose="02020502070401020303" pitchFamily="18" charset="0"/>
                <a:cs typeface="Times New Roman" panose="02020603050405020304" pitchFamily="18" charset="0"/>
              </a:rPr>
              <a:t>istant adventures to </a:t>
            </a:r>
            <a:r>
              <a:rPr lang="en-GB" dirty="0">
                <a:latin typeface="Baskerville" panose="02020502070401020303" pitchFamily="18" charset="0"/>
                <a:ea typeface="Baskerville" panose="02020502070401020303" pitchFamily="18" charset="0"/>
                <a:cs typeface="Times New Roman" panose="02020603050405020304" pitchFamily="18" charset="0"/>
              </a:rPr>
              <a:t>“</a:t>
            </a:r>
            <a:r>
              <a:rPr lang="en-GB" dirty="0">
                <a:effectLst/>
                <a:latin typeface="Baskerville" panose="02020502070401020303" pitchFamily="18" charset="0"/>
                <a:ea typeface="Baskerville" panose="02020502070401020303" pitchFamily="18" charset="0"/>
                <a:cs typeface="Times New Roman" panose="02020603050405020304" pitchFamily="18" charset="0"/>
              </a:rPr>
              <a:t>homey little towns, enchanting fairy tale forests, far</a:t>
            </a:r>
          </a:p>
          <a:p>
            <a:r>
              <a:rPr lang="en-GB" dirty="0">
                <a:effectLst/>
                <a:latin typeface="Baskerville" panose="02020502070401020303" pitchFamily="18" charset="0"/>
                <a:ea typeface="Baskerville" panose="02020502070401020303" pitchFamily="18" charset="0"/>
                <a:cs typeface="Times New Roman" panose="02020603050405020304" pitchFamily="18" charset="0"/>
              </a:rPr>
              <a:t>from stale routine, functional ugliness or the dictates of the clock. Guha and Martinez-</a:t>
            </a:r>
            <a:r>
              <a:rPr lang="en-GB" dirty="0" err="1">
                <a:effectLst/>
                <a:latin typeface="Baskerville" panose="02020502070401020303" pitchFamily="18" charset="0"/>
                <a:ea typeface="Baskerville" panose="02020502070401020303" pitchFamily="18" charset="0"/>
                <a:cs typeface="Times New Roman" panose="02020603050405020304" pitchFamily="18" charset="0"/>
              </a:rPr>
              <a:t>Alier</a:t>
            </a:r>
            <a:r>
              <a:rPr lang="en-GB" dirty="0">
                <a:effectLst/>
                <a:latin typeface="Baskerville" panose="02020502070401020303" pitchFamily="18" charset="0"/>
                <a:ea typeface="Baskerville" panose="02020502070401020303" pitchFamily="18" charset="0"/>
                <a:cs typeface="Times New Roman" panose="02020603050405020304" pitchFamily="18" charset="0"/>
              </a:rPr>
              <a:t>, 26 </a:t>
            </a:r>
            <a:endParaRPr lang="en-GB" dirty="0">
              <a:latin typeface="Baskerville" panose="02020502070401020303" pitchFamily="18" charset="0"/>
              <a:ea typeface="Baskerville" panose="02020502070401020303" pitchFamily="18" charset="0"/>
              <a:cs typeface="Times New Roman" panose="02020603050405020304" pitchFamily="18" charset="0"/>
            </a:endParaRPr>
          </a:p>
          <a:p>
            <a:endParaRPr lang="en-GB" dirty="0">
              <a:effectLst/>
              <a:latin typeface="Baskerville" panose="02020502070401020303" pitchFamily="18" charset="0"/>
              <a:ea typeface="Baskerville" panose="02020502070401020303" pitchFamily="18" charset="0"/>
              <a:cs typeface="Times New Roman" panose="02020603050405020304" pitchFamily="18" charset="0"/>
            </a:endParaRPr>
          </a:p>
          <a:p>
            <a:r>
              <a:rPr lang="en-GB" dirty="0">
                <a:effectLst/>
                <a:latin typeface="Baskerville" panose="02020502070401020303" pitchFamily="18" charset="0"/>
                <a:ea typeface="Baskerville" panose="02020502070401020303" pitchFamily="18" charset="0"/>
                <a:cs typeface="Times New Roman" panose="02020603050405020304" pitchFamily="18" charset="0"/>
              </a:rPr>
              <a:t>Here</a:t>
            </a:r>
            <a:r>
              <a:rPr lang="en-GB" dirty="0">
                <a:latin typeface="Baskerville" panose="02020502070401020303" pitchFamily="18" charset="0"/>
                <a:ea typeface="Baskerville" panose="02020502070401020303" pitchFamily="18" charset="0"/>
                <a:cs typeface="Times New Roman" panose="02020603050405020304" pitchFamily="18" charset="0"/>
              </a:rPr>
              <a:t> </a:t>
            </a:r>
            <a:r>
              <a:rPr lang="en-GB" dirty="0">
                <a:effectLst/>
                <a:latin typeface="Baskerville" panose="02020502070401020303" pitchFamily="18" charset="0"/>
                <a:ea typeface="Baskerville" panose="02020502070401020303" pitchFamily="18" charset="0"/>
                <a:cs typeface="Times New Roman" panose="02020603050405020304" pitchFamily="18" charset="0"/>
              </a:rPr>
              <a:t>lies the source of popular support for the protection of wilderness in the</a:t>
            </a:r>
          </a:p>
          <a:p>
            <a:r>
              <a:rPr lang="en-GB" dirty="0">
                <a:effectLst/>
                <a:latin typeface="Baskerville" panose="02020502070401020303" pitchFamily="18" charset="0"/>
                <a:ea typeface="Baskerville" panose="02020502070401020303" pitchFamily="18" charset="0"/>
                <a:cs typeface="Times New Roman" panose="02020603050405020304" pitchFamily="18" charset="0"/>
              </a:rPr>
              <a:t>United States - namely, that nature is no longer restricted to the privileged</a:t>
            </a:r>
          </a:p>
          <a:p>
            <a:r>
              <a:rPr lang="en-GB" dirty="0">
                <a:effectLst/>
                <a:latin typeface="Baskerville" panose="02020502070401020303" pitchFamily="18" charset="0"/>
                <a:ea typeface="Baskerville" panose="02020502070401020303" pitchFamily="18" charset="0"/>
                <a:cs typeface="Times New Roman" panose="02020603050405020304" pitchFamily="18" charset="0"/>
              </a:rPr>
              <a:t>few, but available to all. 17</a:t>
            </a:r>
          </a:p>
        </p:txBody>
      </p:sp>
      <p:pic>
        <p:nvPicPr>
          <p:cNvPr id="7170" name="Picture 2" descr="Varieties of Environmentalism: Essays North and South - Guha, Ramachandra:  9781853833298 - AbeBooks">
            <a:extLst>
              <a:ext uri="{FF2B5EF4-FFF2-40B4-BE49-F238E27FC236}">
                <a16:creationId xmlns:a16="http://schemas.microsoft.com/office/drawing/2014/main" id="{6FE32670-9527-7EEA-9DE3-44F2CD20F5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82758" y="877987"/>
            <a:ext cx="2809179" cy="4217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31047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EE1000-8D69-BD69-2AD1-C2A71C94AF0F}"/>
              </a:ext>
            </a:extLst>
          </p:cNvPr>
          <p:cNvSpPr txBox="1"/>
          <p:nvPr/>
        </p:nvSpPr>
        <p:spPr>
          <a:xfrm>
            <a:off x="242888" y="0"/>
            <a:ext cx="6100762" cy="6892886"/>
          </a:xfrm>
          <a:prstGeom prst="rect">
            <a:avLst/>
          </a:prstGeom>
          <a:noFill/>
        </p:spPr>
        <p:txBody>
          <a:bodyPr wrap="square">
            <a:spAutoFit/>
          </a:bodyPr>
          <a:lstStyle/>
          <a:p>
            <a:r>
              <a:rPr lang="en-GB" sz="1400" b="1" dirty="0">
                <a:effectLst/>
                <a:latin typeface="Baskerville" panose="02020502070401020303" pitchFamily="18" charset="0"/>
                <a:ea typeface="Baskerville" panose="02020502070401020303" pitchFamily="18" charset="0"/>
              </a:rPr>
              <a:t>SLOW </a:t>
            </a:r>
            <a:r>
              <a:rPr lang="en-GB" sz="1400" b="1" dirty="0">
                <a:latin typeface="Baskerville" panose="02020502070401020303" pitchFamily="18" charset="0"/>
                <a:ea typeface="Baskerville" panose="02020502070401020303" pitchFamily="18" charset="0"/>
              </a:rPr>
              <a:t>VIOLENCE</a:t>
            </a:r>
          </a:p>
          <a:p>
            <a:r>
              <a:rPr lang="en-GB" sz="1400" dirty="0">
                <a:effectLst/>
                <a:latin typeface="Baskerville" panose="02020502070401020303" pitchFamily="18" charset="0"/>
                <a:ea typeface="Baskerville" panose="02020502070401020303" pitchFamily="18" charset="0"/>
              </a:rPr>
              <a:t>Often it is “slow catastrophes” that change the environment, working over</a:t>
            </a:r>
          </a:p>
          <a:p>
            <a:r>
              <a:rPr lang="en-GB" sz="1400" dirty="0">
                <a:effectLst/>
                <a:latin typeface="Baskerville" panose="02020502070401020303" pitchFamily="18" charset="0"/>
                <a:ea typeface="Baskerville" panose="02020502070401020303" pitchFamily="18" charset="0"/>
              </a:rPr>
              <a:t>longer time periods. Droughts and famines, the acidification of the oceans</a:t>
            </a:r>
          </a:p>
          <a:p>
            <a:r>
              <a:rPr lang="en-GB" sz="1400" dirty="0">
                <a:effectLst/>
                <a:latin typeface="Baskerville" panose="02020502070401020303" pitchFamily="18" charset="0"/>
                <a:ea typeface="Baskerville" panose="02020502070401020303" pitchFamily="18" charset="0"/>
              </a:rPr>
              <a:t>from agricultural chemicals, lead poisoning in children playing in areas</a:t>
            </a:r>
          </a:p>
          <a:p>
            <a:r>
              <a:rPr lang="en-GB" sz="1400" dirty="0">
                <a:effectLst/>
                <a:latin typeface="Baskerville" panose="02020502070401020303" pitchFamily="18" charset="0"/>
                <a:ea typeface="Baskerville" panose="02020502070401020303" pitchFamily="18" charset="0"/>
              </a:rPr>
              <a:t>with lead paint are all disasters, but they evolve more slowly than the</a:t>
            </a:r>
          </a:p>
          <a:p>
            <a:r>
              <a:rPr lang="en-GB" sz="1400" dirty="0">
                <a:effectLst/>
                <a:latin typeface="Baskerville" panose="02020502070401020303" pitchFamily="18" charset="0"/>
                <a:ea typeface="Baskerville" panose="02020502070401020303" pitchFamily="18" charset="0"/>
              </a:rPr>
              <a:t>human eye can see.  (</a:t>
            </a:r>
            <a:r>
              <a:rPr lang="en-GB" sz="1400" dirty="0" err="1">
                <a:effectLst/>
                <a:latin typeface="Baskerville" panose="02020502070401020303" pitchFamily="18" charset="0"/>
                <a:ea typeface="Baskerville" panose="02020502070401020303" pitchFamily="18" charset="0"/>
              </a:rPr>
              <a:t>Warde</a:t>
            </a:r>
            <a:r>
              <a:rPr lang="en-GB" sz="1400" dirty="0">
                <a:effectLst/>
                <a:latin typeface="Baskerville" panose="02020502070401020303" pitchFamily="18" charset="0"/>
                <a:ea typeface="Baskerville" panose="02020502070401020303" pitchFamily="18" charset="0"/>
              </a:rPr>
              <a:t> et al)</a:t>
            </a:r>
          </a:p>
          <a:p>
            <a:endParaRPr lang="en-GB" sz="1400" dirty="0">
              <a:latin typeface="Baskerville" panose="02020502070401020303" pitchFamily="18" charset="0"/>
              <a:ea typeface="Baskerville" panose="02020502070401020303" pitchFamily="18" charset="0"/>
            </a:endParaRPr>
          </a:p>
          <a:p>
            <a:r>
              <a:rPr lang="en-GB" sz="1400" dirty="0">
                <a:effectLst/>
                <a:latin typeface="Baskerville" panose="02020502070401020303" pitchFamily="18" charset="0"/>
                <a:ea typeface="Baskerville" panose="02020502070401020303" pitchFamily="18" charset="0"/>
              </a:rPr>
              <a:t>Three primary concerns animate this book, chief among them my conviction</a:t>
            </a:r>
          </a:p>
          <a:p>
            <a:r>
              <a:rPr lang="en-GB" sz="1400" dirty="0">
                <a:effectLst/>
                <a:latin typeface="Baskerville" panose="02020502070401020303" pitchFamily="18" charset="0"/>
                <a:ea typeface="Baskerville" panose="02020502070401020303" pitchFamily="18" charset="0"/>
              </a:rPr>
              <a:t>that we urgently need to rethink—politically, imaginatively, and</a:t>
            </a:r>
          </a:p>
          <a:p>
            <a:r>
              <a:rPr lang="en-GB" sz="1400" dirty="0">
                <a:effectLst/>
                <a:latin typeface="Baskerville" panose="02020502070401020303" pitchFamily="18" charset="0"/>
                <a:ea typeface="Baskerville" panose="02020502070401020303" pitchFamily="18" charset="0"/>
              </a:rPr>
              <a:t>theoretically—what I call “slow violence.” By slow violence I mean a violence</a:t>
            </a:r>
          </a:p>
          <a:p>
            <a:r>
              <a:rPr lang="en-GB" sz="1400" dirty="0">
                <a:effectLst/>
                <a:latin typeface="Baskerville" panose="02020502070401020303" pitchFamily="18" charset="0"/>
                <a:ea typeface="Baskerville" panose="02020502070401020303" pitchFamily="18" charset="0"/>
              </a:rPr>
              <a:t>that occurs gradually and out of sight, a violence of delayed destruction</a:t>
            </a:r>
          </a:p>
          <a:p>
            <a:r>
              <a:rPr lang="en-GB" sz="1400" dirty="0">
                <a:effectLst/>
                <a:latin typeface="Baskerville" panose="02020502070401020303" pitchFamily="18" charset="0"/>
                <a:ea typeface="Baskerville" panose="02020502070401020303" pitchFamily="18" charset="0"/>
              </a:rPr>
              <a:t>that is dispersed across time and space, an </a:t>
            </a:r>
            <a:r>
              <a:rPr lang="en-GB" sz="1400" dirty="0" err="1">
                <a:effectLst/>
                <a:latin typeface="Baskerville" panose="02020502070401020303" pitchFamily="18" charset="0"/>
                <a:ea typeface="Baskerville" panose="02020502070401020303" pitchFamily="18" charset="0"/>
              </a:rPr>
              <a:t>attritional</a:t>
            </a:r>
            <a:r>
              <a:rPr lang="en-GB" sz="1400" dirty="0">
                <a:effectLst/>
                <a:latin typeface="Baskerville" panose="02020502070401020303" pitchFamily="18" charset="0"/>
                <a:ea typeface="Baskerville" panose="02020502070401020303" pitchFamily="18" charset="0"/>
              </a:rPr>
              <a:t> violence that is</a:t>
            </a:r>
          </a:p>
          <a:p>
            <a:r>
              <a:rPr lang="en-GB" sz="1400" dirty="0">
                <a:effectLst/>
                <a:latin typeface="Baskerville" panose="02020502070401020303" pitchFamily="18" charset="0"/>
                <a:ea typeface="Baskerville" panose="02020502070401020303" pitchFamily="18" charset="0"/>
              </a:rPr>
              <a:t>typically not viewed as violence at all. Violence is customarily conceived as</a:t>
            </a:r>
          </a:p>
          <a:p>
            <a:r>
              <a:rPr lang="en-GB" sz="1400" dirty="0">
                <a:effectLst/>
                <a:latin typeface="Baskerville" panose="02020502070401020303" pitchFamily="18" charset="0"/>
                <a:ea typeface="Baskerville" panose="02020502070401020303" pitchFamily="18" charset="0"/>
              </a:rPr>
              <a:t>an event or action that is immediate in time, explosive and spectacular in</a:t>
            </a:r>
          </a:p>
          <a:p>
            <a:r>
              <a:rPr lang="en-GB" sz="1400" dirty="0">
                <a:effectLst/>
                <a:latin typeface="Baskerville" panose="02020502070401020303" pitchFamily="18" charset="0"/>
                <a:ea typeface="Baskerville" panose="02020502070401020303" pitchFamily="18" charset="0"/>
              </a:rPr>
              <a:t>space, and as erupting into instant sensational visibility. We need, I believe,</a:t>
            </a:r>
          </a:p>
          <a:p>
            <a:r>
              <a:rPr lang="en-GB" sz="1400" dirty="0">
                <a:effectLst/>
                <a:latin typeface="Baskerville" panose="02020502070401020303" pitchFamily="18" charset="0"/>
                <a:ea typeface="Baskerville" panose="02020502070401020303" pitchFamily="18" charset="0"/>
              </a:rPr>
              <a:t>to engage a different kind of violence, a violence that is neither spectacular</a:t>
            </a:r>
          </a:p>
          <a:p>
            <a:r>
              <a:rPr lang="en-GB" sz="1400" dirty="0">
                <a:effectLst/>
                <a:latin typeface="Baskerville" panose="02020502070401020303" pitchFamily="18" charset="0"/>
                <a:ea typeface="Baskerville" panose="02020502070401020303" pitchFamily="18" charset="0"/>
              </a:rPr>
              <a:t>nor instantaneous, but rather incremental and accretive, its calamitous</a:t>
            </a:r>
          </a:p>
          <a:p>
            <a:r>
              <a:rPr lang="en-GB" sz="1400" dirty="0">
                <a:effectLst/>
                <a:latin typeface="Baskerville" panose="02020502070401020303" pitchFamily="18" charset="0"/>
                <a:ea typeface="Baskerville" panose="02020502070401020303" pitchFamily="18" charset="0"/>
              </a:rPr>
              <a:t>repercussions playing out across a range of temporal scales. In so doing,</a:t>
            </a:r>
          </a:p>
          <a:p>
            <a:r>
              <a:rPr lang="en-GB" sz="1400" dirty="0">
                <a:effectLst/>
                <a:latin typeface="Baskerville" panose="02020502070401020303" pitchFamily="18" charset="0"/>
                <a:ea typeface="Baskerville" panose="02020502070401020303" pitchFamily="18" charset="0"/>
              </a:rPr>
              <a:t>we also need to engage the representational, narrative, and strategic challenges</a:t>
            </a:r>
          </a:p>
          <a:p>
            <a:r>
              <a:rPr lang="en-GB" sz="1400" dirty="0">
                <a:effectLst/>
                <a:latin typeface="Baskerville" panose="02020502070401020303" pitchFamily="18" charset="0"/>
                <a:ea typeface="Baskerville" panose="02020502070401020303" pitchFamily="18" charset="0"/>
              </a:rPr>
              <a:t>posed by the relative invisibility of slow violence. Climate change,</a:t>
            </a:r>
          </a:p>
          <a:p>
            <a:r>
              <a:rPr lang="en-GB" sz="1400" dirty="0">
                <a:effectLst/>
                <a:latin typeface="Baskerville" panose="02020502070401020303" pitchFamily="18" charset="0"/>
                <a:ea typeface="Baskerville" panose="02020502070401020303" pitchFamily="18" charset="0"/>
              </a:rPr>
              <a:t>the thawing cryosphere, toxic drift, biomagnification, deforestation, the</a:t>
            </a:r>
          </a:p>
          <a:p>
            <a:r>
              <a:rPr lang="en-GB" sz="1400" dirty="0">
                <a:effectLst/>
                <a:latin typeface="Baskerville" panose="02020502070401020303" pitchFamily="18" charset="0"/>
                <a:ea typeface="Baskerville" panose="02020502070401020303" pitchFamily="18" charset="0"/>
              </a:rPr>
              <a:t>radioactive aftermaths of wars, acidifying oceans, and a host of other</a:t>
            </a:r>
          </a:p>
          <a:p>
            <a:r>
              <a:rPr lang="en-GB" sz="1400" dirty="0">
                <a:effectLst/>
                <a:latin typeface="Baskerville" panose="02020502070401020303" pitchFamily="18" charset="0"/>
                <a:ea typeface="Baskerville" panose="02020502070401020303" pitchFamily="18" charset="0"/>
              </a:rPr>
              <a:t>slowly unfolding environmental catastrophes present formidable representational</a:t>
            </a:r>
          </a:p>
          <a:p>
            <a:r>
              <a:rPr lang="en-GB" sz="1400" dirty="0">
                <a:effectLst/>
                <a:latin typeface="Baskerville" panose="02020502070401020303" pitchFamily="18" charset="0"/>
                <a:ea typeface="Baskerville" panose="02020502070401020303" pitchFamily="18" charset="0"/>
              </a:rPr>
              <a:t>obstacles that can hinder our efforts to mobilize and act decisively.</a:t>
            </a:r>
          </a:p>
          <a:p>
            <a:r>
              <a:rPr lang="en-GB" sz="1400" dirty="0">
                <a:effectLst/>
                <a:latin typeface="Baskerville" panose="02020502070401020303" pitchFamily="18" charset="0"/>
                <a:ea typeface="Baskerville" panose="02020502070401020303" pitchFamily="18" charset="0"/>
              </a:rPr>
              <a:t>The long </a:t>
            </a:r>
            <a:r>
              <a:rPr lang="en-GB" sz="1400" dirty="0" err="1">
                <a:effectLst/>
                <a:latin typeface="Baskerville" panose="02020502070401020303" pitchFamily="18" charset="0"/>
                <a:ea typeface="Baskerville" panose="02020502070401020303" pitchFamily="18" charset="0"/>
              </a:rPr>
              <a:t>dyings</a:t>
            </a:r>
            <a:r>
              <a:rPr lang="en-GB" sz="1400" dirty="0">
                <a:effectLst/>
                <a:latin typeface="Baskerville" panose="02020502070401020303" pitchFamily="18" charset="0"/>
                <a:ea typeface="Baskerville" panose="02020502070401020303" pitchFamily="18" charset="0"/>
              </a:rPr>
              <a:t>—the staggered and staggeringly discounted casualties,</a:t>
            </a:r>
          </a:p>
          <a:p>
            <a:r>
              <a:rPr lang="en-GB" sz="1400" dirty="0">
                <a:effectLst/>
                <a:latin typeface="Baskerville" panose="02020502070401020303" pitchFamily="18" charset="0"/>
                <a:ea typeface="Baskerville" panose="02020502070401020303" pitchFamily="18" charset="0"/>
              </a:rPr>
              <a:t>both human and ecological that result from war’s toxic aftermaths or climate </a:t>
            </a:r>
          </a:p>
          <a:p>
            <a:r>
              <a:rPr lang="en-GB" sz="1400" dirty="0">
                <a:effectLst/>
                <a:latin typeface="Baskerville" panose="02020502070401020303" pitchFamily="18" charset="0"/>
                <a:ea typeface="Baskerville" panose="02020502070401020303" pitchFamily="18" charset="0"/>
              </a:rPr>
              <a:t>change—are underrepresented in strategic planning as well as in human memory.</a:t>
            </a:r>
          </a:p>
          <a:p>
            <a:endParaRPr lang="en-GB" sz="1400" dirty="0">
              <a:latin typeface="Baskerville" panose="02020502070401020303" pitchFamily="18" charset="0"/>
              <a:ea typeface="Baskerville" panose="02020502070401020303" pitchFamily="18" charset="0"/>
            </a:endParaRPr>
          </a:p>
          <a:p>
            <a:endParaRPr lang="en-GB" sz="1400" dirty="0">
              <a:effectLst/>
              <a:latin typeface="Baskerville" panose="02020502070401020303" pitchFamily="18" charset="0"/>
              <a:ea typeface="Baskerville" panose="02020502070401020303" pitchFamily="18" charset="0"/>
            </a:endParaRPr>
          </a:p>
          <a:p>
            <a:endParaRPr lang="en-GB" sz="1400" dirty="0">
              <a:effectLst/>
              <a:latin typeface="Baskerville" panose="02020502070401020303" pitchFamily="18" charset="0"/>
              <a:ea typeface="Baskerville" panose="02020502070401020303" pitchFamily="18" charset="0"/>
            </a:endParaRPr>
          </a:p>
          <a:p>
            <a:endParaRPr lang="en-GB" sz="1400" dirty="0">
              <a:effectLst/>
              <a:latin typeface="Baskerville" panose="02020502070401020303" pitchFamily="18" charset="0"/>
              <a:ea typeface="Baskerville" panose="02020502070401020303" pitchFamily="18" charset="0"/>
            </a:endParaRPr>
          </a:p>
        </p:txBody>
      </p:sp>
      <p:sp>
        <p:nvSpPr>
          <p:cNvPr id="4" name="TextBox 3">
            <a:extLst>
              <a:ext uri="{FF2B5EF4-FFF2-40B4-BE49-F238E27FC236}">
                <a16:creationId xmlns:a16="http://schemas.microsoft.com/office/drawing/2014/main" id="{C31D70AE-0726-A9F6-A3FE-E73310420263}"/>
              </a:ext>
            </a:extLst>
          </p:cNvPr>
          <p:cNvSpPr txBox="1"/>
          <p:nvPr/>
        </p:nvSpPr>
        <p:spPr>
          <a:xfrm>
            <a:off x="6338410" y="4057650"/>
            <a:ext cx="5853590" cy="2031325"/>
          </a:xfrm>
          <a:prstGeom prst="rect">
            <a:avLst/>
          </a:prstGeom>
          <a:noFill/>
        </p:spPr>
        <p:txBody>
          <a:bodyPr wrap="none" rtlCol="0">
            <a:spAutoFit/>
          </a:bodyPr>
          <a:lstStyle/>
          <a:p>
            <a:r>
              <a:rPr lang="en-GB" sz="1400" dirty="0">
                <a:effectLst/>
                <a:latin typeface="Baskerville" panose="02020502070401020303" pitchFamily="18" charset="0"/>
                <a:ea typeface="Baskerville" panose="02020502070401020303" pitchFamily="18" charset="0"/>
              </a:rPr>
              <a:t>A central question is strategic and representational: how can we convert into</a:t>
            </a:r>
          </a:p>
          <a:p>
            <a:r>
              <a:rPr lang="en-GB" sz="1400" dirty="0">
                <a:effectLst/>
                <a:latin typeface="Baskerville" panose="02020502070401020303" pitchFamily="18" charset="0"/>
                <a:ea typeface="Baskerville" panose="02020502070401020303" pitchFamily="18" charset="0"/>
              </a:rPr>
              <a:t>image and narrative the disasters that are slow moving and long in the making,</a:t>
            </a:r>
          </a:p>
          <a:p>
            <a:r>
              <a:rPr lang="en-GB" sz="1400" dirty="0">
                <a:effectLst/>
                <a:latin typeface="Baskerville" panose="02020502070401020303" pitchFamily="18" charset="0"/>
                <a:ea typeface="Baskerville" panose="02020502070401020303" pitchFamily="18" charset="0"/>
              </a:rPr>
              <a:t>disasters that are anonymous and that star nobody, disasters that are</a:t>
            </a:r>
          </a:p>
          <a:p>
            <a:r>
              <a:rPr lang="en-GB" sz="1400" dirty="0" err="1">
                <a:effectLst/>
                <a:latin typeface="Baskerville" panose="02020502070401020303" pitchFamily="18" charset="0"/>
                <a:ea typeface="Baskerville" panose="02020502070401020303" pitchFamily="18" charset="0"/>
              </a:rPr>
              <a:t>attritional</a:t>
            </a:r>
            <a:r>
              <a:rPr lang="en-GB" sz="1400" dirty="0">
                <a:effectLst/>
                <a:latin typeface="Baskerville" panose="02020502070401020303" pitchFamily="18" charset="0"/>
                <a:ea typeface="Baskerville" panose="02020502070401020303" pitchFamily="18" charset="0"/>
              </a:rPr>
              <a:t> and of indifferent interest to the sensation-driven technologies of</a:t>
            </a:r>
          </a:p>
          <a:p>
            <a:r>
              <a:rPr lang="en-GB" sz="1400" dirty="0">
                <a:effectLst/>
                <a:latin typeface="Baskerville" panose="02020502070401020303" pitchFamily="18" charset="0"/>
                <a:ea typeface="Baskerville" panose="02020502070401020303" pitchFamily="18" charset="0"/>
              </a:rPr>
              <a:t>our image-world? How can we turn the long emergencies of slow violence</a:t>
            </a:r>
          </a:p>
          <a:p>
            <a:r>
              <a:rPr lang="en-GB" sz="1400" dirty="0">
                <a:effectLst/>
                <a:latin typeface="Baskerville" panose="02020502070401020303" pitchFamily="18" charset="0"/>
                <a:ea typeface="Baskerville" panose="02020502070401020303" pitchFamily="18" charset="0"/>
              </a:rPr>
              <a:t>into stories dramatic enough to rouse public sentiment and warrant political</a:t>
            </a:r>
          </a:p>
          <a:p>
            <a:r>
              <a:rPr lang="en-GB" sz="1400" dirty="0">
                <a:effectLst/>
                <a:latin typeface="Baskerville" panose="02020502070401020303" pitchFamily="18" charset="0"/>
                <a:ea typeface="Baskerville" panose="02020502070401020303" pitchFamily="18" charset="0"/>
              </a:rPr>
              <a:t>intervention, these emergencies whose repercussions have given rise to</a:t>
            </a:r>
          </a:p>
          <a:p>
            <a:r>
              <a:rPr lang="en-GB" sz="1400" dirty="0">
                <a:effectLst/>
                <a:latin typeface="Baskerville" panose="02020502070401020303" pitchFamily="18" charset="0"/>
                <a:ea typeface="Baskerville" panose="02020502070401020303" pitchFamily="18" charset="0"/>
              </a:rPr>
              <a:t>some of the most critical challenges of our time?</a:t>
            </a:r>
          </a:p>
          <a:p>
            <a:endParaRPr lang="en-US" sz="1400" dirty="0"/>
          </a:p>
        </p:txBody>
      </p:sp>
      <p:pic>
        <p:nvPicPr>
          <p:cNvPr id="3074" name="Picture 2" descr="Slow Violence and the Environmentalism of the Poor: Amazon.co.uk: Rob  Nixon: 9780674072343: Books">
            <a:extLst>
              <a:ext uri="{FF2B5EF4-FFF2-40B4-BE49-F238E27FC236}">
                <a16:creationId xmlns:a16="http://schemas.microsoft.com/office/drawing/2014/main" id="{C2B37207-058F-0369-D407-E6AB2A3881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24936" y="464918"/>
            <a:ext cx="2270125"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6447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1028701"/>
            <a:ext cx="9144000" cy="4787435"/>
          </a:xfrm>
          <a:prstGeom prst="rect">
            <a:avLst/>
          </a:prstGeom>
        </p:spPr>
      </p:pic>
    </p:spTree>
    <p:extLst>
      <p:ext uri="{BB962C8B-B14F-4D97-AF65-F5344CB8AC3E}">
        <p14:creationId xmlns:p14="http://schemas.microsoft.com/office/powerpoint/2010/main" val="24691541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0163" y="1305341"/>
            <a:ext cx="7646193" cy="4247317"/>
          </a:xfrm>
          <a:prstGeom prst="rect">
            <a:avLst/>
          </a:prstGeom>
          <a:noFill/>
        </p:spPr>
        <p:txBody>
          <a:bodyPr wrap="square" rtlCol="0">
            <a:spAutoFit/>
          </a:bodyPr>
          <a:lstStyle/>
          <a:p>
            <a:r>
              <a:rPr lang="en-US" dirty="0">
                <a:latin typeface="Baskerville" panose="02020502070401020303" pitchFamily="18" charset="0"/>
                <a:ea typeface="Baskerville" panose="02020502070401020303" pitchFamily="18" charset="0"/>
              </a:rPr>
              <a:t>Some ‘ecocritical’ questions:</a:t>
            </a:r>
          </a:p>
          <a:p>
            <a:endParaRPr lang="en-GB" dirty="0">
              <a:latin typeface="Baskerville" panose="02020502070401020303" pitchFamily="18" charset="0"/>
              <a:ea typeface="Baskerville" panose="02020502070401020303" pitchFamily="18" charset="0"/>
            </a:endParaRPr>
          </a:p>
          <a:p>
            <a:r>
              <a:rPr lang="en-GB" dirty="0">
                <a:latin typeface="Baskerville" panose="02020502070401020303" pitchFamily="18" charset="0"/>
                <a:ea typeface="Baskerville" panose="02020502070401020303" pitchFamily="18" charset="0"/>
              </a:rPr>
              <a:t>What role does “nature” play in cultural texts; in culture generally? </a:t>
            </a:r>
          </a:p>
          <a:p>
            <a:endParaRPr lang="en-GB" dirty="0">
              <a:latin typeface="Baskerville" panose="02020502070401020303" pitchFamily="18" charset="0"/>
              <a:ea typeface="Baskerville" panose="02020502070401020303" pitchFamily="18" charset="0"/>
            </a:endParaRPr>
          </a:p>
          <a:p>
            <a:r>
              <a:rPr lang="en-GB" dirty="0">
                <a:latin typeface="Baskerville" panose="02020502070401020303" pitchFamily="18" charset="0"/>
                <a:ea typeface="Baskerville" panose="02020502070401020303" pitchFamily="18" charset="0"/>
              </a:rPr>
              <a:t>What does </a:t>
            </a:r>
            <a:r>
              <a:rPr lang="en-GB" i="1" dirty="0">
                <a:latin typeface="Baskerville" panose="02020502070401020303" pitchFamily="18" charset="0"/>
                <a:ea typeface="Baskerville" panose="02020502070401020303" pitchFamily="18" charset="0"/>
              </a:rPr>
              <a:t>culture</a:t>
            </a:r>
            <a:r>
              <a:rPr lang="en-GB" dirty="0">
                <a:latin typeface="Baskerville" panose="02020502070401020303" pitchFamily="18" charset="0"/>
                <a:ea typeface="Baskerville" panose="02020502070401020303" pitchFamily="18" charset="0"/>
              </a:rPr>
              <a:t> and its texts </a:t>
            </a:r>
            <a:r>
              <a:rPr lang="en-GB" i="1" dirty="0">
                <a:latin typeface="Baskerville" panose="02020502070401020303" pitchFamily="18" charset="0"/>
                <a:ea typeface="Baskerville" panose="02020502070401020303" pitchFamily="18" charset="0"/>
              </a:rPr>
              <a:t>do</a:t>
            </a:r>
            <a:r>
              <a:rPr lang="en-GB" dirty="0">
                <a:latin typeface="Baskerville" panose="02020502070401020303" pitchFamily="18" charset="0"/>
                <a:ea typeface="Baskerville" panose="02020502070401020303" pitchFamily="18" charset="0"/>
              </a:rPr>
              <a:t> with nature and the natural environment? </a:t>
            </a:r>
          </a:p>
          <a:p>
            <a:endParaRPr lang="en-GB" dirty="0">
              <a:latin typeface="Baskerville" panose="02020502070401020303" pitchFamily="18" charset="0"/>
              <a:ea typeface="Baskerville" panose="02020502070401020303" pitchFamily="18" charset="0"/>
            </a:endParaRPr>
          </a:p>
          <a:p>
            <a:r>
              <a:rPr lang="en-GB" dirty="0">
                <a:latin typeface="Baskerville" panose="02020502070401020303" pitchFamily="18" charset="0"/>
                <a:ea typeface="Baskerville" panose="02020502070401020303" pitchFamily="18" charset="0"/>
              </a:rPr>
              <a:t>How does culture/cultural production </a:t>
            </a:r>
            <a:r>
              <a:rPr lang="en-GB" i="1" dirty="0">
                <a:latin typeface="Baskerville" panose="02020502070401020303" pitchFamily="18" charset="0"/>
                <a:ea typeface="Baskerville" panose="02020502070401020303" pitchFamily="18" charset="0"/>
              </a:rPr>
              <a:t>represent</a:t>
            </a:r>
            <a:r>
              <a:rPr lang="en-GB" dirty="0">
                <a:latin typeface="Baskerville" panose="02020502070401020303" pitchFamily="18" charset="0"/>
                <a:ea typeface="Baskerville" panose="02020502070401020303" pitchFamily="18" charset="0"/>
              </a:rPr>
              <a:t> nature, how does it </a:t>
            </a:r>
            <a:r>
              <a:rPr lang="en-GB" i="1" dirty="0">
                <a:latin typeface="Baskerville" panose="02020502070401020303" pitchFamily="18" charset="0"/>
                <a:ea typeface="Baskerville" panose="02020502070401020303" pitchFamily="18" charset="0"/>
              </a:rPr>
              <a:t>define</a:t>
            </a:r>
            <a:r>
              <a:rPr lang="en-GB" dirty="0">
                <a:latin typeface="Baskerville" panose="02020502070401020303" pitchFamily="18" charset="0"/>
                <a:ea typeface="Baskerville" panose="02020502070401020303" pitchFamily="18" charset="0"/>
              </a:rPr>
              <a:t> it, </a:t>
            </a:r>
            <a:r>
              <a:rPr lang="en-GB" i="1" dirty="0">
                <a:latin typeface="Baskerville" panose="02020502070401020303" pitchFamily="18" charset="0"/>
                <a:ea typeface="Baskerville" panose="02020502070401020303" pitchFamily="18" charset="0"/>
              </a:rPr>
              <a:t>narrate</a:t>
            </a:r>
            <a:r>
              <a:rPr lang="en-GB" dirty="0">
                <a:latin typeface="Baskerville" panose="02020502070401020303" pitchFamily="18" charset="0"/>
                <a:ea typeface="Baskerville" panose="02020502070401020303" pitchFamily="18" charset="0"/>
              </a:rPr>
              <a:t> it, </a:t>
            </a:r>
            <a:r>
              <a:rPr lang="en-GB" i="1" dirty="0">
                <a:latin typeface="Baskerville" panose="02020502070401020303" pitchFamily="18" charset="0"/>
                <a:ea typeface="Baskerville" panose="02020502070401020303" pitchFamily="18" charset="0"/>
              </a:rPr>
              <a:t>visualise</a:t>
            </a:r>
            <a:r>
              <a:rPr lang="en-GB" dirty="0">
                <a:latin typeface="Baskerville" panose="02020502070401020303" pitchFamily="18" charset="0"/>
                <a:ea typeface="Baskerville" panose="02020502070401020303" pitchFamily="18" charset="0"/>
              </a:rPr>
              <a:t> it, </a:t>
            </a:r>
            <a:r>
              <a:rPr lang="en-GB" i="1" dirty="0">
                <a:latin typeface="Baskerville" panose="02020502070401020303" pitchFamily="18" charset="0"/>
                <a:ea typeface="Baskerville" panose="02020502070401020303" pitchFamily="18" charset="0"/>
              </a:rPr>
              <a:t>characterise </a:t>
            </a:r>
            <a:r>
              <a:rPr lang="en-GB" dirty="0">
                <a:latin typeface="Baskerville" panose="02020502070401020303" pitchFamily="18" charset="0"/>
                <a:ea typeface="Baskerville" panose="02020502070401020303" pitchFamily="18" charset="0"/>
              </a:rPr>
              <a:t>it</a:t>
            </a:r>
            <a:r>
              <a:rPr lang="en-GB" i="1" dirty="0">
                <a:latin typeface="Baskerville" panose="02020502070401020303" pitchFamily="18" charset="0"/>
                <a:ea typeface="Baskerville" panose="02020502070401020303" pitchFamily="18" charset="0"/>
              </a:rPr>
              <a:t>, broadcast</a:t>
            </a:r>
            <a:r>
              <a:rPr lang="en-GB" dirty="0">
                <a:latin typeface="Baskerville" panose="02020502070401020303" pitchFamily="18" charset="0"/>
                <a:ea typeface="Baskerville" panose="02020502070401020303" pitchFamily="18" charset="0"/>
              </a:rPr>
              <a:t> it, etc.? </a:t>
            </a:r>
          </a:p>
          <a:p>
            <a:endParaRPr lang="en-GB" dirty="0">
              <a:latin typeface="Baskerville" panose="02020502070401020303" pitchFamily="18" charset="0"/>
              <a:ea typeface="Baskerville" panose="02020502070401020303" pitchFamily="18" charset="0"/>
            </a:endParaRPr>
          </a:p>
          <a:p>
            <a:r>
              <a:rPr lang="en-GB" dirty="0">
                <a:latin typeface="Baskerville" panose="02020502070401020303" pitchFamily="18" charset="0"/>
                <a:ea typeface="Baskerville" panose="02020502070401020303" pitchFamily="18" charset="0"/>
              </a:rPr>
              <a:t>How do we understand/access/see/feel/produce “nature” through our reading of such “natural” representations? </a:t>
            </a:r>
          </a:p>
          <a:p>
            <a:endParaRPr lang="en-GB" dirty="0">
              <a:latin typeface="Baskerville" panose="02020502070401020303" pitchFamily="18" charset="0"/>
              <a:ea typeface="Baskerville" panose="02020502070401020303" pitchFamily="18" charset="0"/>
            </a:endParaRPr>
          </a:p>
          <a:p>
            <a:r>
              <a:rPr lang="en-GB" dirty="0">
                <a:latin typeface="Baskerville" panose="02020502070401020303" pitchFamily="18" charset="0"/>
                <a:ea typeface="Baskerville" panose="02020502070401020303" pitchFamily="18" charset="0"/>
              </a:rPr>
              <a:t>What literary/cultural form or genre, if any, </a:t>
            </a:r>
            <a:r>
              <a:rPr lang="en-GB" i="1" dirty="0">
                <a:latin typeface="Baskerville" panose="02020502070401020303" pitchFamily="18" charset="0"/>
                <a:ea typeface="Baskerville" panose="02020502070401020303" pitchFamily="18" charset="0"/>
              </a:rPr>
              <a:t>best </a:t>
            </a:r>
            <a:r>
              <a:rPr lang="en-GB" dirty="0">
                <a:latin typeface="Baskerville" panose="02020502070401020303" pitchFamily="18" charset="0"/>
                <a:ea typeface="Baskerville" panose="02020502070401020303" pitchFamily="18" charset="0"/>
              </a:rPr>
              <a:t>represents nature/ecology?</a:t>
            </a:r>
          </a:p>
          <a:p>
            <a:endParaRPr lang="en-US" dirty="0">
              <a:latin typeface="Baskerville" panose="02020502070401020303" pitchFamily="18" charset="0"/>
              <a:ea typeface="Baskerville" panose="02020502070401020303" pitchFamily="18" charset="0"/>
            </a:endParaRPr>
          </a:p>
          <a:p>
            <a:r>
              <a:rPr lang="en-US" dirty="0">
                <a:latin typeface="Baskerville" panose="02020502070401020303" pitchFamily="18" charset="0"/>
                <a:ea typeface="Baskerville" panose="02020502070401020303" pitchFamily="18" charset="0"/>
              </a:rPr>
              <a:t> </a:t>
            </a:r>
          </a:p>
        </p:txBody>
      </p:sp>
    </p:spTree>
    <p:extLst>
      <p:ext uri="{BB962C8B-B14F-4D97-AF65-F5344CB8AC3E}">
        <p14:creationId xmlns:p14="http://schemas.microsoft.com/office/powerpoint/2010/main" val="10714066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0"/>
            <a:ext cx="9136626" cy="6858000"/>
          </a:xfrm>
          <a:prstGeom prst="rect">
            <a:avLst/>
          </a:prstGeom>
        </p:spPr>
      </p:pic>
    </p:spTree>
    <p:extLst>
      <p:ext uri="{BB962C8B-B14F-4D97-AF65-F5344CB8AC3E}">
        <p14:creationId xmlns:p14="http://schemas.microsoft.com/office/powerpoint/2010/main" val="23716140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368300"/>
            <a:ext cx="9144000" cy="6099858"/>
          </a:xfrm>
          <a:prstGeom prst="rect">
            <a:avLst/>
          </a:prstGeom>
        </p:spPr>
      </p:pic>
    </p:spTree>
    <p:extLst>
      <p:ext uri="{BB962C8B-B14F-4D97-AF65-F5344CB8AC3E}">
        <p14:creationId xmlns:p14="http://schemas.microsoft.com/office/powerpoint/2010/main" val="35663546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BFEE160-105B-76A1-962C-28DDDB48A691}"/>
              </a:ext>
            </a:extLst>
          </p:cNvPr>
          <p:cNvSpPr txBox="1"/>
          <p:nvPr/>
        </p:nvSpPr>
        <p:spPr>
          <a:xfrm>
            <a:off x="471487" y="936010"/>
            <a:ext cx="9858376" cy="3693319"/>
          </a:xfrm>
          <a:prstGeom prst="rect">
            <a:avLst/>
          </a:prstGeom>
          <a:noFill/>
        </p:spPr>
        <p:txBody>
          <a:bodyPr wrap="square">
            <a:spAutoFit/>
          </a:bodyPr>
          <a:lstStyle/>
          <a:p>
            <a:r>
              <a:rPr lang="en-GB" dirty="0">
                <a:effectLst/>
                <a:latin typeface="Baskerville" panose="02020502070401020303" pitchFamily="18" charset="0"/>
                <a:ea typeface="Baskerville" panose="02020502070401020303" pitchFamily="18" charset="0"/>
                <a:cs typeface="Times New Roman" panose="02020603050405020304" pitchFamily="18" charset="0"/>
              </a:rPr>
              <a:t>But in fact techniques of direct action have at the same</a:t>
            </a:r>
            <a:r>
              <a:rPr lang="en-GB" dirty="0">
                <a:latin typeface="Baskerville" panose="02020502070401020303" pitchFamily="18" charset="0"/>
                <a:ea typeface="Baskerville" panose="02020502070401020303" pitchFamily="18" charset="0"/>
                <a:cs typeface="Times New Roman" panose="02020603050405020304" pitchFamily="18" charset="0"/>
              </a:rPr>
              <a:t> </a:t>
            </a:r>
            <a:r>
              <a:rPr lang="en-GB" dirty="0">
                <a:effectLst/>
                <a:latin typeface="Baskerville" panose="02020502070401020303" pitchFamily="18" charset="0"/>
                <a:ea typeface="Baskerville" panose="02020502070401020303" pitchFamily="18" charset="0"/>
                <a:cs typeface="Times New Roman" panose="02020603050405020304" pitchFamily="18" charset="0"/>
              </a:rPr>
              <a:t>time a utilitarian and an </a:t>
            </a:r>
          </a:p>
          <a:p>
            <a:r>
              <a:rPr lang="en-GB" dirty="0">
                <a:effectLst/>
                <a:latin typeface="Baskerville" panose="02020502070401020303" pitchFamily="18" charset="0"/>
                <a:ea typeface="Baskerville" panose="02020502070401020303" pitchFamily="18" charset="0"/>
                <a:cs typeface="Times New Roman" panose="02020603050405020304" pitchFamily="18" charset="0"/>
              </a:rPr>
              <a:t>expressive dimension. In adopting a particular</a:t>
            </a:r>
            <a:r>
              <a:rPr lang="en-GB" dirty="0">
                <a:latin typeface="Baskerville" panose="02020502070401020303" pitchFamily="18" charset="0"/>
                <a:ea typeface="Baskerville" panose="02020502070401020303" pitchFamily="18" charset="0"/>
                <a:cs typeface="Times New Roman" panose="02020603050405020304" pitchFamily="18" charset="0"/>
              </a:rPr>
              <a:t> </a:t>
            </a:r>
            <a:r>
              <a:rPr lang="en-GB" dirty="0">
                <a:effectLst/>
                <a:latin typeface="Baskerville" panose="02020502070401020303" pitchFamily="18" charset="0"/>
                <a:ea typeface="Baskerville" panose="02020502070401020303" pitchFamily="18" charset="0"/>
                <a:cs typeface="Times New Roman" panose="02020603050405020304" pitchFamily="18" charset="0"/>
              </a:rPr>
              <a:t>strategy, social protesters are both </a:t>
            </a:r>
          </a:p>
          <a:p>
            <a:r>
              <a:rPr lang="en-GB" dirty="0">
                <a:effectLst/>
                <a:latin typeface="Baskerville" panose="02020502070401020303" pitchFamily="18" charset="0"/>
                <a:ea typeface="Baskerville" panose="02020502070401020303" pitchFamily="18" charset="0"/>
                <a:cs typeface="Times New Roman" panose="02020603050405020304" pitchFamily="18" charset="0"/>
              </a:rPr>
              <a:t>trying to defend their interests and passing judgement on the prevailing social arrangements. </a:t>
            </a:r>
            <a:endParaRPr lang="en-GB" dirty="0">
              <a:latin typeface="Baskerville" panose="02020502070401020303" pitchFamily="18" charset="0"/>
              <a:ea typeface="Baskerville" panose="02020502070401020303" pitchFamily="18" charset="0"/>
              <a:cs typeface="Times New Roman" panose="02020603050405020304" pitchFamily="18" charset="0"/>
            </a:endParaRPr>
          </a:p>
          <a:p>
            <a:r>
              <a:rPr lang="en-GB" dirty="0">
                <a:effectLst/>
                <a:latin typeface="Baskerville" panose="02020502070401020303" pitchFamily="18" charset="0"/>
                <a:ea typeface="Baskerville" panose="02020502070401020303" pitchFamily="18" charset="0"/>
                <a:cs typeface="Times New Roman" panose="02020603050405020304" pitchFamily="18" charset="0"/>
              </a:rPr>
              <a:t>The latter, so to say, ideological dimension of social protest needs to be inferred even when</a:t>
            </a:r>
          </a:p>
          <a:p>
            <a:r>
              <a:rPr lang="en-GB" dirty="0">
                <a:effectLst/>
                <a:latin typeface="Baskerville" panose="02020502070401020303" pitchFamily="18" charset="0"/>
                <a:ea typeface="Baskerville" panose="02020502070401020303" pitchFamily="18" charset="0"/>
                <a:cs typeface="Times New Roman" panose="02020603050405020304" pitchFamily="18" charset="0"/>
              </a:rPr>
              <a:t>it is not formally articulated - the fact that protesting peasants do not distribute a printed manifesto</a:t>
            </a:r>
          </a:p>
          <a:p>
            <a:r>
              <a:rPr lang="en-GB" dirty="0">
                <a:effectLst/>
                <a:latin typeface="Baskerville" panose="02020502070401020303" pitchFamily="18" charset="0"/>
                <a:ea typeface="Baskerville" panose="02020502070401020303" pitchFamily="18" charset="0"/>
                <a:cs typeface="Times New Roman" panose="02020603050405020304" pitchFamily="18" charset="0"/>
              </a:rPr>
              <a:t>does not mean that they do not have developed notions of right and wrong. In field or factory, ghetto or grazing ground, struggles over resources, even when they have tangible material origins, have </a:t>
            </a:r>
            <a:r>
              <a:rPr lang="en-GB" b="1" dirty="0">
                <a:effectLst/>
                <a:latin typeface="Baskerville" panose="02020502070401020303" pitchFamily="18" charset="0"/>
                <a:ea typeface="Baskerville" panose="02020502070401020303" pitchFamily="18" charset="0"/>
                <a:cs typeface="Times New Roman" panose="02020603050405020304" pitchFamily="18" charset="0"/>
              </a:rPr>
              <a:t>always also been struggles over meaning</a:t>
            </a:r>
            <a:r>
              <a:rPr lang="en-GB" dirty="0">
                <a:effectLst/>
                <a:latin typeface="Baskerville" panose="02020502070401020303" pitchFamily="18" charset="0"/>
                <a:ea typeface="Baskerville" panose="02020502070401020303" pitchFamily="18" charset="0"/>
                <a:cs typeface="Times New Roman" panose="02020603050405020304" pitchFamily="18" charset="0"/>
              </a:rPr>
              <a:t>. Thus my preference for the term “vocabulary of protest”.…. </a:t>
            </a:r>
          </a:p>
          <a:p>
            <a:r>
              <a:rPr lang="en-GB" dirty="0">
                <a:effectLst/>
                <a:latin typeface="Baskerville" panose="02020502070401020303" pitchFamily="18" charset="0"/>
                <a:ea typeface="Baskerville" panose="02020502070401020303" pitchFamily="18" charset="0"/>
                <a:cs typeface="Times New Roman" panose="02020603050405020304" pitchFamily="18" charset="0"/>
              </a:rPr>
              <a:t>most forms of direct action, even if unaccompanied by a written manifesto, are both statements of purpose and of belief. In the act of doing, protesters are saying something too. Thus the </a:t>
            </a:r>
            <a:r>
              <a:rPr lang="en-GB" dirty="0" err="1">
                <a:effectLst/>
                <a:latin typeface="Baskerville" panose="02020502070401020303" pitchFamily="18" charset="0"/>
                <a:ea typeface="Baskerville" panose="02020502070401020303" pitchFamily="18" charset="0"/>
                <a:cs typeface="Times New Roman" panose="02020603050405020304" pitchFamily="18" charset="0"/>
              </a:rPr>
              <a:t>Kithiko</a:t>
            </a:r>
            <a:r>
              <a:rPr lang="en-GB" dirty="0">
                <a:effectLst/>
                <a:latin typeface="Baskerville" panose="02020502070401020303" pitchFamily="18" charset="0"/>
                <a:ea typeface="Baskerville" panose="02020502070401020303" pitchFamily="18" charset="0"/>
                <a:cs typeface="Times New Roman" panose="02020603050405020304" pitchFamily="18" charset="0"/>
              </a:rPr>
              <a:t>-Hachiko satyagraha was not simply an affirmation of peasant claims over disputed property: as</a:t>
            </a:r>
          </a:p>
          <a:p>
            <a:r>
              <a:rPr lang="en-GB" dirty="0">
                <a:effectLst/>
                <a:latin typeface="Baskerville" panose="02020502070401020303" pitchFamily="18" charset="0"/>
                <a:ea typeface="Baskerville" panose="02020502070401020303" pitchFamily="18" charset="0"/>
                <a:cs typeface="Times New Roman" panose="02020603050405020304" pitchFamily="18" charset="0"/>
              </a:rPr>
              <a:t>a strategy of protest, its aim was not merely to insist, “This land is ours”, but </a:t>
            </a:r>
            <a:r>
              <a:rPr lang="en-GB" dirty="0">
                <a:effectLst/>
                <a:latin typeface="Baskerville" panose="02020502070401020303" pitchFamily="18" charset="0"/>
                <a:ea typeface="Baskerville" panose="02020502070401020303" pitchFamily="18" charset="0"/>
              </a:rPr>
              <a:t>also, and equally significantly, to ask, </a:t>
            </a:r>
            <a:r>
              <a:rPr lang="en-GB" b="1" dirty="0">
                <a:latin typeface="Baskerville" panose="02020502070401020303" pitchFamily="18" charset="0"/>
                <a:ea typeface="Baskerville" panose="02020502070401020303" pitchFamily="18" charset="0"/>
              </a:rPr>
              <a:t>“</a:t>
            </a:r>
            <a:r>
              <a:rPr lang="en-GB" b="1" dirty="0">
                <a:effectLst/>
                <a:latin typeface="Baskerville" panose="02020502070401020303" pitchFamily="18" charset="0"/>
                <a:ea typeface="Baskerville" panose="02020502070401020303" pitchFamily="18" charset="0"/>
              </a:rPr>
              <a:t>What are trees for</a:t>
            </a:r>
            <a:r>
              <a:rPr lang="en-GB" b="1" dirty="0">
                <a:latin typeface="Baskerville" panose="02020502070401020303" pitchFamily="18" charset="0"/>
                <a:ea typeface="Baskerville" panose="02020502070401020303" pitchFamily="18" charset="0"/>
              </a:rPr>
              <a:t>?” </a:t>
            </a:r>
            <a:r>
              <a:rPr lang="en-GB" dirty="0">
                <a:latin typeface="Baskerville" panose="02020502070401020303" pitchFamily="18" charset="0"/>
                <a:ea typeface="Baskerville" panose="02020502070401020303" pitchFamily="18" charset="0"/>
              </a:rPr>
              <a:t>Guha and Martinez-</a:t>
            </a:r>
            <a:r>
              <a:rPr lang="en-GB" dirty="0" err="1">
                <a:latin typeface="Baskerville" panose="02020502070401020303" pitchFamily="18" charset="0"/>
                <a:ea typeface="Baskerville" panose="02020502070401020303" pitchFamily="18" charset="0"/>
              </a:rPr>
              <a:t>Alier</a:t>
            </a:r>
            <a:r>
              <a:rPr lang="en-GB" dirty="0">
                <a:latin typeface="Baskerville" panose="02020502070401020303" pitchFamily="18" charset="0"/>
                <a:ea typeface="Baskerville" panose="02020502070401020303" pitchFamily="18" charset="0"/>
              </a:rPr>
              <a:t>, 13</a:t>
            </a:r>
            <a:r>
              <a:rPr lang="en-GB" dirty="0">
                <a:effectLst/>
                <a:latin typeface="Baskerville" panose="02020502070401020303" pitchFamily="18" charset="0"/>
                <a:ea typeface="Baskerville" panose="02020502070401020303" pitchFamily="18" charset="0"/>
              </a:rPr>
              <a:t> </a:t>
            </a:r>
            <a:endParaRPr lang="en-US" dirty="0">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15112024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tree in the middle of a night sky&#10;&#10;Description automatically generated">
            <a:hlinkClick r:id="rId2"/>
            <a:extLst>
              <a:ext uri="{FF2B5EF4-FFF2-40B4-BE49-F238E27FC236}">
                <a16:creationId xmlns:a16="http://schemas.microsoft.com/office/drawing/2014/main" id="{A5196E78-204A-41A5-0F0B-AC5429B0C8A9}"/>
              </a:ext>
            </a:extLst>
          </p:cNvPr>
          <p:cNvPicPr>
            <a:picLocks noChangeAspect="1"/>
          </p:cNvPicPr>
          <p:nvPr/>
        </p:nvPicPr>
        <p:blipFill>
          <a:blip r:embed="rId3"/>
          <a:stretch>
            <a:fillRect/>
          </a:stretch>
        </p:blipFill>
        <p:spPr>
          <a:xfrm>
            <a:off x="58178" y="-1"/>
            <a:ext cx="12133821" cy="6891041"/>
          </a:xfrm>
          <a:prstGeom prst="rect">
            <a:avLst/>
          </a:prstGeom>
        </p:spPr>
      </p:pic>
    </p:spTree>
    <p:extLst>
      <p:ext uri="{BB962C8B-B14F-4D97-AF65-F5344CB8AC3E}">
        <p14:creationId xmlns:p14="http://schemas.microsoft.com/office/powerpoint/2010/main" val="19723086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2054">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World famous Sycamore Gap tree at Hadrian's Wall 'deliberately felled'  overnight - Manchester Evening News">
            <a:extLst>
              <a:ext uri="{FF2B5EF4-FFF2-40B4-BE49-F238E27FC236}">
                <a16:creationId xmlns:a16="http://schemas.microsoft.com/office/drawing/2014/main" id="{06DF6446-681A-28F2-FF36-A86AE13E10EE}"/>
              </a:ext>
            </a:extLst>
          </p:cNvPr>
          <p:cNvPicPr>
            <a:picLocks noChangeAspect="1" noChangeArrowheads="1"/>
          </p:cNvPicPr>
          <p:nvPr/>
        </p:nvPicPr>
        <p:blipFill rotWithShape="1">
          <a:blip r:embed="rId2">
            <a:alphaModFix amt="35000"/>
            <a:extLst>
              <a:ext uri="{28A0092B-C50C-407E-A947-70E740481C1C}">
                <a14:useLocalDpi xmlns:a14="http://schemas.microsoft.com/office/drawing/2010/main" val="0"/>
              </a:ext>
            </a:extLst>
          </a:blip>
          <a:srcRect t="15413"/>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636B9CC-0D76-93EF-5389-24657EE8C7EA}"/>
              </a:ext>
            </a:extLst>
          </p:cNvPr>
          <p:cNvSpPr txBox="1"/>
          <p:nvPr/>
        </p:nvSpPr>
        <p:spPr>
          <a:xfrm>
            <a:off x="838200" y="1825625"/>
            <a:ext cx="10515600" cy="4351338"/>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a:solidFill>
                  <a:srgbClr val="FFFFFF"/>
                </a:solidFill>
              </a:rPr>
              <a:t>https://www.bbc.co.uk/sounds/play/p0ghlxrx</a:t>
            </a:r>
          </a:p>
        </p:txBody>
      </p:sp>
    </p:spTree>
    <p:extLst>
      <p:ext uri="{BB962C8B-B14F-4D97-AF65-F5344CB8AC3E}">
        <p14:creationId xmlns:p14="http://schemas.microsoft.com/office/powerpoint/2010/main" val="2515021012"/>
      </p:ext>
    </p:extLst>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1" y="69057"/>
            <a:ext cx="7313613" cy="868362"/>
          </a:xfrm>
        </p:spPr>
        <p:txBody>
          <a:bodyPr/>
          <a:lstStyle/>
          <a:p>
            <a:r>
              <a:rPr lang="en-US" sz="3200" dirty="0">
                <a:latin typeface="Garamond"/>
                <a:cs typeface="Garamond"/>
              </a:rPr>
              <a:t>Rachel Carson, Silent Spring (1962)</a:t>
            </a:r>
          </a:p>
        </p:txBody>
      </p:sp>
      <p:pic>
        <p:nvPicPr>
          <p:cNvPr id="4" name="Content Placeholder 3"/>
          <p:cNvPicPr>
            <a:picLocks noGrp="1" noChangeAspect="1"/>
          </p:cNvPicPr>
          <p:nvPr>
            <p:ph idx="1"/>
          </p:nvPr>
        </p:nvPicPr>
        <p:blipFill>
          <a:blip r:embed="rId2"/>
          <a:srcRect l="-91245" r="-91245"/>
          <a:stretch>
            <a:fillRect/>
          </a:stretch>
        </p:blipFill>
        <p:spPr>
          <a:xfrm>
            <a:off x="1424103" y="937419"/>
            <a:ext cx="9630356" cy="5783243"/>
          </a:xfrm>
        </p:spPr>
      </p:pic>
    </p:spTree>
    <p:extLst>
      <p:ext uri="{BB962C8B-B14F-4D97-AF65-F5344CB8AC3E}">
        <p14:creationId xmlns:p14="http://schemas.microsoft.com/office/powerpoint/2010/main" val="13340548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082800" y="343794"/>
            <a:ext cx="4013200" cy="6350000"/>
          </a:xfrm>
          <a:prstGeom prst="rect">
            <a:avLst/>
          </a:prstGeom>
        </p:spPr>
      </p:pic>
      <p:pic>
        <p:nvPicPr>
          <p:cNvPr id="3" name="Picture 2"/>
          <p:cNvPicPr>
            <a:picLocks noChangeAspect="1"/>
          </p:cNvPicPr>
          <p:nvPr/>
        </p:nvPicPr>
        <p:blipFill>
          <a:blip r:embed="rId3"/>
          <a:stretch>
            <a:fillRect/>
          </a:stretch>
        </p:blipFill>
        <p:spPr>
          <a:xfrm>
            <a:off x="6339754" y="343794"/>
            <a:ext cx="4038600" cy="6019800"/>
          </a:xfrm>
          <a:prstGeom prst="rect">
            <a:avLst/>
          </a:prstGeom>
        </p:spPr>
      </p:pic>
    </p:spTree>
    <p:extLst>
      <p:ext uri="{BB962C8B-B14F-4D97-AF65-F5344CB8AC3E}">
        <p14:creationId xmlns:p14="http://schemas.microsoft.com/office/powerpoint/2010/main" val="802924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D35C233-855F-FEE2-6AE7-AD60523C866D}"/>
              </a:ext>
            </a:extLst>
          </p:cNvPr>
          <p:cNvSpPr txBox="1"/>
          <p:nvPr/>
        </p:nvSpPr>
        <p:spPr>
          <a:xfrm>
            <a:off x="298559" y="147474"/>
            <a:ext cx="9101851" cy="9233297"/>
          </a:xfrm>
          <a:prstGeom prst="rect">
            <a:avLst/>
          </a:prstGeom>
          <a:noFill/>
        </p:spPr>
        <p:txBody>
          <a:bodyPr wrap="none" rtlCol="0">
            <a:spAutoFit/>
          </a:bodyPr>
          <a:lstStyle/>
          <a:p>
            <a:r>
              <a:rPr lang="en-GB" sz="1800" dirty="0">
                <a:effectLst/>
                <a:latin typeface="Baskerville" panose="02020502070401020303" pitchFamily="18" charset="0"/>
                <a:ea typeface="Baskerville" panose="02020502070401020303" pitchFamily="18" charset="0"/>
              </a:rPr>
              <a:t>“When we say nature, do we mean to include ourselves?”</a:t>
            </a:r>
          </a:p>
          <a:p>
            <a:r>
              <a:rPr lang="en-US" dirty="0">
                <a:latin typeface="Baskerville" panose="02020502070401020303" pitchFamily="18" charset="0"/>
                <a:ea typeface="Baskerville" panose="02020502070401020303" pitchFamily="18" charset="0"/>
              </a:rPr>
              <a:t>(Williams)</a:t>
            </a:r>
          </a:p>
          <a:p>
            <a:endParaRPr lang="en-US" dirty="0">
              <a:latin typeface="Baskerville" panose="02020502070401020303" pitchFamily="18" charset="0"/>
              <a:ea typeface="Baskerville" panose="02020502070401020303" pitchFamily="18" charset="0"/>
            </a:endParaRPr>
          </a:p>
          <a:p>
            <a:r>
              <a:rPr lang="en-US" dirty="0">
                <a:latin typeface="Baskerville" panose="02020502070401020303" pitchFamily="18" charset="0"/>
                <a:ea typeface="Baskerville" panose="02020502070401020303" pitchFamily="18" charset="0"/>
              </a:rPr>
              <a:t>“The separation [between man and nature] is a function of increasing real interaction.”</a:t>
            </a:r>
          </a:p>
          <a:p>
            <a:r>
              <a:rPr lang="en-US" dirty="0">
                <a:latin typeface="Baskerville" panose="02020502070401020303" pitchFamily="18" charset="0"/>
                <a:ea typeface="Baskerville" panose="02020502070401020303" pitchFamily="18" charset="0"/>
              </a:rPr>
              <a:t>(Williams)</a:t>
            </a:r>
          </a:p>
          <a:p>
            <a:endParaRPr lang="en-US" dirty="0">
              <a:latin typeface="Baskerville" panose="02020502070401020303" pitchFamily="18" charset="0"/>
              <a:ea typeface="Baskerville" panose="02020502070401020303" pitchFamily="18" charset="0"/>
            </a:endParaRPr>
          </a:p>
          <a:p>
            <a:r>
              <a:rPr lang="en-US" dirty="0">
                <a:latin typeface="Baskerville" panose="02020502070401020303" pitchFamily="18" charset="0"/>
                <a:ea typeface="Baskerville" panose="02020502070401020303" pitchFamily="18" charset="0"/>
              </a:rPr>
              <a:t>“I would prefer to speak of a contrast between what might be termed ‘nature-endorsing’ and</a:t>
            </a:r>
          </a:p>
          <a:p>
            <a:r>
              <a:rPr lang="en-US" dirty="0">
                <a:latin typeface="Baskerville" panose="02020502070401020303" pitchFamily="18" charset="0"/>
                <a:ea typeface="Baskerville" panose="02020502070401020303" pitchFamily="18" charset="0"/>
              </a:rPr>
              <a:t>‘nature-</a:t>
            </a:r>
            <a:r>
              <a:rPr lang="en-US" dirty="0" err="1">
                <a:latin typeface="Baskerville" panose="02020502070401020303" pitchFamily="18" charset="0"/>
                <a:ea typeface="Baskerville" panose="02020502070401020303" pitchFamily="18" charset="0"/>
              </a:rPr>
              <a:t>sceptical</a:t>
            </a:r>
            <a:r>
              <a:rPr lang="en-US" dirty="0">
                <a:latin typeface="Baskerville" panose="02020502070401020303" pitchFamily="18" charset="0"/>
                <a:ea typeface="Baskerville" panose="02020502070401020303" pitchFamily="18" charset="0"/>
              </a:rPr>
              <a:t>’” (Soper) </a:t>
            </a:r>
          </a:p>
          <a:p>
            <a:endParaRPr lang="en-US" dirty="0">
              <a:latin typeface="Baskerville" panose="02020502070401020303" pitchFamily="18" charset="0"/>
              <a:ea typeface="Baskerville" panose="02020502070401020303" pitchFamily="18" charset="0"/>
            </a:endParaRPr>
          </a:p>
          <a:p>
            <a:r>
              <a:rPr lang="en-GB" sz="1800" dirty="0">
                <a:effectLst/>
                <a:latin typeface="Baskerville" panose="02020502070401020303" pitchFamily="18" charset="0"/>
                <a:ea typeface="Baskerville" panose="02020502070401020303" pitchFamily="18" charset="0"/>
              </a:rPr>
              <a:t>“It is one thing to challenge various cultural representations of nature, another to represent </a:t>
            </a:r>
          </a:p>
          <a:p>
            <a:r>
              <a:rPr lang="en-GB" sz="1800" dirty="0">
                <a:effectLst/>
                <a:latin typeface="Baskerville" panose="02020502070401020303" pitchFamily="18" charset="0"/>
                <a:ea typeface="Baskerville" panose="02020502070401020303" pitchFamily="18" charset="0"/>
              </a:rPr>
              <a:t>nature as if it were a convention of culture.” (Soper)</a:t>
            </a:r>
          </a:p>
          <a:p>
            <a:endParaRPr lang="en-GB" dirty="0">
              <a:latin typeface="Baskerville" panose="02020502070401020303" pitchFamily="18" charset="0"/>
              <a:ea typeface="Baskerville" panose="02020502070401020303" pitchFamily="18" charset="0"/>
            </a:endParaRPr>
          </a:p>
          <a:p>
            <a:r>
              <a:rPr lang="en-GB" sz="1800" dirty="0">
                <a:effectLst/>
                <a:latin typeface="Baskerville" panose="02020502070401020303" pitchFamily="18" charset="0"/>
                <a:ea typeface="Baskerville" panose="02020502070401020303" pitchFamily="18" charset="0"/>
              </a:rPr>
              <a:t>“There can be no adequate attempt, that is, to explore ‘what nature is’ that is not centrally</a:t>
            </a:r>
          </a:p>
          <a:p>
            <a:r>
              <a:rPr lang="en-GB" sz="1800" dirty="0">
                <a:effectLst/>
                <a:latin typeface="Baskerville" panose="02020502070401020303" pitchFamily="18" charset="0"/>
                <a:ea typeface="Baskerville" panose="02020502070401020303" pitchFamily="18" charset="0"/>
              </a:rPr>
              <a:t> concerned with what it has been </a:t>
            </a:r>
            <a:r>
              <a:rPr lang="en-GB" sz="1800" i="1" dirty="0">
                <a:effectLst/>
                <a:latin typeface="Baskerville" panose="02020502070401020303" pitchFamily="18" charset="0"/>
                <a:ea typeface="Baskerville" panose="02020502070401020303" pitchFamily="18" charset="0"/>
              </a:rPr>
              <a:t>said</a:t>
            </a:r>
            <a:r>
              <a:rPr lang="en-GB" sz="1800" dirty="0">
                <a:effectLst/>
                <a:latin typeface="Baskerville" panose="02020502070401020303" pitchFamily="18" charset="0"/>
                <a:ea typeface="Baskerville" panose="02020502070401020303" pitchFamily="18" charset="0"/>
              </a:rPr>
              <a:t> to be.” (Soper)</a:t>
            </a:r>
          </a:p>
          <a:p>
            <a:endParaRPr lang="en-GB" sz="1800" dirty="0">
              <a:effectLst/>
              <a:latin typeface="Baskerville" panose="02020502070401020303" pitchFamily="18" charset="0"/>
              <a:ea typeface="Baskerville" panose="02020502070401020303" pitchFamily="18" charset="0"/>
            </a:endParaRPr>
          </a:p>
          <a:p>
            <a:r>
              <a:rPr lang="en-GB" sz="1800" dirty="0">
                <a:effectLst/>
                <a:latin typeface="Baskerville" panose="02020502070401020303" pitchFamily="18" charset="0"/>
                <a:ea typeface="Baskerville" panose="02020502070401020303" pitchFamily="18" charset="0"/>
              </a:rPr>
              <a:t>“‘Nature’ is in this sense both that which we are not and that which we are within.” (Soper)</a:t>
            </a:r>
          </a:p>
          <a:p>
            <a:endParaRPr lang="en-GB" dirty="0">
              <a:latin typeface="Baskerville" panose="02020502070401020303" pitchFamily="18" charset="0"/>
              <a:ea typeface="Baskerville" panose="02020502070401020303" pitchFamily="18" charset="0"/>
            </a:endParaRPr>
          </a:p>
          <a:p>
            <a:r>
              <a:rPr lang="en-GB" dirty="0">
                <a:effectLst/>
                <a:latin typeface="Baskerville" panose="02020502070401020303" pitchFamily="18" charset="0"/>
                <a:ea typeface="Baskerville" panose="02020502070401020303" pitchFamily="18" charset="0"/>
              </a:rPr>
              <a:t>“The environment is all around us…Where did it come from? (</a:t>
            </a:r>
            <a:r>
              <a:rPr lang="en-GB" dirty="0" err="1">
                <a:effectLst/>
                <a:latin typeface="Baskerville" panose="02020502070401020303" pitchFamily="18" charset="0"/>
                <a:ea typeface="Baskerville" panose="02020502070401020303" pitchFamily="18" charset="0"/>
              </a:rPr>
              <a:t>Warde</a:t>
            </a:r>
            <a:r>
              <a:rPr lang="en-GB" dirty="0">
                <a:effectLst/>
                <a:latin typeface="Baskerville" panose="02020502070401020303" pitchFamily="18" charset="0"/>
                <a:ea typeface="Baskerville" panose="02020502070401020303" pitchFamily="18" charset="0"/>
              </a:rPr>
              <a:t> et al)</a:t>
            </a:r>
          </a:p>
          <a:p>
            <a:endParaRPr lang="en-GB" dirty="0">
              <a:latin typeface="Baskerville" panose="02020502070401020303" pitchFamily="18" charset="0"/>
              <a:ea typeface="Baskerville" panose="02020502070401020303" pitchFamily="18" charset="0"/>
            </a:endParaRPr>
          </a:p>
          <a:p>
            <a:r>
              <a:rPr lang="en-GB" dirty="0">
                <a:latin typeface="Baskerville" panose="02020502070401020303" pitchFamily="18" charset="0"/>
                <a:ea typeface="Baskerville" panose="02020502070401020303" pitchFamily="18" charset="0"/>
              </a:rPr>
              <a:t>“…</a:t>
            </a:r>
            <a:r>
              <a:rPr lang="en-GB" dirty="0">
                <a:effectLst/>
                <a:latin typeface="Baskerville" panose="02020502070401020303" pitchFamily="18" charset="0"/>
                <a:ea typeface="Baskerville" panose="02020502070401020303" pitchFamily="18" charset="0"/>
              </a:rPr>
              <a:t>who speaks for the environment. Which people are concerned about it? How do</a:t>
            </a:r>
          </a:p>
          <a:p>
            <a:r>
              <a:rPr lang="en-GB" dirty="0">
                <a:effectLst/>
                <a:latin typeface="Baskerville" panose="02020502070401020303" pitchFamily="18" charset="0"/>
                <a:ea typeface="Baskerville" panose="02020502070401020303" pitchFamily="18" charset="0"/>
              </a:rPr>
              <a:t> people think about it? (</a:t>
            </a:r>
            <a:r>
              <a:rPr lang="en-GB" dirty="0" err="1">
                <a:effectLst/>
                <a:latin typeface="Baskerville" panose="02020502070401020303" pitchFamily="18" charset="0"/>
                <a:ea typeface="Baskerville" panose="02020502070401020303" pitchFamily="18" charset="0"/>
              </a:rPr>
              <a:t>Warde</a:t>
            </a:r>
            <a:r>
              <a:rPr lang="en-GB" dirty="0">
                <a:effectLst/>
                <a:latin typeface="Baskerville" panose="02020502070401020303" pitchFamily="18" charset="0"/>
                <a:ea typeface="Baskerville" panose="02020502070401020303" pitchFamily="18" charset="0"/>
              </a:rPr>
              <a:t> et al)</a:t>
            </a:r>
          </a:p>
          <a:p>
            <a:endParaRPr lang="en-GB" dirty="0">
              <a:latin typeface="Baskerville" panose="02020502070401020303" pitchFamily="18" charset="0"/>
              <a:ea typeface="Baskerville" panose="02020502070401020303" pitchFamily="18" charset="0"/>
            </a:endParaRPr>
          </a:p>
          <a:p>
            <a:r>
              <a:rPr lang="en-GB" dirty="0">
                <a:effectLst/>
                <a:latin typeface="Baskerville" panose="02020502070401020303" pitchFamily="18" charset="0"/>
                <a:ea typeface="Baskerville" panose="02020502070401020303" pitchFamily="18" charset="0"/>
              </a:rPr>
              <a:t>“…the environment was an idea that burst forth in a futurological soup…. a crisis concept,</a:t>
            </a:r>
          </a:p>
          <a:p>
            <a:r>
              <a:rPr lang="en-GB" dirty="0">
                <a:effectLst/>
                <a:latin typeface="Baskerville" panose="02020502070401020303" pitchFamily="18" charset="0"/>
                <a:ea typeface="Baskerville" panose="02020502070401020303" pitchFamily="18" charset="0"/>
              </a:rPr>
              <a:t>” (</a:t>
            </a:r>
            <a:r>
              <a:rPr lang="en-GB" dirty="0" err="1">
                <a:effectLst/>
                <a:latin typeface="Baskerville" panose="02020502070401020303" pitchFamily="18" charset="0"/>
                <a:ea typeface="Baskerville" panose="02020502070401020303" pitchFamily="18" charset="0"/>
              </a:rPr>
              <a:t>Warde</a:t>
            </a:r>
            <a:r>
              <a:rPr lang="en-GB" dirty="0">
                <a:effectLst/>
                <a:latin typeface="Baskerville" panose="02020502070401020303" pitchFamily="18" charset="0"/>
                <a:ea typeface="Baskerville" panose="02020502070401020303" pitchFamily="18" charset="0"/>
              </a:rPr>
              <a:t> et al)</a:t>
            </a:r>
          </a:p>
          <a:p>
            <a:endParaRPr lang="en-GB" dirty="0">
              <a:effectLst/>
              <a:latin typeface="Baskerville" panose="02020502070401020303" pitchFamily="18" charset="0"/>
              <a:ea typeface="Baskerville" panose="02020502070401020303" pitchFamily="18" charset="0"/>
            </a:endParaRPr>
          </a:p>
          <a:p>
            <a:endParaRPr lang="en-GB" dirty="0">
              <a:effectLst/>
              <a:latin typeface="Helvetica" pitchFamily="2" charset="0"/>
            </a:endParaRPr>
          </a:p>
          <a:p>
            <a:endParaRPr lang="en-GB" dirty="0">
              <a:effectLst/>
              <a:latin typeface="Baskerville" panose="02020502070401020303" pitchFamily="18" charset="0"/>
              <a:ea typeface="Baskerville" panose="02020502070401020303" pitchFamily="18" charset="0"/>
            </a:endParaRPr>
          </a:p>
          <a:p>
            <a:endParaRPr lang="en-GB" sz="1800" dirty="0">
              <a:effectLst/>
              <a:latin typeface="Baskerville" panose="02020502070401020303" pitchFamily="18" charset="0"/>
              <a:ea typeface="Baskerville" panose="02020502070401020303" pitchFamily="18" charset="0"/>
            </a:endParaRPr>
          </a:p>
          <a:p>
            <a:endParaRPr lang="en-GB" dirty="0">
              <a:latin typeface="Baskerville" panose="02020502070401020303" pitchFamily="18" charset="0"/>
              <a:ea typeface="Baskerville" panose="02020502070401020303" pitchFamily="18" charset="0"/>
            </a:endParaRPr>
          </a:p>
          <a:p>
            <a:endParaRPr lang="en-GB" sz="1800" dirty="0">
              <a:effectLst/>
              <a:latin typeface="Baskerville" panose="02020502070401020303" pitchFamily="18" charset="0"/>
              <a:ea typeface="Baskerville" panose="02020502070401020303" pitchFamily="18" charset="0"/>
            </a:endParaRPr>
          </a:p>
          <a:p>
            <a:endParaRPr lang="en-GB" sz="1800" dirty="0">
              <a:effectLst/>
              <a:latin typeface="Baskerville" panose="02020502070401020303" pitchFamily="18" charset="0"/>
              <a:ea typeface="Baskerville" panose="02020502070401020303" pitchFamily="18" charset="0"/>
            </a:endParaRPr>
          </a:p>
          <a:p>
            <a:endParaRPr lang="en-US" dirty="0">
              <a:latin typeface="Baskerville" panose="02020502070401020303" pitchFamily="18" charset="0"/>
              <a:ea typeface="Baskerville" panose="02020502070401020303" pitchFamily="18" charset="0"/>
            </a:endParaRPr>
          </a:p>
          <a:p>
            <a:endParaRPr lang="en-US" dirty="0">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33245252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131666" y="0"/>
            <a:ext cx="4621011" cy="6858000"/>
          </a:xfrm>
          <a:prstGeom prst="rect">
            <a:avLst/>
          </a:prstGeom>
        </p:spPr>
      </p:pic>
      <p:sp>
        <p:nvSpPr>
          <p:cNvPr id="3" name="TextBox 2"/>
          <p:cNvSpPr txBox="1"/>
          <p:nvPr/>
        </p:nvSpPr>
        <p:spPr>
          <a:xfrm>
            <a:off x="2345069" y="1629116"/>
            <a:ext cx="1777025" cy="369332"/>
          </a:xfrm>
          <a:prstGeom prst="rect">
            <a:avLst/>
          </a:prstGeom>
          <a:noFill/>
        </p:spPr>
        <p:txBody>
          <a:bodyPr wrap="none" rtlCol="0">
            <a:spAutoFit/>
          </a:bodyPr>
          <a:lstStyle/>
          <a:p>
            <a:r>
              <a:rPr lang="en-US" i="1" dirty="0">
                <a:hlinkClick r:id="rId3"/>
              </a:rPr>
              <a:t>Petropolis </a:t>
            </a:r>
            <a:r>
              <a:rPr lang="en-US" dirty="0"/>
              <a:t>(2010)</a:t>
            </a:r>
            <a:endParaRPr lang="en-US" i="1" dirty="0"/>
          </a:p>
        </p:txBody>
      </p:sp>
    </p:spTree>
    <p:extLst>
      <p:ext uri="{BB962C8B-B14F-4D97-AF65-F5344CB8AC3E}">
        <p14:creationId xmlns:p14="http://schemas.microsoft.com/office/powerpoint/2010/main" val="3597307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723901"/>
            <a:ext cx="9144000" cy="5403273"/>
          </a:xfrm>
          <a:prstGeom prst="rect">
            <a:avLst/>
          </a:prstGeom>
        </p:spPr>
      </p:pic>
    </p:spTree>
    <p:extLst>
      <p:ext uri="{BB962C8B-B14F-4D97-AF65-F5344CB8AC3E}">
        <p14:creationId xmlns:p14="http://schemas.microsoft.com/office/powerpoint/2010/main" val="2524016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28800" y="0"/>
            <a:ext cx="8527852" cy="6858000"/>
          </a:xfrm>
          <a:prstGeom prst="rect">
            <a:avLst/>
          </a:prstGeom>
        </p:spPr>
      </p:pic>
    </p:spTree>
    <p:extLst>
      <p:ext uri="{BB962C8B-B14F-4D97-AF65-F5344CB8AC3E}">
        <p14:creationId xmlns:p14="http://schemas.microsoft.com/office/powerpoint/2010/main" val="37596848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37957" y="287731"/>
            <a:ext cx="8448804" cy="6261704"/>
          </a:xfrm>
          <a:prstGeom prst="rect">
            <a:avLst/>
          </a:prstGeom>
        </p:spPr>
      </p:pic>
    </p:spTree>
    <p:extLst>
      <p:ext uri="{BB962C8B-B14F-4D97-AF65-F5344CB8AC3E}">
        <p14:creationId xmlns:p14="http://schemas.microsoft.com/office/powerpoint/2010/main" val="2058297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558373" y="756510"/>
            <a:ext cx="7193640" cy="4790964"/>
          </a:xfrm>
          <a:prstGeom prst="rect">
            <a:avLst/>
          </a:prstGeom>
        </p:spPr>
      </p:pic>
      <p:sp>
        <p:nvSpPr>
          <p:cNvPr id="5" name="TextBox 4"/>
          <p:cNvSpPr txBox="1"/>
          <p:nvPr/>
        </p:nvSpPr>
        <p:spPr>
          <a:xfrm>
            <a:off x="2438400" y="5936744"/>
            <a:ext cx="6915074" cy="646331"/>
          </a:xfrm>
          <a:prstGeom prst="rect">
            <a:avLst/>
          </a:prstGeom>
          <a:noFill/>
        </p:spPr>
        <p:txBody>
          <a:bodyPr wrap="none" rtlCol="0">
            <a:spAutoFit/>
          </a:bodyPr>
          <a:lstStyle/>
          <a:p>
            <a:r>
              <a:rPr lang="en-US" sz="3600" dirty="0"/>
              <a:t>The Division of Nature and Culture?</a:t>
            </a:r>
          </a:p>
        </p:txBody>
      </p:sp>
    </p:spTree>
    <p:extLst>
      <p:ext uri="{BB962C8B-B14F-4D97-AF65-F5344CB8AC3E}">
        <p14:creationId xmlns:p14="http://schemas.microsoft.com/office/powerpoint/2010/main" val="31510005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E1A06A6-9F13-05AE-2E97-80FA111389B6}"/>
              </a:ext>
            </a:extLst>
          </p:cNvPr>
          <p:cNvSpPr txBox="1"/>
          <p:nvPr/>
        </p:nvSpPr>
        <p:spPr>
          <a:xfrm>
            <a:off x="252248" y="677348"/>
            <a:ext cx="6096000" cy="4739759"/>
          </a:xfrm>
          <a:prstGeom prst="rect">
            <a:avLst/>
          </a:prstGeom>
          <a:noFill/>
        </p:spPr>
        <p:txBody>
          <a:bodyPr wrap="square">
            <a:spAutoFit/>
          </a:bodyPr>
          <a:lstStyle/>
          <a:p>
            <a:r>
              <a:rPr lang="en-GB" sz="1800" dirty="0">
                <a:effectLst/>
                <a:latin typeface="Baskerville" panose="02020502070401020303" pitchFamily="18" charset="0"/>
                <a:ea typeface="Baskerville" panose="02020502070401020303" pitchFamily="18" charset="0"/>
              </a:rPr>
              <a:t>“The argument can go either way, can be conservative or radical. But once we begin to speak of men mixing their labour with the earth, we are in a whole world of new relations between man and nature, and to separate natural history from social history becomes extremely problematic…. </a:t>
            </a:r>
            <a:r>
              <a:rPr lang="en-GB" dirty="0">
                <a:latin typeface="Baskerville" panose="02020502070401020303" pitchFamily="18" charset="0"/>
                <a:ea typeface="Baskerville" panose="02020502070401020303" pitchFamily="18" charset="0"/>
              </a:rPr>
              <a:t>w</a:t>
            </a:r>
            <a:r>
              <a:rPr lang="en-GB" sz="1800" dirty="0">
                <a:effectLst/>
                <a:latin typeface="Baskerville" panose="02020502070401020303" pitchFamily="18" charset="0"/>
                <a:ea typeface="Baskerville" panose="02020502070401020303" pitchFamily="18" charset="0"/>
              </a:rPr>
              <a:t>ith applied science, the conscious intervention for human purposes. Agricultural improvement and the industrial revolution follow clearly from this emphasis, and many of the practical effects depended on seeing nature quite clearly and even coldly as a set of objects, on which men could operate</a:t>
            </a:r>
            <a:r>
              <a:rPr lang="en-GB" dirty="0">
                <a:latin typeface="Baskerville" panose="02020502070401020303" pitchFamily="18" charset="0"/>
                <a:ea typeface="Baskerville" panose="02020502070401020303" pitchFamily="18" charset="0"/>
              </a:rPr>
              <a:t>…</a:t>
            </a:r>
          </a:p>
          <a:p>
            <a:endParaRPr lang="en-GB" sz="3200" dirty="0">
              <a:effectLst/>
              <a:latin typeface="Baskerville" panose="02020502070401020303" pitchFamily="18" charset="0"/>
              <a:ea typeface="Baskerville" panose="02020502070401020303" pitchFamily="18" charset="0"/>
            </a:endParaRPr>
          </a:p>
          <a:p>
            <a:r>
              <a:rPr lang="en-GB" sz="1800" dirty="0">
                <a:effectLst/>
                <a:latin typeface="Baskerville" panose="02020502070401020303" pitchFamily="18" charset="0"/>
                <a:ea typeface="Baskerville" panose="02020502070401020303" pitchFamily="18" charset="0"/>
              </a:rPr>
              <a:t>Yet at just the first peak of this kind of activity another and now very popular meaning of nature emerged. Nature, in this new sense, was in another and different way all that was not man: all that was not touched by man, spoilt by man: nature as the lonely places, the wilderness.” Williams 76-77 </a:t>
            </a:r>
            <a:endParaRPr lang="en-GB" sz="3200" dirty="0">
              <a:effectLst/>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6853102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5062</TotalTime>
  <Words>2347</Words>
  <Application>Microsoft Macintosh PowerPoint</Application>
  <PresentationFormat>Widescreen</PresentationFormat>
  <Paragraphs>162</Paragraphs>
  <Slides>26</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Baskerville</vt:lpstr>
      <vt:lpstr>Calibri</vt:lpstr>
      <vt:lpstr>Calibri Light</vt:lpstr>
      <vt:lpstr>Garamond</vt:lpstr>
      <vt:lpstr>Helvetica</vt:lpstr>
      <vt:lpstr>Office Theme</vt:lpstr>
      <vt:lpstr>Critical Environments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Rachel Carson, Silent Spring (1962)</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Macdonald, Graeme</dc:creator>
  <cp:lastModifiedBy>Macdonald, Graeme</cp:lastModifiedBy>
  <cp:revision>5</cp:revision>
  <dcterms:created xsi:type="dcterms:W3CDTF">2023-10-02T21:22:00Z</dcterms:created>
  <dcterms:modified xsi:type="dcterms:W3CDTF">2023-10-06T09:44:17Z</dcterms:modified>
</cp:coreProperties>
</file>