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9" r:id="rId3"/>
    <p:sldId id="260" r:id="rId4"/>
    <p:sldId id="257" r:id="rId5"/>
    <p:sldId id="258" r:id="rId6"/>
    <p:sldId id="262" r:id="rId7"/>
    <p:sldId id="263" r:id="rId8"/>
    <p:sldId id="271" r:id="rId9"/>
    <p:sldId id="266" r:id="rId10"/>
    <p:sldId id="270" r:id="rId11"/>
    <p:sldId id="267" r:id="rId12"/>
    <p:sldId id="265" r:id="rId13"/>
    <p:sldId id="261" r:id="rId14"/>
    <p:sldId id="269" r:id="rId15"/>
    <p:sldId id="264" r:id="rId16"/>
    <p:sldId id="272" r:id="rId17"/>
    <p:sldId id="268"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53"/>
    <p:restoredTop sz="94648"/>
  </p:normalViewPr>
  <p:slideViewPr>
    <p:cSldViewPr snapToGrid="0">
      <p:cViewPr varScale="1">
        <p:scale>
          <a:sx n="90" d="100"/>
          <a:sy n="90" d="100"/>
        </p:scale>
        <p:origin x="232" y="7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F9B71-62F5-2ACB-E4C2-FBADDB960DB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44DBAA74-86C4-29CD-068B-F2A88594B08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170FE893-B78E-A67E-4266-7871AB2C4095}"/>
              </a:ext>
            </a:extLst>
          </p:cNvPr>
          <p:cNvSpPr>
            <a:spLocks noGrp="1"/>
          </p:cNvSpPr>
          <p:nvPr>
            <p:ph type="dt" sz="half" idx="10"/>
          </p:nvPr>
        </p:nvSpPr>
        <p:spPr/>
        <p:txBody>
          <a:bodyPr/>
          <a:lstStyle/>
          <a:p>
            <a:fld id="{A87C1C8A-D371-9943-9062-ABA4F5075A8F}" type="datetimeFigureOut">
              <a:rPr lang="en-US" smtClean="0"/>
              <a:t>10/30/23</a:t>
            </a:fld>
            <a:endParaRPr lang="en-US"/>
          </a:p>
        </p:txBody>
      </p:sp>
      <p:sp>
        <p:nvSpPr>
          <p:cNvPr id="5" name="Footer Placeholder 4">
            <a:extLst>
              <a:ext uri="{FF2B5EF4-FFF2-40B4-BE49-F238E27FC236}">
                <a16:creationId xmlns:a16="http://schemas.microsoft.com/office/drawing/2014/main" id="{0CEAE2B4-231D-48DA-9FB4-8628A5828A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D3F513-7C69-16F1-F614-A9342EC57C8A}"/>
              </a:ext>
            </a:extLst>
          </p:cNvPr>
          <p:cNvSpPr>
            <a:spLocks noGrp="1"/>
          </p:cNvSpPr>
          <p:nvPr>
            <p:ph type="sldNum" sz="quarter" idx="12"/>
          </p:nvPr>
        </p:nvSpPr>
        <p:spPr/>
        <p:txBody>
          <a:bodyPr/>
          <a:lstStyle/>
          <a:p>
            <a:fld id="{A400F175-C136-7E4A-8C4A-C3ED4B433A97}" type="slidenum">
              <a:rPr lang="en-US" smtClean="0"/>
              <a:t>‹#›</a:t>
            </a:fld>
            <a:endParaRPr lang="en-US"/>
          </a:p>
        </p:txBody>
      </p:sp>
    </p:spTree>
    <p:extLst>
      <p:ext uri="{BB962C8B-B14F-4D97-AF65-F5344CB8AC3E}">
        <p14:creationId xmlns:p14="http://schemas.microsoft.com/office/powerpoint/2010/main" val="7291907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8B3A6-5827-A624-4536-41066ECCD0F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ECA6591-B640-01E3-479D-3D0BA2F3E82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30B261A-FBDD-CDD0-7345-43D64A53F0E0}"/>
              </a:ext>
            </a:extLst>
          </p:cNvPr>
          <p:cNvSpPr>
            <a:spLocks noGrp="1"/>
          </p:cNvSpPr>
          <p:nvPr>
            <p:ph type="dt" sz="half" idx="10"/>
          </p:nvPr>
        </p:nvSpPr>
        <p:spPr/>
        <p:txBody>
          <a:bodyPr/>
          <a:lstStyle/>
          <a:p>
            <a:fld id="{A87C1C8A-D371-9943-9062-ABA4F5075A8F}" type="datetimeFigureOut">
              <a:rPr lang="en-US" smtClean="0"/>
              <a:t>10/30/23</a:t>
            </a:fld>
            <a:endParaRPr lang="en-US"/>
          </a:p>
        </p:txBody>
      </p:sp>
      <p:sp>
        <p:nvSpPr>
          <p:cNvPr id="5" name="Footer Placeholder 4">
            <a:extLst>
              <a:ext uri="{FF2B5EF4-FFF2-40B4-BE49-F238E27FC236}">
                <a16:creationId xmlns:a16="http://schemas.microsoft.com/office/drawing/2014/main" id="{3E9583AC-7EFD-E0EA-3F57-EB21B91AAF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FC6857-C20D-55B3-6FDD-9FD3B967914F}"/>
              </a:ext>
            </a:extLst>
          </p:cNvPr>
          <p:cNvSpPr>
            <a:spLocks noGrp="1"/>
          </p:cNvSpPr>
          <p:nvPr>
            <p:ph type="sldNum" sz="quarter" idx="12"/>
          </p:nvPr>
        </p:nvSpPr>
        <p:spPr/>
        <p:txBody>
          <a:bodyPr/>
          <a:lstStyle/>
          <a:p>
            <a:fld id="{A400F175-C136-7E4A-8C4A-C3ED4B433A97}" type="slidenum">
              <a:rPr lang="en-US" smtClean="0"/>
              <a:t>‹#›</a:t>
            </a:fld>
            <a:endParaRPr lang="en-US"/>
          </a:p>
        </p:txBody>
      </p:sp>
    </p:spTree>
    <p:extLst>
      <p:ext uri="{BB962C8B-B14F-4D97-AF65-F5344CB8AC3E}">
        <p14:creationId xmlns:p14="http://schemas.microsoft.com/office/powerpoint/2010/main" val="391795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08FA9EE-ED9E-0CAC-08D2-F4BB5971256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B842989-0753-F48C-3A2E-7BB173EEA21C}"/>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7EA4C02-6600-5090-600A-1C695B630A5F}"/>
              </a:ext>
            </a:extLst>
          </p:cNvPr>
          <p:cNvSpPr>
            <a:spLocks noGrp="1"/>
          </p:cNvSpPr>
          <p:nvPr>
            <p:ph type="dt" sz="half" idx="10"/>
          </p:nvPr>
        </p:nvSpPr>
        <p:spPr/>
        <p:txBody>
          <a:bodyPr/>
          <a:lstStyle/>
          <a:p>
            <a:fld id="{A87C1C8A-D371-9943-9062-ABA4F5075A8F}" type="datetimeFigureOut">
              <a:rPr lang="en-US" smtClean="0"/>
              <a:t>10/30/23</a:t>
            </a:fld>
            <a:endParaRPr lang="en-US"/>
          </a:p>
        </p:txBody>
      </p:sp>
      <p:sp>
        <p:nvSpPr>
          <p:cNvPr id="5" name="Footer Placeholder 4">
            <a:extLst>
              <a:ext uri="{FF2B5EF4-FFF2-40B4-BE49-F238E27FC236}">
                <a16:creationId xmlns:a16="http://schemas.microsoft.com/office/drawing/2014/main" id="{1FCE4CBB-B1A0-FB2A-7F95-A9ED3846E2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17BB2A-2935-5DE2-6AC1-FF50B075817E}"/>
              </a:ext>
            </a:extLst>
          </p:cNvPr>
          <p:cNvSpPr>
            <a:spLocks noGrp="1"/>
          </p:cNvSpPr>
          <p:nvPr>
            <p:ph type="sldNum" sz="quarter" idx="12"/>
          </p:nvPr>
        </p:nvSpPr>
        <p:spPr/>
        <p:txBody>
          <a:bodyPr/>
          <a:lstStyle/>
          <a:p>
            <a:fld id="{A400F175-C136-7E4A-8C4A-C3ED4B433A97}" type="slidenum">
              <a:rPr lang="en-US" smtClean="0"/>
              <a:t>‹#›</a:t>
            </a:fld>
            <a:endParaRPr lang="en-US"/>
          </a:p>
        </p:txBody>
      </p:sp>
    </p:spTree>
    <p:extLst>
      <p:ext uri="{BB962C8B-B14F-4D97-AF65-F5344CB8AC3E}">
        <p14:creationId xmlns:p14="http://schemas.microsoft.com/office/powerpoint/2010/main" val="15430058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91A74-3795-DFCE-0A6A-C7867E13CA9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AB01619-B44B-D9A6-C5A0-EB51B917A2E9}"/>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97D9FE5-4BB5-FB60-2145-5BDA72377C2A}"/>
              </a:ext>
            </a:extLst>
          </p:cNvPr>
          <p:cNvSpPr>
            <a:spLocks noGrp="1"/>
          </p:cNvSpPr>
          <p:nvPr>
            <p:ph type="dt" sz="half" idx="10"/>
          </p:nvPr>
        </p:nvSpPr>
        <p:spPr/>
        <p:txBody>
          <a:bodyPr/>
          <a:lstStyle/>
          <a:p>
            <a:fld id="{A87C1C8A-D371-9943-9062-ABA4F5075A8F}" type="datetimeFigureOut">
              <a:rPr lang="en-US" smtClean="0"/>
              <a:t>10/30/23</a:t>
            </a:fld>
            <a:endParaRPr lang="en-US"/>
          </a:p>
        </p:txBody>
      </p:sp>
      <p:sp>
        <p:nvSpPr>
          <p:cNvPr id="5" name="Footer Placeholder 4">
            <a:extLst>
              <a:ext uri="{FF2B5EF4-FFF2-40B4-BE49-F238E27FC236}">
                <a16:creationId xmlns:a16="http://schemas.microsoft.com/office/drawing/2014/main" id="{0898A348-2BAF-E2A1-8F53-2CA9E67BC0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9AEABA-5BB3-CC91-20A6-C27F0FBF36C2}"/>
              </a:ext>
            </a:extLst>
          </p:cNvPr>
          <p:cNvSpPr>
            <a:spLocks noGrp="1"/>
          </p:cNvSpPr>
          <p:nvPr>
            <p:ph type="sldNum" sz="quarter" idx="12"/>
          </p:nvPr>
        </p:nvSpPr>
        <p:spPr/>
        <p:txBody>
          <a:bodyPr/>
          <a:lstStyle/>
          <a:p>
            <a:fld id="{A400F175-C136-7E4A-8C4A-C3ED4B433A97}" type="slidenum">
              <a:rPr lang="en-US" smtClean="0"/>
              <a:t>‹#›</a:t>
            </a:fld>
            <a:endParaRPr lang="en-US"/>
          </a:p>
        </p:txBody>
      </p:sp>
    </p:spTree>
    <p:extLst>
      <p:ext uri="{BB962C8B-B14F-4D97-AF65-F5344CB8AC3E}">
        <p14:creationId xmlns:p14="http://schemas.microsoft.com/office/powerpoint/2010/main" val="5274417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817749-5B6F-514B-76FA-5550C0C455B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C364288C-BE65-FFF2-3B84-11537839867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CD586D02-F51D-DDF5-84B5-5AE9A66D989C}"/>
              </a:ext>
            </a:extLst>
          </p:cNvPr>
          <p:cNvSpPr>
            <a:spLocks noGrp="1"/>
          </p:cNvSpPr>
          <p:nvPr>
            <p:ph type="dt" sz="half" idx="10"/>
          </p:nvPr>
        </p:nvSpPr>
        <p:spPr/>
        <p:txBody>
          <a:bodyPr/>
          <a:lstStyle/>
          <a:p>
            <a:fld id="{A87C1C8A-D371-9943-9062-ABA4F5075A8F}" type="datetimeFigureOut">
              <a:rPr lang="en-US" smtClean="0"/>
              <a:t>10/30/23</a:t>
            </a:fld>
            <a:endParaRPr lang="en-US"/>
          </a:p>
        </p:txBody>
      </p:sp>
      <p:sp>
        <p:nvSpPr>
          <p:cNvPr id="5" name="Footer Placeholder 4">
            <a:extLst>
              <a:ext uri="{FF2B5EF4-FFF2-40B4-BE49-F238E27FC236}">
                <a16:creationId xmlns:a16="http://schemas.microsoft.com/office/drawing/2014/main" id="{99F3C944-0DAE-F33B-BFB0-00302ECF2F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7D18A7-FB1E-6D3A-6213-A5DC2687B0F9}"/>
              </a:ext>
            </a:extLst>
          </p:cNvPr>
          <p:cNvSpPr>
            <a:spLocks noGrp="1"/>
          </p:cNvSpPr>
          <p:nvPr>
            <p:ph type="sldNum" sz="quarter" idx="12"/>
          </p:nvPr>
        </p:nvSpPr>
        <p:spPr/>
        <p:txBody>
          <a:bodyPr/>
          <a:lstStyle/>
          <a:p>
            <a:fld id="{A400F175-C136-7E4A-8C4A-C3ED4B433A97}" type="slidenum">
              <a:rPr lang="en-US" smtClean="0"/>
              <a:t>‹#›</a:t>
            </a:fld>
            <a:endParaRPr lang="en-US"/>
          </a:p>
        </p:txBody>
      </p:sp>
    </p:spTree>
    <p:extLst>
      <p:ext uri="{BB962C8B-B14F-4D97-AF65-F5344CB8AC3E}">
        <p14:creationId xmlns:p14="http://schemas.microsoft.com/office/powerpoint/2010/main" val="16184373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700489-CD9D-A62B-72F7-A0C8A905EA4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4DA14315-2230-1BC8-83E4-49C3F5025D6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037158D5-96AF-7698-997A-396BC858819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1E6A3E95-80E9-41F1-3537-FEB7070108A0}"/>
              </a:ext>
            </a:extLst>
          </p:cNvPr>
          <p:cNvSpPr>
            <a:spLocks noGrp="1"/>
          </p:cNvSpPr>
          <p:nvPr>
            <p:ph type="dt" sz="half" idx="10"/>
          </p:nvPr>
        </p:nvSpPr>
        <p:spPr/>
        <p:txBody>
          <a:bodyPr/>
          <a:lstStyle/>
          <a:p>
            <a:fld id="{A87C1C8A-D371-9943-9062-ABA4F5075A8F}" type="datetimeFigureOut">
              <a:rPr lang="en-US" smtClean="0"/>
              <a:t>10/30/23</a:t>
            </a:fld>
            <a:endParaRPr lang="en-US"/>
          </a:p>
        </p:txBody>
      </p:sp>
      <p:sp>
        <p:nvSpPr>
          <p:cNvPr id="6" name="Footer Placeholder 5">
            <a:extLst>
              <a:ext uri="{FF2B5EF4-FFF2-40B4-BE49-F238E27FC236}">
                <a16:creationId xmlns:a16="http://schemas.microsoft.com/office/drawing/2014/main" id="{852C3622-96C0-8D58-D40D-70B931C1261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8FB1CAE-F99A-ED87-4DF0-75BA92704744}"/>
              </a:ext>
            </a:extLst>
          </p:cNvPr>
          <p:cNvSpPr>
            <a:spLocks noGrp="1"/>
          </p:cNvSpPr>
          <p:nvPr>
            <p:ph type="sldNum" sz="quarter" idx="12"/>
          </p:nvPr>
        </p:nvSpPr>
        <p:spPr/>
        <p:txBody>
          <a:bodyPr/>
          <a:lstStyle/>
          <a:p>
            <a:fld id="{A400F175-C136-7E4A-8C4A-C3ED4B433A97}" type="slidenum">
              <a:rPr lang="en-US" smtClean="0"/>
              <a:t>‹#›</a:t>
            </a:fld>
            <a:endParaRPr lang="en-US"/>
          </a:p>
        </p:txBody>
      </p:sp>
    </p:spTree>
    <p:extLst>
      <p:ext uri="{BB962C8B-B14F-4D97-AF65-F5344CB8AC3E}">
        <p14:creationId xmlns:p14="http://schemas.microsoft.com/office/powerpoint/2010/main" val="1577083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B3BA13-AF02-60F1-A486-C562897A4BB0}"/>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E842FAB-F4DA-8852-4251-3DA6FB61D84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01F5C0F-0C94-1ED1-46DD-0546A092F16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F1928A34-5877-F8D0-636A-FE79EA7E65F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331772E-0A78-CA10-8869-DD164B5537CE}"/>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C2A92AD7-70D7-5CEA-02D1-844F04360E94}"/>
              </a:ext>
            </a:extLst>
          </p:cNvPr>
          <p:cNvSpPr>
            <a:spLocks noGrp="1"/>
          </p:cNvSpPr>
          <p:nvPr>
            <p:ph type="dt" sz="half" idx="10"/>
          </p:nvPr>
        </p:nvSpPr>
        <p:spPr/>
        <p:txBody>
          <a:bodyPr/>
          <a:lstStyle/>
          <a:p>
            <a:fld id="{A87C1C8A-D371-9943-9062-ABA4F5075A8F}" type="datetimeFigureOut">
              <a:rPr lang="en-US" smtClean="0"/>
              <a:t>10/30/23</a:t>
            </a:fld>
            <a:endParaRPr lang="en-US"/>
          </a:p>
        </p:txBody>
      </p:sp>
      <p:sp>
        <p:nvSpPr>
          <p:cNvPr id="8" name="Footer Placeholder 7">
            <a:extLst>
              <a:ext uri="{FF2B5EF4-FFF2-40B4-BE49-F238E27FC236}">
                <a16:creationId xmlns:a16="http://schemas.microsoft.com/office/drawing/2014/main" id="{DA90CB3C-CC8B-D3CE-5F09-530A8D7FCB2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FDA828D-4A71-2030-F85D-311E35D32D6A}"/>
              </a:ext>
            </a:extLst>
          </p:cNvPr>
          <p:cNvSpPr>
            <a:spLocks noGrp="1"/>
          </p:cNvSpPr>
          <p:nvPr>
            <p:ph type="sldNum" sz="quarter" idx="12"/>
          </p:nvPr>
        </p:nvSpPr>
        <p:spPr/>
        <p:txBody>
          <a:bodyPr/>
          <a:lstStyle/>
          <a:p>
            <a:fld id="{A400F175-C136-7E4A-8C4A-C3ED4B433A97}" type="slidenum">
              <a:rPr lang="en-US" smtClean="0"/>
              <a:t>‹#›</a:t>
            </a:fld>
            <a:endParaRPr lang="en-US"/>
          </a:p>
        </p:txBody>
      </p:sp>
    </p:spTree>
    <p:extLst>
      <p:ext uri="{BB962C8B-B14F-4D97-AF65-F5344CB8AC3E}">
        <p14:creationId xmlns:p14="http://schemas.microsoft.com/office/powerpoint/2010/main" val="1434460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F97727-25D5-B9E3-FF89-E710AD2EA39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CAF8CE-9879-CD8A-FDED-4A7C7EBD4915}"/>
              </a:ext>
            </a:extLst>
          </p:cNvPr>
          <p:cNvSpPr>
            <a:spLocks noGrp="1"/>
          </p:cNvSpPr>
          <p:nvPr>
            <p:ph type="dt" sz="half" idx="10"/>
          </p:nvPr>
        </p:nvSpPr>
        <p:spPr/>
        <p:txBody>
          <a:bodyPr/>
          <a:lstStyle/>
          <a:p>
            <a:fld id="{A87C1C8A-D371-9943-9062-ABA4F5075A8F}" type="datetimeFigureOut">
              <a:rPr lang="en-US" smtClean="0"/>
              <a:t>10/30/23</a:t>
            </a:fld>
            <a:endParaRPr lang="en-US"/>
          </a:p>
        </p:txBody>
      </p:sp>
      <p:sp>
        <p:nvSpPr>
          <p:cNvPr id="4" name="Footer Placeholder 3">
            <a:extLst>
              <a:ext uri="{FF2B5EF4-FFF2-40B4-BE49-F238E27FC236}">
                <a16:creationId xmlns:a16="http://schemas.microsoft.com/office/drawing/2014/main" id="{31024B68-A98F-19C5-8B4A-B626D949ECE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A89385C-02A0-7DCB-02E2-B248F454582D}"/>
              </a:ext>
            </a:extLst>
          </p:cNvPr>
          <p:cNvSpPr>
            <a:spLocks noGrp="1"/>
          </p:cNvSpPr>
          <p:nvPr>
            <p:ph type="sldNum" sz="quarter" idx="12"/>
          </p:nvPr>
        </p:nvSpPr>
        <p:spPr/>
        <p:txBody>
          <a:bodyPr/>
          <a:lstStyle/>
          <a:p>
            <a:fld id="{A400F175-C136-7E4A-8C4A-C3ED4B433A97}" type="slidenum">
              <a:rPr lang="en-US" smtClean="0"/>
              <a:t>‹#›</a:t>
            </a:fld>
            <a:endParaRPr lang="en-US"/>
          </a:p>
        </p:txBody>
      </p:sp>
    </p:spTree>
    <p:extLst>
      <p:ext uri="{BB962C8B-B14F-4D97-AF65-F5344CB8AC3E}">
        <p14:creationId xmlns:p14="http://schemas.microsoft.com/office/powerpoint/2010/main" val="21755357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F05C657-381B-E4A6-C95F-0C540D82E5C7}"/>
              </a:ext>
            </a:extLst>
          </p:cNvPr>
          <p:cNvSpPr>
            <a:spLocks noGrp="1"/>
          </p:cNvSpPr>
          <p:nvPr>
            <p:ph type="dt" sz="half" idx="10"/>
          </p:nvPr>
        </p:nvSpPr>
        <p:spPr/>
        <p:txBody>
          <a:bodyPr/>
          <a:lstStyle/>
          <a:p>
            <a:fld id="{A87C1C8A-D371-9943-9062-ABA4F5075A8F}" type="datetimeFigureOut">
              <a:rPr lang="en-US" smtClean="0"/>
              <a:t>10/30/23</a:t>
            </a:fld>
            <a:endParaRPr lang="en-US"/>
          </a:p>
        </p:txBody>
      </p:sp>
      <p:sp>
        <p:nvSpPr>
          <p:cNvPr id="3" name="Footer Placeholder 2">
            <a:extLst>
              <a:ext uri="{FF2B5EF4-FFF2-40B4-BE49-F238E27FC236}">
                <a16:creationId xmlns:a16="http://schemas.microsoft.com/office/drawing/2014/main" id="{7732DE4E-49FD-0D1B-D7B3-AE1D9480515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426D12F-5E13-74A2-532B-32E0887EAE69}"/>
              </a:ext>
            </a:extLst>
          </p:cNvPr>
          <p:cNvSpPr>
            <a:spLocks noGrp="1"/>
          </p:cNvSpPr>
          <p:nvPr>
            <p:ph type="sldNum" sz="quarter" idx="12"/>
          </p:nvPr>
        </p:nvSpPr>
        <p:spPr/>
        <p:txBody>
          <a:bodyPr/>
          <a:lstStyle/>
          <a:p>
            <a:fld id="{A400F175-C136-7E4A-8C4A-C3ED4B433A97}" type="slidenum">
              <a:rPr lang="en-US" smtClean="0"/>
              <a:t>‹#›</a:t>
            </a:fld>
            <a:endParaRPr lang="en-US"/>
          </a:p>
        </p:txBody>
      </p:sp>
    </p:spTree>
    <p:extLst>
      <p:ext uri="{BB962C8B-B14F-4D97-AF65-F5344CB8AC3E}">
        <p14:creationId xmlns:p14="http://schemas.microsoft.com/office/powerpoint/2010/main" val="17853221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D184B-B963-63C8-49D5-7749B502299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4F62BC7-E81B-C61A-DF9F-B86F2188496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449E25C2-D938-BC0E-A02C-AE459A166C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4B9A8B5-2D6F-A3BB-C107-7C723C56EF3E}"/>
              </a:ext>
            </a:extLst>
          </p:cNvPr>
          <p:cNvSpPr>
            <a:spLocks noGrp="1"/>
          </p:cNvSpPr>
          <p:nvPr>
            <p:ph type="dt" sz="half" idx="10"/>
          </p:nvPr>
        </p:nvSpPr>
        <p:spPr/>
        <p:txBody>
          <a:bodyPr/>
          <a:lstStyle/>
          <a:p>
            <a:fld id="{A87C1C8A-D371-9943-9062-ABA4F5075A8F}" type="datetimeFigureOut">
              <a:rPr lang="en-US" smtClean="0"/>
              <a:t>10/30/23</a:t>
            </a:fld>
            <a:endParaRPr lang="en-US"/>
          </a:p>
        </p:txBody>
      </p:sp>
      <p:sp>
        <p:nvSpPr>
          <p:cNvPr id="6" name="Footer Placeholder 5">
            <a:extLst>
              <a:ext uri="{FF2B5EF4-FFF2-40B4-BE49-F238E27FC236}">
                <a16:creationId xmlns:a16="http://schemas.microsoft.com/office/drawing/2014/main" id="{4B796423-BFAC-2B8F-4E9F-933A6994EAD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FA6FF9-16DB-100F-1B95-6AE88AC43696}"/>
              </a:ext>
            </a:extLst>
          </p:cNvPr>
          <p:cNvSpPr>
            <a:spLocks noGrp="1"/>
          </p:cNvSpPr>
          <p:nvPr>
            <p:ph type="sldNum" sz="quarter" idx="12"/>
          </p:nvPr>
        </p:nvSpPr>
        <p:spPr/>
        <p:txBody>
          <a:bodyPr/>
          <a:lstStyle/>
          <a:p>
            <a:fld id="{A400F175-C136-7E4A-8C4A-C3ED4B433A97}" type="slidenum">
              <a:rPr lang="en-US" smtClean="0"/>
              <a:t>‹#›</a:t>
            </a:fld>
            <a:endParaRPr lang="en-US"/>
          </a:p>
        </p:txBody>
      </p:sp>
    </p:spTree>
    <p:extLst>
      <p:ext uri="{BB962C8B-B14F-4D97-AF65-F5344CB8AC3E}">
        <p14:creationId xmlns:p14="http://schemas.microsoft.com/office/powerpoint/2010/main" val="604238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BC62F-1EF9-51D2-9F50-B244B5F2415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82ADE60D-A319-5817-6C1D-38C6B2C205B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382E66-B312-86A4-3A99-FE1D88002F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F492E96-0F03-38B4-26A1-BABC76CF375F}"/>
              </a:ext>
            </a:extLst>
          </p:cNvPr>
          <p:cNvSpPr>
            <a:spLocks noGrp="1"/>
          </p:cNvSpPr>
          <p:nvPr>
            <p:ph type="dt" sz="half" idx="10"/>
          </p:nvPr>
        </p:nvSpPr>
        <p:spPr/>
        <p:txBody>
          <a:bodyPr/>
          <a:lstStyle/>
          <a:p>
            <a:fld id="{A87C1C8A-D371-9943-9062-ABA4F5075A8F}" type="datetimeFigureOut">
              <a:rPr lang="en-US" smtClean="0"/>
              <a:t>10/30/23</a:t>
            </a:fld>
            <a:endParaRPr lang="en-US"/>
          </a:p>
        </p:txBody>
      </p:sp>
      <p:sp>
        <p:nvSpPr>
          <p:cNvPr id="6" name="Footer Placeholder 5">
            <a:extLst>
              <a:ext uri="{FF2B5EF4-FFF2-40B4-BE49-F238E27FC236}">
                <a16:creationId xmlns:a16="http://schemas.microsoft.com/office/drawing/2014/main" id="{F63DC563-9E22-6C22-1D6D-BE55C34460F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F2F535-975D-50E9-0CCE-097E5C8C7659}"/>
              </a:ext>
            </a:extLst>
          </p:cNvPr>
          <p:cNvSpPr>
            <a:spLocks noGrp="1"/>
          </p:cNvSpPr>
          <p:nvPr>
            <p:ph type="sldNum" sz="quarter" idx="12"/>
          </p:nvPr>
        </p:nvSpPr>
        <p:spPr/>
        <p:txBody>
          <a:bodyPr/>
          <a:lstStyle/>
          <a:p>
            <a:fld id="{A400F175-C136-7E4A-8C4A-C3ED4B433A97}" type="slidenum">
              <a:rPr lang="en-US" smtClean="0"/>
              <a:t>‹#›</a:t>
            </a:fld>
            <a:endParaRPr lang="en-US"/>
          </a:p>
        </p:txBody>
      </p:sp>
    </p:spTree>
    <p:extLst>
      <p:ext uri="{BB962C8B-B14F-4D97-AF65-F5344CB8AC3E}">
        <p14:creationId xmlns:p14="http://schemas.microsoft.com/office/powerpoint/2010/main" val="2201097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A9E980E-515D-B91D-343A-EED8C91705D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460AC32-921A-B042-CDA9-EDB201BF93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2CC61E3-2896-A2E0-E2FF-4C8C477C54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7C1C8A-D371-9943-9062-ABA4F5075A8F}" type="datetimeFigureOut">
              <a:rPr lang="en-US" smtClean="0"/>
              <a:t>10/30/23</a:t>
            </a:fld>
            <a:endParaRPr lang="en-US"/>
          </a:p>
        </p:txBody>
      </p:sp>
      <p:sp>
        <p:nvSpPr>
          <p:cNvPr id="5" name="Footer Placeholder 4">
            <a:extLst>
              <a:ext uri="{FF2B5EF4-FFF2-40B4-BE49-F238E27FC236}">
                <a16:creationId xmlns:a16="http://schemas.microsoft.com/office/drawing/2014/main" id="{416CF03B-AC15-0C11-D6F9-CB0570197C3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3857794-50AC-B91B-9EAB-0E7435688DC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0F175-C136-7E4A-8C4A-C3ED4B433A97}" type="slidenum">
              <a:rPr lang="en-US" smtClean="0"/>
              <a:t>‹#›</a:t>
            </a:fld>
            <a:endParaRPr lang="en-US"/>
          </a:p>
        </p:txBody>
      </p:sp>
    </p:spTree>
    <p:extLst>
      <p:ext uri="{BB962C8B-B14F-4D97-AF65-F5344CB8AC3E}">
        <p14:creationId xmlns:p14="http://schemas.microsoft.com/office/powerpoint/2010/main" val="26853449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s://vimeo.com/285126096"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hyperlink" Target="https://www.bbc.co.uk/programmes/articles/4t93ksF8xXXrpH8szC4Hhnm/sea-lion-pup-rescue"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google.com/search?client=firefox-b-e&amp;sca_esv=577922779&amp;q=aircraft+to+guide+birds&amp;tbm=vid&amp;source=lnms&amp;sa=X&amp;ved=2ahUKEwjfmNmU4Z6CAxXySkEAHfD6D34Q0pQJegQICxAB&amp;biw=1726&amp;bih=878&amp;dpr=1.58#fpstate=ive&amp;vld=cid:587ca674,vid:5QAjfH05IUE,st:0"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Extinction | Definition &amp; Examples | Britannica">
            <a:extLst>
              <a:ext uri="{FF2B5EF4-FFF2-40B4-BE49-F238E27FC236}">
                <a16:creationId xmlns:a16="http://schemas.microsoft.com/office/drawing/2014/main" id="{5545E21B-6200-D348-FAD8-035749C196D0}"/>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l="8554" r="5225" b="1"/>
          <a:stretch/>
        </p:blipFill>
        <p:spPr bwMode="auto">
          <a:xfrm>
            <a:off x="20" y="1"/>
            <a:ext cx="12191980" cy="685799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EEA35E2-A9B8-31FC-4B3E-3A37335B2976}"/>
              </a:ext>
            </a:extLst>
          </p:cNvPr>
          <p:cNvSpPr txBox="1"/>
          <p:nvPr/>
        </p:nvSpPr>
        <p:spPr>
          <a:xfrm>
            <a:off x="1524000" y="1122362"/>
            <a:ext cx="9144000" cy="2900518"/>
          </a:xfrm>
          <a:prstGeom prst="rect">
            <a:avLst/>
          </a:prstGeom>
        </p:spPr>
        <p:txBody>
          <a:bodyPr vert="horz" lIns="91440" tIns="45720" rIns="91440" bIns="45720" rtlCol="0" anchor="b">
            <a:normAutofit/>
          </a:bodyPr>
          <a:lstStyle/>
          <a:p>
            <a:pPr algn="ctr">
              <a:lnSpc>
                <a:spcPct val="90000"/>
              </a:lnSpc>
              <a:spcBef>
                <a:spcPct val="0"/>
              </a:spcBef>
              <a:spcAft>
                <a:spcPts val="600"/>
              </a:spcAft>
            </a:pPr>
            <a:r>
              <a:rPr lang="en-US" sz="6000" b="1" dirty="0">
                <a:solidFill>
                  <a:srgbClr val="FFFFFF"/>
                </a:solidFill>
                <a:latin typeface="+mj-lt"/>
                <a:ea typeface="+mj-ea"/>
                <a:cs typeface="+mj-cs"/>
              </a:rPr>
              <a:t>Week 5: </a:t>
            </a:r>
          </a:p>
          <a:p>
            <a:pPr algn="ctr">
              <a:lnSpc>
                <a:spcPct val="90000"/>
              </a:lnSpc>
              <a:spcBef>
                <a:spcPct val="0"/>
              </a:spcBef>
              <a:spcAft>
                <a:spcPts val="600"/>
              </a:spcAft>
            </a:pPr>
            <a:r>
              <a:rPr lang="en-US" sz="6000" b="1" dirty="0">
                <a:solidFill>
                  <a:srgbClr val="FFFFFF"/>
                </a:solidFill>
                <a:latin typeface="+mj-lt"/>
                <a:ea typeface="+mj-ea"/>
                <a:cs typeface="+mj-cs"/>
              </a:rPr>
              <a:t>More than human: species studies and extinction</a:t>
            </a:r>
            <a:endParaRPr lang="en-US" sz="6000" dirty="0">
              <a:solidFill>
                <a:srgbClr val="FFFFFF"/>
              </a:solidFill>
              <a:latin typeface="+mj-lt"/>
              <a:ea typeface="+mj-ea"/>
              <a:cs typeface="+mj-cs"/>
            </a:endParaRPr>
          </a:p>
        </p:txBody>
      </p:sp>
    </p:spTree>
    <p:extLst>
      <p:ext uri="{BB962C8B-B14F-4D97-AF65-F5344CB8AC3E}">
        <p14:creationId xmlns:p14="http://schemas.microsoft.com/office/powerpoint/2010/main" val="3517642958"/>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B98E45D-31D3-907F-D9CB-C4E1CFA17587}"/>
              </a:ext>
            </a:extLst>
          </p:cNvPr>
          <p:cNvSpPr txBox="1"/>
          <p:nvPr/>
        </p:nvSpPr>
        <p:spPr>
          <a:xfrm>
            <a:off x="135731" y="394692"/>
            <a:ext cx="9894094" cy="6001643"/>
          </a:xfrm>
          <a:prstGeom prst="rect">
            <a:avLst/>
          </a:prstGeom>
          <a:noFill/>
        </p:spPr>
        <p:txBody>
          <a:bodyPr wrap="square">
            <a:spAutoFit/>
          </a:bodyPr>
          <a:lstStyle/>
          <a:p>
            <a:r>
              <a:rPr lang="en-GB" sz="1600" dirty="0">
                <a:effectLst/>
                <a:latin typeface="Athelas" panose="02000503000000020003" pitchFamily="2" charset="77"/>
                <a:ea typeface="Calibri" panose="020F0502020204030204" pitchFamily="34" charset="0"/>
                <a:cs typeface="Times New Roman" panose="02020603050405020304" pitchFamily="18" charset="0"/>
              </a:rPr>
              <a:t>What brings Mien and matsutake together</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in Oregon? Such seemingly trivial queries might turn everything around</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to put unpredictable encounters at the </a:t>
            </a:r>
            <a:r>
              <a:rPr lang="en-GB" sz="1600" dirty="0" err="1">
                <a:effectLst/>
                <a:latin typeface="Athelas" panose="02000503000000020003" pitchFamily="2" charset="77"/>
                <a:ea typeface="Calibri" panose="020F0502020204030204" pitchFamily="34" charset="0"/>
                <a:cs typeface="Times New Roman" panose="02020603050405020304" pitchFamily="18" charset="0"/>
              </a:rPr>
              <a:t>center</a:t>
            </a:r>
            <a:r>
              <a:rPr lang="en-GB" sz="1600" dirty="0">
                <a:effectLst/>
                <a:latin typeface="Athelas" panose="02000503000000020003" pitchFamily="2" charset="77"/>
                <a:ea typeface="Calibri" panose="020F0502020204030204" pitchFamily="34" charset="0"/>
                <a:cs typeface="Times New Roman" panose="02020603050405020304" pitchFamily="18" charset="0"/>
              </a:rPr>
              <a:t> of things.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We hear about precarity in the news every day. People lose their jobs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or get angry because they never had them. Gorillas and river porpoises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hover at the edge of extinction. Rising seas swamp whole Pacific islands.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But most of the time we imagine such precarity to be an exception to</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how the world works. It’s what “drops out” from the system. What if, as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I’m suggesting, precarity is the condition of our time— or, to put it another</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way, what if our time is ripe for sensing precarity? What if precarity,</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indeterminacy, and what we imagine as trivial are the </a:t>
            </a:r>
            <a:r>
              <a:rPr lang="en-GB" sz="1600" dirty="0" err="1">
                <a:effectLst/>
                <a:latin typeface="Athelas" panose="02000503000000020003" pitchFamily="2" charset="77"/>
                <a:ea typeface="Calibri" panose="020F0502020204030204" pitchFamily="34" charset="0"/>
                <a:cs typeface="Times New Roman" panose="02020603050405020304" pitchFamily="18" charset="0"/>
              </a:rPr>
              <a:t>center</a:t>
            </a:r>
            <a:r>
              <a:rPr lang="en-GB" sz="1600" dirty="0">
                <a:effectLst/>
                <a:latin typeface="Athelas" panose="02000503000000020003" pitchFamily="2" charset="77"/>
                <a:ea typeface="Calibri" panose="020F0502020204030204" pitchFamily="34" charset="0"/>
                <a:cs typeface="Times New Roman" panose="02020603050405020304" pitchFamily="18" charset="0"/>
              </a:rPr>
              <a:t> of the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systematicity we seek?</a:t>
            </a:r>
          </a:p>
          <a:p>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Precarity is the condition of being vulnerable to others. Unpredictable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encounters transform us; we are not in control, even of ourselves.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Unable to rely on a stable structure of community, we are thrown into</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err="1">
                <a:effectLst/>
                <a:latin typeface="Athelas" panose="02000503000000020003" pitchFamily="2" charset="77"/>
                <a:ea typeface="Calibri" panose="020F0502020204030204" pitchFamily="34" charset="0"/>
                <a:cs typeface="Times New Roman" panose="02020603050405020304" pitchFamily="18" charset="0"/>
              </a:rPr>
              <a:t>shi</a:t>
            </a:r>
            <a:r>
              <a:rPr lang="en-GB" sz="1600" dirty="0">
                <a:effectLst/>
                <a:latin typeface="Athelas" panose="02000503000000020003" pitchFamily="2" charset="77"/>
                <a:ea typeface="Calibri" panose="020F0502020204030204" pitchFamily="34" charset="0"/>
                <a:cs typeface="Times New Roman" panose="02020603050405020304" pitchFamily="18" charset="0"/>
              </a:rPr>
              <a:t>&lt;</a:t>
            </a:r>
            <a:r>
              <a:rPr lang="en-GB" sz="1600" dirty="0" err="1">
                <a:effectLst/>
                <a:latin typeface="Athelas" panose="02000503000000020003" pitchFamily="2" charset="77"/>
                <a:ea typeface="Calibri" panose="020F0502020204030204" pitchFamily="34" charset="0"/>
                <a:cs typeface="Times New Roman" panose="02020603050405020304" pitchFamily="18" charset="0"/>
              </a:rPr>
              <a:t>ing</a:t>
            </a:r>
            <a:r>
              <a:rPr lang="en-GB" sz="1600" dirty="0">
                <a:effectLst/>
                <a:latin typeface="Athelas" panose="02000503000000020003" pitchFamily="2" charset="77"/>
                <a:ea typeface="Calibri" panose="020F0502020204030204" pitchFamily="34" charset="0"/>
                <a:cs typeface="Times New Roman" panose="02020603050405020304" pitchFamily="18" charset="0"/>
              </a:rPr>
              <a:t> assemblages, which remake us as well as our others. We can’t</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rely on the status quo; everything is in flux, including our ability to survive.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Thinking through precarity changes social analysis. A precarious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world is a world without teleology. Indeterminacy, the unplanned nature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of time, is frightening, but thinking through precarity makes it</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evident that indeterminacy also makes life possible.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The only reason all this sounds odd is that most of us were raised on</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Times New Roman" panose="02020603050405020304" pitchFamily="18" charset="0"/>
              </a:rPr>
              <a:t>dreams of modernization and progress.   20</a:t>
            </a:r>
            <a:endParaRPr lang="en-GB" sz="1600" dirty="0">
              <a:effectLst/>
              <a:latin typeface="Times New Roman" panose="02020603050405020304" pitchFamily="18" charset="0"/>
              <a:ea typeface="Times New Roman" panose="02020603050405020304" pitchFamily="18" charset="0"/>
            </a:endParaRPr>
          </a:p>
        </p:txBody>
      </p:sp>
      <p:pic>
        <p:nvPicPr>
          <p:cNvPr id="10242" name="Picture 2">
            <a:extLst>
              <a:ext uri="{FF2B5EF4-FFF2-40B4-BE49-F238E27FC236}">
                <a16:creationId xmlns:a16="http://schemas.microsoft.com/office/drawing/2014/main" id="{E8520111-E100-13F2-6DDB-0527F8F5A8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4419" y="0"/>
            <a:ext cx="44989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6489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72780E-4387-A58D-239E-E8EBBB2A03A5}"/>
              </a:ext>
            </a:extLst>
          </p:cNvPr>
          <p:cNvSpPr txBox="1"/>
          <p:nvPr/>
        </p:nvSpPr>
        <p:spPr>
          <a:xfrm>
            <a:off x="0" y="1128713"/>
            <a:ext cx="6876178" cy="4093428"/>
          </a:xfrm>
          <a:prstGeom prst="rect">
            <a:avLst/>
          </a:prstGeom>
          <a:noFill/>
        </p:spPr>
        <p:txBody>
          <a:bodyPr wrap="square" rtlCol="0">
            <a:spAutoFit/>
          </a:bodyPr>
          <a:lstStyle/>
          <a:p>
            <a:r>
              <a:rPr lang="en-US" sz="2000" b="1" dirty="0" err="1">
                <a:latin typeface="Athelas" panose="02000503000000020003" pitchFamily="2" charset="77"/>
              </a:rPr>
              <a:t>HumanNonHuman</a:t>
            </a:r>
            <a:endParaRPr lang="en-US" sz="2000" b="1" dirty="0">
              <a:latin typeface="Athelas" panose="02000503000000020003" pitchFamily="2" charset="77"/>
            </a:endParaRPr>
          </a:p>
          <a:p>
            <a:endParaRPr lang="en-US" sz="1600" b="1" dirty="0">
              <a:latin typeface="Athelas" panose="02000503000000020003" pitchFamily="2" charset="77"/>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Much of the history of Western thought has utilized</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understandings of and responses to death to construct a </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dualism between</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Athelas" panose="02000503000000020003" pitchFamily="2" charset="77"/>
                <a:ea typeface="Calibri" panose="020F0502020204030204" pitchFamily="34" charset="0"/>
                <a:cs typeface="Times New Roman" panose="02020603050405020304" pitchFamily="18" charset="0"/>
              </a:rPr>
              <a:t>“the human” and “the animal.” This is</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dualistic thinking is at the core of a human</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Athelas" panose="02000503000000020003" pitchFamily="2" charset="77"/>
                <a:ea typeface="Calibri" panose="020F0502020204030204" pitchFamily="34" charset="0"/>
                <a:cs typeface="Times New Roman" panose="02020603050405020304" pitchFamily="18" charset="0"/>
              </a:rPr>
              <a:t>exceptionalism </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that holds us apart from the rest of the world and, as</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Athelas" panose="02000503000000020003" pitchFamily="2" charset="77"/>
                <a:ea typeface="Calibri" panose="020F0502020204030204" pitchFamily="34" charset="0"/>
                <a:cs typeface="Times New Roman" panose="02020603050405020304" pitchFamily="18" charset="0"/>
              </a:rPr>
              <a:t>such, </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contributes to our inability to be affected by the incredible </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loss of this</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Athelas" panose="02000503000000020003" pitchFamily="2" charset="77"/>
                <a:ea typeface="Calibri" panose="020F0502020204030204" pitchFamily="34" charset="0"/>
                <a:cs typeface="Times New Roman" panose="02020603050405020304" pitchFamily="18" charset="0"/>
              </a:rPr>
              <a:t>period of extinctions, and so to mourn the ongoing</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deaths of species. In</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Athelas" panose="02000503000000020003" pitchFamily="2" charset="77"/>
                <a:ea typeface="Calibri" panose="020F0502020204030204" pitchFamily="34" charset="0"/>
                <a:cs typeface="Times New Roman" panose="02020603050405020304" pitchFamily="18" charset="0"/>
              </a:rPr>
              <a:t>contrast to this tradition, this chapter </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explores some of the ways in which</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Athelas" panose="02000503000000020003" pitchFamily="2" charset="77"/>
                <a:ea typeface="Calibri" panose="020F0502020204030204" pitchFamily="34" charset="0"/>
                <a:cs typeface="Times New Roman" panose="02020603050405020304" pitchFamily="18" charset="0"/>
              </a:rPr>
              <a:t>taking crows’ grief seriously</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may, in fact, work to undermine our sense of</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Athelas" panose="02000503000000020003" pitchFamily="2" charset="77"/>
                <a:ea typeface="Calibri" panose="020F0502020204030204" pitchFamily="34" charset="0"/>
                <a:cs typeface="Times New Roman" panose="02020603050405020304" pitchFamily="18" charset="0"/>
              </a:rPr>
              <a:t>human exceptionalism</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in particular, by highlighting both a deep evolutionary</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continuity between humans and other social animals, and our</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ecological entanglement in a more-than-human world. V-D, 17-18</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600" b="1" dirty="0">
              <a:latin typeface="Athelas" panose="02000503000000020003" pitchFamily="2" charset="77"/>
            </a:endParaRPr>
          </a:p>
        </p:txBody>
      </p:sp>
      <p:sp>
        <p:nvSpPr>
          <p:cNvPr id="3" name="TextBox 2">
            <a:extLst>
              <a:ext uri="{FF2B5EF4-FFF2-40B4-BE49-F238E27FC236}">
                <a16:creationId xmlns:a16="http://schemas.microsoft.com/office/drawing/2014/main" id="{152A4253-BA1C-804C-712B-A2C114A44017}"/>
              </a:ext>
            </a:extLst>
          </p:cNvPr>
          <p:cNvSpPr txBox="1"/>
          <p:nvPr/>
        </p:nvSpPr>
        <p:spPr>
          <a:xfrm>
            <a:off x="6218951" y="551289"/>
            <a:ext cx="6343650" cy="5755422"/>
          </a:xfrm>
          <a:prstGeom prst="rect">
            <a:avLst/>
          </a:prstGeom>
          <a:noFill/>
        </p:spPr>
        <p:txBody>
          <a:bodyPr wrap="square" rtlCol="0">
            <a:spAutoFit/>
          </a:bodyPr>
          <a:lstStyle/>
          <a:p>
            <a:r>
              <a:rPr lang="en-GB" sz="1600" dirty="0">
                <a:effectLst/>
                <a:latin typeface="Athelas" panose="02000503000000020003" pitchFamily="2" charset="77"/>
                <a:ea typeface="Calibri" panose="020F0502020204030204" pitchFamily="34" charset="0"/>
                <a:cs typeface="Times New Roman" panose="02020603050405020304" pitchFamily="18" charset="0"/>
              </a:rPr>
              <a:t>One thing that preoccupied me was the trainers' habit of</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talking in highly anthropomorphic, morally loaded language.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That was the language I wanted to understand because it seemed</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to me after a while that it was part of what enabled the good</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trainers to do so much more than the academic psychologists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could in the way of eliciting interesting </a:t>
            </a:r>
            <a:r>
              <a:rPr lang="en-GB" sz="1600" dirty="0" err="1">
                <a:effectLst/>
                <a:latin typeface="Athelas" panose="02000503000000020003" pitchFamily="2" charset="77"/>
                <a:ea typeface="Calibri" panose="020F0502020204030204" pitchFamily="34" charset="0"/>
                <a:cs typeface="Times New Roman" panose="02020603050405020304" pitchFamily="18" charset="0"/>
              </a:rPr>
              <a:t>behavior</a:t>
            </a:r>
            <a:r>
              <a:rPr lang="en-GB" sz="1600" dirty="0">
                <a:effectLst/>
                <a:latin typeface="Athelas" panose="02000503000000020003" pitchFamily="2" charset="77"/>
                <a:ea typeface="Calibri" panose="020F0502020204030204" pitchFamily="34" charset="0"/>
                <a:cs typeface="Times New Roman" panose="02020603050405020304" pitchFamily="18" charset="0"/>
              </a:rPr>
              <a:t> from animals.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Trainers, for example, have no hesitation in talking about how</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much a mare loves or worries about her foal, a cat her kittens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or a dog or a horse their work. But for philosophers and</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psychologists to speak of love was to invoke abilities that are,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for reasons I am still not clear about, as rigidly restricted to</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Homo sapiens as some religious doctrines have restricted the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possession of a soul to members of certain races, cultures and</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sometimes genders. Hearne, 6</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By this I mean that implicit as well as explicit in the trainers'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language is the notion that animals are capable not only of</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activities requiring "IQ"-a rather arid conception-but also of</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a complex and delicate (though not infallible) moral understanding</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that is so inextricably a function of their relationships with</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human beings that it may well be said to constitute those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relationships. Hearne, 8</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600" dirty="0"/>
          </a:p>
        </p:txBody>
      </p:sp>
    </p:spTree>
    <p:extLst>
      <p:ext uri="{BB962C8B-B14F-4D97-AF65-F5344CB8AC3E}">
        <p14:creationId xmlns:p14="http://schemas.microsoft.com/office/powerpoint/2010/main" val="13914518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1106B2B-A644-0C2B-EBE8-375763857AC5}"/>
              </a:ext>
            </a:extLst>
          </p:cNvPr>
          <p:cNvSpPr txBox="1"/>
          <p:nvPr/>
        </p:nvSpPr>
        <p:spPr>
          <a:xfrm>
            <a:off x="135731" y="1220777"/>
            <a:ext cx="6100762" cy="4539704"/>
          </a:xfrm>
          <a:prstGeom prst="rect">
            <a:avLst/>
          </a:prstGeom>
          <a:noFill/>
        </p:spPr>
        <p:txBody>
          <a:bodyPr wrap="square">
            <a:spAutoFit/>
          </a:bodyPr>
          <a:lstStyle/>
          <a:p>
            <a:r>
              <a:rPr lang="en-GB" sz="1700" dirty="0">
                <a:effectLst/>
                <a:latin typeface="Athelas" panose="02000503000000020003" pitchFamily="2" charset="77"/>
                <a:ea typeface="Calibri" panose="020F0502020204030204" pitchFamily="34" charset="0"/>
                <a:cs typeface="Times New Roman" panose="02020603050405020304" pitchFamily="18" charset="0"/>
              </a:rPr>
              <a:t>The wave of extinction that is decimating plants</a:t>
            </a:r>
            <a:endParaRPr lang="en-GB" sz="17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700" dirty="0">
                <a:effectLst/>
                <a:latin typeface="Athelas" panose="02000503000000020003" pitchFamily="2" charset="77"/>
                <a:ea typeface="Calibri" panose="020F0502020204030204" pitchFamily="34" charset="0"/>
                <a:cs typeface="Times New Roman" panose="02020603050405020304" pitchFamily="18" charset="0"/>
              </a:rPr>
              <a:t>and animals around the planet strikes at the most intimate</a:t>
            </a:r>
            <a:endParaRPr lang="en-GB" sz="17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700" dirty="0">
                <a:effectLst/>
                <a:latin typeface="Athelas" panose="02000503000000020003" pitchFamily="2" charset="77"/>
                <a:ea typeface="Calibri" panose="020F0502020204030204" pitchFamily="34" charset="0"/>
                <a:cs typeface="Times New Roman" panose="02020603050405020304" pitchFamily="18" charset="0"/>
              </a:rPr>
              <a:t>and potent of human faculties: our ability to imagine. The</a:t>
            </a:r>
            <a:endParaRPr lang="en-GB" sz="17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700" dirty="0">
                <a:effectLst/>
                <a:latin typeface="Athelas" panose="02000503000000020003" pitchFamily="2" charset="77"/>
                <a:ea typeface="Calibri" panose="020F0502020204030204" pitchFamily="34" charset="0"/>
                <a:cs typeface="Times New Roman" panose="02020603050405020304" pitchFamily="18" charset="0"/>
              </a:rPr>
              <a:t>power of human dreams has historically been closely tied</a:t>
            </a:r>
            <a:endParaRPr lang="en-GB" sz="17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700" dirty="0">
                <a:effectLst/>
                <a:latin typeface="Athelas" panose="02000503000000020003" pitchFamily="2" charset="77"/>
                <a:ea typeface="Calibri" panose="020F0502020204030204" pitchFamily="34" charset="0"/>
                <a:cs typeface="Times New Roman" panose="02020603050405020304" pitchFamily="18" charset="0"/>
              </a:rPr>
              <a:t>to the generative multiformity of the plant and animal</a:t>
            </a:r>
            <a:endParaRPr lang="en-GB" sz="17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700" dirty="0">
                <a:effectLst/>
                <a:latin typeface="Athelas" panose="02000503000000020003" pitchFamily="2" charset="77"/>
                <a:ea typeface="Calibri" panose="020F0502020204030204" pitchFamily="34" charset="0"/>
                <a:cs typeface="Times New Roman" panose="02020603050405020304" pitchFamily="18" charset="0"/>
              </a:rPr>
              <a:t>life that surrounds us.141 </a:t>
            </a:r>
          </a:p>
          <a:p>
            <a:endParaRPr lang="en-GB" sz="1700" dirty="0">
              <a:latin typeface="Athelas" panose="02000503000000020003" pitchFamily="2" charset="77"/>
              <a:ea typeface="Calibri" panose="020F0502020204030204" pitchFamily="34" charset="0"/>
              <a:cs typeface="Times New Roman" panose="02020603050405020304" pitchFamily="18" charset="0"/>
            </a:endParaRPr>
          </a:p>
          <a:p>
            <a:r>
              <a:rPr lang="en-GB" sz="1700" dirty="0">
                <a:effectLst/>
                <a:latin typeface="Athelas" panose="02000503000000020003" pitchFamily="2" charset="77"/>
                <a:ea typeface="Calibri" panose="020F0502020204030204" pitchFamily="34" charset="0"/>
                <a:cs typeface="Times New Roman" panose="02020603050405020304" pitchFamily="18" charset="0"/>
              </a:rPr>
              <a:t>Even in the “advanced” capitalist</a:t>
            </a:r>
            <a:endParaRPr lang="en-GB" sz="17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700" dirty="0">
                <a:effectLst/>
                <a:latin typeface="Athelas" panose="02000503000000020003" pitchFamily="2" charset="77"/>
                <a:ea typeface="Calibri" panose="020F0502020204030204" pitchFamily="34" charset="0"/>
                <a:cs typeface="Times New Roman" panose="02020603050405020304" pitchFamily="18" charset="0"/>
              </a:rPr>
              <a:t>cultures, we encourage our children to learn basic forms</a:t>
            </a:r>
            <a:endParaRPr lang="en-GB" sz="17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700" dirty="0">
                <a:effectLst/>
                <a:latin typeface="Athelas" panose="02000503000000020003" pitchFamily="2" charset="77"/>
                <a:ea typeface="Calibri" panose="020F0502020204030204" pitchFamily="34" charset="0"/>
                <a:cs typeface="Times New Roman" panose="02020603050405020304" pitchFamily="18" charset="0"/>
              </a:rPr>
              <a:t>of empathy and imagination by giving them toy animals</a:t>
            </a:r>
            <a:endParaRPr lang="en-GB" sz="17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700" dirty="0">
                <a:effectLst/>
                <a:latin typeface="Athelas" panose="02000503000000020003" pitchFamily="2" charset="77"/>
                <a:ea typeface="Calibri" panose="020F0502020204030204" pitchFamily="34" charset="0"/>
                <a:cs typeface="Times New Roman" panose="02020603050405020304" pitchFamily="18" charset="0"/>
              </a:rPr>
              <a:t>and reading them stories like The Tale of Peter Rabbit. We</a:t>
            </a:r>
            <a:endParaRPr lang="en-GB" sz="17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700" dirty="0">
                <a:effectLst/>
                <a:latin typeface="Athelas" panose="02000503000000020003" pitchFamily="2" charset="77"/>
                <a:ea typeface="Calibri" panose="020F0502020204030204" pitchFamily="34" charset="0"/>
                <a:cs typeface="Times New Roman" panose="02020603050405020304" pitchFamily="18" charset="0"/>
              </a:rPr>
              <a:t>have always used animals and plants to symbolize our most</a:t>
            </a:r>
            <a:endParaRPr lang="en-GB" sz="17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700" dirty="0">
                <a:effectLst/>
                <a:latin typeface="Athelas" panose="02000503000000020003" pitchFamily="2" charset="77"/>
                <a:ea typeface="Calibri" panose="020F0502020204030204" pitchFamily="34" charset="0"/>
                <a:cs typeface="Times New Roman" panose="02020603050405020304" pitchFamily="18" charset="0"/>
              </a:rPr>
              <a:t>intimate fears, our hopes, and even our greatest loves. As</a:t>
            </a:r>
            <a:endParaRPr lang="en-GB" sz="17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700" dirty="0">
                <a:effectLst/>
                <a:latin typeface="Athelas" panose="02000503000000020003" pitchFamily="2" charset="77"/>
                <a:ea typeface="Calibri" panose="020F0502020204030204" pitchFamily="34" charset="0"/>
                <a:cs typeface="Times New Roman" panose="02020603050405020304" pitchFamily="18" charset="0"/>
              </a:rPr>
              <a:t>capitalism tears increasingly gaping holes in the beautiful</a:t>
            </a:r>
            <a:endParaRPr lang="en-GB" sz="17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700" dirty="0">
                <a:effectLst/>
                <a:latin typeface="Athelas" panose="02000503000000020003" pitchFamily="2" charset="77"/>
                <a:ea typeface="Calibri" panose="020F0502020204030204" pitchFamily="34" charset="0"/>
                <a:cs typeface="Times New Roman" panose="02020603050405020304" pitchFamily="18" charset="0"/>
              </a:rPr>
              <a:t>web of life of which we are a part, our capacity to dream,</a:t>
            </a:r>
            <a:endParaRPr lang="en-GB" sz="17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700" dirty="0">
                <a:effectLst/>
                <a:latin typeface="Athelas" panose="02000503000000020003" pitchFamily="2" charset="77"/>
                <a:ea typeface="Calibri" panose="020F0502020204030204" pitchFamily="34" charset="0"/>
                <a:cs typeface="Times New Roman" panose="02020603050405020304" pitchFamily="18" charset="0"/>
              </a:rPr>
              <a:t>to imagine different, more manifold worlds is radically </a:t>
            </a:r>
            <a:endParaRPr lang="en-GB" sz="17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700" dirty="0">
                <a:effectLst/>
                <a:latin typeface="Athelas" panose="02000503000000020003" pitchFamily="2" charset="77"/>
                <a:ea typeface="Calibri" panose="020F0502020204030204" pitchFamily="34" charset="0"/>
                <a:cs typeface="Times New Roman" panose="02020603050405020304" pitchFamily="18" charset="0"/>
              </a:rPr>
              <a:t>impoverished.  Dawson, 102-03</a:t>
            </a:r>
            <a:endParaRPr lang="en-GB" sz="17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C5629FFA-6BC6-F043-07AA-7ADF86C87E84}"/>
              </a:ext>
            </a:extLst>
          </p:cNvPr>
          <p:cNvSpPr txBox="1"/>
          <p:nvPr/>
        </p:nvSpPr>
        <p:spPr>
          <a:xfrm>
            <a:off x="685800" y="314325"/>
            <a:ext cx="2235548" cy="461665"/>
          </a:xfrm>
          <a:prstGeom prst="rect">
            <a:avLst/>
          </a:prstGeom>
          <a:noFill/>
        </p:spPr>
        <p:txBody>
          <a:bodyPr wrap="none" rtlCol="0">
            <a:spAutoFit/>
          </a:bodyPr>
          <a:lstStyle/>
          <a:p>
            <a:r>
              <a:rPr lang="en-US" sz="2400" dirty="0">
                <a:latin typeface="Athelas" panose="02000503000000020003" pitchFamily="2" charset="77"/>
              </a:rPr>
              <a:t>IMAGINATION</a:t>
            </a:r>
          </a:p>
        </p:txBody>
      </p:sp>
      <p:sp>
        <p:nvSpPr>
          <p:cNvPr id="5" name="TextBox 4">
            <a:extLst>
              <a:ext uri="{FF2B5EF4-FFF2-40B4-BE49-F238E27FC236}">
                <a16:creationId xmlns:a16="http://schemas.microsoft.com/office/drawing/2014/main" id="{2B16F2B9-1B90-A3D0-D1BE-093599202B0B}"/>
              </a:ext>
            </a:extLst>
          </p:cNvPr>
          <p:cNvSpPr txBox="1"/>
          <p:nvPr/>
        </p:nvSpPr>
        <p:spPr>
          <a:xfrm>
            <a:off x="6096000" y="1391155"/>
            <a:ext cx="6462714" cy="3231654"/>
          </a:xfrm>
          <a:prstGeom prst="rect">
            <a:avLst/>
          </a:prstGeom>
          <a:noFill/>
        </p:spPr>
        <p:txBody>
          <a:bodyPr wrap="square" rtlCol="0">
            <a:spAutoFit/>
          </a:bodyPr>
          <a:lstStyle/>
          <a:p>
            <a:r>
              <a:rPr lang="en-GB" sz="1700" dirty="0" err="1">
                <a:effectLst/>
                <a:latin typeface="Athelas" panose="02000503000000020003" pitchFamily="2" charset="77"/>
                <a:ea typeface="Calibri" panose="020F0502020204030204" pitchFamily="34" charset="0"/>
                <a:cs typeface="Times New Roman" panose="02020603050405020304" pitchFamily="18" charset="0"/>
              </a:rPr>
              <a:t>Koshka</a:t>
            </a:r>
            <a:r>
              <a:rPr lang="en-GB" sz="1700" dirty="0">
                <a:effectLst/>
                <a:latin typeface="Athelas" panose="02000503000000020003" pitchFamily="2" charset="77"/>
                <a:ea typeface="Calibri" panose="020F0502020204030204" pitchFamily="34" charset="0"/>
                <a:cs typeface="Times New Roman" panose="02020603050405020304" pitchFamily="18" charset="0"/>
              </a:rPr>
              <a:t> revealed that theme in his from time to</a:t>
            </a:r>
            <a:endParaRPr lang="en-GB" sz="17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700" dirty="0">
                <a:effectLst/>
                <a:latin typeface="Athelas" panose="02000503000000020003" pitchFamily="2" charset="77"/>
                <a:ea typeface="Calibri" panose="020F0502020204030204" pitchFamily="34" charset="0"/>
                <a:cs typeface="Times New Roman" panose="02020603050405020304" pitchFamily="18" charset="0"/>
              </a:rPr>
              <a:t>time "doggy" </a:t>
            </a:r>
            <a:r>
              <a:rPr lang="en-GB" sz="1700" dirty="0" err="1">
                <a:effectLst/>
                <a:latin typeface="Athelas" panose="02000503000000020003" pitchFamily="2" charset="77"/>
                <a:ea typeface="Calibri" panose="020F0502020204030204" pitchFamily="34" charset="0"/>
                <a:cs typeface="Times New Roman" panose="02020603050405020304" pitchFamily="18" charset="0"/>
              </a:rPr>
              <a:t>behavior</a:t>
            </a:r>
            <a:r>
              <a:rPr lang="en-GB" sz="1700" dirty="0">
                <a:effectLst/>
                <a:latin typeface="Athelas" panose="02000503000000020003" pitchFamily="2" charset="77"/>
                <a:ea typeface="Calibri" panose="020F0502020204030204" pitchFamily="34" charset="0"/>
                <a:cs typeface="Times New Roman" panose="02020603050405020304" pitchFamily="18" charset="0"/>
              </a:rPr>
              <a:t>, but most cats don't reveal it so directly,</a:t>
            </a:r>
            <a:endParaRPr lang="en-GB" sz="17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700" dirty="0">
                <a:effectLst/>
                <a:latin typeface="Athelas" panose="02000503000000020003" pitchFamily="2" charset="77"/>
                <a:ea typeface="Calibri" panose="020F0502020204030204" pitchFamily="34" charset="0"/>
                <a:cs typeface="Times New Roman" panose="02020603050405020304" pitchFamily="18" charset="0"/>
              </a:rPr>
              <a:t>which is why it can seem to us that there is no theme, no</a:t>
            </a:r>
            <a:endParaRPr lang="en-GB" sz="17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700" dirty="0">
                <a:effectLst/>
                <a:latin typeface="Athelas" panose="02000503000000020003" pitchFamily="2" charset="77"/>
                <a:ea typeface="Calibri" panose="020F0502020204030204" pitchFamily="34" charset="0"/>
                <a:cs typeface="Times New Roman" panose="02020603050405020304" pitchFamily="18" charset="0"/>
              </a:rPr>
              <a:t>focus, to a cat's activities. They stalk the web of </a:t>
            </a:r>
            <a:r>
              <a:rPr lang="en-GB" sz="1700" b="1" dirty="0">
                <a:effectLst/>
                <a:latin typeface="Athelas" panose="02000503000000020003" pitchFamily="2" charset="77"/>
                <a:ea typeface="Calibri" panose="020F0502020204030204" pitchFamily="34" charset="0"/>
                <a:cs typeface="Times New Roman" panose="02020603050405020304" pitchFamily="18" charset="0"/>
              </a:rPr>
              <a:t>our imaginations</a:t>
            </a:r>
            <a:endParaRPr lang="en-GB" sz="17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700" dirty="0">
                <a:effectLst/>
                <a:latin typeface="Athelas" panose="02000503000000020003" pitchFamily="2" charset="77"/>
                <a:ea typeface="Calibri" panose="020F0502020204030204" pitchFamily="34" charset="0"/>
                <a:cs typeface="Times New Roman" panose="02020603050405020304" pitchFamily="18" charset="0"/>
              </a:rPr>
              <a:t>as carefully as they stalk prey and by and large elude</a:t>
            </a:r>
            <a:endParaRPr lang="en-GB" sz="17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700" dirty="0">
                <a:effectLst/>
                <a:latin typeface="Athelas" panose="02000503000000020003" pitchFamily="2" charset="77"/>
                <a:ea typeface="Calibri" panose="020F0502020204030204" pitchFamily="34" charset="0"/>
                <a:cs typeface="Times New Roman" panose="02020603050405020304" pitchFamily="18" charset="0"/>
              </a:rPr>
              <a:t>our grosser interpretations with skill and care, not because they</a:t>
            </a:r>
            <a:endParaRPr lang="en-GB" sz="17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700" dirty="0">
                <a:effectLst/>
                <a:latin typeface="Athelas" panose="02000503000000020003" pitchFamily="2" charset="77"/>
                <a:ea typeface="Calibri" panose="020F0502020204030204" pitchFamily="34" charset="0"/>
                <a:cs typeface="Times New Roman" panose="02020603050405020304" pitchFamily="18" charset="0"/>
              </a:rPr>
              <a:t>wish to remain unknown to us, but because they cannot bear</a:t>
            </a:r>
            <a:endParaRPr lang="en-GB" sz="1700" dirty="0">
              <a:effectLst/>
              <a:latin typeface="Calibri" panose="020F0502020204030204" pitchFamily="34" charset="0"/>
              <a:ea typeface="Calibri" panose="020F0502020204030204" pitchFamily="34" charset="0"/>
              <a:cs typeface="Times New Roman" panose="02020603050405020304" pitchFamily="18" charset="0"/>
            </a:endParaRPr>
          </a:p>
          <a:p>
            <a:pPr>
              <a:tabLst>
                <a:tab pos="1622425" algn="l"/>
              </a:tabLst>
            </a:pPr>
            <a:r>
              <a:rPr lang="en-GB" sz="1700" dirty="0">
                <a:effectLst/>
                <a:latin typeface="Athelas" panose="02000503000000020003" pitchFamily="2" charset="77"/>
                <a:ea typeface="Calibri" panose="020F0502020204030204" pitchFamily="34" charset="0"/>
                <a:cs typeface="Times New Roman" panose="02020603050405020304" pitchFamily="18" charset="0"/>
              </a:rPr>
              <a:t>to be falsely known, known. Hearne,  237   </a:t>
            </a:r>
            <a:endParaRPr lang="en-GB" sz="1700" dirty="0">
              <a:effectLst/>
              <a:latin typeface="Calibri" panose="020F0502020204030204" pitchFamily="34" charset="0"/>
              <a:ea typeface="Calibri" panose="020F0502020204030204" pitchFamily="34" charset="0"/>
              <a:cs typeface="Times New Roman" panose="02020603050405020304" pitchFamily="18" charset="0"/>
            </a:endParaRPr>
          </a:p>
          <a:p>
            <a:pPr>
              <a:tabLst>
                <a:tab pos="1622425" algn="l"/>
              </a:tabLst>
            </a:pPr>
            <a:r>
              <a:rPr lang="en-GB" sz="1700" dirty="0">
                <a:effectLst/>
                <a:latin typeface="Athelas" panose="02000503000000020003" pitchFamily="2" charset="77"/>
                <a:ea typeface="Calibri" panose="020F0502020204030204" pitchFamily="34" charset="0"/>
                <a:cs typeface="Times New Roman" panose="02020603050405020304" pitchFamily="18" charset="0"/>
              </a:rPr>
              <a:t> </a:t>
            </a:r>
            <a:endParaRPr lang="en-GB" sz="17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700" dirty="0">
                <a:effectLst/>
                <a:latin typeface="Athelas" panose="02000503000000020003" pitchFamily="2" charset="77"/>
                <a:ea typeface="Calibri" panose="020F0502020204030204" pitchFamily="34" charset="0"/>
                <a:cs typeface="Times New Roman" panose="02020603050405020304" pitchFamily="18" charset="0"/>
              </a:rPr>
              <a:t>They take infinite trouble that we should</a:t>
            </a:r>
            <a:endParaRPr lang="en-GB" sz="1700" dirty="0">
              <a:effectLst/>
              <a:latin typeface="Calibri" panose="020F0502020204030204" pitchFamily="34" charset="0"/>
              <a:ea typeface="Calibri" panose="020F0502020204030204" pitchFamily="34" charset="0"/>
              <a:cs typeface="Times New Roman" panose="02020603050405020304" pitchFamily="18" charset="0"/>
            </a:endParaRPr>
          </a:p>
          <a:p>
            <a:pPr>
              <a:tabLst>
                <a:tab pos="1622425" algn="l"/>
              </a:tabLst>
            </a:pPr>
            <a:r>
              <a:rPr lang="en-GB" sz="1700" dirty="0">
                <a:effectLst/>
                <a:latin typeface="Athelas" panose="02000503000000020003" pitchFamily="2" charset="77"/>
                <a:ea typeface="Calibri" panose="020F0502020204030204" pitchFamily="34" charset="0"/>
                <a:cs typeface="Times New Roman" panose="02020603050405020304" pitchFamily="18" charset="0"/>
              </a:rPr>
              <a:t>continue to be aware of their way of looking. Hearne, 241</a:t>
            </a:r>
            <a:endParaRPr lang="en-GB" sz="17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700" dirty="0"/>
          </a:p>
        </p:txBody>
      </p:sp>
      <p:sp>
        <p:nvSpPr>
          <p:cNvPr id="6" name="TextBox 5">
            <a:extLst>
              <a:ext uri="{FF2B5EF4-FFF2-40B4-BE49-F238E27FC236}">
                <a16:creationId xmlns:a16="http://schemas.microsoft.com/office/drawing/2014/main" id="{E6040F43-80CC-C01A-4E69-5765C7FD5031}"/>
              </a:ext>
            </a:extLst>
          </p:cNvPr>
          <p:cNvSpPr txBox="1"/>
          <p:nvPr/>
        </p:nvSpPr>
        <p:spPr>
          <a:xfrm>
            <a:off x="6157911" y="4990892"/>
            <a:ext cx="4239879" cy="630942"/>
          </a:xfrm>
          <a:prstGeom prst="rect">
            <a:avLst/>
          </a:prstGeom>
          <a:noFill/>
        </p:spPr>
        <p:txBody>
          <a:bodyPr wrap="none" rtlCol="0">
            <a:spAutoFit/>
          </a:bodyPr>
          <a:lstStyle/>
          <a:p>
            <a:r>
              <a:rPr lang="en-GB" sz="1700" dirty="0">
                <a:latin typeface="Athelas" panose="02000503000000020003" pitchFamily="2" charset="77"/>
                <a:ea typeface="Times New Roman" panose="02020603050405020304" pitchFamily="18" charset="0"/>
              </a:rPr>
              <a:t>W</a:t>
            </a:r>
            <a:r>
              <a:rPr lang="en-GB" sz="1700" dirty="0">
                <a:effectLst/>
                <a:latin typeface="Athelas" panose="02000503000000020003" pitchFamily="2" charset="77"/>
                <a:ea typeface="Times New Roman" panose="02020603050405020304" pitchFamily="18" charset="0"/>
              </a:rPr>
              <a:t>e need to reopen our imaginations. Tsing, 5</a:t>
            </a:r>
            <a:endParaRPr lang="en-GB" sz="1700" dirty="0">
              <a:effectLst/>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2635792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2" descr="The Tiger Who Came to Tea (Paperback)">
            <a:extLst>
              <a:ext uri="{FF2B5EF4-FFF2-40B4-BE49-F238E27FC236}">
                <a16:creationId xmlns:a16="http://schemas.microsoft.com/office/drawing/2014/main" id="{B31A5DDA-1439-0357-D89F-68319FE3316A}"/>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165255" y="643467"/>
            <a:ext cx="4248089" cy="5571066"/>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The Tiger Who Came To Tea producer: 'We set out to capture an essence of  pure, childlike fun'">
            <a:extLst>
              <a:ext uri="{FF2B5EF4-FFF2-40B4-BE49-F238E27FC236}">
                <a16:creationId xmlns:a16="http://schemas.microsoft.com/office/drawing/2014/main" id="{C7B85EAC-5F26-1267-2BBE-B037884C4CB8}"/>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096000" y="452438"/>
            <a:ext cx="5291667" cy="2976562"/>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a:extLst>
              <a:ext uri="{FF2B5EF4-FFF2-40B4-BE49-F238E27FC236}">
                <a16:creationId xmlns:a16="http://schemas.microsoft.com/office/drawing/2014/main" id="{31596A92-2BA9-3977-3027-DA9B9B0D5B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00224" y="3629025"/>
            <a:ext cx="2602614" cy="3228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82275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8402F4E-DF71-9AFC-79CA-409E1719AE26}"/>
              </a:ext>
            </a:extLst>
          </p:cNvPr>
          <p:cNvSpPr txBox="1"/>
          <p:nvPr/>
        </p:nvSpPr>
        <p:spPr>
          <a:xfrm>
            <a:off x="371476" y="728662"/>
            <a:ext cx="6468887" cy="2862322"/>
          </a:xfrm>
          <a:prstGeom prst="rect">
            <a:avLst/>
          </a:prstGeom>
          <a:noFill/>
        </p:spPr>
        <p:txBody>
          <a:bodyPr wrap="none" rtlCol="0">
            <a:spAutoFit/>
          </a:bodyPr>
          <a:lstStyle/>
          <a:p>
            <a:r>
              <a:rPr lang="en-GB" sz="1800" dirty="0">
                <a:effectLst/>
                <a:latin typeface="Athelas" panose="02000503000000020003" pitchFamily="2" charset="77"/>
                <a:ea typeface="Calibri" panose="020F0502020204030204" pitchFamily="34" charset="0"/>
                <a:cs typeface="Times New Roman" panose="02020603050405020304" pitchFamily="18" charset="0"/>
              </a:rPr>
              <a:t>There are other things at stake. I knew a woman named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Shelley Mason, who took a job running an animal shelter in 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small desert town. She didn't do this because she thought that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the activity of merely housing dogs and feeding them was an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especially meaningful activity (especially as one of her duties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was destroying unwanted animals) but because she understood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the importance of training as a way of increasing the number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of animals who were wanted and who would not be abandoned,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thus reducing the piles of corpses.   168</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9218" name="Picture 2">
            <a:extLst>
              <a:ext uri="{FF2B5EF4-FFF2-40B4-BE49-F238E27FC236}">
                <a16:creationId xmlns:a16="http://schemas.microsoft.com/office/drawing/2014/main" id="{E87B6C0A-D8FE-E9B6-3D3C-72C9F690B6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7625" y="728662"/>
            <a:ext cx="3600450" cy="5400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15553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64FC77E-F28E-8393-46EF-BE7D2E4ABF26}"/>
              </a:ext>
            </a:extLst>
          </p:cNvPr>
          <p:cNvSpPr txBox="1"/>
          <p:nvPr/>
        </p:nvSpPr>
        <p:spPr>
          <a:xfrm>
            <a:off x="600076" y="891273"/>
            <a:ext cx="8136730" cy="2585323"/>
          </a:xfrm>
          <a:prstGeom prst="rect">
            <a:avLst/>
          </a:prstGeom>
          <a:noFill/>
        </p:spPr>
        <p:txBody>
          <a:bodyPr wrap="square">
            <a:spAutoFit/>
          </a:bodyPr>
          <a:lstStyle/>
          <a:p>
            <a:r>
              <a:rPr lang="en-GB" sz="1800" dirty="0">
                <a:effectLst/>
                <a:latin typeface="Athelas" panose="02000503000000020003" pitchFamily="2" charset="77"/>
                <a:ea typeface="Calibri" panose="020F0502020204030204" pitchFamily="34" charset="0"/>
                <a:cs typeface="Times New Roman" panose="02020603050405020304" pitchFamily="18" charset="0"/>
              </a:rPr>
              <a:t>“The question for us, then, is what kind of end we wish to make.” Dawson, 101</a:t>
            </a:r>
          </a:p>
          <a:p>
            <a:endParaRPr lang="en-GB" dirty="0">
              <a:latin typeface="Athelas" panose="02000503000000020003" pitchFamily="2" charset="77"/>
              <a:ea typeface="Calibri" panose="020F0502020204030204" pitchFamily="34" charset="0"/>
              <a:cs typeface="Times New Roman" panose="02020603050405020304" pitchFamily="18" charset="0"/>
            </a:endParaRPr>
          </a:p>
          <a:p>
            <a:r>
              <a:rPr lang="en-GB" dirty="0">
                <a:latin typeface="Athelas" panose="02000503000000020003" pitchFamily="2" charset="77"/>
                <a:ea typeface="Calibri" panose="020F0502020204030204" pitchFamily="34" charset="0"/>
                <a:cs typeface="Times New Roman" panose="02020603050405020304" pitchFamily="18" charset="0"/>
              </a:rPr>
              <a:t>T</a:t>
            </a:r>
            <a:r>
              <a:rPr lang="en-GB" sz="1800" dirty="0">
                <a:effectLst/>
                <a:latin typeface="Athelas" panose="02000503000000020003" pitchFamily="2" charset="77"/>
                <a:ea typeface="Calibri" panose="020F0502020204030204" pitchFamily="34" charset="0"/>
                <a:cs typeface="Times New Roman" panose="02020603050405020304" pitchFamily="18" charset="0"/>
              </a:rPr>
              <a:t>his book takes a particularly “lively” approach to telling stories about life and death in the shadow of extinction. It is an effort to weave tales that add flesh to the bones of the dead. Van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Dooren</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effectLst/>
                <a:latin typeface="Athelas" panose="02000503000000020003" pitchFamily="2" charset="77"/>
                <a:ea typeface="Calibri" panose="020F0502020204030204" pitchFamily="34" charset="0"/>
                <a:cs typeface="Times New Roman" panose="02020603050405020304" pitchFamily="18" charset="0"/>
              </a:rPr>
              <a:t>8</a:t>
            </a:r>
          </a:p>
          <a:p>
            <a:endParaRPr lang="en-GB" dirty="0">
              <a:latin typeface="Athelas" panose="02000503000000020003" pitchFamily="2" charset="77"/>
              <a:ea typeface="Calibri" panose="020F0502020204030204" pitchFamily="34" charset="0"/>
              <a:cs typeface="Times New Roman" panose="02020603050405020304" pitchFamily="18" charset="0"/>
            </a:endParaRPr>
          </a:p>
          <a:p>
            <a:r>
              <a:rPr lang="en-GB" dirty="0">
                <a:latin typeface="Athelas" panose="02000503000000020003" pitchFamily="2" charset="77"/>
                <a:ea typeface="Calibri" panose="020F0502020204030204" pitchFamily="34" charset="0"/>
                <a:cs typeface="Times New Roman" panose="02020603050405020304" pitchFamily="18" charset="0"/>
              </a:rPr>
              <a:t>M</a:t>
            </a:r>
            <a:r>
              <a:rPr lang="en-GB" sz="1800" dirty="0">
                <a:effectLst/>
                <a:latin typeface="Athelas" panose="02000503000000020003" pitchFamily="2" charset="77"/>
                <a:ea typeface="Calibri" panose="020F0502020204030204" pitchFamily="34" charset="0"/>
                <a:cs typeface="Times New Roman" panose="02020603050405020304" pitchFamily="18" charset="0"/>
              </a:rPr>
              <a:t>ushroom collecting is a place to look after progress. Tsing 66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35B32407-3FDE-8739-4958-992F08769F84}"/>
              </a:ext>
            </a:extLst>
          </p:cNvPr>
          <p:cNvSpPr txBox="1"/>
          <p:nvPr/>
        </p:nvSpPr>
        <p:spPr>
          <a:xfrm>
            <a:off x="600076" y="3114675"/>
            <a:ext cx="7823873" cy="3693319"/>
          </a:xfrm>
          <a:prstGeom prst="rect">
            <a:avLst/>
          </a:prstGeom>
          <a:noFill/>
        </p:spPr>
        <p:txBody>
          <a:bodyPr wrap="none" rtlCol="0">
            <a:spAutoFit/>
          </a:bodyPr>
          <a:lstStyle/>
          <a:p>
            <a:r>
              <a:rPr lang="en-GB" sz="1800" dirty="0">
                <a:effectLst/>
                <a:latin typeface="Athelas" panose="02000503000000020003" pitchFamily="2" charset="77"/>
                <a:ea typeface="Calibri" panose="020F0502020204030204" pitchFamily="34" charset="0"/>
                <a:cs typeface="Times New Roman" panose="02020603050405020304" pitchFamily="18" charset="0"/>
              </a:rPr>
              <a:t>But, more than comparison, I seek histories through which humans,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matsutake, and pine create forests. </a:t>
            </a:r>
            <a:r>
              <a:rPr lang="en-GB" sz="1800" b="1" dirty="0">
                <a:effectLst/>
                <a:latin typeface="Athelas" panose="02000503000000020003" pitchFamily="2" charset="77"/>
                <a:ea typeface="Calibri" panose="020F0502020204030204" pitchFamily="34" charset="0"/>
                <a:cs typeface="Times New Roman" panose="02020603050405020304" pitchFamily="18" charset="0"/>
              </a:rPr>
              <a:t>I work the conjunctures</a:t>
            </a:r>
            <a:r>
              <a:rPr lang="en-GB" sz="1800" dirty="0">
                <a:effectLst/>
                <a:latin typeface="Athelas" panose="02000503000000020003" pitchFamily="2" charset="77"/>
                <a:ea typeface="Calibri" panose="020F0502020204030204" pitchFamily="34" charset="0"/>
                <a:cs typeface="Times New Roman" panose="02020603050405020304" pitchFamily="18" charset="0"/>
              </a:rPr>
              <a:t> to raise unanswered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research questions rather than to create boxes. I look for the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same forest in different guises. Each appears through the shadows of the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others. Exploring this simultaneously single and multiple formation,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the next four chapters take me into pines. Each illustrates how ways of</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life develop through coordination in disturbance. As ways of life come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together, patch- based assemblages are formed. Assemblages, I show, are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scenes for considering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livability</a:t>
            </a:r>
            <a:r>
              <a:rPr lang="en-GB" sz="1800" dirty="0">
                <a:effectLst/>
                <a:latin typeface="Athelas" panose="02000503000000020003" pitchFamily="2" charset="77"/>
                <a:ea typeface="Calibri" panose="020F0502020204030204" pitchFamily="34" charset="0"/>
                <a:cs typeface="Times New Roman" panose="02020603050405020304" pitchFamily="18" charset="0"/>
              </a:rPr>
              <a:t>— the possibility of common life on 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human- disturbed earth.</a:t>
            </a: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Precarious living is always an adventure. Tsing 163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12290" name="Picture 2" descr="Broken Trees In The Forest Photograph by Jozef Jankola - Fine Art America">
            <a:extLst>
              <a:ext uri="{FF2B5EF4-FFF2-40B4-BE49-F238E27FC236}">
                <a16:creationId xmlns:a16="http://schemas.microsoft.com/office/drawing/2014/main" id="{25F68111-FC30-F97A-2C32-8C72993A2F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36806" y="2298700"/>
            <a:ext cx="3390900" cy="226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55558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Not Ok (a little movie about a small glacier at the end of the world)  (Short 2018) - IMDb">
            <a:hlinkClick r:id="rId2"/>
            <a:extLst>
              <a:ext uri="{FF2B5EF4-FFF2-40B4-BE49-F238E27FC236}">
                <a16:creationId xmlns:a16="http://schemas.microsoft.com/office/drawing/2014/main" id="{03CC5609-6E89-2AA5-D7D1-9021A64889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38575" y="0"/>
            <a:ext cx="451485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6470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C1DBD17-3054-C126-7695-F9D5AD62D568}"/>
              </a:ext>
            </a:extLst>
          </p:cNvPr>
          <p:cNvSpPr txBox="1"/>
          <p:nvPr/>
        </p:nvSpPr>
        <p:spPr>
          <a:xfrm>
            <a:off x="235743" y="790992"/>
            <a:ext cx="7765257" cy="2308324"/>
          </a:xfrm>
          <a:prstGeom prst="rect">
            <a:avLst/>
          </a:prstGeom>
          <a:noFill/>
        </p:spPr>
        <p:txBody>
          <a:bodyPr wrap="square">
            <a:spAutoFit/>
          </a:bodyPr>
          <a:lstStyle/>
          <a:p>
            <a:r>
              <a:rPr lang="en-GB" sz="1800" dirty="0">
                <a:effectLst/>
                <a:latin typeface="Athelas" panose="02000503000000020003" pitchFamily="2" charset="77"/>
                <a:ea typeface="Calibri" panose="020F0502020204030204" pitchFamily="34" charset="0"/>
                <a:cs typeface="Times New Roman" panose="02020603050405020304" pitchFamily="18" charset="0"/>
              </a:rPr>
              <a:t>But the natural sciences also need the humanities. </a:t>
            </a:r>
            <a:r>
              <a:rPr lang="en-GB" dirty="0">
                <a:latin typeface="Athelas" panose="02000503000000020003" pitchFamily="2" charset="77"/>
                <a:ea typeface="Calibri" panose="020F0502020204030204" pitchFamily="34" charset="0"/>
                <a:cs typeface="Times New Roman" panose="02020603050405020304" pitchFamily="18" charset="0"/>
              </a:rPr>
              <a:t>Th</a:t>
            </a:r>
            <a:r>
              <a:rPr lang="en-GB" sz="1800" dirty="0">
                <a:effectLst/>
                <a:latin typeface="Athelas" panose="02000503000000020003" pitchFamily="2" charset="77"/>
                <a:ea typeface="Calibri" panose="020F0502020204030204" pitchFamily="34" charset="0"/>
                <a:cs typeface="Times New Roman" panose="02020603050405020304" pitchFamily="18" charset="0"/>
              </a:rPr>
              <a:t>is is the domain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of the “environmental humanities,” of a thinking that inhabits complex</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multi species worlds without the aid (and impediment) of simplistic divisions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between the human and the nonhuman, the cultural and the natural.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dirty="0">
                <a:latin typeface="Athelas" panose="02000503000000020003" pitchFamily="2" charset="77"/>
                <a:ea typeface="Calibri" panose="020F0502020204030204" pitchFamily="34" charset="0"/>
                <a:cs typeface="Times New Roman" panose="02020603050405020304" pitchFamily="18" charset="0"/>
              </a:rPr>
              <a:t>Th</a:t>
            </a:r>
            <a:r>
              <a:rPr lang="en-GB" sz="1800" dirty="0">
                <a:effectLst/>
                <a:latin typeface="Athelas" panose="02000503000000020003" pitchFamily="2" charset="77"/>
                <a:ea typeface="Calibri" panose="020F0502020204030204" pitchFamily="34" charset="0"/>
                <a:cs typeface="Times New Roman" panose="02020603050405020304" pitchFamily="18" charset="0"/>
              </a:rPr>
              <a:t>e world is far messier and more interesting than this. And so the tools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of ethnography and philosophy are required to develop a fuller picture of</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the entangled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signi</a:t>
            </a:r>
            <a:r>
              <a:rPr lang="en-GB" sz="1800" dirty="0">
                <a:effectLst/>
                <a:latin typeface="Athelas" panose="02000503000000020003" pitchFamily="2" charset="77"/>
                <a:ea typeface="Calibri" panose="020F0502020204030204" pitchFamily="34" charset="0"/>
                <a:cs typeface="Times New Roman" panose="02020603050405020304" pitchFamily="18" charset="0"/>
              </a:rPr>
              <a:t>"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cance</a:t>
            </a:r>
            <a:r>
              <a:rPr lang="en-GB" sz="1800" dirty="0">
                <a:effectLst/>
                <a:latin typeface="Athelas" panose="02000503000000020003" pitchFamily="2" charset="77"/>
                <a:ea typeface="Calibri" panose="020F0502020204030204" pitchFamily="34" charset="0"/>
                <a:cs typeface="Times New Roman" panose="02020603050405020304" pitchFamily="18" charset="0"/>
              </a:rPr>
              <a:t> of extinction, of its myriad meanings and the diverse</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Athelas" panose="02000503000000020003" pitchFamily="2" charset="77"/>
                <a:ea typeface="Times New Roman" panose="02020603050405020304" pitchFamily="18" charset="0"/>
              </a:rPr>
              <a:t>ways in which it ma</a:t>
            </a:r>
            <a:r>
              <a:rPr lang="en-GB" dirty="0">
                <a:latin typeface="Athelas" panose="02000503000000020003" pitchFamily="2" charset="77"/>
                <a:ea typeface="Times New Roman" panose="02020603050405020304" pitchFamily="18" charset="0"/>
              </a:rPr>
              <a:t>tt</a:t>
            </a:r>
            <a:r>
              <a:rPr lang="en-GB" sz="1800" dirty="0">
                <a:effectLst/>
                <a:latin typeface="Athelas" panose="02000503000000020003" pitchFamily="2" charset="77"/>
                <a:ea typeface="Times New Roman" panose="02020603050405020304" pitchFamily="18" charset="0"/>
              </a:rPr>
              <a:t>ers . Van-D, 147</a:t>
            </a:r>
            <a:endParaRPr lang="en-GB" sz="1800" dirty="0">
              <a:effectLst/>
              <a:latin typeface="Times New Roman" panose="02020603050405020304" pitchFamily="18" charset="0"/>
              <a:ea typeface="Times New Roman" panose="02020603050405020304" pitchFamily="18" charset="0"/>
            </a:endParaRPr>
          </a:p>
        </p:txBody>
      </p:sp>
      <p:sp>
        <p:nvSpPr>
          <p:cNvPr id="4" name="TextBox 3">
            <a:extLst>
              <a:ext uri="{FF2B5EF4-FFF2-40B4-BE49-F238E27FC236}">
                <a16:creationId xmlns:a16="http://schemas.microsoft.com/office/drawing/2014/main" id="{30CCACA9-F2C7-D74A-AB82-C6BB8DFD5F38}"/>
              </a:ext>
            </a:extLst>
          </p:cNvPr>
          <p:cNvSpPr txBox="1"/>
          <p:nvPr/>
        </p:nvSpPr>
        <p:spPr>
          <a:xfrm>
            <a:off x="500063" y="257175"/>
            <a:ext cx="4633320" cy="400110"/>
          </a:xfrm>
          <a:prstGeom prst="rect">
            <a:avLst/>
          </a:prstGeom>
          <a:noFill/>
        </p:spPr>
        <p:txBody>
          <a:bodyPr wrap="none" rtlCol="0">
            <a:spAutoFit/>
          </a:bodyPr>
          <a:lstStyle/>
          <a:p>
            <a:r>
              <a:rPr lang="en-US" sz="2000" b="1" dirty="0">
                <a:latin typeface="Athelas" panose="02000503000000020003" pitchFamily="2" charset="77"/>
              </a:rPr>
              <a:t>Import of an Environmental Humanities</a:t>
            </a:r>
          </a:p>
        </p:txBody>
      </p:sp>
    </p:spTree>
    <p:extLst>
      <p:ext uri="{BB962C8B-B14F-4D97-AF65-F5344CB8AC3E}">
        <p14:creationId xmlns:p14="http://schemas.microsoft.com/office/powerpoint/2010/main" val="18735969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100" name="Picture 4">
            <a:extLst>
              <a:ext uri="{FF2B5EF4-FFF2-40B4-BE49-F238E27FC236}">
                <a16:creationId xmlns:a16="http://schemas.microsoft.com/office/drawing/2014/main" id="{1EA29AF7-51FD-B546-197C-D7695267B75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4216" b="1"/>
          <a:stretch/>
        </p:blipFill>
        <p:spPr bwMode="auto">
          <a:xfrm>
            <a:off x="5162052" y="3272588"/>
            <a:ext cx="6105382" cy="358541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screenshot of a website&#10;&#10;Description automatically generated">
            <a:extLst>
              <a:ext uri="{FF2B5EF4-FFF2-40B4-BE49-F238E27FC236}">
                <a16:creationId xmlns:a16="http://schemas.microsoft.com/office/drawing/2014/main" id="{31295EEE-9E3A-4F02-2BCE-A70A68E15A61}"/>
              </a:ext>
            </a:extLst>
          </p:cNvPr>
          <p:cNvPicPr>
            <a:picLocks noChangeAspect="1"/>
          </p:cNvPicPr>
          <p:nvPr/>
        </p:nvPicPr>
        <p:blipFill rotWithShape="1">
          <a:blip r:embed="rId3"/>
          <a:srcRect r="1" b="5714"/>
          <a:stretch/>
        </p:blipFill>
        <p:spPr>
          <a:xfrm>
            <a:off x="20" y="9"/>
            <a:ext cx="7279893" cy="3895335"/>
          </a:xfrm>
          <a:custGeom>
            <a:avLst/>
            <a:gdLst/>
            <a:ahLst/>
            <a:cxnLst/>
            <a:rect l="l" t="t" r="r" b="b"/>
            <a:pathLst>
              <a:path w="7279913" h="3895335">
                <a:moveTo>
                  <a:pt x="0" y="0"/>
                </a:moveTo>
                <a:lnTo>
                  <a:pt x="7279913" y="0"/>
                </a:lnTo>
                <a:lnTo>
                  <a:pt x="7279913" y="3116976"/>
                </a:lnTo>
                <a:lnTo>
                  <a:pt x="5011287" y="3116976"/>
                </a:lnTo>
                <a:lnTo>
                  <a:pt x="5011287" y="3895335"/>
                </a:lnTo>
                <a:lnTo>
                  <a:pt x="0" y="3895335"/>
                </a:lnTo>
                <a:close/>
              </a:path>
            </a:pathLst>
          </a:custGeom>
        </p:spPr>
      </p:pic>
      <p:sp>
        <p:nvSpPr>
          <p:cNvPr id="4105" name="Rectangle 4104">
            <a:extLst>
              <a:ext uri="{FF2B5EF4-FFF2-40B4-BE49-F238E27FC236}">
                <a16:creationId xmlns:a16="http://schemas.microsoft.com/office/drawing/2014/main" id="{73EDB3DA-AEF0-428A-A317-C42827E6C8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58302" y="0"/>
            <a:ext cx="3809132" cy="311698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07" name="Rectangle 4106">
            <a:extLst>
              <a:ext uri="{FF2B5EF4-FFF2-40B4-BE49-F238E27FC236}">
                <a16:creationId xmlns:a16="http://schemas.microsoft.com/office/drawing/2014/main" id="{4A06AD8B-0227-4FF6-AEB4-C66C5A539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69422"/>
            <a:ext cx="5001186" cy="2788578"/>
          </a:xfrm>
          <a:prstGeom prst="rect">
            <a:avLst/>
          </a:prstGeom>
          <a:solidFill>
            <a:schemeClr val="bg2">
              <a:lumMod val="9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09" name="Rectangle 4108">
            <a:extLst>
              <a:ext uri="{FF2B5EF4-FFF2-40B4-BE49-F238E27FC236}">
                <a16:creationId xmlns:a16="http://schemas.microsoft.com/office/drawing/2014/main" id="{5DFACEB2-7564-4FB9-B739-C2CE339BA3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23904" y="0"/>
            <a:ext cx="768096" cy="6858000"/>
          </a:xfrm>
          <a:prstGeom prst="rect">
            <a:avLst/>
          </a:prstGeom>
          <a:solidFill>
            <a:srgbClr val="424D5A">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32E5BA7-B043-7C28-A923-F13BA8A53EF3}"/>
              </a:ext>
            </a:extLst>
          </p:cNvPr>
          <p:cNvSpPr txBox="1"/>
          <p:nvPr/>
        </p:nvSpPr>
        <p:spPr>
          <a:xfrm>
            <a:off x="285751" y="4914899"/>
            <a:ext cx="3771900" cy="523220"/>
          </a:xfrm>
          <a:prstGeom prst="rect">
            <a:avLst/>
          </a:prstGeom>
          <a:noFill/>
        </p:spPr>
        <p:txBody>
          <a:bodyPr wrap="square" rtlCol="0">
            <a:spAutoFit/>
          </a:bodyPr>
          <a:lstStyle/>
          <a:p>
            <a:r>
              <a:rPr lang="en-US" sz="2800" dirty="0">
                <a:latin typeface="Athelas" panose="02000503000000020003" pitchFamily="2" charset="77"/>
                <a:hlinkClick r:id="rId4"/>
              </a:rPr>
              <a:t>“Sea Lion Pup Rescue”</a:t>
            </a:r>
            <a:endParaRPr lang="en-US" sz="2800" dirty="0">
              <a:latin typeface="Athelas" panose="02000503000000020003" pitchFamily="2" charset="77"/>
            </a:endParaRPr>
          </a:p>
        </p:txBody>
      </p:sp>
    </p:spTree>
    <p:extLst>
      <p:ext uri="{BB962C8B-B14F-4D97-AF65-F5344CB8AC3E}">
        <p14:creationId xmlns:p14="http://schemas.microsoft.com/office/powerpoint/2010/main" val="40750632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descr="A screenshot of a video game&#10;&#10;Description automatically generated">
            <a:hlinkClick r:id="rId2"/>
            <a:extLst>
              <a:ext uri="{FF2B5EF4-FFF2-40B4-BE49-F238E27FC236}">
                <a16:creationId xmlns:a16="http://schemas.microsoft.com/office/drawing/2014/main" id="{D10E87B5-23EC-27EB-236D-995D1B4FBB8F}"/>
              </a:ext>
            </a:extLst>
          </p:cNvPr>
          <p:cNvPicPr>
            <a:picLocks noChangeAspect="1"/>
          </p:cNvPicPr>
          <p:nvPr/>
        </p:nvPicPr>
        <p:blipFill rotWithShape="1">
          <a:blip r:embed="rId3"/>
          <a:srcRect b="12468"/>
          <a:stretch/>
        </p:blipFill>
        <p:spPr>
          <a:xfrm>
            <a:off x="3786187" y="75865"/>
            <a:ext cx="8189975" cy="4606008"/>
          </a:xfrm>
          <a:prstGeom prst="rect">
            <a:avLst/>
          </a:prstGeom>
        </p:spPr>
      </p:pic>
      <p:sp>
        <p:nvSpPr>
          <p:cNvPr id="6" name="TextBox 5">
            <a:extLst>
              <a:ext uri="{FF2B5EF4-FFF2-40B4-BE49-F238E27FC236}">
                <a16:creationId xmlns:a16="http://schemas.microsoft.com/office/drawing/2014/main" id="{C25DBC9B-B951-914B-FDF2-68110C3F96CD}"/>
              </a:ext>
            </a:extLst>
          </p:cNvPr>
          <p:cNvSpPr txBox="1"/>
          <p:nvPr/>
        </p:nvSpPr>
        <p:spPr>
          <a:xfrm>
            <a:off x="157162" y="4757738"/>
            <a:ext cx="7258051" cy="2308324"/>
          </a:xfrm>
          <a:prstGeom prst="rect">
            <a:avLst/>
          </a:prstGeom>
          <a:noFill/>
        </p:spPr>
        <p:txBody>
          <a:bodyPr wrap="square" rtlCol="0">
            <a:spAutoFit/>
          </a:bodyPr>
          <a:lstStyle/>
          <a:p>
            <a:r>
              <a:rPr lang="en-GB" dirty="0">
                <a:latin typeface="Athelas" panose="02000503000000020003" pitchFamily="2" charset="77"/>
              </a:rPr>
              <a:t>Th</a:t>
            </a:r>
            <a:r>
              <a:rPr lang="en-GB" dirty="0">
                <a:effectLst/>
                <a:latin typeface="Athelas" panose="02000503000000020003" pitchFamily="2" charset="77"/>
              </a:rPr>
              <a:t>is chapter takes up this conservation story through a</a:t>
            </a:r>
          </a:p>
          <a:p>
            <a:r>
              <a:rPr lang="en-GB" dirty="0">
                <a:effectLst/>
                <a:latin typeface="Athelas" panose="02000503000000020003" pitchFamily="2" charset="77"/>
              </a:rPr>
              <a:t>close focus on the elaborate captive breeding and release program that for</a:t>
            </a:r>
          </a:p>
          <a:p>
            <a:r>
              <a:rPr lang="en-GB" dirty="0">
                <a:effectLst/>
                <a:latin typeface="Athelas" panose="02000503000000020003" pitchFamily="2" charset="77"/>
              </a:rPr>
              <a:t>some young birds culminates in the use of ultralight aircraft to teach them</a:t>
            </a:r>
          </a:p>
          <a:p>
            <a:r>
              <a:rPr lang="en-GB" dirty="0">
                <a:effectLst/>
                <a:latin typeface="Athelas" panose="02000503000000020003" pitchFamily="2" charset="77"/>
              </a:rPr>
              <a:t>a new migratory route. My particular interest is in the strange juxtaposition</a:t>
            </a:r>
          </a:p>
          <a:p>
            <a:r>
              <a:rPr lang="en-GB" dirty="0">
                <a:effectLst/>
                <a:latin typeface="Athelas" panose="02000503000000020003" pitchFamily="2" charset="77"/>
              </a:rPr>
              <a:t>of care and violence that lies at the heart of this effort and the ethical</a:t>
            </a:r>
          </a:p>
          <a:p>
            <a:r>
              <a:rPr lang="en-GB" dirty="0">
                <a:effectLst/>
                <a:latin typeface="Athelas" panose="02000503000000020003" pitchFamily="2" charset="77"/>
              </a:rPr>
              <a:t>dimensions of the human–crane relationships that are being established. </a:t>
            </a:r>
          </a:p>
          <a:p>
            <a:r>
              <a:rPr lang="en-GB" i="1" dirty="0">
                <a:effectLst/>
                <a:latin typeface="Athelas" panose="02000503000000020003" pitchFamily="2" charset="77"/>
              </a:rPr>
              <a:t>Flight Ways </a:t>
            </a:r>
            <a:r>
              <a:rPr lang="en-GB" dirty="0">
                <a:effectLst/>
                <a:latin typeface="Athelas" panose="02000503000000020003" pitchFamily="2" charset="77"/>
              </a:rPr>
              <a:t>(17)</a:t>
            </a:r>
          </a:p>
          <a:p>
            <a:endParaRPr lang="en-US" dirty="0"/>
          </a:p>
        </p:txBody>
      </p:sp>
    </p:spTree>
    <p:extLst>
      <p:ext uri="{BB962C8B-B14F-4D97-AF65-F5344CB8AC3E}">
        <p14:creationId xmlns:p14="http://schemas.microsoft.com/office/powerpoint/2010/main" val="3878970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C88AD19-F037-EF96-C286-9AB159FAC023}"/>
              </a:ext>
            </a:extLst>
          </p:cNvPr>
          <p:cNvSpPr txBox="1"/>
          <p:nvPr/>
        </p:nvSpPr>
        <p:spPr>
          <a:xfrm>
            <a:off x="106476" y="1643093"/>
            <a:ext cx="8466705" cy="3416320"/>
          </a:xfrm>
          <a:prstGeom prst="rect">
            <a:avLst/>
          </a:prstGeom>
          <a:noFill/>
        </p:spPr>
        <p:txBody>
          <a:bodyPr wrap="square">
            <a:spAutoFit/>
          </a:bodyPr>
          <a:lstStyle/>
          <a:p>
            <a:r>
              <a:rPr lang="en-GB" dirty="0">
                <a:effectLst/>
                <a:latin typeface="Athelas" panose="02000503000000020003" pitchFamily="2" charset="77"/>
                <a:ea typeface="Calibri" panose="020F0502020204030204" pitchFamily="34" charset="0"/>
                <a:cs typeface="Times New Roman" panose="02020603050405020304" pitchFamily="18" charset="0"/>
              </a:rPr>
              <a:t>Three destructive aspects of the capitalist system stand out when we view this system in</a:t>
            </a:r>
          </a:p>
          <a:p>
            <a:r>
              <a:rPr lang="en-GB" dirty="0">
                <a:effectLst/>
                <a:latin typeface="Athelas" panose="02000503000000020003" pitchFamily="2" charset="77"/>
                <a:ea typeface="Calibri" panose="020F0502020204030204" pitchFamily="34" charset="0"/>
                <a:cs typeface="Times New Roman" panose="02020603050405020304" pitchFamily="18" charset="0"/>
              </a:rPr>
              <a:t>relation to the extinction crisis: 1) capitalism tends to degrade the conditions of its </a:t>
            </a:r>
          </a:p>
          <a:p>
            <a:r>
              <a:rPr lang="en-GB" dirty="0">
                <a:effectLst/>
                <a:latin typeface="Athelas" panose="02000503000000020003" pitchFamily="2" charset="77"/>
                <a:ea typeface="Calibri" panose="020F0502020204030204" pitchFamily="34" charset="0"/>
                <a:cs typeface="Times New Roman" panose="02020603050405020304" pitchFamily="18" charset="0"/>
              </a:rPr>
              <a:t>own production; 2) it must expand ceaselessly in order to survive; 3) it generates a </a:t>
            </a:r>
          </a:p>
          <a:p>
            <a:r>
              <a:rPr lang="en-GB" dirty="0">
                <a:effectLst/>
                <a:latin typeface="Athelas" panose="02000503000000020003" pitchFamily="2" charset="77"/>
                <a:ea typeface="Calibri" panose="020F0502020204030204" pitchFamily="34" charset="0"/>
                <a:cs typeface="Times New Roman" panose="02020603050405020304" pitchFamily="18" charset="0"/>
              </a:rPr>
              <a:t>chaotic world system, which in turn intensifies the extinction crisis. By wrenching </a:t>
            </a:r>
          </a:p>
          <a:p>
            <a:r>
              <a:rPr lang="en-GB" dirty="0">
                <a:effectLst/>
                <a:latin typeface="Athelas" panose="02000503000000020003" pitchFamily="2" charset="77"/>
                <a:ea typeface="Calibri" panose="020F0502020204030204" pitchFamily="34" charset="0"/>
                <a:cs typeface="Times New Roman" panose="02020603050405020304" pitchFamily="18" charset="0"/>
              </a:rPr>
              <a:t>specific elements out of the complex ecosystems in which they are intertwined and </a:t>
            </a:r>
          </a:p>
          <a:p>
            <a:r>
              <a:rPr lang="en-GB" dirty="0">
                <a:effectLst/>
                <a:latin typeface="Athelas" panose="02000503000000020003" pitchFamily="2" charset="77"/>
                <a:ea typeface="Calibri" panose="020F0502020204030204" pitchFamily="34" charset="0"/>
                <a:cs typeface="Times New Roman" panose="02020603050405020304" pitchFamily="18" charset="0"/>
              </a:rPr>
              <a:t>turning them into commodities, that is, capital remorselessly breaks down the complex </a:t>
            </a:r>
          </a:p>
          <a:p>
            <a:r>
              <a:rPr lang="en-GB" dirty="0">
                <a:effectLst/>
                <a:latin typeface="Athelas" panose="02000503000000020003" pitchFamily="2" charset="77"/>
                <a:ea typeface="Calibri" panose="020F0502020204030204" pitchFamily="34" charset="0"/>
                <a:cs typeface="Times New Roman" panose="02020603050405020304" pitchFamily="18" charset="0"/>
              </a:rPr>
              <a:t>natural world into impoverished but exchangeable forms, simultaneously discarding all </a:t>
            </a:r>
          </a:p>
          <a:p>
            <a:r>
              <a:rPr lang="en-GB" dirty="0">
                <a:effectLst/>
                <a:latin typeface="Athelas" panose="02000503000000020003" pitchFamily="2" charset="77"/>
                <a:ea typeface="Calibri" panose="020F0502020204030204" pitchFamily="34" charset="0"/>
                <a:cs typeface="Times New Roman" panose="02020603050405020304" pitchFamily="18" charset="0"/>
              </a:rPr>
              <a:t>those elements that don’t appear to have immediate exchange value. </a:t>
            </a:r>
          </a:p>
          <a:p>
            <a:r>
              <a:rPr lang="en-GB" dirty="0">
                <a:latin typeface="Athelas" panose="02000503000000020003" pitchFamily="2" charset="77"/>
                <a:ea typeface="Calibri" panose="020F0502020204030204" pitchFamily="34" charset="0"/>
                <a:cs typeface="Times New Roman" panose="02020603050405020304" pitchFamily="18" charset="0"/>
              </a:rPr>
              <a:t>Dawson, </a:t>
            </a:r>
            <a:r>
              <a:rPr lang="en-GB" dirty="0">
                <a:effectLst/>
                <a:latin typeface="Athelas" panose="02000503000000020003" pitchFamily="2" charset="77"/>
                <a:ea typeface="Calibri" panose="020F0502020204030204" pitchFamily="34" charset="0"/>
                <a:cs typeface="Times New Roman" panose="02020603050405020304" pitchFamily="18" charset="0"/>
              </a:rPr>
              <a:t>42-43</a:t>
            </a:r>
          </a:p>
          <a:p>
            <a:endParaRPr lang="en-GB" dirty="0">
              <a:latin typeface="Athelas" panose="02000503000000020003" pitchFamily="2" charset="77"/>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capital is figuratively sawing off the tree branch it is sitting on. 52</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effectLst/>
              <a:latin typeface="Athelas" panose="02000503000000020003" pitchFamily="2" charset="77"/>
              <a:ea typeface="Calibri" panose="020F0502020204030204" pitchFamily="34" charset="0"/>
              <a:cs typeface="Times New Roman" panose="02020603050405020304" pitchFamily="18" charset="0"/>
            </a:endParaRPr>
          </a:p>
        </p:txBody>
      </p:sp>
      <p:pic>
        <p:nvPicPr>
          <p:cNvPr id="2050" name="Picture 2" descr="Extinction: A Radical History: Amazon.co.uk: Dawson, Ashley: 9781944869014:  Books">
            <a:extLst>
              <a:ext uri="{FF2B5EF4-FFF2-40B4-BE49-F238E27FC236}">
                <a16:creationId xmlns:a16="http://schemas.microsoft.com/office/drawing/2014/main" id="{47C3A8EF-1035-E511-47B7-469175A087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26361" y="672945"/>
            <a:ext cx="3459163" cy="52729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37973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2" descr="Why 'De-Extinction' Is Impossible (But Could Work Anyway) | Quanta Magazine">
            <a:extLst>
              <a:ext uri="{FF2B5EF4-FFF2-40B4-BE49-F238E27FC236}">
                <a16:creationId xmlns:a16="http://schemas.microsoft.com/office/drawing/2014/main" id="{6D1E8025-33CF-2BCF-C66B-FAC3940E1EE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4214" b="-1"/>
          <a:stretch/>
        </p:blipFill>
        <p:spPr bwMode="auto">
          <a:xfrm>
            <a:off x="5162052" y="3272588"/>
            <a:ext cx="6105382" cy="358541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De-extinction: If we can save the white rhino, can we bring back the T-rex?  - ABC News">
            <a:extLst>
              <a:ext uri="{FF2B5EF4-FFF2-40B4-BE49-F238E27FC236}">
                <a16:creationId xmlns:a16="http://schemas.microsoft.com/office/drawing/2014/main" id="{DF060DD1-52FA-4597-23C5-FD3B1D89939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4874" r="1" b="1"/>
          <a:stretch/>
        </p:blipFill>
        <p:spPr bwMode="auto">
          <a:xfrm>
            <a:off x="20" y="9"/>
            <a:ext cx="7279893" cy="3895335"/>
          </a:xfrm>
          <a:custGeom>
            <a:avLst/>
            <a:gdLst/>
            <a:ahLst/>
            <a:cxnLst/>
            <a:rect l="l" t="t" r="r" b="b"/>
            <a:pathLst>
              <a:path w="7279913" h="3895335">
                <a:moveTo>
                  <a:pt x="0" y="0"/>
                </a:moveTo>
                <a:lnTo>
                  <a:pt x="7279913" y="0"/>
                </a:lnTo>
                <a:lnTo>
                  <a:pt x="7279913" y="3116976"/>
                </a:lnTo>
                <a:lnTo>
                  <a:pt x="5011287" y="3116976"/>
                </a:lnTo>
                <a:lnTo>
                  <a:pt x="5011287" y="3895335"/>
                </a:lnTo>
                <a:lnTo>
                  <a:pt x="0" y="3895335"/>
                </a:lnTo>
                <a:close/>
              </a:path>
            </a:pathLst>
          </a:custGeom>
          <a:noFill/>
          <a:extLst>
            <a:ext uri="{909E8E84-426E-40DD-AFC4-6F175D3DCCD1}">
              <a14:hiddenFill xmlns:a14="http://schemas.microsoft.com/office/drawing/2010/main">
                <a:solidFill>
                  <a:srgbClr val="FFFFFF"/>
                </a:solidFill>
              </a14:hiddenFill>
            </a:ext>
          </a:extLst>
        </p:spPr>
      </p:pic>
      <p:sp>
        <p:nvSpPr>
          <p:cNvPr id="3084" name="Rectangle 3083">
            <a:extLst>
              <a:ext uri="{FF2B5EF4-FFF2-40B4-BE49-F238E27FC236}">
                <a16:creationId xmlns:a16="http://schemas.microsoft.com/office/drawing/2014/main" id="{73EDB3DA-AEF0-428A-A317-C42827E6C8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58302" y="0"/>
            <a:ext cx="3809132" cy="311698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3" name="Rectangle 3082">
            <a:extLst>
              <a:ext uri="{FF2B5EF4-FFF2-40B4-BE49-F238E27FC236}">
                <a16:creationId xmlns:a16="http://schemas.microsoft.com/office/drawing/2014/main" id="{4A06AD8B-0227-4FF6-AEB4-C66C5A539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69422"/>
            <a:ext cx="5001186" cy="2788578"/>
          </a:xfrm>
          <a:prstGeom prst="rect">
            <a:avLst/>
          </a:prstGeom>
          <a:solidFill>
            <a:schemeClr val="bg2">
              <a:lumMod val="9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5" name="Rectangle 3084">
            <a:extLst>
              <a:ext uri="{FF2B5EF4-FFF2-40B4-BE49-F238E27FC236}">
                <a16:creationId xmlns:a16="http://schemas.microsoft.com/office/drawing/2014/main" id="{5DFACEB2-7564-4FB9-B739-C2CE339BA3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23904" y="0"/>
            <a:ext cx="768096" cy="6858000"/>
          </a:xfrm>
          <a:prstGeom prst="rect">
            <a:avLst/>
          </a:prstGeom>
          <a:solidFill>
            <a:srgbClr val="5F3127">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1804D846-BC6A-ABCA-6D39-C77CD137B3F3}"/>
              </a:ext>
            </a:extLst>
          </p:cNvPr>
          <p:cNvSpPr txBox="1"/>
          <p:nvPr/>
        </p:nvSpPr>
        <p:spPr>
          <a:xfrm>
            <a:off x="671513" y="5314950"/>
            <a:ext cx="2694071" cy="584775"/>
          </a:xfrm>
          <a:prstGeom prst="rect">
            <a:avLst/>
          </a:prstGeom>
          <a:noFill/>
        </p:spPr>
        <p:txBody>
          <a:bodyPr wrap="none" rtlCol="0">
            <a:spAutoFit/>
          </a:bodyPr>
          <a:lstStyle/>
          <a:p>
            <a:r>
              <a:rPr lang="en-US" sz="3200" b="1" dirty="0">
                <a:latin typeface="Athelas" panose="02000503000000020003" pitchFamily="2" charset="77"/>
              </a:rPr>
              <a:t>De-Extinction</a:t>
            </a:r>
          </a:p>
        </p:txBody>
      </p:sp>
    </p:spTree>
    <p:extLst>
      <p:ext uri="{BB962C8B-B14F-4D97-AF65-F5344CB8AC3E}">
        <p14:creationId xmlns:p14="http://schemas.microsoft.com/office/powerpoint/2010/main" val="28748997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EAE4F71-94BC-7ACA-BE7B-FC3243AA235A}"/>
              </a:ext>
            </a:extLst>
          </p:cNvPr>
          <p:cNvSpPr txBox="1"/>
          <p:nvPr/>
        </p:nvSpPr>
        <p:spPr>
          <a:xfrm>
            <a:off x="564356" y="492115"/>
            <a:ext cx="6100762" cy="3970318"/>
          </a:xfrm>
          <a:prstGeom prst="rect">
            <a:avLst/>
          </a:prstGeom>
          <a:noFill/>
        </p:spPr>
        <p:txBody>
          <a:bodyPr wrap="square">
            <a:spAutoFit/>
          </a:bodyPr>
          <a:lstStyle/>
          <a:p>
            <a:r>
              <a:rPr lang="en-GB" sz="1800" dirty="0">
                <a:effectLst/>
                <a:latin typeface="Athelas" panose="02000503000000020003" pitchFamily="2" charset="77"/>
                <a:ea typeface="Calibri" panose="020F0502020204030204" pitchFamily="34" charset="0"/>
                <a:cs typeface="Times New Roman" panose="02020603050405020304" pitchFamily="18" charset="0"/>
              </a:rPr>
              <a:t>De-extinction offers a seductive but dangerously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deluding techno-fix for an environmental crisis generated by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the systemic contradictions of capitalism. It is not simply that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de-extinction draws attention—and economic resources—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away from other efforts to conserve biodiversity as it currently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exists. 107 </a:t>
            </a:r>
          </a:p>
          <a:p>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The fundamental problem with de-extinction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is that it relies on the thoroughgoing manipulation and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commodification of nature, and as such dovetails perfectly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with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biocapitalism</a:t>
            </a:r>
            <a:r>
              <a:rPr lang="en-GB" sz="1800" dirty="0">
                <a:effectLst/>
                <a:latin typeface="Athelas" panose="02000503000000020003" pitchFamily="2" charset="77"/>
                <a:ea typeface="Calibri" panose="020F0502020204030204" pitchFamily="34" charset="0"/>
                <a:cs typeface="Times New Roman" panose="02020603050405020304" pitchFamily="18" charset="0"/>
              </a:rPr>
              <a:t>. US lawyers have already begun arguing</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that revived species such as the mammoth would be “products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of human ingenuity,” and should therefore be eligible for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patenting. 79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2" descr="Extinction: A Radical History: Amazon.co.uk: Dawson, Ashley: 9781944869014:  Books">
            <a:extLst>
              <a:ext uri="{FF2B5EF4-FFF2-40B4-BE49-F238E27FC236}">
                <a16:creationId xmlns:a16="http://schemas.microsoft.com/office/drawing/2014/main" id="{727D89A9-33B6-9129-506B-4560BF9D76F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11986" y="358620"/>
            <a:ext cx="3459163" cy="52729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93892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77034F0-5093-8353-15C1-C8A61629ACCA}"/>
              </a:ext>
            </a:extLst>
          </p:cNvPr>
          <p:cNvSpPr txBox="1"/>
          <p:nvPr/>
        </p:nvSpPr>
        <p:spPr>
          <a:xfrm>
            <a:off x="628650" y="889844"/>
            <a:ext cx="8522493" cy="3970318"/>
          </a:xfrm>
          <a:prstGeom prst="rect">
            <a:avLst/>
          </a:prstGeom>
          <a:noFill/>
        </p:spPr>
        <p:txBody>
          <a:bodyPr wrap="square">
            <a:spAutoFit/>
          </a:bodyPr>
          <a:lstStyle/>
          <a:p>
            <a:r>
              <a:rPr lang="en-GB" dirty="0">
                <a:latin typeface="Athelas" panose="02000503000000020003" pitchFamily="2" charset="77"/>
                <a:ea typeface="Calibri" panose="020F0502020204030204" pitchFamily="34" charset="0"/>
                <a:cs typeface="Times New Roman" panose="02020603050405020304" pitchFamily="18" charset="0"/>
              </a:rPr>
              <a:t>W</a:t>
            </a:r>
            <a:r>
              <a:rPr lang="en-GB" sz="1800" dirty="0">
                <a:effectLst/>
                <a:latin typeface="Athelas" panose="02000503000000020003" pitchFamily="2" charset="77"/>
                <a:ea typeface="Calibri" panose="020F0502020204030204" pitchFamily="34" charset="0"/>
                <a:cs typeface="Times New Roman" panose="02020603050405020304" pitchFamily="18" charset="0"/>
              </a:rPr>
              <a:t>hat would a radical anti-capitalist</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Athelas" panose="02000503000000020003" pitchFamily="2" charset="77"/>
                <a:ea typeface="Calibri" panose="020F0502020204030204" pitchFamily="34" charset="0"/>
                <a:cs typeface="Times New Roman" panose="02020603050405020304" pitchFamily="18" charset="0"/>
              </a:rPr>
              <a:t>conservation movement</a:t>
            </a:r>
          </a:p>
          <a:p>
            <a:r>
              <a:rPr lang="en-GB" sz="1800" dirty="0">
                <a:effectLst/>
                <a:latin typeface="Athelas" panose="02000503000000020003" pitchFamily="2" charset="77"/>
                <a:ea typeface="Calibri" panose="020F0502020204030204" pitchFamily="34" charset="0"/>
                <a:cs typeface="Times New Roman" panose="02020603050405020304" pitchFamily="18" charset="0"/>
              </a:rPr>
              <a:t>look like? It would begin from</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Athelas" panose="02000503000000020003" pitchFamily="2" charset="77"/>
                <a:ea typeface="Calibri" panose="020F0502020204030204" pitchFamily="34" charset="0"/>
                <a:cs typeface="Times New Roman" panose="02020603050405020304" pitchFamily="18" charset="0"/>
              </a:rPr>
              <a:t>the understanding that the extinction </a:t>
            </a:r>
          </a:p>
          <a:p>
            <a:r>
              <a:rPr lang="en-GB" sz="1800" dirty="0">
                <a:effectLst/>
                <a:latin typeface="Athelas" panose="02000503000000020003" pitchFamily="2" charset="77"/>
                <a:ea typeface="Calibri" panose="020F0502020204030204" pitchFamily="34" charset="0"/>
                <a:cs typeface="Times New Roman" panose="02020603050405020304" pitchFamily="18" charset="0"/>
              </a:rPr>
              <a:t>crisis is at once an</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Athelas" panose="02000503000000020003" pitchFamily="2" charset="77"/>
                <a:ea typeface="Calibri" panose="020F0502020204030204" pitchFamily="34" charset="0"/>
                <a:cs typeface="Times New Roman" panose="02020603050405020304" pitchFamily="18" charset="0"/>
              </a:rPr>
              <a:t>environmental issue and a social justice issue, </a:t>
            </a:r>
          </a:p>
          <a:p>
            <a:r>
              <a:rPr lang="en-GB" dirty="0">
                <a:latin typeface="Athelas" panose="02000503000000020003" pitchFamily="2" charset="77"/>
                <a:ea typeface="Calibri" panose="020F0502020204030204" pitchFamily="34" charset="0"/>
                <a:cs typeface="Times New Roman" panose="02020603050405020304" pitchFamily="18" charset="0"/>
              </a:rPr>
              <a:t>one</a:t>
            </a:r>
            <a:r>
              <a:rPr lang="en-GB" sz="1800" dirty="0">
                <a:effectLst/>
                <a:latin typeface="Athelas" panose="02000503000000020003" pitchFamily="2" charset="77"/>
                <a:ea typeface="Calibri" panose="020F0502020204030204" pitchFamily="34" charset="0"/>
                <a:cs typeface="Times New Roman" panose="02020603050405020304" pitchFamily="18" charset="0"/>
              </a:rPr>
              <a:t> that is linked</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Athelas" panose="02000503000000020003" pitchFamily="2" charset="77"/>
                <a:ea typeface="Calibri" panose="020F0502020204030204" pitchFamily="34" charset="0"/>
                <a:cs typeface="Times New Roman" panose="02020603050405020304" pitchFamily="18" charset="0"/>
              </a:rPr>
              <a:t>to long histories of capitalist domination over </a:t>
            </a:r>
          </a:p>
          <a:p>
            <a:r>
              <a:rPr lang="en-GB" sz="1800" dirty="0">
                <a:effectLst/>
                <a:latin typeface="Athelas" panose="02000503000000020003" pitchFamily="2" charset="77"/>
                <a:ea typeface="Calibri" panose="020F0502020204030204" pitchFamily="34" charset="0"/>
                <a:cs typeface="Times New Roman" panose="02020603050405020304" pitchFamily="18" charset="0"/>
              </a:rPr>
              <a:t>specific people,</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Athelas" panose="02000503000000020003" pitchFamily="2" charset="77"/>
                <a:ea typeface="Calibri" panose="020F0502020204030204" pitchFamily="34" charset="0"/>
                <a:cs typeface="Times New Roman" panose="02020603050405020304" pitchFamily="18" charset="0"/>
              </a:rPr>
              <a:t>animals, and plants. The extinction crisis needs to </a:t>
            </a:r>
          </a:p>
          <a:p>
            <a:r>
              <a:rPr lang="en-GB" sz="1800" dirty="0">
                <a:effectLst/>
                <a:latin typeface="Athelas" panose="02000503000000020003" pitchFamily="2" charset="77"/>
                <a:ea typeface="Calibri" panose="020F0502020204030204" pitchFamily="34" charset="0"/>
                <a:cs typeface="Times New Roman" panose="02020603050405020304" pitchFamily="18" charset="0"/>
              </a:rPr>
              <a:t>be seen as a</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Athelas" panose="02000503000000020003" pitchFamily="2" charset="77"/>
                <a:ea typeface="Calibri" panose="020F0502020204030204" pitchFamily="34" charset="0"/>
                <a:cs typeface="Times New Roman" panose="02020603050405020304" pitchFamily="18" charset="0"/>
              </a:rPr>
              <a:t>key element in contemporary struggles against accumulation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by dispossession. This crisis, in other words, ought to be a key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issue in the fight for climate justice. If techno-fixes such as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deextinction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facilitate new rounds of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biocapitalist</a:t>
            </a:r>
            <a:r>
              <a:rPr lang="en-GB" sz="1800" dirty="0">
                <a:effectLst/>
                <a:latin typeface="Athelas" panose="02000503000000020003" pitchFamily="2" charset="77"/>
                <a:ea typeface="Calibri" panose="020F0502020204030204" pitchFamily="34" charset="0"/>
                <a:cs typeface="Times New Roman" panose="02020603050405020304" pitchFamily="18" charset="0"/>
              </a:rPr>
              <a:t> accumulation,</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Athelas" panose="02000503000000020003" pitchFamily="2" charset="77"/>
                <a:ea typeface="Calibri" panose="020F0502020204030204" pitchFamily="34" charset="0"/>
                <a:cs typeface="Times New Roman" panose="02020603050405020304" pitchFamily="18" charset="0"/>
              </a:rPr>
              <a:t>an anti-capitalist </a:t>
            </a:r>
          </a:p>
          <a:p>
            <a:r>
              <a:rPr lang="en-GB" sz="1800" dirty="0">
                <a:effectLst/>
                <a:latin typeface="Athelas" panose="02000503000000020003" pitchFamily="2" charset="77"/>
                <a:ea typeface="Calibri" panose="020F0502020204030204" pitchFamily="34" charset="0"/>
                <a:cs typeface="Times New Roman" panose="02020603050405020304" pitchFamily="18" charset="0"/>
              </a:rPr>
              <a:t>movement against extinction must be</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Athelas" panose="02000503000000020003" pitchFamily="2" charset="77"/>
                <a:ea typeface="Calibri" panose="020F0502020204030204" pitchFamily="34" charset="0"/>
                <a:cs typeface="Times New Roman" panose="02020603050405020304" pitchFamily="18" charset="0"/>
              </a:rPr>
              <a:t>framed in terms of a refusal </a:t>
            </a:r>
          </a:p>
          <a:p>
            <a:r>
              <a:rPr lang="en-GB" sz="1800" dirty="0">
                <a:effectLst/>
                <a:latin typeface="Athelas" panose="02000503000000020003" pitchFamily="2" charset="77"/>
                <a:ea typeface="Calibri" panose="020F0502020204030204" pitchFamily="34" charset="0"/>
                <a:cs typeface="Times New Roman" panose="02020603050405020304" pitchFamily="18" charset="0"/>
              </a:rPr>
              <a:t>to turn land, people, flora, and</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Athelas" panose="02000503000000020003" pitchFamily="2" charset="77"/>
                <a:ea typeface="Calibri" panose="020F0502020204030204" pitchFamily="34" charset="0"/>
                <a:cs typeface="Times New Roman" panose="02020603050405020304" pitchFamily="18" charset="0"/>
              </a:rPr>
              <a:t>fauna into commodities….. Most of all, </a:t>
            </a:r>
          </a:p>
          <a:p>
            <a:r>
              <a:rPr lang="en-GB" sz="1800" dirty="0">
                <a:effectLst/>
                <a:latin typeface="Athelas" panose="02000503000000020003" pitchFamily="2" charset="77"/>
                <a:ea typeface="Calibri" panose="020F0502020204030204" pitchFamily="34" charset="0"/>
                <a:cs typeface="Times New Roman" panose="02020603050405020304" pitchFamily="18" charset="0"/>
              </a:rPr>
              <a:t>an anti-capitalist</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Athelas" panose="02000503000000020003" pitchFamily="2" charset="77"/>
                <a:ea typeface="Calibri" panose="020F0502020204030204" pitchFamily="34" charset="0"/>
                <a:cs typeface="Times New Roman" panose="02020603050405020304" pitchFamily="18" charset="0"/>
              </a:rPr>
              <a:t>conservation movement must challenge the privatization of</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the genome as a form of intellectual property, to be turned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Times New Roman" panose="02020603050405020304" pitchFamily="18" charset="0"/>
              </a:rPr>
              <a:t>into an organic factory for the benefit of global elites. 86 </a:t>
            </a:r>
            <a:endParaRPr lang="en-GB" sz="1800" dirty="0">
              <a:effectLst/>
              <a:latin typeface="Times New Roman" panose="02020603050405020304" pitchFamily="18" charset="0"/>
              <a:ea typeface="Times New Roman" panose="02020603050405020304" pitchFamily="18" charset="0"/>
            </a:endParaRPr>
          </a:p>
        </p:txBody>
      </p:sp>
      <p:pic>
        <p:nvPicPr>
          <p:cNvPr id="5" name="Picture 2" descr="Extinction: A Radical History: Amazon.co.uk: Dawson, Ashley: 9781944869014:  Books">
            <a:extLst>
              <a:ext uri="{FF2B5EF4-FFF2-40B4-BE49-F238E27FC236}">
                <a16:creationId xmlns:a16="http://schemas.microsoft.com/office/drawing/2014/main" id="{22C0F4E4-46F8-C8A8-10A2-58D8E0E585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46043" y="238519"/>
            <a:ext cx="3459163" cy="52729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5215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D645133-B82A-0590-69C0-C2286EE8FE28}"/>
              </a:ext>
            </a:extLst>
          </p:cNvPr>
          <p:cNvSpPr txBox="1"/>
          <p:nvPr/>
        </p:nvSpPr>
        <p:spPr>
          <a:xfrm>
            <a:off x="264318" y="1028343"/>
            <a:ext cx="9294019" cy="5355312"/>
          </a:xfrm>
          <a:prstGeom prst="rect">
            <a:avLst/>
          </a:prstGeom>
          <a:noFill/>
        </p:spPr>
        <p:txBody>
          <a:bodyPr wrap="square">
            <a:spAutoFit/>
          </a:bodyPr>
          <a:lstStyle/>
          <a:p>
            <a:r>
              <a:rPr lang="en-GB" sz="1800" dirty="0">
                <a:effectLst/>
                <a:latin typeface="Athelas" panose="02000503000000020003" pitchFamily="2" charset="77"/>
                <a:ea typeface="Calibri" panose="020F0502020204030204" pitchFamily="34" charset="0"/>
                <a:cs typeface="Times New Roman" panose="02020603050405020304" pitchFamily="18" charset="0"/>
              </a:rPr>
              <a:t>This is what I call “salvage,” that is, taking advantage of value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produced without capitalist control. Many capitalist raw materials</a:t>
            </a:r>
          </a:p>
          <a:p>
            <a:r>
              <a:rPr lang="en-GB" sz="1800" dirty="0">
                <a:effectLst/>
                <a:latin typeface="Athelas" panose="02000503000000020003" pitchFamily="2" charset="77"/>
                <a:ea typeface="Calibri" panose="020F0502020204030204" pitchFamily="34" charset="0"/>
                <a:cs typeface="Times New Roman" panose="02020603050405020304" pitchFamily="18" charset="0"/>
              </a:rPr>
              <a:t>(consider coal and oil) came into existence long before capitalism. </a:t>
            </a:r>
          </a:p>
          <a:p>
            <a:r>
              <a:rPr lang="en-GB" sz="1800" dirty="0">
                <a:effectLst/>
                <a:latin typeface="Athelas" panose="02000503000000020003" pitchFamily="2" charset="77"/>
                <a:ea typeface="Calibri" panose="020F0502020204030204" pitchFamily="34" charset="0"/>
                <a:cs typeface="Times New Roman" panose="02020603050405020304" pitchFamily="18" charset="0"/>
              </a:rPr>
              <a:t>Capitalists also cannot produce human life, the prerequisite of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labor</a:t>
            </a:r>
            <a:r>
              <a:rPr lang="en-GB" sz="1800" dirty="0">
                <a:effectLst/>
                <a:latin typeface="Athelas" panose="02000503000000020003" pitchFamily="2" charset="77"/>
                <a:ea typeface="Calibri" panose="020F0502020204030204" pitchFamily="34" charset="0"/>
                <a:cs typeface="Times New Roman" panose="02020603050405020304" pitchFamily="18" charset="0"/>
              </a:rPr>
              <a:t>. </a:t>
            </a:r>
          </a:p>
          <a:p>
            <a:r>
              <a:rPr lang="en-GB" sz="1800" dirty="0">
                <a:effectLst/>
                <a:latin typeface="Athelas" panose="02000503000000020003" pitchFamily="2" charset="77"/>
                <a:ea typeface="Calibri" panose="020F0502020204030204" pitchFamily="34" charset="0"/>
                <a:cs typeface="Times New Roman" panose="02020603050405020304" pitchFamily="18" charset="0"/>
              </a:rPr>
              <a:t>“Salvage accumulation” is the process through which lead firms amass </a:t>
            </a:r>
          </a:p>
          <a:p>
            <a:r>
              <a:rPr lang="en-GB" sz="1800" dirty="0">
                <a:effectLst/>
                <a:latin typeface="Athelas" panose="02000503000000020003" pitchFamily="2" charset="77"/>
                <a:ea typeface="Calibri" panose="020F0502020204030204" pitchFamily="34" charset="0"/>
                <a:cs typeface="Times New Roman" panose="02020603050405020304" pitchFamily="18" charset="0"/>
              </a:rPr>
              <a:t>capital without controlling the conditions under which</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Athelas" panose="02000503000000020003" pitchFamily="2" charset="77"/>
                <a:ea typeface="Calibri" panose="020F0502020204030204" pitchFamily="34" charset="0"/>
                <a:cs typeface="Times New Roman" panose="02020603050405020304" pitchFamily="18" charset="0"/>
              </a:rPr>
              <a:t>commodities </a:t>
            </a:r>
          </a:p>
          <a:p>
            <a:r>
              <a:rPr lang="en-GB" sz="1800" dirty="0">
                <a:effectLst/>
                <a:latin typeface="Athelas" panose="02000503000000020003" pitchFamily="2" charset="77"/>
                <a:ea typeface="Calibri" panose="020F0502020204030204" pitchFamily="34" charset="0"/>
                <a:cs typeface="Times New Roman" panose="02020603050405020304" pitchFamily="18" charset="0"/>
              </a:rPr>
              <a:t>are produced. Salvage is not an ornament on ordinary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capitalist processes; it is a feature of how capitalism works. </a:t>
            </a: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Sites for salvage are simultaneously inside and outside capitalism; I</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call them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pericapitalist</a:t>
            </a:r>
            <a:r>
              <a:rPr lang="en-GB" sz="1800" dirty="0">
                <a:effectLst/>
                <a:latin typeface="Athelas" panose="02000503000000020003" pitchFamily="2" charset="77"/>
                <a:ea typeface="Calibri" panose="020F0502020204030204" pitchFamily="34" charset="0"/>
                <a:cs typeface="Times New Roman" panose="02020603050405020304" pitchFamily="18" charset="0"/>
              </a:rPr>
              <a:t>.” All kinds of goods and services produced by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err="1">
                <a:effectLst/>
                <a:latin typeface="Athelas" panose="02000503000000020003" pitchFamily="2" charset="77"/>
                <a:ea typeface="Calibri" panose="020F0502020204030204" pitchFamily="34" charset="0"/>
                <a:cs typeface="Times New Roman" panose="02020603050405020304" pitchFamily="18" charset="0"/>
              </a:rPr>
              <a:t>pericapitalist</a:t>
            </a:r>
            <a:r>
              <a:rPr lang="en-GB" sz="1800" dirty="0">
                <a:effectLst/>
                <a:latin typeface="Athelas" panose="02000503000000020003" pitchFamily="2" charset="77"/>
                <a:ea typeface="Calibri" panose="020F0502020204030204" pitchFamily="34" charset="0"/>
                <a:cs typeface="Times New Roman" panose="02020603050405020304" pitchFamily="18" charset="0"/>
              </a:rPr>
              <a:t> activities, human and nonhuman, are salvaged for capitalist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accumulation. If a peasant family produces a crop that enters capitalist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food chains, capital accumulation is possible through salvaging</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the value created in peasant farming. Now that global supply chains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have come to characterize world capitalism, we see this process everywhere.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“Supply chains” are commodity chains that translate value to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the benefit of dominant firms; translation between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noncapitalist</a:t>
            </a:r>
            <a:r>
              <a:rPr lang="en-GB" sz="1800" dirty="0">
                <a:effectLst/>
                <a:latin typeface="Athelas" panose="02000503000000020003" pitchFamily="2" charset="77"/>
                <a:ea typeface="Calibri" panose="020F0502020204030204" pitchFamily="34" charset="0"/>
                <a:cs typeface="Times New Roman" panose="02020603050405020304" pitchFamily="18" charset="0"/>
              </a:rPr>
              <a:t> and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capitalist value systems is what they do.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2">
            <a:extLst>
              <a:ext uri="{FF2B5EF4-FFF2-40B4-BE49-F238E27FC236}">
                <a16:creationId xmlns:a16="http://schemas.microsoft.com/office/drawing/2014/main" id="{77AC0233-B60A-BD20-300A-D7532C6B2E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43021" y="1028342"/>
            <a:ext cx="3513185" cy="5355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01769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5E1FD5F-58FC-2D1F-F1F8-29D351297852}"/>
              </a:ext>
            </a:extLst>
          </p:cNvPr>
          <p:cNvSpPr txBox="1"/>
          <p:nvPr/>
        </p:nvSpPr>
        <p:spPr>
          <a:xfrm>
            <a:off x="350043" y="539979"/>
            <a:ext cx="7893844" cy="5355312"/>
          </a:xfrm>
          <a:prstGeom prst="rect">
            <a:avLst/>
          </a:prstGeom>
          <a:noFill/>
        </p:spPr>
        <p:txBody>
          <a:bodyPr wrap="square">
            <a:spAutoFit/>
          </a:bodyPr>
          <a:lstStyle/>
          <a:p>
            <a:r>
              <a:rPr lang="en-GB" sz="1800" dirty="0">
                <a:effectLst/>
                <a:latin typeface="Athelas" panose="02000503000000020003" pitchFamily="2" charset="77"/>
                <a:ea typeface="Calibri" panose="020F0502020204030204" pitchFamily="34" charset="0"/>
                <a:cs typeface="Times New Roman" panose="02020603050405020304" pitchFamily="18" charset="0"/>
              </a:rPr>
              <a:t>In an important sense </a:t>
            </a:r>
            <a:r>
              <a:rPr lang="en-GB" sz="1800" i="1" dirty="0">
                <a:effectLst/>
                <a:latin typeface="Athelas" panose="02000503000000020003" pitchFamily="2" charset="77"/>
                <a:ea typeface="Calibri" panose="020F0502020204030204" pitchFamily="34" charset="0"/>
                <a:cs typeface="Times New Roman" panose="02020603050405020304" pitchFamily="18" charset="0"/>
              </a:rPr>
              <a:t>Flight Ways: Life and Loss at the Edge of Extinction </a:t>
            </a:r>
            <a:r>
              <a:rPr lang="en-GB" sz="1800" dirty="0">
                <a:effectLst/>
                <a:latin typeface="Athelas" panose="02000503000000020003" pitchFamily="2" charset="77"/>
                <a:ea typeface="Calibri" panose="020F0502020204030204" pitchFamily="34" charset="0"/>
                <a:cs typeface="Times New Roman" panose="02020603050405020304" pitchFamily="18" charset="0"/>
              </a:rPr>
              <a:t>is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a continuation of the now well-established tradition of telling “extinction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stories” that implicate people. But it is also an e</a:t>
            </a:r>
            <a:r>
              <a:rPr lang="en-GB" dirty="0">
                <a:latin typeface="Athelas" panose="02000503000000020003" pitchFamily="2" charset="77"/>
                <a:ea typeface="Calibri" panose="020F0502020204030204" pitchFamily="34" charset="0"/>
                <a:cs typeface="Times New Roman" panose="02020603050405020304" pitchFamily="18" charset="0"/>
              </a:rPr>
              <a:t>ff</a:t>
            </a:r>
            <a:r>
              <a:rPr lang="en-GB" sz="1800" dirty="0">
                <a:effectLst/>
                <a:latin typeface="Athelas" panose="02000503000000020003" pitchFamily="2" charset="77"/>
                <a:ea typeface="Calibri" panose="020F0502020204030204" pitchFamily="34" charset="0"/>
                <a:cs typeface="Times New Roman" panose="02020603050405020304" pitchFamily="18" charset="0"/>
              </a:rPr>
              <a:t>ort to tell these all-too familiar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stories in a new way.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Speci</a:t>
            </a:r>
            <a:r>
              <a:rPr lang="en-GB" dirty="0" err="1">
                <a:latin typeface="Athelas" panose="02000503000000020003" pitchFamily="2" charset="77"/>
                <a:ea typeface="Calibri" panose="020F0502020204030204" pitchFamily="34" charset="0"/>
                <a:cs typeface="Times New Roman" panose="02020603050405020304" pitchFamily="18" charset="0"/>
              </a:rPr>
              <a:t>f</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cally</a:t>
            </a:r>
            <a:r>
              <a:rPr lang="en-GB" sz="1800" dirty="0">
                <a:effectLst/>
                <a:latin typeface="Athelas" panose="02000503000000020003" pitchFamily="2" charset="77"/>
                <a:ea typeface="Calibri" panose="020F0502020204030204" pitchFamily="34" charset="0"/>
                <a:cs typeface="Times New Roman" panose="02020603050405020304" pitchFamily="18" charset="0"/>
              </a:rPr>
              <a:t>, the approach to thinking through</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extinction taken up in this book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centers</a:t>
            </a:r>
            <a:r>
              <a:rPr lang="en-GB" sz="1800" dirty="0">
                <a:effectLst/>
                <a:latin typeface="Athelas" panose="02000503000000020003" pitchFamily="2" charset="77"/>
                <a:ea typeface="Calibri" panose="020F0502020204030204" pitchFamily="34" charset="0"/>
                <a:cs typeface="Times New Roman" panose="02020603050405020304" pitchFamily="18" charset="0"/>
              </a:rPr>
              <a:t> on “avian entanglements.” Which</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is to say that this is a book about birds and their relationships, about the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webs of interaction in which living beings emerge, are held in the world,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and eventually die. Life and death do not take place in isolation from others;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they are thoroughly relational affairs for </a:t>
            </a:r>
            <a:r>
              <a:rPr lang="en-GB" dirty="0">
                <a:latin typeface="Athelas" panose="02000503000000020003" pitchFamily="2" charset="77"/>
                <a:ea typeface="Calibri" panose="020F0502020204030204" pitchFamily="34" charset="0"/>
                <a:cs typeface="Times New Roman" panose="02020603050405020304" pitchFamily="18" charset="0"/>
              </a:rPr>
              <a:t>fl</a:t>
            </a:r>
            <a:r>
              <a:rPr lang="en-GB" sz="1800" dirty="0">
                <a:effectLst/>
                <a:latin typeface="Athelas" panose="02000503000000020003" pitchFamily="2" charset="77"/>
                <a:ea typeface="Calibri" panose="020F0502020204030204" pitchFamily="34" charset="0"/>
                <a:cs typeface="Times New Roman" panose="02020603050405020304" pitchFamily="18" charset="0"/>
              </a:rPr>
              <a:t>eshy, mortal creatures. And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so it is, in the worlds of birds-woven into relationships with a diverse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array of other species, including humans. These are relationships of coevolution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and ecological dependency. But they are also about more than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“biology” in any narrow sense. It is inside these multispecies entanglements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that learning and development take place, that social practices and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cultures are formed. In short, these relationships produce the possibility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of both life and any given way of life. And so these relationships matter.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dirty="0">
                <a:latin typeface="Athelas" panose="02000503000000020003" pitchFamily="2" charset="77"/>
                <a:ea typeface="Calibri" panose="020F0502020204030204" pitchFamily="34" charset="0"/>
                <a:cs typeface="Times New Roman" panose="02020603050405020304" pitchFamily="18" charset="0"/>
              </a:rPr>
              <a:t>This </a:t>
            </a:r>
            <a:r>
              <a:rPr lang="en-GB" sz="1800" dirty="0">
                <a:effectLst/>
                <a:latin typeface="Athelas" panose="02000503000000020003" pitchFamily="2" charset="77"/>
                <a:ea typeface="Calibri" panose="020F0502020204030204" pitchFamily="34" charset="0"/>
                <a:cs typeface="Times New Roman" panose="02020603050405020304" pitchFamily="18" charset="0"/>
              </a:rPr>
              <a:t>is true at the best of times, but in times like these when so many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species are slipping out of the world, these entanglements take on a new</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Times New Roman" panose="02020603050405020304" pitchFamily="18" charset="0"/>
              </a:rPr>
              <a:t>significance. 4</a:t>
            </a:r>
            <a:endParaRPr lang="en-GB" sz="1800" dirty="0">
              <a:effectLst/>
              <a:latin typeface="Times New Roman" panose="02020603050405020304" pitchFamily="18" charset="0"/>
              <a:ea typeface="Times New Roman" panose="02020603050405020304" pitchFamily="18" charset="0"/>
            </a:endParaRPr>
          </a:p>
        </p:txBody>
      </p:sp>
      <p:pic>
        <p:nvPicPr>
          <p:cNvPr id="8194" name="Picture 2" descr="Flight Ways: Life and Loss at the Edge of Extinction (Critical Perspectives on Animals: Theory, Culture, Science and Law)">
            <a:extLst>
              <a:ext uri="{FF2B5EF4-FFF2-40B4-BE49-F238E27FC236}">
                <a16:creationId xmlns:a16="http://schemas.microsoft.com/office/drawing/2014/main" id="{A3E1E445-0BCC-D55E-F2FC-6BDB1254DC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319" y="539978"/>
            <a:ext cx="3566638" cy="5355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962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1085</TotalTime>
  <Words>2301</Words>
  <Application>Microsoft Macintosh PowerPoint</Application>
  <PresentationFormat>Widescreen</PresentationFormat>
  <Paragraphs>213</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Athelas</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Macdonald, Graeme</dc:creator>
  <cp:lastModifiedBy>Macdonald, Graeme</cp:lastModifiedBy>
  <cp:revision>2</cp:revision>
  <dcterms:created xsi:type="dcterms:W3CDTF">2023-10-30T16:44:32Z</dcterms:created>
  <dcterms:modified xsi:type="dcterms:W3CDTF">2023-10-31T10:50:25Z</dcterms:modified>
</cp:coreProperties>
</file>