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sldIdLst>
    <p:sldId id="256" r:id="rId2"/>
    <p:sldId id="404" r:id="rId3"/>
    <p:sldId id="423" r:id="rId4"/>
    <p:sldId id="414" r:id="rId5"/>
    <p:sldId id="362" r:id="rId6"/>
    <p:sldId id="375" r:id="rId7"/>
    <p:sldId id="407" r:id="rId8"/>
    <p:sldId id="384" r:id="rId9"/>
    <p:sldId id="422" r:id="rId10"/>
    <p:sldId id="372" r:id="rId11"/>
    <p:sldId id="365" r:id="rId12"/>
    <p:sldId id="408" r:id="rId13"/>
    <p:sldId id="348" r:id="rId14"/>
    <p:sldId id="368" r:id="rId15"/>
    <p:sldId id="411" r:id="rId16"/>
    <p:sldId id="349" r:id="rId17"/>
    <p:sldId id="397" r:id="rId18"/>
    <p:sldId id="402" r:id="rId19"/>
    <p:sldId id="413" r:id="rId20"/>
    <p:sldId id="418" r:id="rId21"/>
    <p:sldId id="419" r:id="rId22"/>
    <p:sldId id="412" r:id="rId23"/>
    <p:sldId id="406" r:id="rId24"/>
    <p:sldId id="376" r:id="rId25"/>
    <p:sldId id="371" r:id="rId26"/>
    <p:sldId id="403" r:id="rId27"/>
    <p:sldId id="389" r:id="rId28"/>
    <p:sldId id="264" r:id="rId29"/>
    <p:sldId id="420" r:id="rId30"/>
    <p:sldId id="421" r:id="rId31"/>
    <p:sldId id="268" r:id="rId32"/>
    <p:sldId id="261" r:id="rId33"/>
    <p:sldId id="267" r:id="rId34"/>
    <p:sldId id="288" r:id="rId35"/>
    <p:sldId id="388" r:id="rId36"/>
    <p:sldId id="262" r:id="rId37"/>
    <p:sldId id="258" r:id="rId38"/>
    <p:sldId id="390" r:id="rId39"/>
    <p:sldId id="409" r:id="rId40"/>
    <p:sldId id="415" r:id="rId41"/>
    <p:sldId id="391" r:id="rId42"/>
    <p:sldId id="398" r:id="rId43"/>
    <p:sldId id="410" r:id="rId44"/>
    <p:sldId id="416" r:id="rId45"/>
    <p:sldId id="417" r:id="rId46"/>
    <p:sldId id="399" r:id="rId47"/>
    <p:sldId id="381" r:id="rId48"/>
    <p:sldId id="382" r:id="rId49"/>
    <p:sldId id="283" r:id="rId50"/>
    <p:sldId id="281" r:id="rId51"/>
    <p:sldId id="279" r:id="rId52"/>
    <p:sldId id="280" r:id="rId53"/>
    <p:sldId id="392" r:id="rId54"/>
    <p:sldId id="374" r:id="rId55"/>
    <p:sldId id="373" r:id="rId56"/>
    <p:sldId id="383" r:id="rId57"/>
    <p:sldId id="393" r:id="rId58"/>
    <p:sldId id="394" r:id="rId59"/>
    <p:sldId id="385" r:id="rId60"/>
    <p:sldId id="386" r:id="rId61"/>
    <p:sldId id="395" r:id="rId62"/>
    <p:sldId id="387" r:id="rId63"/>
    <p:sldId id="424" r:id="rId64"/>
    <p:sldId id="400" r:id="rId65"/>
    <p:sldId id="401" r:id="rId66"/>
    <p:sldId id="396"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70"/>
    <p:restoredTop sz="94648"/>
  </p:normalViewPr>
  <p:slideViewPr>
    <p:cSldViewPr snapToGrid="0">
      <p:cViewPr varScale="1">
        <p:scale>
          <a:sx n="115" d="100"/>
          <a:sy n="115" d="100"/>
        </p:scale>
        <p:origin x="232"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FA0C86-7941-8D4C-A1EC-310984DB4E4D}" type="datetimeFigureOut">
              <a:rPr lang="en-US" smtClean="0"/>
              <a:t>11/7/23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D59040-C00B-1B41-BD3B-73E45541FEBF}" type="slidenum">
              <a:rPr lang="en-US" smtClean="0"/>
              <a:t>‹#›</a:t>
            </a:fld>
            <a:endParaRPr lang="en-US"/>
          </a:p>
        </p:txBody>
      </p:sp>
    </p:spTree>
    <p:extLst>
      <p:ext uri="{BB962C8B-B14F-4D97-AF65-F5344CB8AC3E}">
        <p14:creationId xmlns:p14="http://schemas.microsoft.com/office/powerpoint/2010/main" val="525089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maybe the dystopia is with us now, we are living it - and have been for some time - since when? </a:t>
            </a:r>
            <a:r>
              <a:rPr lang="en-US" sz="1200" kern="1200" dirty="0">
                <a:solidFill>
                  <a:schemeClr val="tx1"/>
                </a:solidFill>
                <a:effectLst/>
                <a:latin typeface="+mn-lt"/>
                <a:ea typeface="+mn-ea"/>
                <a:cs typeface="+mn-cs"/>
              </a:rPr>
              <a:t>Its easier to </a:t>
            </a:r>
            <a:r>
              <a:rPr lang="en-US" sz="1200" kern="1200" dirty="0" err="1">
                <a:solidFill>
                  <a:schemeClr val="tx1"/>
                </a:solidFill>
                <a:effectLst/>
                <a:latin typeface="+mn-lt"/>
                <a:ea typeface="+mn-ea"/>
                <a:cs typeface="+mn-cs"/>
              </a:rPr>
              <a:t>drmatise</a:t>
            </a:r>
            <a:r>
              <a:rPr lang="en-US" sz="1200" kern="1200" dirty="0">
                <a:solidFill>
                  <a:schemeClr val="tx1"/>
                </a:solidFill>
                <a:effectLst/>
                <a:latin typeface="+mn-lt"/>
                <a:ea typeface="+mn-ea"/>
                <a:cs typeface="+mn-cs"/>
              </a:rPr>
              <a:t> disaster than resilience, repair, the changed world – maybe the first </a:t>
            </a:r>
            <a:r>
              <a:rPr lang="en-US" sz="1200" kern="1200" dirty="0" err="1">
                <a:solidFill>
                  <a:schemeClr val="tx1"/>
                </a:solidFill>
                <a:effectLst/>
                <a:latin typeface="+mn-lt"/>
                <a:ea typeface="+mn-ea"/>
                <a:cs typeface="+mn-cs"/>
              </a:rPr>
              <a:t>steo</a:t>
            </a:r>
            <a:r>
              <a:rPr lang="en-US" sz="1200" kern="1200" dirty="0">
                <a:solidFill>
                  <a:schemeClr val="tx1"/>
                </a:solidFill>
                <a:effectLst/>
                <a:latin typeface="+mn-lt"/>
                <a:ea typeface="+mn-ea"/>
                <a:cs typeface="+mn-cs"/>
              </a:rPr>
              <a:t> is actually turning the generic tables and recognizing the dystopian in the every day – in what you will do now as you leave the building and drive home, have a beer, eat a burger, buy a book, have a bath – maybe the dystopias are the police dramas, the soaps that show business as usual….maybe its hard to imagine ourselves in a totally </a:t>
            </a:r>
            <a:r>
              <a:rPr lang="en-US" sz="1200" kern="1200" dirty="0" err="1">
                <a:solidFill>
                  <a:schemeClr val="tx1"/>
                </a:solidFill>
                <a:effectLst/>
                <a:latin typeface="+mn-lt"/>
                <a:ea typeface="+mn-ea"/>
                <a:cs typeface="+mn-cs"/>
              </a:rPr>
              <a:t>retoriftted</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utopan</a:t>
            </a:r>
            <a:r>
              <a:rPr lang="en-US" sz="1200" kern="1200" dirty="0">
                <a:solidFill>
                  <a:schemeClr val="tx1"/>
                </a:solidFill>
                <a:effectLst/>
                <a:latin typeface="+mn-lt"/>
                <a:ea typeface="+mn-ea"/>
                <a:cs typeface="+mn-cs"/>
              </a:rPr>
              <a:t> world of regulated climate and natural restoration, a clean transition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5</a:t>
            </a:fld>
            <a:endParaRPr lang="en-US"/>
          </a:p>
        </p:txBody>
      </p:sp>
    </p:spTree>
    <p:extLst>
      <p:ext uri="{BB962C8B-B14F-4D97-AF65-F5344CB8AC3E}">
        <p14:creationId xmlns:p14="http://schemas.microsoft.com/office/powerpoint/2010/main" val="179526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tima" panose="02000503060000020004" pitchFamily="2" charset="0"/>
                <a:ea typeface="Calibri" charset="0"/>
                <a:cs typeface="Times" charset="0"/>
              </a:rPr>
              <a:t>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8</a:t>
            </a:fld>
            <a:endParaRPr lang="en-US"/>
          </a:p>
        </p:txBody>
      </p:sp>
    </p:spTree>
    <p:extLst>
      <p:ext uri="{BB962C8B-B14F-4D97-AF65-F5344CB8AC3E}">
        <p14:creationId xmlns:p14="http://schemas.microsoft.com/office/powerpoint/2010/main" val="3245742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YET – </a:t>
            </a:r>
            <a:r>
              <a:rPr lang="en-GB" sz="1200" b="1" kern="1200" dirty="0">
                <a:solidFill>
                  <a:schemeClr val="tx1"/>
                </a:solidFill>
                <a:effectLst/>
                <a:latin typeface="+mn-lt"/>
                <a:ea typeface="+mn-ea"/>
                <a:cs typeface="+mn-cs"/>
              </a:rPr>
              <a:t>there IS A strong </a:t>
            </a:r>
            <a:r>
              <a:rPr lang="en-GB" sz="1200" b="1" kern="1200" dirty="0" err="1">
                <a:solidFill>
                  <a:schemeClr val="tx1"/>
                </a:solidFill>
                <a:effectLst/>
                <a:latin typeface="+mn-lt"/>
                <a:ea typeface="+mn-ea"/>
                <a:cs typeface="+mn-cs"/>
              </a:rPr>
              <a:t>idenfiiable</a:t>
            </a:r>
            <a:r>
              <a:rPr lang="en-GB" sz="1200" b="1" kern="1200" dirty="0">
                <a:solidFill>
                  <a:schemeClr val="tx1"/>
                </a:solidFill>
                <a:effectLst/>
                <a:latin typeface="+mn-lt"/>
                <a:ea typeface="+mn-ea"/>
                <a:cs typeface="+mn-cs"/>
              </a:rPr>
              <a:t> strand of climate fiction - ‘</a:t>
            </a:r>
            <a:r>
              <a:rPr lang="en-GB" sz="1200" b="1" kern="1200" dirty="0" err="1">
                <a:solidFill>
                  <a:schemeClr val="tx1"/>
                </a:solidFill>
                <a:effectLst/>
                <a:latin typeface="+mn-lt"/>
                <a:ea typeface="+mn-ea"/>
                <a:cs typeface="+mn-cs"/>
              </a:rPr>
              <a:t>clifi</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 what Ghosh resigned to the ‘</a:t>
            </a:r>
            <a:r>
              <a:rPr lang="en-GB" sz="1200" b="1" kern="1200" dirty="0">
                <a:solidFill>
                  <a:schemeClr val="tx1"/>
                </a:solidFill>
                <a:effectLst/>
                <a:latin typeface="+mn-lt"/>
                <a:ea typeface="+mn-ea"/>
                <a:cs typeface="+mn-cs"/>
              </a:rPr>
              <a:t>outhouses’</a:t>
            </a:r>
            <a:r>
              <a:rPr lang="en-GB" sz="1200" kern="1200" dirty="0">
                <a:solidFill>
                  <a:schemeClr val="tx1"/>
                </a:solidFill>
                <a:effectLst/>
                <a:latin typeface="+mn-lt"/>
                <a:ea typeface="+mn-ea"/>
                <a:cs typeface="+mn-cs"/>
              </a:rPr>
              <a:t> of culture – there are indeed so </a:t>
            </a:r>
            <a:r>
              <a:rPr lang="en-GB" sz="1200" i="1" kern="1200" dirty="0">
                <a:solidFill>
                  <a:schemeClr val="tx1"/>
                </a:solidFill>
                <a:effectLst/>
                <a:latin typeface="+mn-lt"/>
                <a:ea typeface="+mn-ea"/>
                <a:cs typeface="+mn-cs"/>
              </a:rPr>
              <a:t>many </a:t>
            </a:r>
            <a:r>
              <a:rPr lang="en-GB" sz="1200" kern="1200" dirty="0">
                <a:solidFill>
                  <a:schemeClr val="tx1"/>
                </a:solidFill>
                <a:effectLst/>
                <a:latin typeface="+mn-lt"/>
                <a:ea typeface="+mn-ea"/>
                <a:cs typeface="+mn-cs"/>
              </a:rPr>
              <a:t>examples of societal meltdown and earth system collapse on our screens that it’s harder to choose one.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US" dirty="0"/>
              <a:t>Examples of </a:t>
            </a:r>
            <a:r>
              <a:rPr lang="en-US" dirty="0" err="1"/>
              <a:t>clifi</a:t>
            </a:r>
            <a:r>
              <a:rPr lang="en-US" dirty="0"/>
              <a:t> from all over and through various genres and </a:t>
            </a:r>
            <a:r>
              <a:rPr lang="en-US" dirty="0" err="1"/>
              <a:t>audicnes</a:t>
            </a:r>
            <a:r>
              <a:rPr lang="en-US" dirty="0"/>
              <a:t>, YA fiction to sf to fantasy and the orthodox novel – this fiction is almost always trying to register a massive change and usually involves dystopian worlds, either of </a:t>
            </a:r>
            <a:r>
              <a:rPr lang="en-US" dirty="0" err="1"/>
              <a:t>adapation</a:t>
            </a:r>
            <a:r>
              <a:rPr lang="en-US" dirty="0"/>
              <a:t> to a new and radically transformed climate or a word where an apocalypse is creating dystopian forms of reaction and governance – next slide is benumbing reality in this work….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0162-BBC3-D94B-8CC6-F65F028CC9B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8668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16</a:t>
            </a:fld>
            <a:endParaRPr lang="en-US"/>
          </a:p>
        </p:txBody>
      </p:sp>
    </p:spTree>
    <p:extLst>
      <p:ext uri="{BB962C8B-B14F-4D97-AF65-F5344CB8AC3E}">
        <p14:creationId xmlns:p14="http://schemas.microsoft.com/office/powerpoint/2010/main" val="2472897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you are about to experience is an exhibition from the future. The Museum of Carbon Ruins opened in Lund, Sweden in </a:t>
            </a:r>
            <a:r>
              <a:rPr lang="en-US" sz="1200" i="1" kern="1200" dirty="0">
                <a:solidFill>
                  <a:schemeClr val="tx1"/>
                </a:solidFill>
                <a:effectLst/>
                <a:latin typeface="+mn-lt"/>
                <a:ea typeface="+mn-ea"/>
                <a:cs typeface="+mn-cs"/>
              </a:rPr>
              <a:t>2053</a:t>
            </a:r>
            <a:r>
              <a:rPr lang="en-US" sz="1200" kern="1200" dirty="0">
                <a:solidFill>
                  <a:schemeClr val="tx1"/>
                </a:solidFill>
                <a:effectLst/>
                <a:latin typeface="+mn-lt"/>
                <a:ea typeface="+mn-ea"/>
                <a:cs typeface="+mn-cs"/>
              </a:rPr>
              <a:t>, in part to celebrate the successful transition, made across the world, away from the fossil-fuel era. The critical challenges set down in the Paris Agreement of 2015, to reach a world of net-zero emissions of carbon-dioxide – were met. Emergencies were declared. Arguments were had. But calls were answered. Actions were taken. We held 1.5 degrees. Concerted efforts by a variety of stakeholders across the world made the high-carbon lifeworld, born in the mid-19</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intensified and accelerated in the 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 an obsolescence. This was not effortless or without struggle, some of it violent. It was not without some mourning. Remember, those of you alive then, back in 2019: the range of the structures, products and practices of that world were formidable – and often invisible. They went deep. They saturated our social and cultural domains. They built our economies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our banking practices. They materialized and made functional all manner of incredible infrastructures – transport, energy, health, agriculture, digital. We were citizens of carbon. It percolated into our affective lives. It fired our emotions, generated a great many of our bodily and intellectual pleasures. Our sense of freedom and the good life, were at root, carbon refinements, oily mediations, </a:t>
            </a:r>
            <a:r>
              <a:rPr lang="en-US" sz="1200" kern="1200" dirty="0" err="1">
                <a:solidFill>
                  <a:schemeClr val="tx1"/>
                </a:solidFill>
                <a:effectLst/>
                <a:latin typeface="+mn-lt"/>
                <a:ea typeface="+mn-ea"/>
                <a:cs typeface="+mn-cs"/>
              </a:rPr>
              <a:t>fossily</a:t>
            </a:r>
            <a:r>
              <a:rPr lang="en-US" sz="1200" kern="1200" dirty="0">
                <a:solidFill>
                  <a:schemeClr val="tx1"/>
                </a:solidFill>
                <a:effectLst/>
                <a:latin typeface="+mn-lt"/>
                <a:ea typeface="+mn-ea"/>
                <a:cs typeface="+mn-cs"/>
              </a:rPr>
              <a:t> pleasures. But these practices we knew and eventually almost universally acknowledged, were </a:t>
            </a:r>
            <a:r>
              <a:rPr lang="en-US" sz="1200" u="sng" kern="1200" dirty="0">
                <a:solidFill>
                  <a:schemeClr val="tx1"/>
                </a:solidFill>
                <a:effectLst/>
                <a:latin typeface="+mn-lt"/>
                <a:ea typeface="+mn-ea"/>
                <a:cs typeface="+mn-cs"/>
              </a:rPr>
              <a:t>destructive</a:t>
            </a:r>
            <a:r>
              <a:rPr lang="en-US" sz="1200" kern="1200" dirty="0">
                <a:solidFill>
                  <a:schemeClr val="tx1"/>
                </a:solidFill>
                <a:effectLst/>
                <a:latin typeface="+mn-lt"/>
                <a:ea typeface="+mn-ea"/>
                <a:cs typeface="+mn-cs"/>
              </a:rPr>
              <a:t> – on multiple levels. So. We made the necessary shifts. Some countries led the way, Sweden among them. The objects gathered in the Museum of Carbon Ruins are testament to that.</a:t>
            </a:r>
            <a:r>
              <a:rPr lang="en-US" sz="1200" kern="1200" baseline="0" dirty="0">
                <a:solidFill>
                  <a:schemeClr val="tx1"/>
                </a:solidFill>
                <a:effectLst/>
                <a:latin typeface="+mn-lt"/>
                <a:ea typeface="+mn-ea"/>
                <a:cs typeface="+mn-cs"/>
              </a:rPr>
              <a:t> </a:t>
            </a:r>
            <a:endParaRPr lang="sv-SE" dirty="0"/>
          </a:p>
          <a:p>
            <a:endParaRPr lang="sv-SE" dirty="0"/>
          </a:p>
        </p:txBody>
      </p:sp>
      <p:sp>
        <p:nvSpPr>
          <p:cNvPr id="4" name="Slide Number Placeholder 3"/>
          <p:cNvSpPr>
            <a:spLocks noGrp="1"/>
          </p:cNvSpPr>
          <p:nvPr>
            <p:ph type="sldNum" sz="quarter" idx="10"/>
          </p:nvPr>
        </p:nvSpPr>
        <p:spPr/>
        <p:txBody>
          <a:bodyPr/>
          <a:lstStyle/>
          <a:p>
            <a:fld id="{8737A4DF-3A4F-4830-ADC9-77E85EC7493C}" type="slidenum">
              <a:rPr lang="sv-SE" smtClean="0"/>
              <a:t>49</a:t>
            </a:fld>
            <a:endParaRPr lang="sv-SE"/>
          </a:p>
        </p:txBody>
      </p:sp>
    </p:spTree>
    <p:extLst>
      <p:ext uri="{BB962C8B-B14F-4D97-AF65-F5344CB8AC3E}">
        <p14:creationId xmlns:p14="http://schemas.microsoft.com/office/powerpoint/2010/main" val="1168541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1" dirty="0"/>
              <a:t>So </a:t>
            </a:r>
            <a:r>
              <a:rPr lang="sv-SE" b="1" dirty="0" err="1"/>
              <a:t>why</a:t>
            </a:r>
            <a:r>
              <a:rPr lang="sv-SE" b="1" dirty="0"/>
              <a:t> </a:t>
            </a:r>
            <a:r>
              <a:rPr lang="sv-SE" b="1" dirty="0" err="1"/>
              <a:t>did</a:t>
            </a:r>
            <a:r>
              <a:rPr lang="sv-SE" b="1" dirty="0"/>
              <a:t> </a:t>
            </a:r>
            <a:r>
              <a:rPr lang="sv-SE" b="1" dirty="0" err="1"/>
              <a:t>we</a:t>
            </a:r>
            <a:r>
              <a:rPr lang="sv-SE" b="1" dirty="0"/>
              <a:t> do </a:t>
            </a:r>
            <a:r>
              <a:rPr lang="sv-SE" b="1" dirty="0" err="1"/>
              <a:t>this</a:t>
            </a:r>
            <a:r>
              <a:rPr lang="sv-SE" b="1" dirty="0"/>
              <a:t>?</a:t>
            </a:r>
            <a:r>
              <a:rPr lang="sv-SE" b="1" baseline="0" dirty="0"/>
              <a:t> </a:t>
            </a:r>
          </a:p>
          <a:p>
            <a:endParaRPr lang="sv-SE" baseline="0" dirty="0"/>
          </a:p>
          <a:p>
            <a:r>
              <a:rPr lang="sv-SE" baseline="0" dirty="0"/>
              <a:t>A </a:t>
            </a:r>
            <a:r>
              <a:rPr lang="sv-SE" baseline="0" dirty="0" err="1"/>
              <a:t>core</a:t>
            </a:r>
            <a:r>
              <a:rPr lang="sv-SE" baseline="0" dirty="0"/>
              <a:t> </a:t>
            </a:r>
            <a:r>
              <a:rPr lang="sv-SE" baseline="0" dirty="0" err="1"/>
              <a:t>idea</a:t>
            </a:r>
            <a:r>
              <a:rPr lang="sv-SE" baseline="0" dirty="0"/>
              <a:t> </a:t>
            </a:r>
            <a:r>
              <a:rPr lang="sv-SE" baseline="0" dirty="0" err="1"/>
              <a:t>of</a:t>
            </a:r>
            <a:r>
              <a:rPr lang="sv-SE" baseline="0" dirty="0"/>
              <a:t> </a:t>
            </a:r>
            <a:r>
              <a:rPr lang="sv-SE" baseline="0" dirty="0" err="1"/>
              <a:t>this</a:t>
            </a:r>
            <a:r>
              <a:rPr lang="sv-SE" baseline="0" dirty="0"/>
              <a:t> </a:t>
            </a:r>
            <a:r>
              <a:rPr lang="sv-SE" baseline="0" dirty="0" err="1"/>
              <a:t>project</a:t>
            </a:r>
            <a:r>
              <a:rPr lang="sv-SE" baseline="0" dirty="0"/>
              <a:t> is </a:t>
            </a:r>
            <a:r>
              <a:rPr lang="sv-SE" baseline="0" dirty="0" err="1"/>
              <a:t>that</a:t>
            </a:r>
            <a:r>
              <a:rPr lang="sv-SE" baseline="0" dirty="0"/>
              <a:t> </a:t>
            </a:r>
            <a:r>
              <a:rPr lang="sv-SE" baseline="0" dirty="0" err="1"/>
              <a:t>carbon</a:t>
            </a:r>
            <a:r>
              <a:rPr lang="sv-SE" baseline="0" dirty="0"/>
              <a:t> is </a:t>
            </a:r>
            <a:r>
              <a:rPr lang="sv-SE" baseline="0" dirty="0" err="1"/>
              <a:t>deeply</a:t>
            </a:r>
            <a:r>
              <a:rPr lang="sv-SE" baseline="0" dirty="0"/>
              <a:t> </a:t>
            </a:r>
            <a:r>
              <a:rPr lang="sv-SE" baseline="0" dirty="0" err="1"/>
              <a:t>embedded</a:t>
            </a:r>
            <a:r>
              <a:rPr lang="sv-SE" baseline="0" dirty="0"/>
              <a:t> in </a:t>
            </a:r>
            <a:r>
              <a:rPr lang="sv-SE" baseline="0" dirty="0" err="1"/>
              <a:t>our</a:t>
            </a:r>
            <a:r>
              <a:rPr lang="sv-SE" baseline="0" dirty="0"/>
              <a:t> </a:t>
            </a:r>
            <a:r>
              <a:rPr lang="sv-SE" baseline="0" dirty="0" err="1"/>
              <a:t>lives</a:t>
            </a:r>
            <a:r>
              <a:rPr lang="sv-SE" baseline="0" dirty="0"/>
              <a:t>. </a:t>
            </a:r>
            <a:r>
              <a:rPr lang="sv-SE" baseline="0" dirty="0" err="1"/>
              <a:t>Looking</a:t>
            </a:r>
            <a:r>
              <a:rPr lang="sv-SE" baseline="0" dirty="0"/>
              <a:t> back at the fossil age </a:t>
            </a:r>
            <a:r>
              <a:rPr lang="sv-SE" baseline="0" dirty="0" err="1"/>
              <a:t>allows</a:t>
            </a:r>
            <a:r>
              <a:rPr lang="sv-SE" baseline="0" dirty="0"/>
              <a:t> </a:t>
            </a:r>
            <a:r>
              <a:rPr lang="sv-SE" baseline="0" dirty="0" err="1"/>
              <a:t>us</a:t>
            </a:r>
            <a:r>
              <a:rPr lang="sv-SE" baseline="0" dirty="0"/>
              <a:t> to make </a:t>
            </a:r>
            <a:r>
              <a:rPr lang="sv-SE" baseline="0" dirty="0" err="1"/>
              <a:t>that</a:t>
            </a:r>
            <a:r>
              <a:rPr lang="sv-SE" baseline="0" dirty="0"/>
              <a:t> </a:t>
            </a:r>
            <a:r>
              <a:rPr lang="sv-SE" baseline="0" dirty="0" err="1"/>
              <a:t>which</a:t>
            </a:r>
            <a:r>
              <a:rPr lang="sv-SE" baseline="0" dirty="0"/>
              <a:t> </a:t>
            </a:r>
            <a:r>
              <a:rPr lang="sv-SE" baseline="0" dirty="0" err="1"/>
              <a:t>today</a:t>
            </a:r>
            <a:r>
              <a:rPr lang="sv-SE" baseline="0" dirty="0"/>
              <a:t> is </a:t>
            </a:r>
            <a:r>
              <a:rPr lang="sv-SE" baseline="0" dirty="0" err="1"/>
              <a:t>familiar</a:t>
            </a:r>
            <a:r>
              <a:rPr lang="sv-SE" baseline="0" dirty="0"/>
              <a:t>, </a:t>
            </a:r>
            <a:r>
              <a:rPr lang="sv-SE" baseline="0" dirty="0" err="1"/>
              <a:t>unfamiliar</a:t>
            </a:r>
            <a:r>
              <a:rPr lang="sv-SE" baseline="0" dirty="0"/>
              <a:t>. </a:t>
            </a:r>
          </a:p>
          <a:p>
            <a:endParaRPr lang="sv-SE" baseline="0" dirty="0"/>
          </a:p>
          <a:p>
            <a:r>
              <a:rPr lang="sv-SE" baseline="0" dirty="0"/>
              <a:t>The </a:t>
            </a:r>
            <a:r>
              <a:rPr lang="sv-SE" baseline="0" dirty="0" err="1"/>
              <a:t>dominating</a:t>
            </a:r>
            <a:r>
              <a:rPr lang="sv-SE" baseline="0" dirty="0"/>
              <a:t> </a:t>
            </a:r>
            <a:r>
              <a:rPr lang="sv-SE" baseline="0" dirty="0" err="1"/>
              <a:t>climate</a:t>
            </a:r>
            <a:r>
              <a:rPr lang="sv-SE" baseline="0" dirty="0"/>
              <a:t> </a:t>
            </a:r>
            <a:r>
              <a:rPr lang="sv-SE" baseline="0" dirty="0" err="1"/>
              <a:t>imaginaries</a:t>
            </a:r>
            <a:r>
              <a:rPr lang="sv-SE" baseline="0" dirty="0"/>
              <a:t> </a:t>
            </a:r>
            <a:r>
              <a:rPr lang="sv-SE" baseline="0" dirty="0" err="1"/>
              <a:t>are</a:t>
            </a:r>
            <a:r>
              <a:rPr lang="sv-SE" baseline="0" dirty="0"/>
              <a:t> </a:t>
            </a:r>
            <a:r>
              <a:rPr lang="sv-SE" baseline="0" dirty="0" err="1"/>
              <a:t>either</a:t>
            </a:r>
            <a:r>
              <a:rPr lang="sv-SE" baseline="0" dirty="0"/>
              <a:t> </a:t>
            </a:r>
            <a:r>
              <a:rPr lang="sv-SE" baseline="0" dirty="0" err="1"/>
              <a:t>dystopic</a:t>
            </a:r>
            <a:r>
              <a:rPr lang="sv-SE" baseline="0" dirty="0"/>
              <a:t> </a:t>
            </a:r>
            <a:r>
              <a:rPr lang="sv-SE" baseline="0" dirty="0" err="1"/>
              <a:t>catastrophe</a:t>
            </a:r>
            <a:r>
              <a:rPr lang="sv-SE" baseline="0" dirty="0"/>
              <a:t> </a:t>
            </a:r>
            <a:r>
              <a:rPr lang="sv-SE" baseline="0" dirty="0" err="1"/>
              <a:t>porn</a:t>
            </a:r>
            <a:r>
              <a:rPr lang="sv-SE" baseline="0" dirty="0"/>
              <a:t> or </a:t>
            </a:r>
            <a:r>
              <a:rPr lang="sv-SE" baseline="0" dirty="0" err="1"/>
              <a:t>utopic</a:t>
            </a:r>
            <a:r>
              <a:rPr lang="sv-SE" baseline="0" dirty="0"/>
              <a:t> techno-fix scenarios. The museum is </a:t>
            </a:r>
            <a:r>
              <a:rPr lang="sv-SE" baseline="0" dirty="0" err="1"/>
              <a:t>hopeful</a:t>
            </a:r>
            <a:r>
              <a:rPr lang="sv-SE" baseline="0" dirty="0"/>
              <a:t> in </a:t>
            </a:r>
            <a:r>
              <a:rPr lang="sv-SE" baseline="0" dirty="0" err="1"/>
              <a:t>that</a:t>
            </a:r>
            <a:r>
              <a:rPr lang="sv-SE" baseline="0" dirty="0"/>
              <a:t> </a:t>
            </a:r>
            <a:r>
              <a:rPr lang="sv-SE" baseline="0" dirty="0" err="1"/>
              <a:t>we</a:t>
            </a:r>
            <a:r>
              <a:rPr lang="sv-SE" baseline="0" dirty="0"/>
              <a:t> </a:t>
            </a:r>
            <a:r>
              <a:rPr lang="sv-SE" baseline="0" dirty="0" err="1"/>
              <a:t>reach</a:t>
            </a:r>
            <a:r>
              <a:rPr lang="sv-SE" baseline="0" dirty="0"/>
              <a:t> </a:t>
            </a:r>
            <a:r>
              <a:rPr lang="sv-SE" baseline="0" dirty="0" err="1"/>
              <a:t>our</a:t>
            </a:r>
            <a:r>
              <a:rPr lang="sv-SE" baseline="0" dirty="0"/>
              <a:t> </a:t>
            </a:r>
            <a:r>
              <a:rPr lang="sv-SE" baseline="0" dirty="0" err="1"/>
              <a:t>climate</a:t>
            </a:r>
            <a:r>
              <a:rPr lang="sv-SE" baseline="0" dirty="0"/>
              <a:t> </a:t>
            </a:r>
            <a:r>
              <a:rPr lang="sv-SE" baseline="0" dirty="0" err="1"/>
              <a:t>targets</a:t>
            </a:r>
            <a:r>
              <a:rPr lang="sv-SE" baseline="0" dirty="0"/>
              <a:t> – </a:t>
            </a:r>
            <a:r>
              <a:rPr lang="sv-SE" baseline="0" dirty="0" err="1"/>
              <a:t>but</a:t>
            </a:r>
            <a:r>
              <a:rPr lang="sv-SE" baseline="0" dirty="0"/>
              <a:t> </a:t>
            </a:r>
            <a:r>
              <a:rPr lang="sv-SE" baseline="0" dirty="0" err="1"/>
              <a:t>we</a:t>
            </a:r>
            <a:r>
              <a:rPr lang="sv-SE" baseline="0" dirty="0"/>
              <a:t> </a:t>
            </a:r>
            <a:r>
              <a:rPr lang="sv-SE" baseline="0" dirty="0" err="1"/>
              <a:t>highlight</a:t>
            </a:r>
            <a:r>
              <a:rPr lang="sv-SE" baseline="0" dirty="0"/>
              <a:t> the pain and </a:t>
            </a:r>
            <a:r>
              <a:rPr lang="sv-SE" baseline="0" dirty="0" err="1"/>
              <a:t>suffering</a:t>
            </a:r>
            <a:r>
              <a:rPr lang="sv-SE" baseline="0" dirty="0"/>
              <a:t> </a:t>
            </a:r>
            <a:r>
              <a:rPr lang="sv-SE" baseline="0" dirty="0" err="1"/>
              <a:t>that</a:t>
            </a:r>
            <a:r>
              <a:rPr lang="sv-SE" baseline="0" dirty="0"/>
              <a:t> </a:t>
            </a:r>
            <a:r>
              <a:rPr lang="sv-SE" baseline="0" dirty="0" err="1"/>
              <a:t>might</a:t>
            </a:r>
            <a:r>
              <a:rPr lang="sv-SE" baseline="0" dirty="0"/>
              <a:t> be </a:t>
            </a:r>
            <a:r>
              <a:rPr lang="sv-SE" baseline="0" dirty="0" err="1"/>
              <a:t>associated</a:t>
            </a:r>
            <a:r>
              <a:rPr lang="sv-SE" baseline="0" dirty="0"/>
              <a:t> </a:t>
            </a:r>
            <a:r>
              <a:rPr lang="sv-SE" baseline="0" dirty="0" err="1"/>
              <a:t>with</a:t>
            </a:r>
            <a:r>
              <a:rPr lang="sv-SE" baseline="0" dirty="0"/>
              <a:t> </a:t>
            </a:r>
            <a:r>
              <a:rPr lang="sv-SE" baseline="0" dirty="0" err="1"/>
              <a:t>such</a:t>
            </a:r>
            <a:r>
              <a:rPr lang="sv-SE" baseline="0" dirty="0"/>
              <a:t> a </a:t>
            </a:r>
            <a:r>
              <a:rPr lang="sv-SE" baseline="0" dirty="0" err="1"/>
              <a:t>transtion</a:t>
            </a:r>
            <a:r>
              <a:rPr lang="sv-SE" baseline="0" dirty="0"/>
              <a:t>. Minerals </a:t>
            </a:r>
            <a:r>
              <a:rPr lang="sv-SE" baseline="0" dirty="0" err="1"/>
              <a:t>are</a:t>
            </a:r>
            <a:r>
              <a:rPr lang="sv-SE" baseline="0" dirty="0"/>
              <a:t> </a:t>
            </a:r>
            <a:r>
              <a:rPr lang="sv-SE" baseline="0" dirty="0" err="1"/>
              <a:t>extracted</a:t>
            </a:r>
            <a:r>
              <a:rPr lang="sv-SE" baseline="0" dirty="0"/>
              <a:t> from sensitive </a:t>
            </a:r>
            <a:r>
              <a:rPr lang="sv-SE" baseline="0" dirty="0" err="1"/>
              <a:t>biotopes</a:t>
            </a:r>
            <a:r>
              <a:rPr lang="sv-SE" baseline="0" dirty="0"/>
              <a:t> and </a:t>
            </a:r>
            <a:r>
              <a:rPr lang="sv-SE" baseline="0" dirty="0" err="1"/>
              <a:t>people</a:t>
            </a:r>
            <a:r>
              <a:rPr lang="sv-SE" baseline="0" dirty="0"/>
              <a:t> </a:t>
            </a:r>
            <a:r>
              <a:rPr lang="sv-SE" baseline="0" dirty="0" err="1"/>
              <a:t>are</a:t>
            </a:r>
            <a:r>
              <a:rPr lang="sv-SE" baseline="0" dirty="0"/>
              <a:t> </a:t>
            </a:r>
            <a:r>
              <a:rPr lang="sv-SE" baseline="0" dirty="0" err="1"/>
              <a:t>displaced</a:t>
            </a:r>
            <a:r>
              <a:rPr lang="sv-SE" baseline="0" dirty="0"/>
              <a:t>, </a:t>
            </a:r>
            <a:r>
              <a:rPr lang="sv-SE" baseline="0" dirty="0" err="1"/>
              <a:t>insects</a:t>
            </a:r>
            <a:r>
              <a:rPr lang="sv-SE" baseline="0" dirty="0"/>
              <a:t> go </a:t>
            </a:r>
            <a:r>
              <a:rPr lang="sv-SE" baseline="0" dirty="0" err="1"/>
              <a:t>extinct</a:t>
            </a:r>
            <a:r>
              <a:rPr lang="sv-SE" baseline="0" dirty="0"/>
              <a:t> </a:t>
            </a:r>
            <a:r>
              <a:rPr lang="sv-SE" baseline="0" dirty="0" err="1"/>
              <a:t>due</a:t>
            </a:r>
            <a:r>
              <a:rPr lang="sv-SE" baseline="0" dirty="0"/>
              <a:t> to an </a:t>
            </a:r>
            <a:r>
              <a:rPr lang="sv-SE" baseline="0" dirty="0" err="1"/>
              <a:t>increasingly</a:t>
            </a:r>
            <a:r>
              <a:rPr lang="sv-SE" baseline="0" dirty="0"/>
              <a:t> intensive </a:t>
            </a:r>
            <a:r>
              <a:rPr lang="sv-SE" baseline="0" dirty="0" err="1"/>
              <a:t>forestry</a:t>
            </a:r>
            <a:r>
              <a:rPr lang="sv-SE" baseline="0" dirty="0"/>
              <a:t> </a:t>
            </a:r>
            <a:r>
              <a:rPr lang="sv-SE" baseline="0" dirty="0" err="1"/>
              <a:t>sector</a:t>
            </a:r>
            <a:r>
              <a:rPr lang="sv-SE" baseline="0" dirty="0"/>
              <a:t> and </a:t>
            </a:r>
            <a:r>
              <a:rPr lang="sv-SE" baseline="0" dirty="0" err="1"/>
              <a:t>violence</a:t>
            </a:r>
            <a:r>
              <a:rPr lang="sv-SE" baseline="0" dirty="0"/>
              <a:t> </a:t>
            </a:r>
            <a:r>
              <a:rPr lang="sv-SE" baseline="0" dirty="0" err="1"/>
              <a:t>ensues</a:t>
            </a:r>
            <a:r>
              <a:rPr lang="sv-SE" baseline="0" dirty="0"/>
              <a:t> as the </a:t>
            </a:r>
            <a:r>
              <a:rPr lang="sv-SE" baseline="0" dirty="0" err="1"/>
              <a:t>benefactors</a:t>
            </a:r>
            <a:r>
              <a:rPr lang="sv-SE" baseline="0" dirty="0"/>
              <a:t> </a:t>
            </a:r>
            <a:r>
              <a:rPr lang="sv-SE" baseline="0" dirty="0" err="1"/>
              <a:t>of</a:t>
            </a:r>
            <a:r>
              <a:rPr lang="sv-SE" baseline="0" dirty="0"/>
              <a:t> the fossil </a:t>
            </a:r>
            <a:r>
              <a:rPr lang="sv-SE" baseline="0" dirty="0" err="1"/>
              <a:t>society</a:t>
            </a:r>
            <a:r>
              <a:rPr lang="sv-SE" baseline="0" dirty="0"/>
              <a:t> </a:t>
            </a:r>
            <a:r>
              <a:rPr lang="sv-SE" baseline="0" dirty="0" err="1"/>
              <a:t>react</a:t>
            </a:r>
            <a:r>
              <a:rPr lang="sv-SE" baseline="0" dirty="0"/>
              <a:t> to </a:t>
            </a:r>
            <a:r>
              <a:rPr lang="sv-SE" baseline="0" dirty="0" err="1"/>
              <a:t>their</a:t>
            </a:r>
            <a:r>
              <a:rPr lang="sv-SE" baseline="0" dirty="0"/>
              <a:t> new position in </a:t>
            </a:r>
            <a:r>
              <a:rPr lang="sv-SE" baseline="0" dirty="0" err="1"/>
              <a:t>society</a:t>
            </a:r>
            <a:r>
              <a:rPr lang="sv-SE" baseline="0" dirty="0"/>
              <a:t>. </a:t>
            </a:r>
          </a:p>
          <a:p>
            <a:endParaRPr lang="sv-SE" baseline="0" dirty="0"/>
          </a:p>
          <a:p>
            <a:r>
              <a:rPr lang="sv-SE" dirty="0" err="1"/>
              <a:t>Climate</a:t>
            </a:r>
            <a:r>
              <a:rPr lang="sv-SE" baseline="0" dirty="0"/>
              <a:t> </a:t>
            </a:r>
            <a:r>
              <a:rPr lang="sv-SE" baseline="0" dirty="0" err="1"/>
              <a:t>communication</a:t>
            </a:r>
            <a:r>
              <a:rPr lang="sv-SE" baseline="0" dirty="0"/>
              <a:t> </a:t>
            </a:r>
            <a:r>
              <a:rPr lang="sv-SE" baseline="0" dirty="0" err="1"/>
              <a:t>have</a:t>
            </a:r>
            <a:r>
              <a:rPr lang="sv-SE" baseline="0" dirty="0"/>
              <a:t> long </a:t>
            </a:r>
            <a:r>
              <a:rPr lang="sv-SE" baseline="0" dirty="0" err="1"/>
              <a:t>had</a:t>
            </a:r>
            <a:r>
              <a:rPr lang="sv-SE" baseline="0" dirty="0"/>
              <a:t> a problem </a:t>
            </a:r>
            <a:r>
              <a:rPr lang="sv-SE" baseline="0" dirty="0" err="1"/>
              <a:t>of</a:t>
            </a:r>
            <a:r>
              <a:rPr lang="sv-SE" baseline="0" dirty="0"/>
              <a:t> </a:t>
            </a:r>
            <a:r>
              <a:rPr lang="sv-SE" baseline="0" dirty="0" err="1"/>
              <a:t>perceived</a:t>
            </a:r>
            <a:r>
              <a:rPr lang="sv-SE" baseline="0" dirty="0"/>
              <a:t> </a:t>
            </a:r>
            <a:r>
              <a:rPr lang="sv-SE" baseline="0" dirty="0" err="1"/>
              <a:t>distance</a:t>
            </a:r>
            <a:r>
              <a:rPr lang="sv-SE" baseline="0" dirty="0"/>
              <a:t>: </a:t>
            </a:r>
            <a:r>
              <a:rPr lang="sv-SE" baseline="0" dirty="0" err="1"/>
              <a:t>we</a:t>
            </a:r>
            <a:r>
              <a:rPr lang="sv-SE" baseline="0" dirty="0"/>
              <a:t> </a:t>
            </a:r>
            <a:r>
              <a:rPr lang="sv-SE" baseline="0" dirty="0" err="1"/>
              <a:t>are</a:t>
            </a:r>
            <a:r>
              <a:rPr lang="sv-SE" baseline="0" dirty="0"/>
              <a:t> far </a:t>
            </a:r>
            <a:r>
              <a:rPr lang="sv-SE" baseline="0" dirty="0" err="1"/>
              <a:t>away</a:t>
            </a:r>
            <a:r>
              <a:rPr lang="sv-SE" baseline="0" dirty="0"/>
              <a:t> from the </a:t>
            </a:r>
            <a:r>
              <a:rPr lang="sv-SE" baseline="0" dirty="0" err="1"/>
              <a:t>impacts</a:t>
            </a:r>
            <a:r>
              <a:rPr lang="sv-SE" baseline="0" dirty="0"/>
              <a:t> and the </a:t>
            </a:r>
            <a:r>
              <a:rPr lang="sv-SE" baseline="0" dirty="0" err="1"/>
              <a:t>causes</a:t>
            </a:r>
            <a:r>
              <a:rPr lang="sv-SE" baseline="0" dirty="0"/>
              <a:t> </a:t>
            </a:r>
            <a:r>
              <a:rPr lang="sv-SE" baseline="0" dirty="0" err="1"/>
              <a:t>of</a:t>
            </a:r>
            <a:r>
              <a:rPr lang="sv-SE" baseline="0" dirty="0"/>
              <a:t> </a:t>
            </a:r>
            <a:r>
              <a:rPr lang="sv-SE" baseline="0" dirty="0" err="1"/>
              <a:t>climate</a:t>
            </a:r>
            <a:r>
              <a:rPr lang="sv-SE" baseline="0" dirty="0"/>
              <a:t> </a:t>
            </a:r>
            <a:r>
              <a:rPr lang="sv-SE" baseline="0" dirty="0" err="1"/>
              <a:t>change</a:t>
            </a:r>
            <a:r>
              <a:rPr lang="sv-SE" baseline="0" dirty="0"/>
              <a:t>. By </a:t>
            </a:r>
            <a:r>
              <a:rPr lang="sv-SE" baseline="0" dirty="0" err="1"/>
              <a:t>using</a:t>
            </a:r>
            <a:r>
              <a:rPr lang="sv-SE" baseline="0" dirty="0"/>
              <a:t> </a:t>
            </a:r>
            <a:r>
              <a:rPr lang="sv-SE" baseline="0" dirty="0" err="1"/>
              <a:t>places</a:t>
            </a:r>
            <a:r>
              <a:rPr lang="sv-SE" baseline="0" dirty="0"/>
              <a:t>, </a:t>
            </a:r>
            <a:r>
              <a:rPr lang="sv-SE" baseline="0" dirty="0" err="1"/>
              <a:t>characters</a:t>
            </a:r>
            <a:r>
              <a:rPr lang="sv-SE" baseline="0" dirty="0"/>
              <a:t> and </a:t>
            </a:r>
            <a:r>
              <a:rPr lang="sv-SE" baseline="0" dirty="0" err="1"/>
              <a:t>objects</a:t>
            </a:r>
            <a:r>
              <a:rPr lang="sv-SE" baseline="0" dirty="0"/>
              <a:t> </a:t>
            </a:r>
            <a:r>
              <a:rPr lang="sv-SE" baseline="0" dirty="0" err="1"/>
              <a:t>that</a:t>
            </a:r>
            <a:r>
              <a:rPr lang="sv-SE" baseline="0" dirty="0"/>
              <a:t> </a:t>
            </a:r>
            <a:r>
              <a:rPr lang="sv-SE" baseline="0" dirty="0" err="1"/>
              <a:t>are</a:t>
            </a:r>
            <a:r>
              <a:rPr lang="sv-SE" baseline="0" dirty="0"/>
              <a:t> </a:t>
            </a:r>
            <a:r>
              <a:rPr lang="sv-SE" baseline="0" dirty="0" err="1"/>
              <a:t>distinctly</a:t>
            </a:r>
            <a:r>
              <a:rPr lang="sv-SE" baseline="0" dirty="0"/>
              <a:t> Swedish </a:t>
            </a:r>
            <a:r>
              <a:rPr lang="sv-SE" baseline="0" dirty="0" err="1"/>
              <a:t>climate</a:t>
            </a:r>
            <a:r>
              <a:rPr lang="sv-SE" baseline="0" dirty="0"/>
              <a:t> science is </a:t>
            </a:r>
            <a:r>
              <a:rPr lang="sv-SE" baseline="0" dirty="0" err="1"/>
              <a:t>embodied</a:t>
            </a:r>
            <a:r>
              <a:rPr lang="sv-SE" baseline="0" dirty="0"/>
              <a:t> </a:t>
            </a:r>
            <a:r>
              <a:rPr lang="sv-SE" baseline="0" dirty="0" err="1"/>
              <a:t>with</a:t>
            </a:r>
            <a:r>
              <a:rPr lang="sv-SE" baseline="0" dirty="0"/>
              <a:t> a new </a:t>
            </a:r>
            <a:r>
              <a:rPr lang="sv-SE" baseline="0" dirty="0" err="1"/>
              <a:t>meaning</a:t>
            </a:r>
            <a:r>
              <a:rPr lang="sv-SE" baseline="0" dirty="0"/>
              <a:t>. </a:t>
            </a:r>
          </a:p>
          <a:p>
            <a:endParaRPr lang="sv-SE" baseline="0" dirty="0"/>
          </a:p>
          <a:p>
            <a:r>
              <a:rPr lang="sv-SE" baseline="0" dirty="0"/>
              <a:t>The museum </a:t>
            </a:r>
            <a:r>
              <a:rPr lang="sv-SE" baseline="0" dirty="0" err="1"/>
              <a:t>deliberately</a:t>
            </a:r>
            <a:r>
              <a:rPr lang="sv-SE" baseline="0" dirty="0"/>
              <a:t> </a:t>
            </a:r>
            <a:r>
              <a:rPr lang="sv-SE" baseline="0" dirty="0" err="1"/>
              <a:t>does</a:t>
            </a:r>
            <a:r>
              <a:rPr lang="sv-SE" baseline="0" dirty="0"/>
              <a:t> not </a:t>
            </a:r>
            <a:r>
              <a:rPr lang="sv-SE" baseline="0" dirty="0" err="1"/>
              <a:t>tackle</a:t>
            </a:r>
            <a:r>
              <a:rPr lang="sv-SE" baseline="0" dirty="0"/>
              <a:t> </a:t>
            </a:r>
            <a:r>
              <a:rPr lang="sv-SE" baseline="0" dirty="0" err="1"/>
              <a:t>every</a:t>
            </a:r>
            <a:r>
              <a:rPr lang="sv-SE" baseline="0" dirty="0"/>
              <a:t> </a:t>
            </a:r>
            <a:r>
              <a:rPr lang="sv-SE" baseline="0" dirty="0" err="1"/>
              <a:t>issue</a:t>
            </a:r>
            <a:r>
              <a:rPr lang="sv-SE" baseline="0" dirty="0"/>
              <a:t>, and the </a:t>
            </a:r>
            <a:r>
              <a:rPr lang="sv-SE" baseline="0" dirty="0" err="1"/>
              <a:t>visitors</a:t>
            </a:r>
            <a:r>
              <a:rPr lang="sv-SE" baseline="0" dirty="0"/>
              <a:t> </a:t>
            </a:r>
            <a:r>
              <a:rPr lang="sv-SE" baseline="0" dirty="0" err="1"/>
              <a:t>are</a:t>
            </a:r>
            <a:r>
              <a:rPr lang="sv-SE" baseline="0" dirty="0"/>
              <a:t> </a:t>
            </a:r>
            <a:r>
              <a:rPr lang="sv-SE" baseline="0" dirty="0" err="1"/>
              <a:t>invited</a:t>
            </a:r>
            <a:r>
              <a:rPr lang="sv-SE" baseline="0" dirty="0"/>
              <a:t> to </a:t>
            </a:r>
            <a:r>
              <a:rPr lang="sv-SE" baseline="0" dirty="0" err="1"/>
              <a:t>suggest</a:t>
            </a:r>
            <a:r>
              <a:rPr lang="sv-SE" baseline="0" dirty="0"/>
              <a:t> </a:t>
            </a:r>
            <a:r>
              <a:rPr lang="sv-SE" baseline="0" dirty="0" err="1"/>
              <a:t>objects</a:t>
            </a:r>
            <a:r>
              <a:rPr lang="sv-SE" baseline="0" dirty="0"/>
              <a:t> and </a:t>
            </a:r>
            <a:r>
              <a:rPr lang="sv-SE" baseline="0" dirty="0" err="1"/>
              <a:t>topics</a:t>
            </a:r>
            <a:r>
              <a:rPr lang="sv-SE" baseline="0" dirty="0"/>
              <a:t> for </a:t>
            </a:r>
            <a:r>
              <a:rPr lang="sv-SE" baseline="0" dirty="0" err="1"/>
              <a:t>us</a:t>
            </a:r>
            <a:r>
              <a:rPr lang="sv-SE" baseline="0" dirty="0"/>
              <a:t> to cover. By transporting </a:t>
            </a:r>
            <a:r>
              <a:rPr lang="sv-SE" baseline="0" dirty="0" err="1"/>
              <a:t>them</a:t>
            </a:r>
            <a:r>
              <a:rPr lang="sv-SE" baseline="0" dirty="0"/>
              <a:t> in space and </a:t>
            </a:r>
            <a:r>
              <a:rPr lang="sv-SE" baseline="0" dirty="0" err="1"/>
              <a:t>time</a:t>
            </a:r>
            <a:r>
              <a:rPr lang="sv-SE" baseline="0" dirty="0"/>
              <a:t>, </a:t>
            </a:r>
            <a:r>
              <a:rPr lang="sv-SE" baseline="0" dirty="0" err="1"/>
              <a:t>we</a:t>
            </a:r>
            <a:r>
              <a:rPr lang="sv-SE" baseline="0" dirty="0"/>
              <a:t> </a:t>
            </a:r>
            <a:r>
              <a:rPr lang="sv-SE" baseline="0" dirty="0" err="1"/>
              <a:t>allow</a:t>
            </a:r>
            <a:r>
              <a:rPr lang="sv-SE" baseline="0" dirty="0"/>
              <a:t> </a:t>
            </a:r>
            <a:r>
              <a:rPr lang="sv-SE" baseline="0" dirty="0" err="1"/>
              <a:t>discussions</a:t>
            </a:r>
            <a:r>
              <a:rPr lang="sv-SE" baseline="0" dirty="0"/>
              <a:t> to </a:t>
            </a:r>
            <a:r>
              <a:rPr lang="sv-SE" baseline="0" dirty="0" err="1"/>
              <a:t>escape</a:t>
            </a:r>
            <a:r>
              <a:rPr lang="sv-SE" baseline="0" dirty="0"/>
              <a:t> the </a:t>
            </a:r>
            <a:r>
              <a:rPr lang="sv-SE" baseline="0" dirty="0" err="1"/>
              <a:t>trenches</a:t>
            </a:r>
            <a:r>
              <a:rPr lang="sv-SE" baseline="0" dirty="0"/>
              <a:t> </a:t>
            </a:r>
            <a:r>
              <a:rPr lang="sv-SE" baseline="0" dirty="0" err="1"/>
              <a:t>of</a:t>
            </a:r>
            <a:r>
              <a:rPr lang="sv-SE" baseline="0" dirty="0"/>
              <a:t> 2019 </a:t>
            </a:r>
            <a:r>
              <a:rPr lang="sv-SE" baseline="0" dirty="0" err="1"/>
              <a:t>climate</a:t>
            </a:r>
            <a:r>
              <a:rPr lang="sv-SE" baseline="0" dirty="0"/>
              <a:t> </a:t>
            </a:r>
            <a:r>
              <a:rPr lang="sv-SE" baseline="0" dirty="0" err="1"/>
              <a:t>politics</a:t>
            </a:r>
            <a:r>
              <a:rPr lang="sv-SE" baseline="0" dirty="0"/>
              <a:t> and </a:t>
            </a:r>
            <a:r>
              <a:rPr lang="sv-SE" baseline="0" dirty="0" err="1"/>
              <a:t>instead</a:t>
            </a:r>
            <a:r>
              <a:rPr lang="sv-SE" baseline="0" dirty="0"/>
              <a:t> focus on the </a:t>
            </a:r>
            <a:r>
              <a:rPr lang="sv-SE" baseline="0" dirty="0" err="1"/>
              <a:t>type</a:t>
            </a:r>
            <a:r>
              <a:rPr lang="sv-SE" baseline="0" dirty="0"/>
              <a:t> </a:t>
            </a:r>
            <a:r>
              <a:rPr lang="sv-SE" baseline="0" dirty="0" err="1"/>
              <a:t>of</a:t>
            </a:r>
            <a:r>
              <a:rPr lang="sv-SE" baseline="0" dirty="0"/>
              <a:t> </a:t>
            </a:r>
            <a:r>
              <a:rPr lang="sv-SE" baseline="0" dirty="0" err="1"/>
              <a:t>society</a:t>
            </a:r>
            <a:r>
              <a:rPr lang="sv-SE" baseline="0" dirty="0"/>
              <a:t> </a:t>
            </a:r>
            <a:r>
              <a:rPr lang="sv-SE" baseline="0" dirty="0" err="1"/>
              <a:t>we</a:t>
            </a:r>
            <a:r>
              <a:rPr lang="sv-SE" baseline="0" dirty="0"/>
              <a:t> </a:t>
            </a:r>
            <a:r>
              <a:rPr lang="sv-SE" baseline="0" dirty="0" err="1"/>
              <a:t>want</a:t>
            </a:r>
            <a:r>
              <a:rPr lang="sv-SE" baseline="0" dirty="0"/>
              <a:t> to </a:t>
            </a:r>
            <a:r>
              <a:rPr lang="sv-SE" baseline="0" dirty="0" err="1"/>
              <a:t>build</a:t>
            </a:r>
            <a:r>
              <a:rPr lang="sv-SE" baseline="0" dirty="0"/>
              <a:t>. </a:t>
            </a:r>
            <a:endParaRPr lang="sv-SE" dirty="0"/>
          </a:p>
        </p:txBody>
      </p:sp>
      <p:sp>
        <p:nvSpPr>
          <p:cNvPr id="4" name="Slide Number Placeholder 3"/>
          <p:cNvSpPr>
            <a:spLocks noGrp="1"/>
          </p:cNvSpPr>
          <p:nvPr>
            <p:ph type="sldNum" sz="quarter" idx="10"/>
          </p:nvPr>
        </p:nvSpPr>
        <p:spPr/>
        <p:txBody>
          <a:bodyPr/>
          <a:lstStyle/>
          <a:p>
            <a:fld id="{8737A4DF-3A4F-4830-ADC9-77E85EC7493C}" type="slidenum">
              <a:rPr lang="sv-SE" smtClean="0"/>
              <a:t>50</a:t>
            </a:fld>
            <a:endParaRPr lang="sv-SE"/>
          </a:p>
        </p:txBody>
      </p:sp>
    </p:spTree>
    <p:extLst>
      <p:ext uri="{BB962C8B-B14F-4D97-AF65-F5344CB8AC3E}">
        <p14:creationId xmlns:p14="http://schemas.microsoft.com/office/powerpoint/2010/main" val="3675157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a:t>
            </a:r>
            <a:r>
              <a:rPr lang="sv-SE" baseline="0" dirty="0"/>
              <a:t> </a:t>
            </a:r>
            <a:r>
              <a:rPr lang="sv-SE" baseline="0" dirty="0" err="1"/>
              <a:t>guided</a:t>
            </a:r>
            <a:r>
              <a:rPr lang="sv-SE" baseline="0" dirty="0"/>
              <a:t> tour </a:t>
            </a:r>
            <a:r>
              <a:rPr lang="sv-SE" baseline="0" dirty="0" err="1"/>
              <a:t>of</a:t>
            </a:r>
            <a:r>
              <a:rPr lang="sv-SE" baseline="0" dirty="0"/>
              <a:t> Carbon Ruins </a:t>
            </a:r>
            <a:r>
              <a:rPr lang="sv-SE" baseline="0" dirty="0" err="1"/>
              <a:t>would</a:t>
            </a:r>
            <a:r>
              <a:rPr lang="sv-SE" baseline="0" dirty="0"/>
              <a:t> </a:t>
            </a:r>
            <a:r>
              <a:rPr lang="sv-SE" baseline="0" dirty="0" err="1"/>
              <a:t>normally</a:t>
            </a:r>
            <a:r>
              <a:rPr lang="sv-SE" baseline="0" dirty="0"/>
              <a:t> look </a:t>
            </a:r>
            <a:r>
              <a:rPr lang="sv-SE" baseline="0" dirty="0" err="1"/>
              <a:t>more</a:t>
            </a:r>
            <a:r>
              <a:rPr lang="sv-SE" baseline="0" dirty="0"/>
              <a:t> like </a:t>
            </a:r>
            <a:r>
              <a:rPr lang="sv-SE" baseline="0" dirty="0" err="1"/>
              <a:t>this</a:t>
            </a:r>
            <a:r>
              <a:rPr lang="sv-S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aseline="0" dirty="0"/>
              <a:t>It has </a:t>
            </a:r>
            <a:r>
              <a:rPr lang="sv-SE" baseline="0" dirty="0" err="1"/>
              <a:t>been</a:t>
            </a:r>
            <a:r>
              <a:rPr lang="sv-SE" baseline="0" dirty="0"/>
              <a:t> a joint </a:t>
            </a:r>
            <a:r>
              <a:rPr lang="sv-SE" baseline="0" dirty="0" err="1"/>
              <a:t>effort</a:t>
            </a:r>
            <a:r>
              <a:rPr lang="sv-SE" baseline="0" dirty="0"/>
              <a:t> </a:t>
            </a:r>
            <a:r>
              <a:rPr lang="sv-SE" baseline="0" dirty="0" err="1"/>
              <a:t>between</a:t>
            </a:r>
            <a:r>
              <a:rPr lang="sv-SE" baseline="0" dirty="0"/>
              <a:t> </a:t>
            </a:r>
            <a:r>
              <a:rPr lang="sv-SE" baseline="0" dirty="0" err="1"/>
              <a:t>four</a:t>
            </a:r>
            <a:r>
              <a:rPr lang="sv-SE" baseline="0" dirty="0"/>
              <a:t> researchers at Lund University, an artist and an art historian </a:t>
            </a:r>
            <a:r>
              <a:rPr lang="sv-SE" baseline="0" dirty="0" err="1"/>
              <a:t>within</a:t>
            </a:r>
            <a:r>
              <a:rPr lang="sv-SE" baseline="0" dirty="0"/>
              <a:t> the </a:t>
            </a:r>
            <a:r>
              <a:rPr lang="sv-SE" baseline="0" dirty="0" err="1"/>
              <a:t>Climaginaries</a:t>
            </a:r>
            <a:r>
              <a:rPr lang="sv-SE" baseline="0" dirty="0"/>
              <a:t> research </a:t>
            </a:r>
            <a:r>
              <a:rPr lang="sv-SE" baseline="0" dirty="0" err="1"/>
              <a:t>project</a:t>
            </a:r>
            <a:r>
              <a:rPr lang="sv-SE" baseline="0" dirty="0"/>
              <a:t> and the Narrating </a:t>
            </a:r>
            <a:r>
              <a:rPr lang="sv-SE" baseline="0" dirty="0" err="1"/>
              <a:t>Climate</a:t>
            </a:r>
            <a:r>
              <a:rPr lang="sv-SE" baseline="0" dirty="0"/>
              <a:t> </a:t>
            </a:r>
            <a:r>
              <a:rPr lang="sv-SE" baseline="0" dirty="0" err="1"/>
              <a:t>Futures</a:t>
            </a:r>
            <a:r>
              <a:rPr lang="sv-SE" baseline="0" dirty="0"/>
              <a:t> </a:t>
            </a:r>
            <a:r>
              <a:rPr lang="sv-SE" baseline="0" dirty="0" err="1"/>
              <a:t>network</a:t>
            </a:r>
            <a:r>
              <a:rPr lang="sv-S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The </a:t>
            </a:r>
            <a:r>
              <a:rPr lang="sv-SE" dirty="0" err="1"/>
              <a:t>boundary</a:t>
            </a:r>
            <a:r>
              <a:rPr lang="sv-SE" dirty="0"/>
              <a:t> </a:t>
            </a:r>
            <a:r>
              <a:rPr lang="sv-SE" dirty="0" err="1"/>
              <a:t>conditions</a:t>
            </a:r>
            <a:r>
              <a:rPr lang="sv-SE" dirty="0"/>
              <a:t> </a:t>
            </a:r>
            <a:r>
              <a:rPr lang="sv-SE" dirty="0" err="1"/>
              <a:t>were</a:t>
            </a:r>
            <a:r>
              <a:rPr lang="sv-SE" dirty="0"/>
              <a:t> set</a:t>
            </a:r>
            <a:r>
              <a:rPr lang="sv-SE" baseline="0" dirty="0"/>
              <a:t> </a:t>
            </a:r>
            <a:r>
              <a:rPr lang="sv-SE" baseline="0" dirty="0" err="1"/>
              <a:t>early</a:t>
            </a:r>
            <a:r>
              <a:rPr lang="sv-SE" baseline="0" dirty="0"/>
              <a:t> on: </a:t>
            </a:r>
            <a:r>
              <a:rPr lang="sv-SE" baseline="0" dirty="0" err="1"/>
              <a:t>we</a:t>
            </a:r>
            <a:r>
              <a:rPr lang="sv-SE" baseline="0" dirty="0"/>
              <a:t> </a:t>
            </a:r>
            <a:r>
              <a:rPr lang="sv-SE" baseline="0" dirty="0" err="1"/>
              <a:t>suceed</a:t>
            </a:r>
            <a:r>
              <a:rPr lang="sv-SE" baseline="0" dirty="0"/>
              <a:t> in </a:t>
            </a:r>
            <a:r>
              <a:rPr lang="sv-SE" baseline="0" dirty="0" err="1"/>
              <a:t>our</a:t>
            </a:r>
            <a:r>
              <a:rPr lang="sv-SE" baseline="0" dirty="0"/>
              <a:t> ambitions to limit </a:t>
            </a:r>
            <a:r>
              <a:rPr lang="sv-SE" baseline="0" dirty="0" err="1"/>
              <a:t>warming</a:t>
            </a:r>
            <a:r>
              <a:rPr lang="sv-SE" baseline="0" dirty="0"/>
              <a:t> to 1.5C, </a:t>
            </a:r>
            <a:r>
              <a:rPr lang="sv-SE" baseline="0" dirty="0" err="1"/>
              <a:t>we</a:t>
            </a:r>
            <a:r>
              <a:rPr lang="sv-SE" baseline="0" dirty="0"/>
              <a:t> </a:t>
            </a:r>
            <a:r>
              <a:rPr lang="sv-SE" baseline="0" dirty="0" err="1"/>
              <a:t>reach</a:t>
            </a:r>
            <a:r>
              <a:rPr lang="sv-SE" baseline="0" dirty="0"/>
              <a:t> </a:t>
            </a:r>
            <a:r>
              <a:rPr lang="sv-SE" baseline="0" dirty="0" err="1"/>
              <a:t>net-zero</a:t>
            </a:r>
            <a:r>
              <a:rPr lang="sv-SE" baseline="0" dirty="0"/>
              <a:t> emissions in Sweden by 2045 and </a:t>
            </a:r>
            <a:r>
              <a:rPr lang="sv-SE" baseline="0" dirty="0" err="1"/>
              <a:t>globally</a:t>
            </a:r>
            <a:r>
              <a:rPr lang="sv-SE" baseline="0" dirty="0"/>
              <a:t> by 2050. </a:t>
            </a:r>
            <a:r>
              <a:rPr lang="sv-SE" baseline="0" dirty="0" err="1"/>
              <a:t>We</a:t>
            </a:r>
            <a:r>
              <a:rPr lang="sv-SE" baseline="0" dirty="0"/>
              <a:t> </a:t>
            </a:r>
            <a:r>
              <a:rPr lang="sv-SE" baseline="0" dirty="0" err="1"/>
              <a:t>knew</a:t>
            </a:r>
            <a:r>
              <a:rPr lang="sv-SE" baseline="0" dirty="0"/>
              <a:t> the </a:t>
            </a:r>
            <a:r>
              <a:rPr lang="sv-SE" baseline="0" dirty="0" err="1"/>
              <a:t>physical</a:t>
            </a:r>
            <a:r>
              <a:rPr lang="sv-SE" baseline="0" dirty="0"/>
              <a:t> limitations </a:t>
            </a:r>
            <a:r>
              <a:rPr lang="sv-SE" baseline="0" dirty="0" err="1"/>
              <a:t>of</a:t>
            </a:r>
            <a:r>
              <a:rPr lang="sv-SE" baseline="0" dirty="0"/>
              <a:t> </a:t>
            </a:r>
            <a:r>
              <a:rPr lang="sv-SE" baseline="0" dirty="0" err="1"/>
              <a:t>that</a:t>
            </a:r>
            <a:r>
              <a:rPr lang="sv-SE" baseline="0" dirty="0"/>
              <a:t> </a:t>
            </a:r>
            <a:r>
              <a:rPr lang="sv-SE" baseline="0" dirty="0" err="1"/>
              <a:t>goal</a:t>
            </a:r>
            <a:r>
              <a:rPr lang="sv-SE" baseline="0" dirty="0"/>
              <a:t>, 500 gigatons </a:t>
            </a:r>
            <a:r>
              <a:rPr lang="sv-SE" baseline="0" dirty="0" err="1"/>
              <a:t>of</a:t>
            </a:r>
            <a:r>
              <a:rPr lang="sv-SE" baseline="0" dirty="0"/>
              <a:t> CO2 </a:t>
            </a:r>
            <a:r>
              <a:rPr lang="sv-SE" baseline="0" dirty="0" err="1"/>
              <a:t>between</a:t>
            </a:r>
            <a:r>
              <a:rPr lang="sv-SE" baseline="0" dirty="0"/>
              <a:t> 2018 and 2050, </a:t>
            </a:r>
            <a:r>
              <a:rPr lang="sv-SE" baseline="0" dirty="0" err="1"/>
              <a:t>but</a:t>
            </a:r>
            <a:r>
              <a:rPr lang="sv-SE" baseline="0" dirty="0"/>
              <a:t> </a:t>
            </a:r>
            <a:r>
              <a:rPr lang="sv-SE" baseline="0" dirty="0" err="1"/>
              <a:t>how</a:t>
            </a:r>
            <a:r>
              <a:rPr lang="sv-SE" baseline="0" dirty="0"/>
              <a:t> </a:t>
            </a:r>
            <a:r>
              <a:rPr lang="sv-SE" baseline="0" dirty="0" err="1"/>
              <a:t>we</a:t>
            </a:r>
            <a:r>
              <a:rPr lang="sv-SE" baseline="0" dirty="0"/>
              <a:t> got </a:t>
            </a:r>
            <a:r>
              <a:rPr lang="sv-SE" baseline="0" dirty="0" err="1"/>
              <a:t>there</a:t>
            </a:r>
            <a:r>
              <a:rPr lang="sv-SE" baseline="0" dirty="0"/>
              <a:t> </a:t>
            </a:r>
            <a:r>
              <a:rPr lang="sv-SE" baseline="0" dirty="0" err="1"/>
              <a:t>was</a:t>
            </a:r>
            <a:r>
              <a:rPr lang="sv-SE" baseline="0" dirty="0"/>
              <a:t> an </a:t>
            </a:r>
            <a:r>
              <a:rPr lang="sv-SE" baseline="0" dirty="0" err="1"/>
              <a:t>excersise</a:t>
            </a:r>
            <a:r>
              <a:rPr lang="sv-SE" baseline="0" dirty="0"/>
              <a:t> in </a:t>
            </a:r>
            <a:r>
              <a:rPr lang="sv-SE" baseline="0" dirty="0" err="1"/>
              <a:t>imagination</a:t>
            </a:r>
            <a:r>
              <a:rPr lang="sv-S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aseline="0" dirty="0" err="1"/>
              <a:t>We</a:t>
            </a:r>
            <a:r>
              <a:rPr lang="sv-SE" baseline="0" dirty="0"/>
              <a:t> </a:t>
            </a:r>
            <a:r>
              <a:rPr lang="sv-SE" baseline="0" dirty="0" err="1"/>
              <a:t>then</a:t>
            </a:r>
            <a:r>
              <a:rPr lang="sv-SE" baseline="0" dirty="0"/>
              <a:t> </a:t>
            </a:r>
            <a:r>
              <a:rPr lang="sv-SE" baseline="0" dirty="0" err="1"/>
              <a:t>held</a:t>
            </a:r>
            <a:r>
              <a:rPr lang="sv-SE" baseline="0" dirty="0"/>
              <a:t> workshops </a:t>
            </a:r>
            <a:r>
              <a:rPr lang="sv-SE" baseline="0" dirty="0" err="1"/>
              <a:t>with</a:t>
            </a:r>
            <a:r>
              <a:rPr lang="sv-SE" baseline="0" dirty="0"/>
              <a:t> experts in </a:t>
            </a:r>
            <a:r>
              <a:rPr lang="sv-SE" baseline="0" dirty="0" err="1"/>
              <a:t>agriculture</a:t>
            </a:r>
            <a:r>
              <a:rPr lang="sv-SE" baseline="0" dirty="0"/>
              <a:t>, </a:t>
            </a:r>
            <a:r>
              <a:rPr lang="sv-SE" baseline="0" dirty="0" err="1"/>
              <a:t>energy</a:t>
            </a:r>
            <a:r>
              <a:rPr lang="sv-SE" baseline="0" dirty="0"/>
              <a:t>, transport, materials and </a:t>
            </a:r>
            <a:r>
              <a:rPr lang="sv-SE" baseline="0" dirty="0" err="1"/>
              <a:t>with</a:t>
            </a:r>
            <a:r>
              <a:rPr lang="sv-SE" baseline="0" dirty="0"/>
              <a:t> the think-tank LU </a:t>
            </a:r>
            <a:r>
              <a:rPr lang="sv-SE" baseline="0" dirty="0" err="1"/>
              <a:t>Futura</a:t>
            </a:r>
            <a:r>
              <a:rPr lang="sv-SE" baseline="0" dirty="0"/>
              <a:t> to </a:t>
            </a:r>
            <a:r>
              <a:rPr lang="sv-SE" baseline="0" dirty="0" err="1"/>
              <a:t>decide</a:t>
            </a:r>
            <a:r>
              <a:rPr lang="sv-SE" baseline="0" dirty="0"/>
              <a:t> on the </a:t>
            </a:r>
            <a:r>
              <a:rPr lang="sv-SE" baseline="0" dirty="0" err="1"/>
              <a:t>objects</a:t>
            </a:r>
            <a:r>
              <a:rPr lang="sv-SE" baseline="0" dirty="0"/>
              <a:t>, the </a:t>
            </a:r>
            <a:r>
              <a:rPr lang="sv-SE" baseline="0" dirty="0" err="1"/>
              <a:t>stories</a:t>
            </a:r>
            <a:r>
              <a:rPr lang="sv-SE" baseline="0" dirty="0"/>
              <a:t> and the </a:t>
            </a:r>
            <a:r>
              <a:rPr lang="sv-SE" baseline="0" dirty="0" err="1"/>
              <a:t>characters</a:t>
            </a:r>
            <a:r>
              <a:rPr lang="sv-SE" baseline="0" dirty="0"/>
              <a:t> </a:t>
            </a:r>
            <a:r>
              <a:rPr lang="sv-SE" baseline="0" dirty="0" err="1"/>
              <a:t>that</a:t>
            </a:r>
            <a:r>
              <a:rPr lang="sv-SE" baseline="0" dirty="0"/>
              <a:t> </a:t>
            </a:r>
            <a:r>
              <a:rPr lang="sv-SE" baseline="0" dirty="0" err="1"/>
              <a:t>would</a:t>
            </a:r>
            <a:r>
              <a:rPr lang="sv-SE" baseline="0" dirty="0"/>
              <a:t> be </a:t>
            </a:r>
            <a:r>
              <a:rPr lang="sv-SE" baseline="0" dirty="0" err="1"/>
              <a:t>shown</a:t>
            </a:r>
            <a:r>
              <a:rPr lang="sv-SE" baseline="0" dirty="0"/>
              <a:t> in the museum.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aseline="0" dirty="0" err="1"/>
              <a:t>After</a:t>
            </a:r>
            <a:r>
              <a:rPr lang="sv-SE" baseline="0" dirty="0"/>
              <a:t> an </a:t>
            </a:r>
            <a:r>
              <a:rPr lang="sv-SE" baseline="0" dirty="0" err="1"/>
              <a:t>intense</a:t>
            </a:r>
            <a:r>
              <a:rPr lang="sv-SE" baseline="0" dirty="0"/>
              <a:t> </a:t>
            </a:r>
            <a:r>
              <a:rPr lang="sv-SE" baseline="0" dirty="0" err="1"/>
              <a:t>three</a:t>
            </a:r>
            <a:r>
              <a:rPr lang="sv-SE" baseline="0" dirty="0"/>
              <a:t> </a:t>
            </a:r>
            <a:r>
              <a:rPr lang="sv-SE" baseline="0" dirty="0" err="1"/>
              <a:t>months</a:t>
            </a:r>
            <a:r>
              <a:rPr lang="sv-SE" baseline="0" dirty="0"/>
              <a:t>, the </a:t>
            </a:r>
            <a:r>
              <a:rPr lang="sv-SE" baseline="0" dirty="0" err="1"/>
              <a:t>inagurual</a:t>
            </a:r>
            <a:r>
              <a:rPr lang="sv-SE" baseline="0" dirty="0"/>
              <a:t> version </a:t>
            </a:r>
            <a:r>
              <a:rPr lang="sv-SE" baseline="0" dirty="0" err="1"/>
              <a:t>of</a:t>
            </a:r>
            <a:r>
              <a:rPr lang="sv-SE" baseline="0" dirty="0"/>
              <a:t> the museum </a:t>
            </a:r>
            <a:r>
              <a:rPr lang="sv-SE" baseline="0" dirty="0" err="1"/>
              <a:t>was</a:t>
            </a:r>
            <a:r>
              <a:rPr lang="sv-SE" baseline="0" dirty="0"/>
              <a:t> </a:t>
            </a:r>
            <a:r>
              <a:rPr lang="sv-SE" baseline="0" dirty="0" err="1"/>
              <a:t>opened</a:t>
            </a:r>
            <a:r>
              <a:rPr lang="sv-SE" baseline="0" dirty="0"/>
              <a:t> to the public in April </a:t>
            </a:r>
            <a:r>
              <a:rPr lang="sv-SE" baseline="0" dirty="0" err="1"/>
              <a:t>this</a:t>
            </a:r>
            <a:r>
              <a:rPr lang="sv-SE" baseline="0" dirty="0"/>
              <a:t> </a:t>
            </a:r>
            <a:r>
              <a:rPr lang="sv-SE" baseline="0" dirty="0" err="1"/>
              <a:t>year</a:t>
            </a:r>
            <a:r>
              <a:rPr lang="sv-SE" baseline="0" dirty="0"/>
              <a:t>. </a:t>
            </a:r>
            <a:endParaRPr lang="sv-SE" dirty="0"/>
          </a:p>
        </p:txBody>
      </p:sp>
      <p:sp>
        <p:nvSpPr>
          <p:cNvPr id="4" name="Slide Number Placeholder 3"/>
          <p:cNvSpPr>
            <a:spLocks noGrp="1"/>
          </p:cNvSpPr>
          <p:nvPr>
            <p:ph type="sldNum" sz="quarter" idx="10"/>
          </p:nvPr>
        </p:nvSpPr>
        <p:spPr/>
        <p:txBody>
          <a:bodyPr/>
          <a:lstStyle/>
          <a:p>
            <a:fld id="{8737A4DF-3A4F-4830-ADC9-77E85EC7493C}" type="slidenum">
              <a:rPr lang="sv-SE" smtClean="0"/>
              <a:t>51</a:t>
            </a:fld>
            <a:endParaRPr lang="sv-SE"/>
          </a:p>
        </p:txBody>
      </p:sp>
    </p:spTree>
    <p:extLst>
      <p:ext uri="{BB962C8B-B14F-4D97-AF65-F5344CB8AC3E}">
        <p14:creationId xmlns:p14="http://schemas.microsoft.com/office/powerpoint/2010/main" val="3379187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we see an oil-platform built from vintage, oil-based LEGO-bricks, we've borrowed it from one of the toy-libraries in Lund. In a sense, oil-drilling was seen as a great job prospect for young people – especially in countries such as Norway and Nigeria with vast oil reserves. And the fossil fuel industry wanted to keep it that way – which is why they often partnered with LEGO to produce models of oil wells, gas stations, SUVs. ‘get them while they’re young as you say’.</a:t>
            </a:r>
            <a:endParaRPr lang="en-US" dirty="0"/>
          </a:p>
          <a:p>
            <a:endParaRPr lang="en-US" dirty="0"/>
          </a:p>
          <a:p>
            <a:r>
              <a:rPr lang="en-US" sz="1200" kern="1200" dirty="0">
                <a:solidFill>
                  <a:schemeClr val="tx1"/>
                </a:solidFill>
                <a:effectLst/>
                <a:latin typeface="+mn-lt"/>
                <a:ea typeface="+mn-ea"/>
                <a:cs typeface="+mn-cs"/>
              </a:rPr>
              <a:t>I repeat: this plastic was made from oil, not the bio-based stuff you find in stores</a:t>
            </a:r>
            <a:r>
              <a:rPr lang="en-US" sz="1200" kern="1200" baseline="0" dirty="0">
                <a:solidFill>
                  <a:schemeClr val="tx1"/>
                </a:solidFill>
                <a:effectLst/>
                <a:latin typeface="+mn-lt"/>
                <a:ea typeface="+mn-ea"/>
                <a:cs typeface="+mn-cs"/>
              </a:rPr>
              <a:t> today</a:t>
            </a:r>
            <a:r>
              <a:rPr lang="en-US" sz="1200" kern="1200" dirty="0">
                <a:solidFill>
                  <a:schemeClr val="tx1"/>
                </a:solidFill>
                <a:effectLst/>
                <a:latin typeface="+mn-lt"/>
                <a:ea typeface="+mn-ea"/>
                <a:cs typeface="+mn-cs"/>
              </a:rPr>
              <a:t>. As parents of school-striking kids looked around their living rooms, LEGO came to represent the </a:t>
            </a:r>
            <a:r>
              <a:rPr lang="en-US" sz="1200" kern="1200" dirty="0" err="1">
                <a:solidFill>
                  <a:schemeClr val="tx1"/>
                </a:solidFill>
                <a:effectLst/>
                <a:latin typeface="+mn-lt"/>
                <a:ea typeface="+mn-ea"/>
                <a:cs typeface="+mn-cs"/>
              </a:rPr>
              <a:t>refiniries</a:t>
            </a:r>
            <a:r>
              <a:rPr lang="en-US" sz="1200" kern="1200" dirty="0">
                <a:solidFill>
                  <a:schemeClr val="tx1"/>
                </a:solidFill>
                <a:effectLst/>
                <a:latin typeface="+mn-lt"/>
                <a:ea typeface="+mn-ea"/>
                <a:cs typeface="+mn-cs"/>
              </a:rPr>
              <a:t>, the pipelines,</a:t>
            </a:r>
            <a:r>
              <a:rPr lang="en-US" sz="1200" kern="1200" baseline="0" dirty="0">
                <a:solidFill>
                  <a:schemeClr val="tx1"/>
                </a:solidFill>
                <a:effectLst/>
                <a:latin typeface="+mn-lt"/>
                <a:ea typeface="+mn-ea"/>
                <a:cs typeface="+mn-cs"/>
              </a:rPr>
              <a:t> the fossil structures that were endangering the </a:t>
            </a:r>
            <a:r>
              <a:rPr lang="en-US" sz="1200" kern="1200" baseline="0" dirty="0" err="1">
                <a:solidFill>
                  <a:schemeClr val="tx1"/>
                </a:solidFill>
                <a:effectLst/>
                <a:latin typeface="+mn-lt"/>
                <a:ea typeface="+mn-ea"/>
                <a:cs typeface="+mn-cs"/>
              </a:rPr>
              <a:t>childrens</a:t>
            </a:r>
            <a:r>
              <a:rPr lang="en-US" sz="1200" kern="1200" baseline="0" dirty="0">
                <a:solidFill>
                  <a:schemeClr val="tx1"/>
                </a:solidFill>
                <a:effectLst/>
                <a:latin typeface="+mn-lt"/>
                <a:ea typeface="+mn-ea"/>
                <a:cs typeface="+mn-cs"/>
              </a:rPr>
              <a:t>’ futures. </a:t>
            </a:r>
            <a:r>
              <a:rPr lang="en-US" sz="1200" kern="1200" dirty="0">
                <a:solidFill>
                  <a:schemeClr val="tx1"/>
                </a:solidFill>
                <a:effectLst/>
                <a:latin typeface="+mn-lt"/>
                <a:ea typeface="+mn-ea"/>
                <a:cs typeface="+mn-cs"/>
              </a:rPr>
              <a:t>Protests where held outside </a:t>
            </a:r>
            <a:r>
              <a:rPr lang="en-US" sz="1200" kern="1200" dirty="0" err="1">
                <a:solidFill>
                  <a:schemeClr val="tx1"/>
                </a:solidFill>
                <a:effectLst/>
                <a:latin typeface="+mn-lt"/>
                <a:ea typeface="+mn-ea"/>
                <a:cs typeface="+mn-cs"/>
              </a:rPr>
              <a:t>Billund</a:t>
            </a:r>
            <a:r>
              <a:rPr lang="en-US" sz="1200" kern="1200" dirty="0">
                <a:solidFill>
                  <a:schemeClr val="tx1"/>
                </a:solidFill>
                <a:effectLst/>
                <a:latin typeface="+mn-lt"/>
                <a:ea typeface="+mn-ea"/>
                <a:cs typeface="+mn-cs"/>
              </a:rPr>
              <a:t> where LEGO's headquarters were located. Children were dressed up in white gowns and had black liquid pouring down their hands. When</a:t>
            </a:r>
            <a:r>
              <a:rPr lang="en-US" sz="1200" kern="1200" baseline="0" dirty="0">
                <a:solidFill>
                  <a:schemeClr val="tx1"/>
                </a:solidFill>
                <a:effectLst/>
                <a:latin typeface="+mn-lt"/>
                <a:ea typeface="+mn-ea"/>
                <a:cs typeface="+mn-cs"/>
              </a:rPr>
              <a:t> these images hit the front-page of </a:t>
            </a:r>
            <a:r>
              <a:rPr lang="en-US" sz="1200" kern="1200" baseline="0" dirty="0" err="1">
                <a:solidFill>
                  <a:schemeClr val="tx1"/>
                </a:solidFill>
                <a:effectLst/>
                <a:latin typeface="+mn-lt"/>
                <a:ea typeface="+mn-ea"/>
                <a:cs typeface="+mn-cs"/>
              </a:rPr>
              <a:t>Jyllandsposten</a:t>
            </a:r>
            <a:r>
              <a:rPr lang="en-US" sz="1200" kern="1200" baseline="0" dirty="0">
                <a:solidFill>
                  <a:schemeClr val="tx1"/>
                </a:solidFill>
                <a:effectLst/>
                <a:latin typeface="+mn-lt"/>
                <a:ea typeface="+mn-ea"/>
                <a:cs typeface="+mn-cs"/>
              </a:rPr>
              <a:t>, LEGO’s stock plummeted but were eventually bailed out by the Danish state on the condition that they wholly transition into bio-plastic. </a:t>
            </a:r>
            <a:endParaRPr lang="sv-SE" dirty="0"/>
          </a:p>
        </p:txBody>
      </p:sp>
      <p:sp>
        <p:nvSpPr>
          <p:cNvPr id="4" name="Slide Number Placeholder 3"/>
          <p:cNvSpPr>
            <a:spLocks noGrp="1"/>
          </p:cNvSpPr>
          <p:nvPr>
            <p:ph type="sldNum" sz="quarter" idx="10"/>
          </p:nvPr>
        </p:nvSpPr>
        <p:spPr/>
        <p:txBody>
          <a:bodyPr/>
          <a:lstStyle/>
          <a:p>
            <a:fld id="{8737A4DF-3A4F-4830-ADC9-77E85EC7493C}" type="slidenum">
              <a:rPr lang="sv-SE" smtClean="0"/>
              <a:t>52</a:t>
            </a:fld>
            <a:endParaRPr lang="sv-SE"/>
          </a:p>
        </p:txBody>
      </p:sp>
    </p:spTree>
    <p:extLst>
      <p:ext uri="{BB962C8B-B14F-4D97-AF65-F5344CB8AC3E}">
        <p14:creationId xmlns:p14="http://schemas.microsoft.com/office/powerpoint/2010/main" val="1305455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7D649-70A3-DCBF-0876-A8A49B64F47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C653A48-A897-5AE0-7DDE-CA66DBA465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2B6F103-72A2-FF09-BB90-07E9AE2D7050}"/>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685B408C-B11B-CFF8-5CFA-1B8DCD9C34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F3F547-4437-6A47-A43F-E4B611BA4473}"/>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1892423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ADE1-A01E-B42A-FB7E-8CE0D0803AE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20DD384-4949-05D1-96E3-1946A838D6F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B9A53E6-E844-6B9F-8EBC-C41E0503BF88}"/>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83A175DA-96EA-C980-2885-AD52713F22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5CCEE3-2EF0-C01C-729F-21AF2CFA2F12}"/>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2278642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D479AD-959B-5128-7648-ECFD3A281A9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55CEBCC-DD2F-B5C9-49E5-54711D2E7DF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9820956-B83B-88DB-4339-11A0C341682B}"/>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9EA72A41-67B5-53B9-5D86-4E9368CF5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92EDD2-AEA6-DE0C-2320-72D014F4E1B0}"/>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1995937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om">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p:cNvPicPr>
            <a:picLocks noChangeAspect="1"/>
          </p:cNvPicPr>
          <p:nvPr userDrawn="1"/>
        </p:nvPicPr>
        <p:blipFill>
          <a:blip r:embed="rId3"/>
          <a:stretch>
            <a:fillRect/>
          </a:stretch>
        </p:blipFill>
        <p:spPr>
          <a:xfrm>
            <a:off x="0" y="0"/>
            <a:ext cx="2412460" cy="6899288"/>
          </a:xfrm>
          <a:prstGeom prst="rect">
            <a:avLst/>
          </a:prstGeom>
        </p:spPr>
      </p:pic>
    </p:spTree>
    <p:extLst>
      <p:ext uri="{BB962C8B-B14F-4D97-AF65-F5344CB8AC3E}">
        <p14:creationId xmlns:p14="http://schemas.microsoft.com/office/powerpoint/2010/main" val="199861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12654-7C14-CAE5-1A6E-5061269A983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664F29A-951D-8B47-2962-F1070B79311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486AF0-C5D9-3A92-CD91-7A80C4824184}"/>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A5C8DD56-E6DD-4F35-CEA6-040FF7BD4F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521C09-88BD-B69F-6D8A-03C1BC9C8E6C}"/>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253228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24DDC-FBA8-C9DF-F7CF-4703E049086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0003E50-E5D9-B2DC-9466-3493693D31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9E4E0F4-0ACE-8A67-7067-864A2EABED17}"/>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C1321FDE-8864-3E3D-8775-86E32F880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37D4C-5BC0-FDE6-C190-C86DD1AA50E3}"/>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1563069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2B540-5405-9C27-D0D9-C0ECF4D9F37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BF698A1-21CF-35D9-593C-EA0C65C8E8F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0AF426F-9286-876F-CE8F-50C246962DB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4A6641C-B433-6217-D5AA-3093E44707BD}"/>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6" name="Footer Placeholder 5">
            <a:extLst>
              <a:ext uri="{FF2B5EF4-FFF2-40B4-BE49-F238E27FC236}">
                <a16:creationId xmlns:a16="http://schemas.microsoft.com/office/drawing/2014/main" id="{E3E101E1-0593-C8E3-B12E-72DAF45B94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63ACE6-2F5A-950D-DCD7-0A0F3606380B}"/>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417244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A7822-1FBC-CEA5-20B8-C8F8C6ACE03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6035DC1-0BE4-FEEA-0EDD-D8F1709876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8A86A81-0C96-227D-724B-6DAF9DC755F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BE2D956-6AD0-8245-9523-00DB750FFB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674B0B4-5266-6FEF-AE63-54146322B93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472BD57-E907-1466-7A8D-ECC85B5A1A6D}"/>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8" name="Footer Placeholder 7">
            <a:extLst>
              <a:ext uri="{FF2B5EF4-FFF2-40B4-BE49-F238E27FC236}">
                <a16:creationId xmlns:a16="http://schemas.microsoft.com/office/drawing/2014/main" id="{E39CF711-6DC1-014E-604D-3C671E8947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97DAD2-64BD-9BFE-83D2-CB4715A4901F}"/>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4024362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C00E4-0F2D-FF06-9765-CE1E7A894A0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BE715D5-91C2-1C02-B1ED-A447BE56B359}"/>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4" name="Footer Placeholder 3">
            <a:extLst>
              <a:ext uri="{FF2B5EF4-FFF2-40B4-BE49-F238E27FC236}">
                <a16:creationId xmlns:a16="http://schemas.microsoft.com/office/drawing/2014/main" id="{356DB0AA-F55E-0437-8975-66A82205CA8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3E9C95-966B-8B55-5D1F-439F9BCA551F}"/>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842669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B87397-76AD-2211-5F9C-6B6AB53601BE}"/>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3" name="Footer Placeholder 2">
            <a:extLst>
              <a:ext uri="{FF2B5EF4-FFF2-40B4-BE49-F238E27FC236}">
                <a16:creationId xmlns:a16="http://schemas.microsoft.com/office/drawing/2014/main" id="{6727A4F3-F1EB-71D1-909A-FD6B818ED5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C4002F-3A28-1F48-F143-E2F94A6AD04C}"/>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554266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EDD50-0770-4501-56F2-F6D31273C4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F23B65A-FBD3-1260-A996-C04EE0EA0F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5FC95E1-44FE-562F-ED07-517189A73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11FFC01-E7FE-4A98-E92E-C20E2D8468D2}"/>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6" name="Footer Placeholder 5">
            <a:extLst>
              <a:ext uri="{FF2B5EF4-FFF2-40B4-BE49-F238E27FC236}">
                <a16:creationId xmlns:a16="http://schemas.microsoft.com/office/drawing/2014/main" id="{E36BA902-03E6-833F-D3C0-4E0356F994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60AC37-94EA-3932-4815-AB9E476C2AB7}"/>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170297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08BD5-26D8-56C2-380D-F397BCF546B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7C16747-CC69-08EA-6390-6529CCB6FE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890C2F-456C-C2BF-2D1B-6D7552F942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CAEB29-06F5-078C-78B5-28E66C8AAAD4}"/>
              </a:ext>
            </a:extLst>
          </p:cNvPr>
          <p:cNvSpPr>
            <a:spLocks noGrp="1"/>
          </p:cNvSpPr>
          <p:nvPr>
            <p:ph type="dt" sz="half" idx="10"/>
          </p:nvPr>
        </p:nvSpPr>
        <p:spPr/>
        <p:txBody>
          <a:bodyPr/>
          <a:lstStyle/>
          <a:p>
            <a:fld id="{A08372DC-BFDB-CE49-BEB9-9A1C7126F328}" type="datetimeFigureOut">
              <a:rPr lang="en-US" smtClean="0"/>
              <a:t>11/7/23</a:t>
            </a:fld>
            <a:endParaRPr lang="en-US"/>
          </a:p>
        </p:txBody>
      </p:sp>
      <p:sp>
        <p:nvSpPr>
          <p:cNvPr id="6" name="Footer Placeholder 5">
            <a:extLst>
              <a:ext uri="{FF2B5EF4-FFF2-40B4-BE49-F238E27FC236}">
                <a16:creationId xmlns:a16="http://schemas.microsoft.com/office/drawing/2014/main" id="{30BCD415-B718-B071-2D31-DD8DC7DA42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970288-A5D3-EBB7-E115-79AD3D67653A}"/>
              </a:ext>
            </a:extLst>
          </p:cNvPr>
          <p:cNvSpPr>
            <a:spLocks noGrp="1"/>
          </p:cNvSpPr>
          <p:nvPr>
            <p:ph type="sldNum" sz="quarter" idx="12"/>
          </p:nvPr>
        </p:nvSpPr>
        <p:spPr/>
        <p:txBody>
          <a:bodyPr/>
          <a:lstStyle/>
          <a:p>
            <a:fld id="{2792E064-4BBB-2C4A-B293-DF3155189E9B}" type="slidenum">
              <a:rPr lang="en-US" smtClean="0"/>
              <a:t>‹#›</a:t>
            </a:fld>
            <a:endParaRPr lang="en-US"/>
          </a:p>
        </p:txBody>
      </p:sp>
    </p:spTree>
    <p:extLst>
      <p:ext uri="{BB962C8B-B14F-4D97-AF65-F5344CB8AC3E}">
        <p14:creationId xmlns:p14="http://schemas.microsoft.com/office/powerpoint/2010/main" val="3766182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84A0A2-54DC-13C4-7D39-1E708560B9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7983A48-45A3-6BC4-8931-AA3CD25322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9D3BD77-EABB-8640-9440-4628AF6EC5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372DC-BFDB-CE49-BEB9-9A1C7126F328}" type="datetimeFigureOut">
              <a:rPr lang="en-US" smtClean="0"/>
              <a:t>11/7/23</a:t>
            </a:fld>
            <a:endParaRPr lang="en-US"/>
          </a:p>
        </p:txBody>
      </p:sp>
      <p:sp>
        <p:nvSpPr>
          <p:cNvPr id="5" name="Footer Placeholder 4">
            <a:extLst>
              <a:ext uri="{FF2B5EF4-FFF2-40B4-BE49-F238E27FC236}">
                <a16:creationId xmlns:a16="http://schemas.microsoft.com/office/drawing/2014/main" id="{49CEBC55-C311-C2A9-1A0E-BD6BA8EAAB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190038-987F-BA58-D5B7-D730D4A7FC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92E064-4BBB-2C4A-B293-DF3155189E9B}" type="slidenum">
              <a:rPr lang="en-US" smtClean="0"/>
              <a:t>‹#›</a:t>
            </a:fld>
            <a:endParaRPr lang="en-US"/>
          </a:p>
        </p:txBody>
      </p:sp>
    </p:spTree>
    <p:extLst>
      <p:ext uri="{BB962C8B-B14F-4D97-AF65-F5344CB8AC3E}">
        <p14:creationId xmlns:p14="http://schemas.microsoft.com/office/powerpoint/2010/main" val="4124505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https://www.google.com/url?sa=i&amp;url=https%3A%2F%2Fwww.amazon.co.uk%2FMemory-Water-Emmi-It%25C3%25A4ranta%2Fdp%2F0007529945&amp;psig=AOvVaw05mdoQdBebf5DcBsUCuvM7&amp;ust=1582203524298000&amp;source=images&amp;cd=vfe&amp;ved=0CAIQjRxqFwoTCIi_pcvV3ecCFQAAAAAdAAAAABAE" TargetMode="External"/><Relationship Id="rId13" Type="http://schemas.openxmlformats.org/officeDocument/2006/relationships/image" Target="../media/image15.jpeg"/><Relationship Id="rId18" Type="http://schemas.openxmlformats.org/officeDocument/2006/relationships/image" Target="../media/image20.jpeg"/><Relationship Id="rId3" Type="http://schemas.openxmlformats.org/officeDocument/2006/relationships/image" Target="../media/image7.jpg"/><Relationship Id="rId21" Type="http://schemas.openxmlformats.org/officeDocument/2006/relationships/image" Target="../media/image22.jpeg"/><Relationship Id="rId7" Type="http://schemas.openxmlformats.org/officeDocument/2006/relationships/image" Target="../media/image10.jpe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notesSlide" Target="../notesSlides/notesSlide3.xml"/><Relationship Id="rId16" Type="http://schemas.openxmlformats.org/officeDocument/2006/relationships/image" Target="../media/image18.jpeg"/><Relationship Id="rId20" Type="http://schemas.openxmlformats.org/officeDocument/2006/relationships/hyperlink" Target="https://www.google.co.uk/url?sa=i&amp;rct=j&amp;q=&amp;esrc=s&amp;source=images&amp;cd=&amp;ved=2ahUKEwjw0P_eodXZAhXEshQKHR_9Ci4QjRx6BAgAEAY&amp;url=https://www.penguin.co.uk/books/1099300/the-sunlight-pilgrims/&amp;psig=AOvVaw0eV6N3PCK67Y5iGihW1qgO&amp;ust=1520342070936169" TargetMode="Externa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3.jpeg"/><Relationship Id="rId24" Type="http://schemas.openxmlformats.org/officeDocument/2006/relationships/image" Target="../media/image25.jpeg"/><Relationship Id="rId5" Type="http://schemas.openxmlformats.org/officeDocument/2006/relationships/image" Target="../media/image8.jpeg"/><Relationship Id="rId15" Type="http://schemas.openxmlformats.org/officeDocument/2006/relationships/image" Target="../media/image17.jpeg"/><Relationship Id="rId23" Type="http://schemas.openxmlformats.org/officeDocument/2006/relationships/image" Target="../media/image24.jpeg"/><Relationship Id="rId10" Type="http://schemas.openxmlformats.org/officeDocument/2006/relationships/image" Target="../media/image12.jpeg"/><Relationship Id="rId19" Type="http://schemas.openxmlformats.org/officeDocument/2006/relationships/image" Target="../media/image21.jpeg"/><Relationship Id="rId4" Type="http://schemas.openxmlformats.org/officeDocument/2006/relationships/hyperlink" Target="https://www.google.com/url?sa=i&amp;url=https%3A%2F%2Fwww.amazon.co.uk%2FWall-John-Lanchester%2Fdp%2F0571298702&amp;psig=AOvVaw0t7pAu5HIWAMGVYpHezkbk&amp;ust=1582202577264000&amp;source=images&amp;cd=vfe&amp;ved=0CAIQjRxqFwoTCIj4_4bS3ecCFQAAAAAdAAAAABAK" TargetMode="External"/><Relationship Id="rId9" Type="http://schemas.openxmlformats.org/officeDocument/2006/relationships/image" Target="../media/image11.jpeg"/><Relationship Id="rId14" Type="http://schemas.openxmlformats.org/officeDocument/2006/relationships/image" Target="../media/image16.jpeg"/><Relationship Id="rId22"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amazon.com/Acceptance-Novel-Southern-Reach-Trilogy/dp/0374104115/ref=pd_sbs_14_img_1/144-6743196-4494665?_encoding=UTF8&amp;pd_rd_i=0374104115&amp;pd_rd_r=b06fc55d-d0ab-4b6d-b769-a52b11c36afe&amp;pd_rd_w=KagKh&amp;pd_rd_wg=k9GJ4&amp;pf_rd_p=5cfcfe89-300f-47d2-b1ad-a4e27203a02a&amp;pf_rd_r=WFEQEMP1T64VHMRAXBXE&amp;psc=1&amp;refRID=WFEQEMP1T64VHMRAXBXE" TargetMode="Externa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hyperlink" Target="https://www.amazon.com/Area-Southern-Annihilation-Authority-Acceptance/dp/0374261172/ref=pd_sbs_14_img_2/144-6743196-4494665?_encoding=UTF8&amp;pd_rd_i=0374261172&amp;pd_rd_r=b06fc55d-d0ab-4b6d-b769-a52b11c36afe&amp;pd_rd_w=KagKh&amp;pd_rd_wg=k9GJ4&amp;pf_rd_p=5cfcfe89-300f-47d2-b1ad-a4e27203a02a&amp;pf_rd_r=WFEQEMP1T64VHMRAXBXE&amp;psc=1&amp;refRID=WFEQEMP1T64VHMRAXBXE" TargetMode="Externa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7.jpg"/><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youtube.com/watch?v=cfi3mWIv568"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youtube.com/watch?v=5ndx9M0WSKM"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1086/596640" TargetMode="External"/><Relationship Id="rId2" Type="http://schemas.openxmlformats.org/officeDocument/2006/relationships/hyperlink" Target="https://warwick.ac.uk/fac/arts/english/currentstudents/postgraduate/masters/modules/criticalenvironments/chakrabarty-climate_of_history_copy_3.pdf"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s://twitter.com/HowThingsWork_/status/1604635551575019521"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s://www.google.com/search?client=firefox-b-e&amp;q=survivaball#fpstate=ive&amp;vld=cid:e50a5b8e,vid:H6wWOvU-Mf0,st:0"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s://www.climaginaries.org/carbon-ruins" TargetMode="External"/><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hyperlink" Target="https://www.youtube.com/watch?v=5rORVm2GdY4"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hyperlink" Target="https://www.google.com/url?sa=i&amp;url=https%3A%2F%2Fwww.desmog.com%2F2012%2F04%2F10%2Ftar-sands-united-states-what-you-need-know%2F&amp;psig=AOvVaw1nrI3rNWM3K3Wh75npNpJZ&amp;ust=1636366302120000&amp;source=images&amp;cd=vfe&amp;ved=0CAsQjRxqFwoTCNDz-9OBhvQCFQAAAAAdAAAAABAD" TargetMode="Externa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hyperlink" Target="https://www.climaginaries.org/carbon-ruins-scotland" TargetMode="Externa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hyperlink" Target="https://www.youtube.com/watch?app=desktop&amp;v=dHpHxA-9CVM" TargetMode="Externa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hyperlink" Target="https://www.janusunbound.com/articles/songs-of-prescience" TargetMode="Externa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hyperlink" Target="https://www.vidifutures.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Dangerous smoke conditions in NYC due to wildfire smoke">
            <a:extLst>
              <a:ext uri="{FF2B5EF4-FFF2-40B4-BE49-F238E27FC236}">
                <a16:creationId xmlns:a16="http://schemas.microsoft.com/office/drawing/2014/main" id="{34F0F9F0-9342-EF77-F885-2529566274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6D8C7ED-E5C4-A819-C485-05173D22D0C8}"/>
              </a:ext>
            </a:extLst>
          </p:cNvPr>
          <p:cNvSpPr txBox="1"/>
          <p:nvPr/>
        </p:nvSpPr>
        <p:spPr>
          <a:xfrm>
            <a:off x="6447235" y="1254520"/>
            <a:ext cx="6207918" cy="584775"/>
          </a:xfrm>
          <a:prstGeom prst="rect">
            <a:avLst/>
          </a:prstGeom>
          <a:noFill/>
        </p:spPr>
        <p:txBody>
          <a:bodyPr wrap="square">
            <a:spAutoFit/>
          </a:bodyPr>
          <a:lstStyle/>
          <a:p>
            <a:r>
              <a:rPr lang="en-US" sz="3200" b="1" dirty="0">
                <a:solidFill>
                  <a:schemeClr val="bg1"/>
                </a:solidFill>
                <a:latin typeface="Athelas" panose="02000503000000020003" pitchFamily="2" charset="77"/>
              </a:rPr>
              <a:t>Week 6 Climate Imaginaries</a:t>
            </a:r>
          </a:p>
        </p:txBody>
      </p:sp>
    </p:spTree>
    <p:extLst>
      <p:ext uri="{BB962C8B-B14F-4D97-AF65-F5344CB8AC3E}">
        <p14:creationId xmlns:p14="http://schemas.microsoft.com/office/powerpoint/2010/main" val="191002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FE98-9A0C-1C4D-B73F-1514B8589D2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A4BA71CA-4D01-7143-8900-8BD0DD708F84}"/>
              </a:ext>
            </a:extLst>
          </p:cNvPr>
          <p:cNvPicPr>
            <a:picLocks noGrp="1" noChangeAspect="1"/>
          </p:cNvPicPr>
          <p:nvPr>
            <p:ph idx="1"/>
          </p:nvPr>
        </p:nvPicPr>
        <p:blipFill>
          <a:blip r:embed="rId3"/>
          <a:stretch>
            <a:fillRect/>
          </a:stretch>
        </p:blipFill>
        <p:spPr>
          <a:xfrm>
            <a:off x="70602" y="0"/>
            <a:ext cx="1572291" cy="2487803"/>
          </a:xfrm>
        </p:spPr>
      </p:pic>
      <p:pic>
        <p:nvPicPr>
          <p:cNvPr id="4" name="Picture 4" descr="Image result for the wall john lanchester">
            <a:hlinkClick r:id="rId4"/>
            <a:extLst>
              <a:ext uri="{FF2B5EF4-FFF2-40B4-BE49-F238E27FC236}">
                <a16:creationId xmlns:a16="http://schemas.microsoft.com/office/drawing/2014/main" id="{4D4BD9F9-E809-F74F-84E2-ABFD0B08E3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062" y="-8809"/>
            <a:ext cx="1608434"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he drowned world">
            <a:extLst>
              <a:ext uri="{FF2B5EF4-FFF2-40B4-BE49-F238E27FC236}">
                <a16:creationId xmlns:a16="http://schemas.microsoft.com/office/drawing/2014/main" id="{FFD76AE2-B5AF-A443-951F-E8716EBCCC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0018" y="-41436"/>
            <a:ext cx="1648169"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the wind-up girl">
            <a:extLst>
              <a:ext uri="{FF2B5EF4-FFF2-40B4-BE49-F238E27FC236}">
                <a16:creationId xmlns:a16="http://schemas.microsoft.com/office/drawing/2014/main" id="{9E8854F7-65AE-D640-9E7F-C1C0197A58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9" y="4520896"/>
            <a:ext cx="1530188" cy="23371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emmi itaranta memory of water">
            <a:hlinkClick r:id="rId8"/>
            <a:extLst>
              <a:ext uri="{FF2B5EF4-FFF2-40B4-BE49-F238E27FC236}">
                <a16:creationId xmlns:a16="http://schemas.microsoft.com/office/drawing/2014/main" id="{3EDD7D63-24CD-7346-871B-F9ADBE1AA5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0709" y="0"/>
            <a:ext cx="1620313"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A Friend of the Earth">
            <a:extLst>
              <a:ext uri="{FF2B5EF4-FFF2-40B4-BE49-F238E27FC236}">
                <a16:creationId xmlns:a16="http://schemas.microsoft.com/office/drawing/2014/main" id="{786515AC-7B22-434B-A05E-BE7E977B8D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23444" y="0"/>
            <a:ext cx="1591214" cy="245677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the carbon diaries">
            <a:extLst>
              <a:ext uri="{FF2B5EF4-FFF2-40B4-BE49-F238E27FC236}">
                <a16:creationId xmlns:a16="http://schemas.microsoft.com/office/drawing/2014/main" id="{E21CD980-47DB-254C-96D8-9CCE93E02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2893" y="4581005"/>
            <a:ext cx="1473886"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parable of the sower octavia butler">
            <a:extLst>
              <a:ext uri="{FF2B5EF4-FFF2-40B4-BE49-F238E27FC236}">
                <a16:creationId xmlns:a16="http://schemas.microsoft.com/office/drawing/2014/main" id="{5C7A0FEB-75E4-C04F-BF16-18F619D676B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9952" y="4581005"/>
            <a:ext cx="1491825"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the stone gods">
            <a:extLst>
              <a:ext uri="{FF2B5EF4-FFF2-40B4-BE49-F238E27FC236}">
                <a16:creationId xmlns:a16="http://schemas.microsoft.com/office/drawing/2014/main" id="{28128D23-33E7-264C-83DC-BB00C0B78C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08542" y="4610031"/>
            <a:ext cx="1450496" cy="222848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Image result for lagoon okorafor">
            <a:extLst>
              <a:ext uri="{FF2B5EF4-FFF2-40B4-BE49-F238E27FC236}">
                <a16:creationId xmlns:a16="http://schemas.microsoft.com/office/drawing/2014/main" id="{2DA85C92-2EB1-6B40-A8A2-D49FFE15400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10085" y="4592741"/>
            <a:ext cx="1457432"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clifi">
            <a:extLst>
              <a:ext uri="{FF2B5EF4-FFF2-40B4-BE49-F238E27FC236}">
                <a16:creationId xmlns:a16="http://schemas.microsoft.com/office/drawing/2014/main" id="{4B5916CE-556E-0842-93C8-169C62688B4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99999" y="4610031"/>
            <a:ext cx="1506514"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Image result for clifi">
            <a:extLst>
              <a:ext uri="{FF2B5EF4-FFF2-40B4-BE49-F238E27FC236}">
                <a16:creationId xmlns:a16="http://schemas.microsoft.com/office/drawing/2014/main" id="{BD5D2502-349D-D44D-A5CE-A38BC04116A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798928" y="4664778"/>
            <a:ext cx="1358587"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The Best Cli-Fi Books - We Are Unprepared by Meg Little Reilly">
            <a:extLst>
              <a:ext uri="{FF2B5EF4-FFF2-40B4-BE49-F238E27FC236}">
                <a16:creationId xmlns:a16="http://schemas.microsoft.com/office/drawing/2014/main" id="{CF95BC71-390E-034B-8C2D-638BB4E350D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858665" y="23336"/>
            <a:ext cx="1598698" cy="24100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entacle">
            <a:extLst>
              <a:ext uri="{FF2B5EF4-FFF2-40B4-BE49-F238E27FC236}">
                <a16:creationId xmlns:a16="http://schemas.microsoft.com/office/drawing/2014/main" id="{1429516D-A88B-C6EE-9198-E8C6E6DD1C2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25028" y="2382398"/>
            <a:ext cx="1623408"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859CBE-881E-791A-3B78-B63872D3FD7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10522" y="2487803"/>
            <a:ext cx="1484263" cy="22769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 result for jenny fagan sunlight pilgrims">
            <a:hlinkClick r:id="rId20"/>
            <a:extLst>
              <a:ext uri="{FF2B5EF4-FFF2-40B4-BE49-F238E27FC236}">
                <a16:creationId xmlns:a16="http://schemas.microsoft.com/office/drawing/2014/main" id="{2AF3ACDB-0D52-725B-29D3-2A3BDCAC22A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601370" y="26540"/>
            <a:ext cx="1565460" cy="24068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Road By Cormac McCarthy">
            <a:extLst>
              <a:ext uri="{FF2B5EF4-FFF2-40B4-BE49-F238E27FC236}">
                <a16:creationId xmlns:a16="http://schemas.microsoft.com/office/drawing/2014/main" id="{2175CCFB-AC23-3031-FE89-D10C94730969}"/>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67107" y="2460296"/>
            <a:ext cx="1511509"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cattered All Over the Earth by Yoko Tawada, Margaret Mitsutani |  Waterstones">
            <a:extLst>
              <a:ext uri="{FF2B5EF4-FFF2-40B4-BE49-F238E27FC236}">
                <a16:creationId xmlns:a16="http://schemas.microsoft.com/office/drawing/2014/main" id="{B8BAFB8A-4399-0BD9-6FCB-5B6E70BD50E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43932" y="2555392"/>
            <a:ext cx="1457431" cy="233562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10:04">
            <a:extLst>
              <a:ext uri="{FF2B5EF4-FFF2-40B4-BE49-F238E27FC236}">
                <a16:creationId xmlns:a16="http://schemas.microsoft.com/office/drawing/2014/main" id="{6B9221DD-61AD-243D-2385-5DDDEF0430DA}"/>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639785" y="2410794"/>
            <a:ext cx="1608434" cy="241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753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ACCEPTANCE (The Southern Reach Trilogy)">
            <a:hlinkClick r:id="rId2"/>
            <a:extLst>
              <a:ext uri="{FF2B5EF4-FFF2-40B4-BE49-F238E27FC236}">
                <a16:creationId xmlns:a16="http://schemas.microsoft.com/office/drawing/2014/main" id="{7AB64B0C-1F7D-AF41-9C71-8A05A743D09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6568" y="878006"/>
            <a:ext cx="3209544" cy="4799318"/>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 descr="https://images-na.ssl-images-amazon.com/images/I/51VeF-ryTFL._SX337_BO1,204,203,200_.jpg">
            <a:extLst>
              <a:ext uri="{FF2B5EF4-FFF2-40B4-BE49-F238E27FC236}">
                <a16:creationId xmlns:a16="http://schemas.microsoft.com/office/drawing/2014/main" id="{225725B5-29D3-B542-81DC-D5BCF41C93D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487333" y="915478"/>
            <a:ext cx="3209544" cy="472437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Area X: The Southern Reach Trilogy: Annihilation; Authority; Acceptance">
            <a:hlinkClick r:id="rId5"/>
            <a:extLst>
              <a:ext uri="{FF2B5EF4-FFF2-40B4-BE49-F238E27FC236}">
                <a16:creationId xmlns:a16="http://schemas.microsoft.com/office/drawing/2014/main" id="{07F0BAAF-F507-B64B-A1E6-EF87AA293ED2}"/>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275887" y="1137969"/>
            <a:ext cx="3209544" cy="4279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86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7" name="Rectangle 8206">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6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9" name="Rectangle 8208">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8" name="Picture 6" descr="American War by Omar El Akkad">
            <a:extLst>
              <a:ext uri="{FF2B5EF4-FFF2-40B4-BE49-F238E27FC236}">
                <a16:creationId xmlns:a16="http://schemas.microsoft.com/office/drawing/2014/main" id="{0AE6DD87-4024-098B-1B47-3BA8A19D8C6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5939" y="643467"/>
            <a:ext cx="1615363" cy="2475653"/>
          </a:xfrm>
          <a:prstGeom prst="rect">
            <a:avLst/>
          </a:prstGeom>
          <a:noFill/>
          <a:extLst>
            <a:ext uri="{909E8E84-426E-40DD-AFC4-6F175D3DCCD1}">
              <a14:hiddenFill xmlns:a14="http://schemas.microsoft.com/office/drawing/2010/main">
                <a:solidFill>
                  <a:srgbClr val="FFFFFF"/>
                </a:solidFill>
              </a14:hiddenFill>
            </a:ext>
          </a:extLst>
        </p:spPr>
      </p:pic>
      <p:sp>
        <p:nvSpPr>
          <p:cNvPr id="8211" name="Rectangle 8210">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998" y="487090"/>
            <a:ext cx="3588174" cy="278104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Fantastic Speculative Future America Maps From Maps On The, 41% OFF">
            <a:extLst>
              <a:ext uri="{FF2B5EF4-FFF2-40B4-BE49-F238E27FC236}">
                <a16:creationId xmlns:a16="http://schemas.microsoft.com/office/drawing/2014/main" id="{96A896DF-ABB3-AB0C-0684-288FB8FADD8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72590" y="650497"/>
            <a:ext cx="3134759" cy="2468623"/>
          </a:xfrm>
          <a:prstGeom prst="rect">
            <a:avLst/>
          </a:prstGeom>
          <a:noFill/>
          <a:extLst>
            <a:ext uri="{909E8E84-426E-40DD-AFC4-6F175D3DCCD1}">
              <a14:hiddenFill xmlns:a14="http://schemas.microsoft.com/office/drawing/2010/main">
                <a:solidFill>
                  <a:srgbClr val="FFFFFF"/>
                </a:solidFill>
              </a14:hiddenFill>
            </a:ext>
          </a:extLst>
        </p:spPr>
      </p:pic>
      <p:sp>
        <p:nvSpPr>
          <p:cNvPr id="8213" name="Rectangle 8212">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00" name="Picture 8" descr="The Flood">
            <a:extLst>
              <a:ext uri="{FF2B5EF4-FFF2-40B4-BE49-F238E27FC236}">
                <a16:creationId xmlns:a16="http://schemas.microsoft.com/office/drawing/2014/main" id="{D69359C5-9A32-DC7E-C8D9-9CCD5C705E3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71090" y="3748194"/>
            <a:ext cx="1607861" cy="2471631"/>
          </a:xfrm>
          <a:prstGeom prst="rect">
            <a:avLst/>
          </a:prstGeom>
          <a:noFill/>
          <a:extLst>
            <a:ext uri="{909E8E84-426E-40DD-AFC4-6F175D3DCCD1}">
              <a14:hiddenFill xmlns:a14="http://schemas.microsoft.com/office/drawing/2010/main">
                <a:solidFill>
                  <a:srgbClr val="FFFFFF"/>
                </a:solidFill>
              </a14:hiddenFill>
            </a:ext>
          </a:extLst>
        </p:spPr>
      </p:pic>
      <p:sp>
        <p:nvSpPr>
          <p:cNvPr id="8215" name="Rectangle 8214">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02" name="Picture 10">
            <a:extLst>
              <a:ext uri="{FF2B5EF4-FFF2-40B4-BE49-F238E27FC236}">
                <a16:creationId xmlns:a16="http://schemas.microsoft.com/office/drawing/2014/main" id="{37791D9B-1B38-6094-75C5-8C78E8DCB88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81676" y="924136"/>
            <a:ext cx="3252903" cy="5023788"/>
          </a:xfrm>
          <a:prstGeom prst="rect">
            <a:avLst/>
          </a:prstGeom>
          <a:noFill/>
          <a:extLst>
            <a:ext uri="{909E8E84-426E-40DD-AFC4-6F175D3DCCD1}">
              <a14:hiddenFill xmlns:a14="http://schemas.microsoft.com/office/drawing/2010/main">
                <a:solidFill>
                  <a:srgbClr val="FFFFFF"/>
                </a:solidFill>
              </a14:hiddenFill>
            </a:ext>
          </a:extLst>
        </p:spPr>
      </p:pic>
      <p:sp>
        <p:nvSpPr>
          <p:cNvPr id="8217" name="Rectangle 8216">
            <a:extLst>
              <a:ext uri="{FF2B5EF4-FFF2-40B4-BE49-F238E27FC236}">
                <a16:creationId xmlns:a16="http://schemas.microsoft.com/office/drawing/2014/main" id="{F4FFA271-A10A-4AC3-8F06-E3313A197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502" y="3603670"/>
            <a:ext cx="3601167"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Book covers around the world: MaddAddam trilogy by Margaret Atwood –  Readers' High Tea">
            <a:extLst>
              <a:ext uri="{FF2B5EF4-FFF2-40B4-BE49-F238E27FC236}">
                <a16:creationId xmlns:a16="http://schemas.microsoft.com/office/drawing/2014/main" id="{B4080023-D2E8-3BA9-50CD-5A675673B43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313518" y="4149902"/>
            <a:ext cx="3252903" cy="167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53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3632-39A8-824B-9A09-F796DE437FAE}"/>
              </a:ext>
            </a:extLst>
          </p:cNvPr>
          <p:cNvSpPr/>
          <p:nvPr/>
        </p:nvSpPr>
        <p:spPr>
          <a:xfrm>
            <a:off x="304800" y="1060897"/>
            <a:ext cx="6045200" cy="3847207"/>
          </a:xfrm>
          <a:prstGeom prst="rect">
            <a:avLst/>
          </a:prstGeom>
        </p:spPr>
        <p:txBody>
          <a:bodyPr wrap="square">
            <a:spAutoFit/>
          </a:bodyPr>
          <a:lstStyle/>
          <a:p>
            <a:pPr>
              <a:spcBef>
                <a:spcPts val="1200"/>
              </a:spcBef>
              <a:spcAft>
                <a:spcPts val="0"/>
              </a:spcAft>
            </a:pPr>
            <a:r>
              <a:rPr lang="en-US" dirty="0">
                <a:latin typeface="Athelas" panose="02000503000000020003" pitchFamily="2" charset="77"/>
                <a:ea typeface="Cambria" panose="02040503050406030204" pitchFamily="18" charset="0"/>
                <a:cs typeface="Times New Roman" panose="02020603050405020304" pitchFamily="18" charset="0"/>
              </a:rPr>
              <a:t>The flood went up to about Thirtieth. And even though it was fast, it did take two hours. So people </a:t>
            </a:r>
            <a:r>
              <a:rPr lang="en-US" b="1" dirty="0">
                <a:latin typeface="Athelas" panose="02000503000000020003" pitchFamily="2" charset="77"/>
                <a:ea typeface="Cambria" panose="02040503050406030204" pitchFamily="18" charset="0"/>
                <a:cs typeface="Times New Roman" panose="02020603050405020304" pitchFamily="18" charset="0"/>
              </a:rPr>
              <a:t>just</a:t>
            </a:r>
            <a:r>
              <a:rPr lang="en-US" dirty="0">
                <a:latin typeface="Athelas" panose="02000503000000020003" pitchFamily="2" charset="77"/>
                <a:ea typeface="Cambria" panose="02040503050406030204" pitchFamily="18" charset="0"/>
                <a:cs typeface="Times New Roman" panose="02020603050405020304" pitchFamily="18" charset="0"/>
              </a:rPr>
              <a:t> ran north ahead of it. They abandoned whatever they were doing and ran in the streets. We did too. Central Park had millions of people in it, standing there looking at each other….</a:t>
            </a:r>
            <a:r>
              <a:rPr lang="en-US" b="1" dirty="0">
                <a:latin typeface="Athelas" panose="02000503000000020003" pitchFamily="2" charset="77"/>
                <a:ea typeface="Cambria" panose="02040503050406030204" pitchFamily="18" charset="0"/>
                <a:cs typeface="Times New Roman" panose="02020603050405020304" pitchFamily="18" charset="0"/>
              </a:rPr>
              <a:t>No one could believe it. But it was true</a:t>
            </a:r>
            <a:r>
              <a:rPr lang="en-US" dirty="0">
                <a:latin typeface="Athelas" panose="02000503000000020003" pitchFamily="2" charset="77"/>
                <a:ea typeface="Cambria" panose="02040503050406030204" pitchFamily="18" charset="0"/>
                <a:cs typeface="Times New Roman" panose="02020603050405020304" pitchFamily="18" charset="0"/>
              </a:rPr>
              <a:t>. A new day had come. We knew it had happened, because there we were. </a:t>
            </a:r>
            <a:r>
              <a:rPr lang="en-US" b="1" dirty="0">
                <a:latin typeface="Athelas" panose="02000503000000020003" pitchFamily="2" charset="77"/>
                <a:ea typeface="Cambria" panose="02040503050406030204" pitchFamily="18" charset="0"/>
                <a:cs typeface="Times New Roman" panose="02020603050405020304" pitchFamily="18" charset="0"/>
              </a:rPr>
              <a:t>We knew it would never be the same.</a:t>
            </a:r>
            <a:r>
              <a:rPr lang="en-US" dirty="0">
                <a:latin typeface="Athelas" panose="02000503000000020003" pitchFamily="2" charset="77"/>
                <a:ea typeface="Cambria" panose="02040503050406030204" pitchFamily="18" charset="0"/>
                <a:cs typeface="Times New Roman" panose="02020603050405020304" pitchFamily="18" charset="0"/>
              </a:rPr>
              <a:t> </a:t>
            </a:r>
            <a:r>
              <a:rPr lang="en-US" b="1" dirty="0">
                <a:latin typeface="Athelas" panose="02000503000000020003" pitchFamily="2" charset="77"/>
                <a:ea typeface="Cambria" panose="02040503050406030204" pitchFamily="18" charset="0"/>
                <a:cs typeface="Times New Roman" panose="02020603050405020304" pitchFamily="18" charset="0"/>
              </a:rPr>
              <a:t>Downtown was gone. So that was very strange</a:t>
            </a:r>
            <a:r>
              <a:rPr lang="en-US" dirty="0">
                <a:latin typeface="Athelas" panose="02000503000000020003" pitchFamily="2" charset="77"/>
                <a:ea typeface="Cambria" panose="02040503050406030204" pitchFamily="18" charset="0"/>
                <a:cs typeface="Times New Roman" panose="02020603050405020304" pitchFamily="18" charset="0"/>
              </a:rPr>
              <a:t>. People were stunned, you could see it. We stood there looking at each other! </a:t>
            </a:r>
            <a:r>
              <a:rPr lang="en-US" b="1" dirty="0">
                <a:latin typeface="Athelas" panose="02000503000000020003" pitchFamily="2" charset="77"/>
                <a:ea typeface="Cambria" panose="02040503050406030204" pitchFamily="18" charset="0"/>
                <a:cs typeface="Times New Roman" panose="02020603050405020304" pitchFamily="18" charset="0"/>
              </a:rPr>
              <a:t>No one could believe it but there we were. Everyone was like, well, here we are – it must be real</a:t>
            </a:r>
            <a:r>
              <a:rPr lang="en-US" dirty="0">
                <a:latin typeface="Athelas" panose="02000503000000020003" pitchFamily="2" charset="77"/>
                <a:ea typeface="Cambria" panose="02040503050406030204" pitchFamily="18" charset="0"/>
                <a:cs typeface="Times New Roman" panose="02020603050405020304" pitchFamily="18" charset="0"/>
              </a:rPr>
              <a:t>. But it was like a dream.</a:t>
            </a:r>
            <a:endParaRPr lang="en-GB" dirty="0">
              <a:latin typeface="Athelas" panose="02000503000000020003" pitchFamily="2" charset="77"/>
              <a:ea typeface="Cambria" panose="02040503050406030204" pitchFamily="18" charset="0"/>
              <a:cs typeface="Times New Roman" panose="02020603050405020304" pitchFamily="18" charset="0"/>
            </a:endParaRPr>
          </a:p>
          <a:p>
            <a:pPr>
              <a:spcBef>
                <a:spcPts val="1200"/>
              </a:spcBef>
              <a:spcAft>
                <a:spcPts val="0"/>
              </a:spcAft>
            </a:pPr>
            <a:r>
              <a:rPr lang="en-US" dirty="0">
                <a:latin typeface="Athelas" panose="02000503000000020003" pitchFamily="2" charset="77"/>
                <a:ea typeface="Cambria" panose="02040503050406030204" pitchFamily="18" charset="0"/>
                <a:cs typeface="Times New Roman" panose="02020603050405020304" pitchFamily="18" charset="0"/>
              </a:rPr>
              <a:t>Kim Stanley Robinson, New York 2140</a:t>
            </a:r>
            <a:endParaRPr lang="en-GB" dirty="0">
              <a:latin typeface="Athelas" panose="02000503000000020003" pitchFamily="2" charset="77"/>
              <a:ea typeface="Cambria" panose="02040503050406030204" pitchFamily="18" charset="0"/>
              <a:cs typeface="Times New Roman" panose="02020603050405020304" pitchFamily="18" charset="0"/>
            </a:endParaRPr>
          </a:p>
        </p:txBody>
      </p:sp>
      <p:pic>
        <p:nvPicPr>
          <p:cNvPr id="5" name="Picture 1" descr="29570143">
            <a:extLst>
              <a:ext uri="{FF2B5EF4-FFF2-40B4-BE49-F238E27FC236}">
                <a16:creationId xmlns:a16="http://schemas.microsoft.com/office/drawing/2014/main" id="{0023218A-5A7F-9244-BF65-72672EBB36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0" y="279400"/>
            <a:ext cx="39751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083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the drowned world">
            <a:extLst>
              <a:ext uri="{FF2B5EF4-FFF2-40B4-BE49-F238E27FC236}">
                <a16:creationId xmlns:a16="http://schemas.microsoft.com/office/drawing/2014/main" id="{8409841F-9CA9-0345-9B5B-9C81EC8B0D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06" y="463847"/>
            <a:ext cx="3630338" cy="547975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91B6140-50A1-E34E-8FD3-7418B528CA23}"/>
              </a:ext>
            </a:extLst>
          </p:cNvPr>
          <p:cNvSpPr/>
          <p:nvPr/>
        </p:nvSpPr>
        <p:spPr>
          <a:xfrm>
            <a:off x="4385388" y="329911"/>
            <a:ext cx="7035280" cy="5909310"/>
          </a:xfrm>
          <a:prstGeom prst="rect">
            <a:avLst/>
          </a:prstGeom>
        </p:spPr>
        <p:txBody>
          <a:bodyPr wrap="square">
            <a:spAutoFit/>
          </a:bodyPr>
          <a:lstStyle/>
          <a:p>
            <a:r>
              <a:rPr lang="en-GB" dirty="0">
                <a:latin typeface="Athelas" panose="02000503000000020003" pitchFamily="2" charset="77"/>
              </a:rPr>
              <a:t>Leaning on the balcony rail, the slack water ten storeys below reflecting his thin angular shoulders and gaunt profile, </a:t>
            </a:r>
            <a:r>
              <a:rPr lang="en-GB" dirty="0" err="1">
                <a:latin typeface="Athelas" panose="02000503000000020003" pitchFamily="2" charset="77"/>
              </a:rPr>
              <a:t>Kerans</a:t>
            </a:r>
            <a:r>
              <a:rPr lang="en-GB" dirty="0">
                <a:latin typeface="Athelas" panose="02000503000000020003" pitchFamily="2" charset="77"/>
              </a:rPr>
              <a:t> watched one of the countless thermal storms rip through a dump of huge horse-tails lining the creek which led out of the lagoon. Trapped by the surrounding buildings and the inversion layers a hundred feet above the water, pockets of air would heat rapidly, then explode upwards like escaping balloons, leaving behind them a sudden detonating vacuum. For a few seconds the steam clouds hanging over the creek dispersed, and a vicious miniature tornado lashed across the 6o-feet-high plants, toppling them like matchsticks. Then, as abruptly, the storm vanished and the great columnar trunks subsided among one another in the water like sluggish alligators. </a:t>
            </a:r>
          </a:p>
          <a:p>
            <a:endParaRPr lang="en-GB" dirty="0">
              <a:latin typeface="Athelas" panose="02000503000000020003" pitchFamily="2" charset="77"/>
            </a:endParaRPr>
          </a:p>
          <a:p>
            <a:r>
              <a:rPr lang="en-GB" dirty="0">
                <a:latin typeface="Athelas" panose="02000503000000020003" pitchFamily="2" charset="77"/>
              </a:rPr>
              <a:t>Rationalising, </a:t>
            </a:r>
            <a:r>
              <a:rPr lang="en-GB" dirty="0" err="1">
                <a:latin typeface="Athelas" panose="02000503000000020003" pitchFamily="2" charset="77"/>
              </a:rPr>
              <a:t>Kerans</a:t>
            </a:r>
            <a:r>
              <a:rPr lang="en-GB" dirty="0">
                <a:latin typeface="Athelas" panose="02000503000000020003" pitchFamily="2" charset="77"/>
              </a:rPr>
              <a:t> told himself that he had been wise to remain in the hotel—the storms were erupting more and more frequently as the temperature rose—but he knew that his real motive was his acceptance that little now remained to be done. The biological mapping had become a pointless game, the new flora following exactly the emergent lines anticipated twenty years earlier, and he was sure that no-one at Camp Byrd in Northern Greenland bothered to file his reports, let alone read them.  (1962)</a:t>
            </a:r>
            <a:endParaRPr lang="en-US" dirty="0">
              <a:latin typeface="Athelas" panose="02000503000000020003" pitchFamily="2" charset="77"/>
            </a:endParaRPr>
          </a:p>
        </p:txBody>
      </p:sp>
    </p:spTree>
    <p:extLst>
      <p:ext uri="{BB962C8B-B14F-4D97-AF65-F5344CB8AC3E}">
        <p14:creationId xmlns:p14="http://schemas.microsoft.com/office/powerpoint/2010/main" val="4280939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FF1090-800C-F39A-2465-56FC3B5D582C}"/>
              </a:ext>
            </a:extLst>
          </p:cNvPr>
          <p:cNvSpPr txBox="1"/>
          <p:nvPr/>
        </p:nvSpPr>
        <p:spPr>
          <a:xfrm>
            <a:off x="435769" y="388888"/>
            <a:ext cx="6100762" cy="5909310"/>
          </a:xfrm>
          <a:prstGeom prst="rect">
            <a:avLst/>
          </a:prstGeom>
          <a:noFill/>
        </p:spPr>
        <p:txBody>
          <a:bodyPr wrap="square">
            <a:spAutoFit/>
          </a:bodyPr>
          <a:lstStyle/>
          <a:p>
            <a:r>
              <a:rPr lang="en-GB" sz="1800" dirty="0">
                <a:effectLst/>
                <a:latin typeface="Athelas" panose="02000503000000020003" pitchFamily="2" charset="77"/>
                <a:ea typeface="Times New Roman" panose="02020603050405020304" pitchFamily="18" charset="0"/>
              </a:rPr>
              <a:t>to develop the syndrome of ‘</a:t>
            </a:r>
            <a:r>
              <a:rPr lang="en-GB" sz="1800" b="1" dirty="0" err="1">
                <a:effectLst/>
                <a:latin typeface="Athelas" panose="02000503000000020003" pitchFamily="2" charset="77"/>
                <a:ea typeface="Times New Roman" panose="02020603050405020304" pitchFamily="18" charset="0"/>
              </a:rPr>
              <a:t>pretrauma</a:t>
            </a:r>
            <a:r>
              <a:rPr lang="en-GB" sz="1800" b="1" dirty="0">
                <a:effectLst/>
                <a:latin typeface="Athelas" panose="02000503000000020003" pitchFamily="2" charset="77"/>
                <a:ea typeface="Times New Roman" panose="02020603050405020304" pitchFamily="18" charset="0"/>
              </a:rPr>
              <a:t>’</a:t>
            </a:r>
            <a:r>
              <a:rPr lang="en-GB" sz="1800" dirty="0">
                <a:effectLst/>
                <a:latin typeface="Athelas" panose="02000503000000020003" pitchFamily="2" charset="77"/>
                <a:ea typeface="Times New Roman" panose="02020603050405020304" pitchFamily="18" charset="0"/>
              </a:rPr>
              <a:t> – not the usual post-traumatic stress disorder, in which people suffer past wounds, but rather ‘fear of a future terrifying event of a similar kind’. Our culture as a whole, Kaplan suggests, is now developing </a:t>
            </a:r>
            <a:r>
              <a:rPr lang="en-GB" sz="1800" dirty="0" err="1">
                <a:effectLst/>
                <a:latin typeface="Athelas" panose="02000503000000020003" pitchFamily="2" charset="77"/>
                <a:ea typeface="Times New Roman" panose="02020603050405020304" pitchFamily="18" charset="0"/>
              </a:rPr>
              <a:t>pretrauma</a:t>
            </a:r>
            <a:r>
              <a:rPr lang="en-GB" sz="1800" dirty="0">
                <a:effectLst/>
                <a:latin typeface="Athelas" panose="02000503000000020003" pitchFamily="2" charset="77"/>
                <a:ea typeface="Times New Roman" panose="02020603050405020304" pitchFamily="18" charset="0"/>
              </a:rPr>
              <a:t>. With more and more film, television, literature. “journalism inflected by the creeping insight that catastrophic climate change is approaching, consumers of popular culture make up ‘a </a:t>
            </a:r>
            <a:r>
              <a:rPr lang="en-GB" sz="1800" dirty="0" err="1">
                <a:effectLst/>
                <a:latin typeface="Athelas" panose="02000503000000020003" pitchFamily="2" charset="77"/>
                <a:ea typeface="Times New Roman" panose="02020603050405020304" pitchFamily="18" charset="0"/>
              </a:rPr>
              <a:t>pretraumatized</a:t>
            </a:r>
            <a:r>
              <a:rPr lang="en-GB" sz="1800" dirty="0">
                <a:effectLst/>
                <a:latin typeface="Athelas" panose="02000503000000020003" pitchFamily="2" charset="77"/>
                <a:ea typeface="Times New Roman" panose="02020603050405020304" pitchFamily="18" charset="0"/>
              </a:rPr>
              <a:t> population.” </a:t>
            </a:r>
            <a:r>
              <a:rPr lang="en-GB" sz="1800" dirty="0" err="1">
                <a:effectLst/>
                <a:latin typeface="Athelas" panose="02000503000000020003" pitchFamily="2" charset="77"/>
                <a:ea typeface="Times New Roman" panose="02020603050405020304" pitchFamily="18" charset="0"/>
              </a:rPr>
              <a:t>Malm</a:t>
            </a:r>
            <a:endParaRPr lang="en-GB" sz="1800" dirty="0">
              <a:effectLst/>
              <a:latin typeface="Athelas" panose="02000503000000020003" pitchFamily="2" charset="77"/>
              <a:ea typeface="Times New Roman" panose="02020603050405020304" pitchFamily="18" charset="0"/>
            </a:endParaRPr>
          </a:p>
          <a:p>
            <a:endParaRPr lang="en-GB" dirty="0">
              <a:latin typeface="Athelas" panose="02000503000000020003" pitchFamily="2" charset="77"/>
              <a:ea typeface="Times New Roman" panose="02020603050405020304" pitchFamily="18" charset="0"/>
            </a:endParaRPr>
          </a:p>
          <a:p>
            <a:endParaRPr lang="en-GB" sz="1800" dirty="0">
              <a:effectLst/>
              <a:latin typeface="Athelas" panose="02000503000000020003" pitchFamily="2" charset="77"/>
              <a:ea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Apocalypse is the single most powerful master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metaphor that the contemporary environmental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at its disposal. Of no other dimension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contemporary environmentalism, furthermore, can it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so unequivocally said that the role of the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central to the project; for the rhetoric of apocalypticism</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implies that the fate of the world hinges 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arousal of the imagination to a sense of crisis.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Lawrence Buell, </a:t>
            </a:r>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Environmental Imagination: Thoreau,</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nature writing, and the formation of American Culture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(1995)</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Times New Roman" panose="02020603050405020304" pitchFamily="18" charset="0"/>
            </a:endParaRPr>
          </a:p>
        </p:txBody>
      </p:sp>
      <p:sp>
        <p:nvSpPr>
          <p:cNvPr id="4" name="TextBox 3">
            <a:extLst>
              <a:ext uri="{FF2B5EF4-FFF2-40B4-BE49-F238E27FC236}">
                <a16:creationId xmlns:a16="http://schemas.microsoft.com/office/drawing/2014/main" id="{F94595C9-15FD-A955-7190-6E9FA88D8F8A}"/>
              </a:ext>
            </a:extLst>
          </p:cNvPr>
          <p:cNvSpPr txBox="1"/>
          <p:nvPr/>
        </p:nvSpPr>
        <p:spPr>
          <a:xfrm>
            <a:off x="6829425" y="528638"/>
            <a:ext cx="5218032" cy="1754326"/>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But to frame all such attempts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to engage with </a:t>
            </a: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disastrous or catastrophic renderings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climate </a:t>
            </a: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change as negative misses the point of the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creative role of fiction and the cautionary offerings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disaster.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Yusoff</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&amp;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Gabrys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p>
        </p:txBody>
      </p:sp>
      <p:sp>
        <p:nvSpPr>
          <p:cNvPr id="5" name="TextBox 4">
            <a:extLst>
              <a:ext uri="{FF2B5EF4-FFF2-40B4-BE49-F238E27FC236}">
                <a16:creationId xmlns:a16="http://schemas.microsoft.com/office/drawing/2014/main" id="{011E859F-342B-F79A-60DA-F89DEF6F8ED5}"/>
              </a:ext>
            </a:extLst>
          </p:cNvPr>
          <p:cNvSpPr txBox="1"/>
          <p:nvPr/>
        </p:nvSpPr>
        <p:spPr>
          <a:xfrm>
            <a:off x="6338887" y="3020377"/>
            <a:ext cx="4806380" cy="646331"/>
          </a:xfrm>
          <a:prstGeom prst="rect">
            <a:avLst/>
          </a:prstGeom>
          <a:noFill/>
        </p:spPr>
        <p:txBody>
          <a:bodyPr wrap="none" rtlCol="0">
            <a:spAutoFit/>
          </a:bodyPr>
          <a:lstStyle/>
          <a:p>
            <a:r>
              <a:rPr lang="en-GB" dirty="0">
                <a:latin typeface="Times New Roman" panose="02020603050405020304" pitchFamily="18" charset="0"/>
                <a:ea typeface="Calibri" panose="020F0502020204030204" pitchFamily="34" charset="0"/>
              </a:rPr>
              <a:t>           </a:t>
            </a:r>
            <a:r>
              <a:rPr lang="en-GB" sz="1800" dirty="0">
                <a:effectLst/>
                <a:latin typeface="Athelas" panose="02000503000000020003" pitchFamily="2" charset="77"/>
                <a:ea typeface="Calibri" panose="020F0502020204030204" pitchFamily="34" charset="0"/>
              </a:rPr>
              <a:t>In the modern novel…catastrophism was </a:t>
            </a:r>
          </a:p>
          <a:p>
            <a:r>
              <a:rPr lang="en-GB" dirty="0">
                <a:latin typeface="Athelas" panose="02000503000000020003" pitchFamily="2" charset="77"/>
                <a:ea typeface="Calibri" panose="020F0502020204030204" pitchFamily="34" charset="0"/>
              </a:rPr>
              <a:t>             </a:t>
            </a:r>
            <a:r>
              <a:rPr lang="en-GB" sz="1800" dirty="0">
                <a:effectLst/>
                <a:latin typeface="Athelas" panose="02000503000000020003" pitchFamily="2" charset="77"/>
                <a:ea typeface="Calibri" panose="020F0502020204030204" pitchFamily="34" charset="0"/>
              </a:rPr>
              <a:t>relegated to the margins. Ghosh</a:t>
            </a:r>
            <a:endParaRPr lang="en-US" dirty="0">
              <a:latin typeface="Athelas" panose="02000503000000020003" pitchFamily="2" charset="77"/>
            </a:endParaRPr>
          </a:p>
        </p:txBody>
      </p:sp>
    </p:spTree>
    <p:extLst>
      <p:ext uri="{BB962C8B-B14F-4D97-AF65-F5344CB8AC3E}">
        <p14:creationId xmlns:p14="http://schemas.microsoft.com/office/powerpoint/2010/main" val="37575885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1717999" y="321734"/>
            <a:ext cx="2905170" cy="2905170"/>
          </a:xfrm>
          <a:prstGeom prst="rect">
            <a:avLst/>
          </a:prstGeom>
        </p:spPr>
      </p:pic>
      <p:pic>
        <p:nvPicPr>
          <p:cNvPr id="4" name="Picture 2" descr="The Day After Tomorrow">
            <a:extLst>
              <a:ext uri="{FF2B5EF4-FFF2-40B4-BE49-F238E27FC236}">
                <a16:creationId xmlns:a16="http://schemas.microsoft.com/office/drawing/2014/main" id="{AEA15E96-E11E-D843-8431-4C990D8E9D8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6288" y="3631096"/>
            <a:ext cx="5088589" cy="276056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5"/>
          <a:stretch>
            <a:fillRect/>
          </a:stretch>
        </p:blipFill>
        <p:spPr>
          <a:xfrm>
            <a:off x="7021536" y="321734"/>
            <a:ext cx="3999759" cy="6069922"/>
          </a:xfrm>
          <a:prstGeom prst="rect">
            <a:avLst/>
          </a:prstGeom>
        </p:spPr>
      </p:pic>
    </p:spTree>
    <p:extLst>
      <p:ext uri="{BB962C8B-B14F-4D97-AF65-F5344CB8AC3E}">
        <p14:creationId xmlns:p14="http://schemas.microsoft.com/office/powerpoint/2010/main" val="3879760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Day After Tomorrow (2004) - IMDb">
            <a:hlinkClick r:id="rId2"/>
            <a:extLst>
              <a:ext uri="{FF2B5EF4-FFF2-40B4-BE49-F238E27FC236}">
                <a16:creationId xmlns:a16="http://schemas.microsoft.com/office/drawing/2014/main" id="{F89D19B7-5419-839D-1821-A75A8851A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0"/>
            <a:ext cx="46307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572E41-90FD-4F51-1108-C445DDACB024}"/>
              </a:ext>
            </a:extLst>
          </p:cNvPr>
          <p:cNvSpPr txBox="1"/>
          <p:nvPr/>
        </p:nvSpPr>
        <p:spPr>
          <a:xfrm>
            <a:off x="5813210" y="1859339"/>
            <a:ext cx="5970802"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Apocalypse is the single most powerful master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metaphor that the contemporary environmental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at its disposal. Of no other dimension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contemporary environmentalism, furthermore, can it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so unequivocally said that the role of the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central to the project; for the rhetoric of apocalypticism</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implies that the fate of the world hinges 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arousal of the imagination to a sense of crisis.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Lawrence Buell </a:t>
            </a:r>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Environmental Imagination: Thoreau,</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nature writing, and the formation of American Culture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(1995)</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Tree>
    <p:extLst>
      <p:ext uri="{BB962C8B-B14F-4D97-AF65-F5344CB8AC3E}">
        <p14:creationId xmlns:p14="http://schemas.microsoft.com/office/powerpoint/2010/main" val="1048413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71FF90-A602-B3CF-189B-557666DA11BC}"/>
              </a:ext>
            </a:extLst>
          </p:cNvPr>
          <p:cNvSpPr txBox="1"/>
          <p:nvPr/>
        </p:nvSpPr>
        <p:spPr>
          <a:xfrm>
            <a:off x="464343" y="513101"/>
            <a:ext cx="6100762" cy="2554545"/>
          </a:xfrm>
          <a:prstGeom prst="rect">
            <a:avLst/>
          </a:prstGeom>
          <a:noFill/>
        </p:spPr>
        <p:txBody>
          <a:bodyPr wrap="square">
            <a:spAutoFit/>
          </a:bodyPr>
          <a:lstStyle/>
          <a:p>
            <a:r>
              <a:rPr lang="en-GB" sz="2000" dirty="0">
                <a:effectLst/>
                <a:latin typeface="Athelas" panose="02000503000000020003" pitchFamily="2" charset="77"/>
              </a:rPr>
              <a:t>And it appears that we are now in an era that will</a:t>
            </a:r>
          </a:p>
          <a:p>
            <a:r>
              <a:rPr lang="en-GB" sz="2000" dirty="0">
                <a:effectLst/>
                <a:latin typeface="Athelas" panose="02000503000000020003" pitchFamily="2" charset="77"/>
              </a:rPr>
              <a:t>be defined precisely by events that appear, by our current standards of normalcy, highly improbable: flash floods, hundred-year storms, persistent droughts, spells of unprecedented heat, sudden landslides, raging torrents pouring down from breached glacial lakes, and, yes, freakish tornadoes. Ghosh, </a:t>
            </a:r>
            <a:r>
              <a:rPr lang="en-GB" sz="2000" i="1" dirty="0">
                <a:effectLst/>
                <a:latin typeface="Athelas" panose="02000503000000020003" pitchFamily="2" charset="77"/>
              </a:rPr>
              <a:t>The Great Derangement</a:t>
            </a:r>
          </a:p>
          <a:p>
            <a:endParaRPr lang="en-GB" sz="2000" dirty="0">
              <a:effectLst/>
              <a:latin typeface="Athelas" panose="02000503000000020003" pitchFamily="2" charset="77"/>
            </a:endParaRPr>
          </a:p>
        </p:txBody>
      </p:sp>
      <p:pic>
        <p:nvPicPr>
          <p:cNvPr id="4" name="Picture 3" descr="A city in the fog&#10;&#10;Description automatically generated">
            <a:hlinkClick r:id="rId2"/>
            <a:extLst>
              <a:ext uri="{FF2B5EF4-FFF2-40B4-BE49-F238E27FC236}">
                <a16:creationId xmlns:a16="http://schemas.microsoft.com/office/drawing/2014/main" id="{F2460A25-03A5-D476-9A58-B3C6CD653C2F}"/>
              </a:ext>
            </a:extLst>
          </p:cNvPr>
          <p:cNvPicPr>
            <a:picLocks noChangeAspect="1"/>
          </p:cNvPicPr>
          <p:nvPr/>
        </p:nvPicPr>
        <p:blipFill>
          <a:blip r:embed="rId3"/>
          <a:stretch>
            <a:fillRect/>
          </a:stretch>
        </p:blipFill>
        <p:spPr>
          <a:xfrm>
            <a:off x="3686175" y="2864752"/>
            <a:ext cx="8305800" cy="3703569"/>
          </a:xfrm>
          <a:prstGeom prst="rect">
            <a:avLst/>
          </a:prstGeom>
        </p:spPr>
      </p:pic>
    </p:spTree>
    <p:extLst>
      <p:ext uri="{BB962C8B-B14F-4D97-AF65-F5344CB8AC3E}">
        <p14:creationId xmlns:p14="http://schemas.microsoft.com/office/powerpoint/2010/main" val="3626274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89EF65-B569-89CB-0F47-4ECFF948A6AF}"/>
              </a:ext>
            </a:extLst>
          </p:cNvPr>
          <p:cNvSpPr txBox="1"/>
          <p:nvPr/>
        </p:nvSpPr>
        <p:spPr>
          <a:xfrm>
            <a:off x="4929188" y="3057526"/>
            <a:ext cx="2718052" cy="523220"/>
          </a:xfrm>
          <a:prstGeom prst="rect">
            <a:avLst/>
          </a:prstGeom>
          <a:noFill/>
        </p:spPr>
        <p:txBody>
          <a:bodyPr wrap="none" rtlCol="0">
            <a:spAutoFit/>
          </a:bodyPr>
          <a:lstStyle/>
          <a:p>
            <a:r>
              <a:rPr lang="en-US" sz="2800" dirty="0">
                <a:latin typeface="Athelas" panose="02000503000000020003" pitchFamily="2" charset="77"/>
              </a:rPr>
              <a:t>Historic Material</a:t>
            </a:r>
          </a:p>
        </p:txBody>
      </p:sp>
    </p:spTree>
    <p:extLst>
      <p:ext uri="{BB962C8B-B14F-4D97-AF65-F5344CB8AC3E}">
        <p14:creationId xmlns:p14="http://schemas.microsoft.com/office/powerpoint/2010/main" val="1799929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7E838F-828C-F8EF-927B-5BC1A7ACC623}"/>
              </a:ext>
            </a:extLst>
          </p:cNvPr>
          <p:cNvSpPr txBox="1"/>
          <p:nvPr/>
        </p:nvSpPr>
        <p:spPr>
          <a:xfrm>
            <a:off x="4855917" y="2936557"/>
            <a:ext cx="2480166" cy="984885"/>
          </a:xfrm>
          <a:prstGeom prst="rect">
            <a:avLst/>
          </a:prstGeom>
          <a:noFill/>
        </p:spPr>
        <p:txBody>
          <a:bodyPr wrap="none" rtlCol="0">
            <a:spAutoFit/>
          </a:bodyPr>
          <a:lstStyle/>
          <a:p>
            <a:r>
              <a:rPr lang="en-US" sz="4000" b="1" dirty="0">
                <a:latin typeface="Athelas" panose="02000503000000020003" pitchFamily="2" charset="77"/>
              </a:rPr>
              <a:t>Imaginary</a:t>
            </a:r>
          </a:p>
          <a:p>
            <a:endParaRPr lang="en-US" dirty="0"/>
          </a:p>
        </p:txBody>
      </p:sp>
    </p:spTree>
    <p:extLst>
      <p:ext uri="{BB962C8B-B14F-4D97-AF65-F5344CB8AC3E}">
        <p14:creationId xmlns:p14="http://schemas.microsoft.com/office/powerpoint/2010/main" val="4243212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FCF296-886A-F5CB-AB71-1B04636BF4DE}"/>
              </a:ext>
            </a:extLst>
          </p:cNvPr>
          <p:cNvSpPr txBox="1"/>
          <p:nvPr/>
        </p:nvSpPr>
        <p:spPr>
          <a:xfrm>
            <a:off x="221456" y="391954"/>
            <a:ext cx="6100762" cy="6124754"/>
          </a:xfrm>
          <a:prstGeom prst="rect">
            <a:avLst/>
          </a:prstGeom>
          <a:noFill/>
        </p:spPr>
        <p:txBody>
          <a:bodyPr wrap="square">
            <a:spAutoFit/>
          </a:bodyPr>
          <a:lstStyle/>
          <a:p>
            <a:r>
              <a:rPr lang="en-GB" b="1" dirty="0">
                <a:effectLst/>
                <a:latin typeface="Athelas" panose="02000503000000020003" pitchFamily="2" charset="77"/>
                <a:ea typeface="Calibri" panose="020F0502020204030204" pitchFamily="34" charset="0"/>
                <a:cs typeface="Times New Roman" panose="02020603050405020304" pitchFamily="18" charset="0"/>
              </a:rPr>
              <a:t>4 THESES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Thesis 1: Anthropogenic Explanations of Climate Change Spell</a:t>
            </a:r>
          </a:p>
          <a:p>
            <a:r>
              <a:rPr lang="en-GB" dirty="0">
                <a:effectLst/>
                <a:latin typeface="Athelas" panose="02000503000000020003" pitchFamily="2" charset="77"/>
                <a:ea typeface="Calibri" panose="020F0502020204030204" pitchFamily="34" charset="0"/>
                <a:cs typeface="Times New Roman" panose="02020603050405020304" pitchFamily="18" charset="0"/>
              </a:rPr>
              <a:t>the </a:t>
            </a:r>
            <a:r>
              <a:rPr lang="en-GB" b="1" dirty="0">
                <a:effectLst/>
                <a:latin typeface="Athelas" panose="02000503000000020003" pitchFamily="2" charset="77"/>
                <a:ea typeface="Calibri" panose="020F0502020204030204" pitchFamily="34" charset="0"/>
                <a:cs typeface="Times New Roman" panose="02020603050405020304" pitchFamily="18" charset="0"/>
              </a:rPr>
              <a:t>Collapse of the Age-old Humanist Distinction between</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Natural History and Human History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Thesis 2: The Idea </a:t>
            </a:r>
            <a:r>
              <a:rPr lang="en-GB" b="1" dirty="0">
                <a:effectLst/>
                <a:latin typeface="Athelas" panose="02000503000000020003" pitchFamily="2" charset="77"/>
                <a:ea typeface="Calibri" panose="020F0502020204030204" pitchFamily="34" charset="0"/>
                <a:cs typeface="Times New Roman" panose="02020603050405020304" pitchFamily="18" charset="0"/>
              </a:rPr>
              <a:t>of the Anthropocene</a:t>
            </a:r>
            <a:r>
              <a:rPr lang="en-GB" dirty="0">
                <a:effectLst/>
                <a:latin typeface="Athelas" panose="02000503000000020003" pitchFamily="2" charset="77"/>
                <a:ea typeface="Calibri" panose="020F0502020204030204" pitchFamily="34" charset="0"/>
                <a:cs typeface="Times New Roman" panose="02020603050405020304" pitchFamily="18" charset="0"/>
              </a:rPr>
              <a:t>, the New Geological</a:t>
            </a:r>
          </a:p>
          <a:p>
            <a:r>
              <a:rPr lang="en-GB" dirty="0">
                <a:effectLst/>
                <a:latin typeface="Athelas" panose="02000503000000020003" pitchFamily="2" charset="77"/>
                <a:ea typeface="Calibri" panose="020F0502020204030204" pitchFamily="34" charset="0"/>
                <a:cs typeface="Times New Roman" panose="02020603050405020304" pitchFamily="18" charset="0"/>
              </a:rPr>
              <a:t>Epoch </a:t>
            </a:r>
            <a:r>
              <a:rPr lang="en-GB" b="1" dirty="0">
                <a:effectLst/>
                <a:latin typeface="Athelas" panose="02000503000000020003" pitchFamily="2" charset="77"/>
                <a:ea typeface="Calibri" panose="020F0502020204030204" pitchFamily="34" charset="0"/>
                <a:cs typeface="Times New Roman" panose="02020603050405020304" pitchFamily="18" charset="0"/>
              </a:rPr>
              <a:t>When Humans Exist as a Geological Force</a:t>
            </a:r>
            <a:r>
              <a:rPr lang="en-GB" dirty="0">
                <a:effectLst/>
                <a:latin typeface="Athelas" panose="02000503000000020003" pitchFamily="2" charset="77"/>
                <a:ea typeface="Calibri" panose="020F0502020204030204" pitchFamily="34" charset="0"/>
                <a:cs typeface="Times New Roman" panose="02020603050405020304" pitchFamily="18" charset="0"/>
              </a:rPr>
              <a:t>, Severely</a:t>
            </a:r>
          </a:p>
          <a:p>
            <a:r>
              <a:rPr lang="en-GB" b="1" dirty="0">
                <a:effectLst/>
                <a:latin typeface="Athelas" panose="02000503000000020003" pitchFamily="2" charset="77"/>
                <a:ea typeface="Calibri" panose="020F0502020204030204" pitchFamily="34" charset="0"/>
                <a:cs typeface="Times New Roman" panose="02020603050405020304" pitchFamily="18" charset="0"/>
              </a:rPr>
              <a:t>Qualifies Humanist Histories </a:t>
            </a:r>
            <a:r>
              <a:rPr lang="en-GB" dirty="0">
                <a:effectLst/>
                <a:latin typeface="Athelas" panose="02000503000000020003" pitchFamily="2" charset="77"/>
                <a:ea typeface="Calibri" panose="020F0502020204030204" pitchFamily="34" charset="0"/>
                <a:cs typeface="Times New Roman" panose="02020603050405020304" pitchFamily="18" charset="0"/>
              </a:rPr>
              <a:t>of Modernity/Globalization</a:t>
            </a:r>
          </a:p>
          <a:p>
            <a:r>
              <a:rPr lang="en-GB" dirty="0">
                <a:effectLst/>
                <a:latin typeface="Athelas" panose="02000503000000020003" pitchFamily="2" charset="77"/>
                <a:ea typeface="Calibri" panose="020F0502020204030204" pitchFamily="34" charset="0"/>
                <a:cs typeface="Times New Roman" panose="02020603050405020304" pitchFamily="18" charset="0"/>
              </a:rPr>
              <a:t> </a:t>
            </a:r>
          </a:p>
          <a:p>
            <a:r>
              <a:rPr lang="en-GB" dirty="0">
                <a:effectLst/>
                <a:latin typeface="Athelas" panose="02000503000000020003" pitchFamily="2" charset="77"/>
                <a:ea typeface="Calibri" panose="020F0502020204030204" pitchFamily="34" charset="0"/>
                <a:cs typeface="Times New Roman" panose="02020603050405020304" pitchFamily="18" charset="0"/>
              </a:rPr>
              <a:t>Thesis 3: The </a:t>
            </a:r>
            <a:r>
              <a:rPr lang="en-GB" b="1" dirty="0">
                <a:effectLst/>
                <a:latin typeface="Athelas" panose="02000503000000020003" pitchFamily="2" charset="77"/>
                <a:ea typeface="Calibri" panose="020F0502020204030204" pitchFamily="34" charset="0"/>
                <a:cs typeface="Times New Roman" panose="02020603050405020304" pitchFamily="18" charset="0"/>
              </a:rPr>
              <a:t>Geological Hypothesis</a:t>
            </a:r>
            <a:r>
              <a:rPr lang="en-GB" dirty="0">
                <a:effectLst/>
                <a:latin typeface="Athelas" panose="02000503000000020003" pitchFamily="2" charset="77"/>
                <a:ea typeface="Calibri" panose="020F0502020204030204" pitchFamily="34" charset="0"/>
                <a:cs typeface="Times New Roman" panose="02020603050405020304" pitchFamily="18" charset="0"/>
              </a:rPr>
              <a:t> Regarding the</a:t>
            </a:r>
          </a:p>
          <a:p>
            <a:r>
              <a:rPr lang="en-GB" dirty="0">
                <a:effectLst/>
                <a:latin typeface="Athelas" panose="02000503000000020003" pitchFamily="2" charset="77"/>
                <a:ea typeface="Calibri" panose="020F0502020204030204" pitchFamily="34" charset="0"/>
                <a:cs typeface="Times New Roman" panose="02020603050405020304" pitchFamily="18" charset="0"/>
              </a:rPr>
              <a:t>Anthropocene </a:t>
            </a:r>
            <a:r>
              <a:rPr lang="en-GB" b="1" dirty="0">
                <a:effectLst/>
                <a:latin typeface="Athelas" panose="02000503000000020003" pitchFamily="2" charset="77"/>
                <a:ea typeface="Calibri" panose="020F0502020204030204" pitchFamily="34" charset="0"/>
                <a:cs typeface="Times New Roman" panose="02020603050405020304" pitchFamily="18" charset="0"/>
              </a:rPr>
              <a:t>Requires Us to Put Global Histories of Capital in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Conversation with the Species History of Humans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 </a:t>
            </a:r>
          </a:p>
          <a:p>
            <a:r>
              <a:rPr lang="en-GB" dirty="0">
                <a:effectLst/>
                <a:latin typeface="Athelas" panose="02000503000000020003" pitchFamily="2" charset="77"/>
                <a:ea typeface="Calibri" panose="020F0502020204030204" pitchFamily="34" charset="0"/>
                <a:cs typeface="Times New Roman" panose="02020603050405020304" pitchFamily="18" charset="0"/>
              </a:rPr>
              <a:t>Thesis 4: </a:t>
            </a:r>
            <a:r>
              <a:rPr lang="en-GB" b="1" dirty="0">
                <a:effectLst/>
                <a:latin typeface="Athelas" panose="02000503000000020003" pitchFamily="2" charset="77"/>
                <a:ea typeface="Calibri" panose="020F0502020204030204" pitchFamily="34" charset="0"/>
                <a:cs typeface="Times New Roman" panose="02020603050405020304" pitchFamily="18" charset="0"/>
              </a:rPr>
              <a:t>The Cross-Hatching of Species History and the History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of Capital</a:t>
            </a:r>
            <a:r>
              <a:rPr lang="en-GB" dirty="0">
                <a:effectLst/>
                <a:latin typeface="Athelas" panose="02000503000000020003" pitchFamily="2" charset="77"/>
                <a:ea typeface="Calibri" panose="020F0502020204030204" pitchFamily="34" charset="0"/>
                <a:cs typeface="Times New Roman" panose="02020603050405020304" pitchFamily="18" charset="0"/>
              </a:rPr>
              <a:t> Is a Process of </a:t>
            </a:r>
            <a:r>
              <a:rPr lang="en-GB" b="1" dirty="0">
                <a:effectLst/>
                <a:latin typeface="Athelas" panose="02000503000000020003" pitchFamily="2" charset="77"/>
                <a:ea typeface="Calibri" panose="020F0502020204030204" pitchFamily="34" charset="0"/>
                <a:cs typeface="Times New Roman" panose="02020603050405020304" pitchFamily="18" charset="0"/>
              </a:rPr>
              <a:t>Probing the Limits of Historical</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Understanding</a:t>
            </a:r>
          </a:p>
          <a:p>
            <a:endParaRPr lang="en-GB" b="1" dirty="0">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Times New Roman" panose="02020603050405020304" pitchFamily="18" charset="0"/>
              </a:rPr>
              <a:t>Chakrabarty. “</a:t>
            </a:r>
            <a:r>
              <a:rPr lang="en-GB" u="sng" dirty="0">
                <a:solidFill>
                  <a:srgbClr val="0000FF"/>
                </a:solidFill>
                <a:effectLst/>
                <a:latin typeface="Athelas" panose="02000503000000020003" pitchFamily="2" charset="77"/>
                <a:ea typeface="Times New Roman" panose="02020603050405020304" pitchFamily="18" charset="0"/>
                <a:hlinkClick r:id="rId2"/>
              </a:rPr>
              <a:t>The Climate of History: Four Theses</a:t>
            </a:r>
            <a:r>
              <a:rPr lang="en-GB" dirty="0">
                <a:effectLst/>
                <a:latin typeface="Athelas" panose="02000503000000020003" pitchFamily="2" charset="77"/>
                <a:ea typeface="Times New Roman" panose="02020603050405020304" pitchFamily="18" charset="0"/>
              </a:rPr>
              <a:t>.” </a:t>
            </a:r>
            <a:r>
              <a:rPr lang="en-GB" u="sng" dirty="0">
                <a:solidFill>
                  <a:srgbClr val="0000FF"/>
                </a:solidFill>
                <a:effectLst/>
                <a:latin typeface="Athelas" panose="02000503000000020003" pitchFamily="2" charset="77"/>
                <a:ea typeface="Times New Roman" panose="02020603050405020304" pitchFamily="18" charset="0"/>
                <a:hlinkClick r:id="rId3"/>
              </a:rPr>
              <a:t>Critical Inquiry</a:t>
            </a:r>
            <a:r>
              <a:rPr lang="en-GB" dirty="0">
                <a:effectLst/>
                <a:latin typeface="Athelas" panose="02000503000000020003" pitchFamily="2" charset="77"/>
                <a:ea typeface="Times New Roman" panose="02020603050405020304" pitchFamily="18" charset="0"/>
              </a:rPr>
              <a:t> 35. 2 (2009): 197–222.</a:t>
            </a:r>
          </a:p>
          <a:p>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28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CAD921-0E6B-8250-7D5C-C9F6DD35FF25}"/>
              </a:ext>
            </a:extLst>
          </p:cNvPr>
          <p:cNvSpPr txBox="1"/>
          <p:nvPr/>
        </p:nvSpPr>
        <p:spPr>
          <a:xfrm>
            <a:off x="192881" y="197346"/>
            <a:ext cx="7722394" cy="5262979"/>
          </a:xfrm>
          <a:prstGeom prst="rect">
            <a:avLst/>
          </a:prstGeom>
          <a:noFill/>
        </p:spPr>
        <p:txBody>
          <a:bodyPr wrap="square">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the current crisis can precipitate a sense of the present that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disconnects the future from the past by putting such a future beyond the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grasp of historical sensibility. The </a:t>
            </a:r>
            <a:r>
              <a:rPr lang="en-GB" sz="1600" b="1" dirty="0">
                <a:effectLst/>
                <a:latin typeface="Athelas" panose="02000503000000020003" pitchFamily="2" charset="77"/>
                <a:ea typeface="Calibri" panose="020F0502020204030204" pitchFamily="34" charset="0"/>
                <a:cs typeface="Times New Roman" panose="02020603050405020304" pitchFamily="18" charset="0"/>
              </a:rPr>
              <a:t>discipline of history exists on the assumption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our past, present, and future are connected by a certain</a:t>
            </a:r>
          </a:p>
          <a:p>
            <a:r>
              <a:rPr lang="en-GB" sz="1600" b="1" dirty="0">
                <a:effectLst/>
                <a:latin typeface="Athelas" panose="02000503000000020003" pitchFamily="2" charset="77"/>
                <a:ea typeface="Calibri" panose="020F0502020204030204" pitchFamily="34" charset="0"/>
                <a:cs typeface="Times New Roman" panose="02020603050405020304" pitchFamily="18" charset="0"/>
              </a:rPr>
              <a:t>continuity</a:t>
            </a:r>
            <a:r>
              <a:rPr lang="en-GB" sz="1600" dirty="0">
                <a:effectLst/>
                <a:latin typeface="Athelas" panose="02000503000000020003" pitchFamily="2" charset="77"/>
                <a:ea typeface="Calibri" panose="020F0502020204030204" pitchFamily="34" charset="0"/>
                <a:cs typeface="Times New Roman" panose="02020603050405020304" pitchFamily="18" charset="0"/>
              </a:rPr>
              <a:t> of human experience.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600" b="1" dirty="0">
                <a:effectLst/>
                <a:latin typeface="Athelas" panose="02000503000000020003" pitchFamily="2" charset="77"/>
                <a:ea typeface="Calibri" panose="020F0502020204030204" pitchFamily="34" charset="0"/>
                <a:cs typeface="Times New Roman" panose="02020603050405020304" pitchFamily="18" charset="0"/>
              </a:rPr>
              <a:t>our usual historical practices </a:t>
            </a:r>
            <a:r>
              <a:rPr lang="en-GB" sz="1600" dirty="0">
                <a:effectLst/>
                <a:latin typeface="Athelas" panose="02000503000000020003" pitchFamily="2" charset="77"/>
                <a:ea typeface="Calibri" panose="020F0502020204030204" pitchFamily="34" charset="0"/>
                <a:cs typeface="Times New Roman" panose="02020603050405020304" pitchFamily="18" charset="0"/>
              </a:rPr>
              <a:t>for visualizing times, past and future, times inaccessible</a:t>
            </a: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to us personally—the exercise of historical understanding—</a:t>
            </a:r>
            <a:r>
              <a:rPr lang="en-GB" sz="1600" b="1" dirty="0">
                <a:effectLst/>
                <a:latin typeface="Athelas" panose="02000503000000020003" pitchFamily="2" charset="77"/>
                <a:ea typeface="Calibri" panose="020F0502020204030204" pitchFamily="34" charset="0"/>
                <a:cs typeface="Times New Roman" panose="02020603050405020304" pitchFamily="18" charset="0"/>
              </a:rPr>
              <a:t>are thrown</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a:effectLst/>
                <a:latin typeface="Athelas" panose="02000503000000020003" pitchFamily="2" charset="77"/>
                <a:ea typeface="Calibri" panose="020F0502020204030204" pitchFamily="34" charset="0"/>
                <a:cs typeface="Times New Roman" panose="02020603050405020304" pitchFamily="18" charset="0"/>
              </a:rPr>
              <a:t>into a deep contradiction and confusion.</a:t>
            </a:r>
            <a:r>
              <a:rPr lang="en-GB" sz="1600" dirty="0">
                <a:effectLst/>
                <a:latin typeface="Athelas" panose="02000503000000020003" pitchFamily="2" charset="77"/>
                <a:ea typeface="Calibri" panose="020F0502020204030204" pitchFamily="34" charset="0"/>
                <a:cs typeface="Times New Roman" panose="02020603050405020304" pitchFamily="18" charset="0"/>
              </a:rPr>
              <a:t> Weisman’s experiment indicates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how such confusion follows from our contemporary sense of the present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insofar as that present gives rise to concerns about our future. Certain scientific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propositions have come into circulation in the public domain that have profound, even</a:t>
            </a: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transformative, implications for how we think about human history</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current planetary crisis of climate change or global warming elicits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 variety of responses in individuals, groups, and governments, ranging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from denial, disconnect, and indifference to a spirit of engagement and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activism of varying kinds and degrees. These responses saturate our sense of the now.</a:t>
            </a:r>
            <a:endParaRPr lang="en-GB" sz="1600" dirty="0">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If, indeed, globalization and global warming are born of overlapping processes, the question is, </a:t>
            </a:r>
            <a:r>
              <a:rPr lang="en-GB" sz="1600" dirty="0">
                <a:latin typeface="Athelas" panose="02000503000000020003" pitchFamily="2" charset="77"/>
                <a:ea typeface="Calibri" panose="020F0502020204030204" pitchFamily="34" charset="0"/>
                <a:cs typeface="Times New Roman" panose="02020603050405020304" pitchFamily="18" charset="0"/>
              </a:rPr>
              <a:t>h</a:t>
            </a:r>
            <a:r>
              <a:rPr lang="en-GB" sz="1600" dirty="0">
                <a:effectLst/>
                <a:latin typeface="Athelas" panose="02000503000000020003" pitchFamily="2" charset="77"/>
                <a:ea typeface="Calibri" panose="020F0502020204030204" pitchFamily="34" charset="0"/>
                <a:cs typeface="Times New Roman" panose="02020603050405020304" pitchFamily="18" charset="0"/>
              </a:rPr>
              <a:t>ow do we bring them together in our understanding of the world?</a:t>
            </a: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Chakrabarty</a:t>
            </a:r>
          </a:p>
        </p:txBody>
      </p:sp>
    </p:spTree>
    <p:extLst>
      <p:ext uri="{BB962C8B-B14F-4D97-AF65-F5344CB8AC3E}">
        <p14:creationId xmlns:p14="http://schemas.microsoft.com/office/powerpoint/2010/main" val="3760906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2E7E3D-2DF9-979E-6931-D6062E62A9B8}"/>
              </a:ext>
            </a:extLst>
          </p:cNvPr>
          <p:cNvSpPr txBox="1"/>
          <p:nvPr/>
        </p:nvSpPr>
        <p:spPr>
          <a:xfrm>
            <a:off x="185738" y="0"/>
            <a:ext cx="8572499" cy="7725192"/>
          </a:xfrm>
          <a:prstGeom prst="rect">
            <a:avLst/>
          </a:prstGeom>
          <a:noFill/>
        </p:spPr>
        <p:txBody>
          <a:bodyPr wrap="square" rtlCol="0">
            <a:spAutoFit/>
          </a:bodyPr>
          <a:lstStyle/>
          <a:p>
            <a:r>
              <a:rPr lang="en-GB" sz="1600" dirty="0">
                <a:effectLst/>
                <a:latin typeface="Athelas" panose="02000503000000020003" pitchFamily="2" charset="77"/>
                <a:ea typeface="Times New Roman" panose="02020603050405020304" pitchFamily="18" charset="0"/>
              </a:rPr>
              <a:t>The uncountable repetitions of the same act over the past two </a:t>
            </a:r>
          </a:p>
          <a:p>
            <a:r>
              <a:rPr lang="en-GB" sz="1600" dirty="0">
                <a:effectLst/>
                <a:latin typeface="Athelas" panose="02000503000000020003" pitchFamily="2" charset="77"/>
                <a:ea typeface="Times New Roman" panose="02020603050405020304" pitchFamily="18" charset="0"/>
              </a:rPr>
              <a:t>centuries form the defeated time now pouring down from the sky. </a:t>
            </a:r>
          </a:p>
          <a:p>
            <a:r>
              <a:rPr lang="en-GB" sz="1600" dirty="0">
                <a:effectLst/>
                <a:latin typeface="Athelas" panose="02000503000000020003" pitchFamily="2" charset="77"/>
                <a:ea typeface="Times New Roman" panose="02020603050405020304" pitchFamily="18" charset="0"/>
              </a:rPr>
              <a:t>How can we apprehend that process?   </a:t>
            </a:r>
            <a:r>
              <a:rPr lang="en-GB" sz="1600" dirty="0" err="1">
                <a:effectLst/>
                <a:latin typeface="Athelas" panose="02000503000000020003" pitchFamily="2" charset="77"/>
                <a:ea typeface="Times New Roman" panose="02020603050405020304" pitchFamily="18" charset="0"/>
              </a:rPr>
              <a:t>Malm</a:t>
            </a:r>
            <a:endParaRPr lang="en-GB" sz="1600" dirty="0">
              <a:effectLst/>
              <a:latin typeface="Athelas" panose="02000503000000020003" pitchFamily="2" charset="77"/>
              <a:ea typeface="Times New Roman" panose="02020603050405020304" pitchFamily="18" charset="0"/>
            </a:endParaRPr>
          </a:p>
          <a:p>
            <a:endParaRPr lang="en-GB" sz="1600" dirty="0">
              <a:latin typeface="Athelas" panose="02000503000000020003" pitchFamily="2" charset="77"/>
              <a:ea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Scholars writing on the current climate-change crisis are indeed saying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something significantly different from what environmental historians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have said so far. In unwittingly destroying the artificial but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time-honored</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distinction between natural and human histories, climate scientists posit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the human being has become something much larger than the simple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biological agent that he or she always has been. Humans now wield a</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geological force. As Oreskes puts it: “To deny that global warming is real is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precisely to deny that humans </a:t>
            </a:r>
            <a:r>
              <a:rPr lang="en-GB" sz="1600" u="sng" dirty="0">
                <a:effectLst/>
                <a:latin typeface="Athelas" panose="02000503000000020003" pitchFamily="2" charset="77"/>
                <a:ea typeface="Calibri" panose="020F0502020204030204" pitchFamily="34" charset="0"/>
                <a:cs typeface="Times New Roman" panose="02020603050405020304" pitchFamily="18" charset="0"/>
              </a:rPr>
              <a:t>have become geological agents</a:t>
            </a:r>
            <a:r>
              <a:rPr lang="en-GB" sz="1600" dirty="0">
                <a:effectLst/>
                <a:latin typeface="Athelas" panose="02000503000000020003" pitchFamily="2" charset="77"/>
                <a:ea typeface="Calibri" panose="020F0502020204030204" pitchFamily="34" charset="0"/>
                <a:cs typeface="Times New Roman" panose="02020603050405020304" pitchFamily="18" charset="0"/>
              </a:rPr>
              <a:t>, changing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most basic physical processes of the earth.”</a:t>
            </a: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 no discussion of freedom in the period since the Enlightenment was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there ever any awareness of the geological agency that human beings were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acquiring at the same time as and through processes closely linked to their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acquisition of freedom. Geological time and the chronology of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histories remained unrelated. This distance between the two calendars, 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we have seen, is what climate scientists now claim has collapsed. The period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 have mentioned, from 1750 to now, is also the time when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beings switched from wood and other renewable fuels to large-scale use of</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fossil fuel—first coal and then oil and gas. The mansion of modern freedoms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stands on an ever-expanding base of fossil-fuel use. Most of our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freedoms so far have been energy-intensive.</a:t>
            </a:r>
          </a:p>
          <a:p>
            <a:r>
              <a:rPr lang="en-GB" sz="1600" dirty="0">
                <a:latin typeface="Athelas" panose="02000503000000020003" pitchFamily="2" charset="77"/>
                <a:ea typeface="Calibri" panose="020F0502020204030204" pitchFamily="34" charset="0"/>
                <a:cs typeface="Times New Roman" panose="02020603050405020304" pitchFamily="18" charset="0"/>
              </a:rPr>
              <a:t>Chakrabarty</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Times New Roman" panose="02020603050405020304" pitchFamily="18" charset="0"/>
            </a:endParaRPr>
          </a:p>
          <a:p>
            <a:endParaRPr lang="en-US" sz="1600" dirty="0">
              <a:latin typeface="Athelas" panose="02000503000000020003" pitchFamily="2" charset="77"/>
            </a:endParaRPr>
          </a:p>
        </p:txBody>
      </p:sp>
    </p:spTree>
    <p:extLst>
      <p:ext uri="{BB962C8B-B14F-4D97-AF65-F5344CB8AC3E}">
        <p14:creationId xmlns:p14="http://schemas.microsoft.com/office/powerpoint/2010/main" val="19255118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3D78AA-3636-450F-02DE-11810E0CF0FB}"/>
              </a:ext>
            </a:extLst>
          </p:cNvPr>
          <p:cNvSpPr txBox="1"/>
          <p:nvPr/>
        </p:nvSpPr>
        <p:spPr>
          <a:xfrm>
            <a:off x="5606122" y="3167390"/>
            <a:ext cx="979755" cy="523220"/>
          </a:xfrm>
          <a:prstGeom prst="rect">
            <a:avLst/>
          </a:prstGeom>
          <a:noFill/>
        </p:spPr>
        <p:txBody>
          <a:bodyPr wrap="none" rtlCol="0">
            <a:spAutoFit/>
          </a:bodyPr>
          <a:lstStyle/>
          <a:p>
            <a:r>
              <a:rPr lang="en-US" sz="2800" dirty="0">
                <a:latin typeface="Athelas" panose="02000503000000020003" pitchFamily="2" charset="77"/>
              </a:rPr>
              <a:t>Time</a:t>
            </a:r>
          </a:p>
        </p:txBody>
      </p:sp>
    </p:spTree>
    <p:extLst>
      <p:ext uri="{BB962C8B-B14F-4D97-AF65-F5344CB8AC3E}">
        <p14:creationId xmlns:p14="http://schemas.microsoft.com/office/powerpoint/2010/main" val="2181486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223C39-B518-2F40-A66E-A2CB3B3859F6}"/>
              </a:ext>
            </a:extLst>
          </p:cNvPr>
          <p:cNvPicPr>
            <a:picLocks noChangeAspect="1"/>
          </p:cNvPicPr>
          <p:nvPr/>
        </p:nvPicPr>
        <p:blipFill>
          <a:blip r:embed="rId2"/>
          <a:stretch>
            <a:fillRect/>
          </a:stretch>
        </p:blipFill>
        <p:spPr>
          <a:xfrm>
            <a:off x="7291828" y="0"/>
            <a:ext cx="4539079" cy="6858000"/>
          </a:xfrm>
          <a:prstGeom prst="rect">
            <a:avLst/>
          </a:prstGeom>
        </p:spPr>
      </p:pic>
      <p:sp>
        <p:nvSpPr>
          <p:cNvPr id="3" name="Rectangle 2">
            <a:extLst>
              <a:ext uri="{FF2B5EF4-FFF2-40B4-BE49-F238E27FC236}">
                <a16:creationId xmlns:a16="http://schemas.microsoft.com/office/drawing/2014/main" id="{4808CD79-0A11-934F-B636-EABE71E50CAD}"/>
              </a:ext>
            </a:extLst>
          </p:cNvPr>
          <p:cNvSpPr/>
          <p:nvPr/>
        </p:nvSpPr>
        <p:spPr>
          <a:xfrm>
            <a:off x="174994" y="120692"/>
            <a:ext cx="6602484" cy="6986528"/>
          </a:xfrm>
          <a:prstGeom prst="rect">
            <a:avLst/>
          </a:prstGeom>
        </p:spPr>
        <p:txBody>
          <a:bodyPr wrap="square">
            <a:spAutoFit/>
          </a:bodyPr>
          <a:lstStyle/>
          <a:p>
            <a:r>
              <a:rPr lang="en-GB" sz="1600" dirty="0">
                <a:effectLst/>
                <a:latin typeface="Athelas" panose="02000503000000020003" pitchFamily="2" charset="77"/>
                <a:ea typeface="Times New Roman" panose="02020603050405020304" pitchFamily="18" charset="0"/>
                <a:cs typeface="Calibri" panose="020F0502020204030204" pitchFamily="34" charset="0"/>
              </a:rPr>
              <a:t>‘</a:t>
            </a:r>
            <a:r>
              <a:rPr lang="en-GB" sz="1600" dirty="0">
                <a:effectLst/>
                <a:latin typeface="Athelas" panose="02000503000000020003" pitchFamily="2" charset="77"/>
                <a:ea typeface="Times New Roman" panose="02020603050405020304" pitchFamily="18" charset="0"/>
              </a:rPr>
              <a:t>We continue to live on a stage where there </a:t>
            </a:r>
            <a:r>
              <a:rPr lang="en-GB" sz="1600" b="1" dirty="0">
                <a:effectLst/>
                <a:latin typeface="Athelas" panose="02000503000000020003" pitchFamily="2" charset="77"/>
                <a:ea typeface="Times New Roman" panose="02020603050405020304" pitchFamily="18" charset="0"/>
              </a:rPr>
              <a:t>is nothing but the present</a:t>
            </a:r>
            <a:r>
              <a:rPr lang="en-GB" sz="1600" dirty="0">
                <a:effectLst/>
                <a:latin typeface="Athelas" panose="02000503000000020003" pitchFamily="2" charset="77"/>
                <a:ea typeface="Times New Roman" panose="02020603050405020304" pitchFamily="18" charset="0"/>
              </a:rPr>
              <a:t>. Past and future alike have dissolved into a perpetual now, leaving us imprisoned in a moment without links backwards or forwards: only the dimension of space extends in all directions, across the seamless surface of a globalised world, in which everyone is connected to everyone else through uncountable threads – but time has ceased flowing.’</a:t>
            </a:r>
            <a:endParaRPr lang="en-GB" sz="1600" dirty="0">
              <a:latin typeface="Athelas" panose="02000503000000020003" pitchFamily="2" charset="77"/>
              <a:ea typeface="Calibri" panose="020F0502020204030204" pitchFamily="34" charset="0"/>
              <a:cs typeface="Calibri" panose="020F0502020204030204" pitchFamily="34" charset="0"/>
            </a:endParaRPr>
          </a:p>
          <a:p>
            <a:endParaRPr lang="en-GB" sz="1600" dirty="0">
              <a:latin typeface="Athelas" panose="02000503000000020003" pitchFamily="2" charset="77"/>
              <a:ea typeface="Calibri" panose="020F0502020204030204" pitchFamily="34" charset="0"/>
              <a:cs typeface="Calibri" panose="020F0502020204030204" pitchFamily="34" charset="0"/>
            </a:endParaRPr>
          </a:p>
          <a:p>
            <a:r>
              <a:rPr lang="en-GB" sz="1600" dirty="0">
                <a:latin typeface="Athelas" panose="02000503000000020003" pitchFamily="2" charset="77"/>
                <a:ea typeface="Calibri" panose="020F0502020204030204" pitchFamily="34" charset="0"/>
                <a:cs typeface="Calibri" panose="020F0502020204030204" pitchFamily="34" charset="0"/>
              </a:rPr>
              <a:t>‘We can never be in the heat of the moment only in the heat of this ongoing past…it is the legacy of what people have done….the air is heavy with time.’ </a:t>
            </a:r>
          </a:p>
          <a:p>
            <a:endParaRPr lang="en-GB" sz="1600" dirty="0">
              <a:latin typeface="Athelas" panose="02000503000000020003" pitchFamily="2" charset="77"/>
              <a:ea typeface="Calibri" panose="020F0502020204030204" pitchFamily="34" charset="0"/>
              <a:cs typeface="Calibri" panose="020F0502020204030204" pitchFamily="34" charset="0"/>
            </a:endParaRPr>
          </a:p>
          <a:p>
            <a:r>
              <a:rPr lang="en-GB" sz="1600" dirty="0">
                <a:latin typeface="Athelas" panose="02000503000000020003" pitchFamily="2" charset="77"/>
                <a:ea typeface="Calibri" panose="020F0502020204030204" pitchFamily="34" charset="0"/>
                <a:cs typeface="Calibri" panose="020F0502020204030204" pitchFamily="34" charset="0"/>
              </a:rPr>
              <a:t>‘The links do not only run backwards. The shadow of anthropogenic CO</a:t>
            </a:r>
            <a:r>
              <a:rPr lang="en-GB" sz="1600" baseline="-25000" dirty="0">
                <a:latin typeface="Athelas" panose="02000503000000020003" pitchFamily="2" charset="77"/>
                <a:ea typeface="Calibri" panose="020F0502020204030204" pitchFamily="34" charset="0"/>
                <a:cs typeface="Calibri" panose="020F0502020204030204" pitchFamily="34" charset="0"/>
              </a:rPr>
              <a:t>2</a:t>
            </a:r>
            <a:r>
              <a:rPr lang="en-GB" sz="1600" dirty="0">
                <a:latin typeface="Athelas" panose="02000503000000020003" pitchFamily="2" charset="77"/>
                <a:ea typeface="Calibri" panose="020F0502020204030204" pitchFamily="34" charset="0"/>
                <a:cs typeface="Calibri" panose="020F0502020204030204" pitchFamily="34" charset="0"/>
              </a:rPr>
              <a:t> covers the foreseeable and extends into the unfathomable future.’ </a:t>
            </a:r>
          </a:p>
          <a:p>
            <a:endParaRPr lang="en-GB" sz="1600" dirty="0">
              <a:latin typeface="Athelas" panose="02000503000000020003" pitchFamily="2" charset="77"/>
              <a:ea typeface="Calibri" panose="020F0502020204030204" pitchFamily="34" charset="0"/>
              <a:cs typeface="Calibri" panose="020F0502020204030204" pitchFamily="34" charset="0"/>
            </a:endParaRPr>
          </a:p>
          <a:p>
            <a:r>
              <a:rPr lang="en-GB" sz="1600" dirty="0">
                <a:latin typeface="Athelas" panose="02000503000000020003" pitchFamily="2" charset="77"/>
                <a:ea typeface="Calibri" panose="020F0502020204030204" pitchFamily="34" charset="0"/>
                <a:cs typeface="Calibri" panose="020F0502020204030204" pitchFamily="34" charset="0"/>
              </a:rPr>
              <a:t>‘There is no synchronicity in climate change. Now more than ever, we inhabit the diachronic, the discordant, the inchoate.’ </a:t>
            </a:r>
          </a:p>
          <a:p>
            <a:endParaRPr lang="en-GB" sz="1600" dirty="0">
              <a:latin typeface="Athelas" panose="02000503000000020003" pitchFamily="2" charset="77"/>
              <a:ea typeface="Calibri" panose="020F0502020204030204" pitchFamily="34" charset="0"/>
              <a:cs typeface="Calibri" panose="020F0502020204030204" pitchFamily="34" charset="0"/>
            </a:endParaRPr>
          </a:p>
          <a:p>
            <a:r>
              <a:rPr lang="en-GB" sz="1600" dirty="0">
                <a:latin typeface="Athelas" panose="02000503000000020003" pitchFamily="2" charset="77"/>
                <a:ea typeface="Calibri" panose="020F0502020204030204" pitchFamily="34" charset="0"/>
                <a:cs typeface="Times New Roman" panose="02020603050405020304" pitchFamily="18" charset="0"/>
              </a:rPr>
              <a:t>‘</a:t>
            </a:r>
            <a:r>
              <a:rPr lang="en-GB" sz="1600" dirty="0">
                <a:effectLst/>
                <a:latin typeface="Athelas" panose="02000503000000020003" pitchFamily="2" charset="77"/>
                <a:ea typeface="Calibri" panose="020F0502020204030204" pitchFamily="34" charset="0"/>
                <a:cs typeface="Times New Roman" panose="02020603050405020304" pitchFamily="18" charset="0"/>
              </a:rPr>
              <a:t>Much of this can still be avoided. That possibility supercharges our moment with time… “ An eternity is determined now.’</a:t>
            </a: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Times New Roman" panose="02020603050405020304" pitchFamily="18" charset="0"/>
              </a:rPr>
              <a:t>“We are only in the very early stages, but already our daily life, our psychic experience, our cultural responses, even our politics show signs of being sucked back by planetary forces into the hole of time, the present dissolving into past and future alike. Postmodernity seems to be visited by its antithesis: a condition of time and nature conquering ever more space. Call it the warming condition.”</a:t>
            </a:r>
            <a:endParaRPr lang="en-GB" sz="1600" dirty="0">
              <a:latin typeface="Athelas" panose="02000503000000020003" pitchFamily="2" charset="77"/>
              <a:ea typeface="Calibri" panose="020F0502020204030204" pitchFamily="34" charset="0"/>
              <a:cs typeface="Calibri" panose="020F0502020204030204" pitchFamily="34" charset="0"/>
            </a:endParaRPr>
          </a:p>
          <a:p>
            <a:endParaRPr lang="en-GB" sz="1600" dirty="0">
              <a:latin typeface="Athelas" panose="02000503000000020003" pitchFamily="2" charset="77"/>
              <a:cs typeface="Calibri" panose="020F0502020204030204" pitchFamily="34" charset="0"/>
            </a:endParaRPr>
          </a:p>
          <a:p>
            <a:r>
              <a:rPr lang="en-GB" sz="1600" dirty="0">
                <a:latin typeface="Athelas" panose="02000503000000020003" pitchFamily="2" charset="77"/>
                <a:cs typeface="Calibri" panose="020F0502020204030204" pitchFamily="34" charset="0"/>
              </a:rPr>
              <a:t>From “Introduction: Theory for the Warming Condition”</a:t>
            </a:r>
            <a:endParaRPr lang="en-US" sz="1600" dirty="0">
              <a:latin typeface="Athelas" panose="02000503000000020003" pitchFamily="2" charset="77"/>
            </a:endParaRPr>
          </a:p>
        </p:txBody>
      </p:sp>
    </p:spTree>
    <p:extLst>
      <p:ext uri="{BB962C8B-B14F-4D97-AF65-F5344CB8AC3E}">
        <p14:creationId xmlns:p14="http://schemas.microsoft.com/office/powerpoint/2010/main" val="2487574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36ABE8-E34C-4D44-A241-426DFE890DC5}"/>
              </a:ext>
            </a:extLst>
          </p:cNvPr>
          <p:cNvSpPr/>
          <p:nvPr/>
        </p:nvSpPr>
        <p:spPr>
          <a:xfrm>
            <a:off x="414528" y="410301"/>
            <a:ext cx="8546592" cy="5632311"/>
          </a:xfrm>
          <a:prstGeom prst="rect">
            <a:avLst/>
          </a:prstGeom>
        </p:spPr>
        <p:txBody>
          <a:bodyPr wrap="square">
            <a:spAutoFit/>
          </a:bodyPr>
          <a:lstStyle/>
          <a:p>
            <a:r>
              <a:rPr lang="en-GB" sz="2400" dirty="0">
                <a:latin typeface="Athelas" panose="02000503000000020003" pitchFamily="2" charset="77"/>
              </a:rPr>
              <a:t>The formal study of climate science introduces the global to individual and local scales of experience, which literature – most obviously, the novel – accommodates. </a:t>
            </a:r>
            <a:r>
              <a:rPr lang="en-GB" sz="2400" dirty="0">
                <a:highlight>
                  <a:srgbClr val="FFFF00"/>
                </a:highlight>
                <a:latin typeface="Athelas" panose="02000503000000020003" pitchFamily="2" charset="77"/>
              </a:rPr>
              <a:t>But literary convention is rather more stretched by climatic conceptions of time</a:t>
            </a:r>
            <a:r>
              <a:rPr lang="en-GB" sz="2400" dirty="0">
                <a:latin typeface="Athelas" panose="02000503000000020003" pitchFamily="2" charset="77"/>
              </a:rPr>
              <a:t>. Alongside individual and local timescales (that is, human lifetimes and historical epochs), climate science and, particularly, this century’s concerns about climate change bring into purview not just individual and local but geological durations of time. It is, then, not the climatological expansion of the concept of time as universal time that is at stake here – universal time is a function of a global sensibility </a:t>
            </a:r>
            <a:r>
              <a:rPr lang="en-GB" sz="2400" dirty="0">
                <a:highlight>
                  <a:srgbClr val="FFFF00"/>
                </a:highlight>
                <a:latin typeface="Athelas" panose="02000503000000020003" pitchFamily="2" charset="77"/>
              </a:rPr>
              <a:t>and thus a matter of rendering time as spatially simultaneous</a:t>
            </a:r>
            <a:r>
              <a:rPr lang="en-GB" sz="2400" dirty="0">
                <a:latin typeface="Athelas" panose="02000503000000020003" pitchFamily="2" charset="77"/>
              </a:rPr>
              <a:t>. What matters as climate science turns its gaze to climate systems and climate change is not the apprehension of time as universal, as a function of the apprehension of space as global, </a:t>
            </a:r>
            <a:r>
              <a:rPr lang="en-GB" sz="2400" dirty="0">
                <a:highlight>
                  <a:srgbClr val="FFFF00"/>
                </a:highlight>
                <a:latin typeface="Athelas" panose="02000503000000020003" pitchFamily="2" charset="77"/>
              </a:rPr>
              <a:t>but the ability to expand time frames and durations</a:t>
            </a:r>
            <a:r>
              <a:rPr lang="en-GB" sz="2400" dirty="0">
                <a:latin typeface="Athelas" panose="02000503000000020003" pitchFamily="2" charset="77"/>
              </a:rPr>
              <a:t>. </a:t>
            </a:r>
          </a:p>
        </p:txBody>
      </p:sp>
      <p:sp>
        <p:nvSpPr>
          <p:cNvPr id="3" name="TextBox 2">
            <a:extLst>
              <a:ext uri="{FF2B5EF4-FFF2-40B4-BE49-F238E27FC236}">
                <a16:creationId xmlns:a16="http://schemas.microsoft.com/office/drawing/2014/main" id="{01404B18-3C80-6246-9BA1-FFF110093D8E}"/>
              </a:ext>
            </a:extLst>
          </p:cNvPr>
          <p:cNvSpPr txBox="1"/>
          <p:nvPr/>
        </p:nvSpPr>
        <p:spPr>
          <a:xfrm>
            <a:off x="414528" y="6078367"/>
            <a:ext cx="9125319" cy="461665"/>
          </a:xfrm>
          <a:prstGeom prst="rect">
            <a:avLst/>
          </a:prstGeom>
          <a:noFill/>
        </p:spPr>
        <p:txBody>
          <a:bodyPr wrap="none" rtlCol="0">
            <a:spAutoFit/>
          </a:bodyPr>
          <a:lstStyle/>
          <a:p>
            <a:r>
              <a:rPr lang="en-US" sz="2400" dirty="0">
                <a:latin typeface="Athelas" panose="02000503000000020003" pitchFamily="2" charset="77"/>
              </a:rPr>
              <a:t>Adeline Johns-Putra, ‘Introduction’ to </a:t>
            </a:r>
            <a:r>
              <a:rPr lang="en-US" sz="2400" i="1" dirty="0">
                <a:latin typeface="Athelas" panose="02000503000000020003" pitchFamily="2" charset="77"/>
              </a:rPr>
              <a:t>Climate and Literature</a:t>
            </a:r>
            <a:r>
              <a:rPr lang="en-US" sz="2400" dirty="0">
                <a:latin typeface="Athelas" panose="02000503000000020003" pitchFamily="2" charset="77"/>
              </a:rPr>
              <a:t>, CUP, 2019 </a:t>
            </a:r>
          </a:p>
        </p:txBody>
      </p:sp>
      <p:pic>
        <p:nvPicPr>
          <p:cNvPr id="19458" name="Picture 2" descr="Image result for climate and literature johns putra">
            <a:extLst>
              <a:ext uri="{FF2B5EF4-FFF2-40B4-BE49-F238E27FC236}">
                <a16:creationId xmlns:a16="http://schemas.microsoft.com/office/drawing/2014/main" id="{B9999A7D-7A1D-4247-8A8C-97F8404E68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1120" y="806948"/>
            <a:ext cx="2677768" cy="4046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910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50" name="Picture 6" descr="Douglas Coupland - Artworks for Sale &amp; More | Artsy">
            <a:extLst>
              <a:ext uri="{FF2B5EF4-FFF2-40B4-BE49-F238E27FC236}">
                <a16:creationId xmlns:a16="http://schemas.microsoft.com/office/drawing/2014/main" id="{6E2A2A52-AB82-3498-8850-D2B9679729A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1667367"/>
            <a:ext cx="3517119" cy="3517119"/>
          </a:xfrm>
          <a:prstGeom prst="rect">
            <a:avLst/>
          </a:prstGeom>
          <a:noFill/>
          <a:extLst>
            <a:ext uri="{909E8E84-426E-40DD-AFC4-6F175D3DCCD1}">
              <a14:hiddenFill xmlns:a14="http://schemas.microsoft.com/office/drawing/2010/main">
                <a:solidFill>
                  <a:srgbClr val="FFFFFF"/>
                </a:solidFill>
              </a14:hiddenFill>
            </a:ext>
          </a:extLst>
        </p:spPr>
      </p:pic>
      <p:cxnSp>
        <p:nvCxnSpPr>
          <p:cNvPr id="6155" name="Straight Connector 6154">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146" name="Picture 2" descr="Douglas Coupland - Artworks for Sale &amp; More | Artsy">
            <a:extLst>
              <a:ext uri="{FF2B5EF4-FFF2-40B4-BE49-F238E27FC236}">
                <a16:creationId xmlns:a16="http://schemas.microsoft.com/office/drawing/2014/main" id="{B6B0A9C3-380E-C097-F027-AA0CCDA8AB0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10676" y="1657254"/>
            <a:ext cx="3537345" cy="3537345"/>
          </a:xfrm>
          <a:prstGeom prst="rect">
            <a:avLst/>
          </a:prstGeom>
          <a:noFill/>
          <a:extLst>
            <a:ext uri="{909E8E84-426E-40DD-AFC4-6F175D3DCCD1}">
              <a14:hiddenFill xmlns:a14="http://schemas.microsoft.com/office/drawing/2010/main">
                <a:solidFill>
                  <a:srgbClr val="FFFFFF"/>
                </a:solidFill>
              </a14:hiddenFill>
            </a:ext>
          </a:extLst>
        </p:spPr>
      </p:pic>
      <p:cxnSp>
        <p:nvCxnSpPr>
          <p:cNvPr id="6157" name="Straight Connector 6156">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148" name="Picture 4" descr="Douglas Coupland - Artworks for Sale &amp; More | Artsy">
            <a:extLst>
              <a:ext uri="{FF2B5EF4-FFF2-40B4-BE49-F238E27FC236}">
                <a16:creationId xmlns:a16="http://schemas.microsoft.com/office/drawing/2014/main" id="{440078EA-6E4A-6CE1-4A4D-7E2413EA758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62336" y="1667368"/>
            <a:ext cx="3517120" cy="35171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EC30A0D-9270-BB02-D069-BCCA4F16E7BB}"/>
              </a:ext>
            </a:extLst>
          </p:cNvPr>
          <p:cNvSpPr txBox="1"/>
          <p:nvPr/>
        </p:nvSpPr>
        <p:spPr>
          <a:xfrm>
            <a:off x="7172325" y="6029325"/>
            <a:ext cx="1986441" cy="369332"/>
          </a:xfrm>
          <a:prstGeom prst="rect">
            <a:avLst/>
          </a:prstGeom>
          <a:noFill/>
        </p:spPr>
        <p:txBody>
          <a:bodyPr wrap="none" rtlCol="0">
            <a:spAutoFit/>
          </a:bodyPr>
          <a:lstStyle/>
          <a:p>
            <a:r>
              <a:rPr lang="en-US" dirty="0">
                <a:latin typeface="Athelas" panose="02000503000000020003" pitchFamily="2" charset="77"/>
              </a:rPr>
              <a:t>Douglas Coupland</a:t>
            </a:r>
          </a:p>
        </p:txBody>
      </p:sp>
    </p:spTree>
    <p:extLst>
      <p:ext uri="{BB962C8B-B14F-4D97-AF65-F5344CB8AC3E}">
        <p14:creationId xmlns:p14="http://schemas.microsoft.com/office/powerpoint/2010/main" val="38203086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ere: Richard McGuire: Amazon.co.uk: McGuire, Richard: 9780241145968: Books">
            <a:extLst>
              <a:ext uri="{FF2B5EF4-FFF2-40B4-BE49-F238E27FC236}">
                <a16:creationId xmlns:a16="http://schemas.microsoft.com/office/drawing/2014/main" id="{C34F2C7D-E71A-D07A-2CCA-01D538036E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313" y="242888"/>
            <a:ext cx="4086452" cy="5843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6C57666-628D-7729-3BB1-920B6F3C6B20}"/>
              </a:ext>
            </a:extLst>
          </p:cNvPr>
          <p:cNvSpPr txBox="1"/>
          <p:nvPr/>
        </p:nvSpPr>
        <p:spPr>
          <a:xfrm>
            <a:off x="363313" y="6211669"/>
            <a:ext cx="3243262" cy="646331"/>
          </a:xfrm>
          <a:prstGeom prst="rect">
            <a:avLst/>
          </a:prstGeom>
          <a:noFill/>
        </p:spPr>
        <p:txBody>
          <a:bodyPr wrap="square" rtlCol="0">
            <a:spAutoFit/>
          </a:bodyPr>
          <a:lstStyle/>
          <a:p>
            <a:r>
              <a:rPr lang="en-US" dirty="0">
                <a:latin typeface="Optima" panose="02000503060000020004" pitchFamily="2" charset="0"/>
              </a:rPr>
              <a:t>Richard McGuire</a:t>
            </a:r>
          </a:p>
          <a:p>
            <a:r>
              <a:rPr lang="en-US" dirty="0">
                <a:latin typeface="Optima" panose="02000503060000020004" pitchFamily="2" charset="0"/>
              </a:rPr>
              <a:t>2010</a:t>
            </a:r>
          </a:p>
        </p:txBody>
      </p:sp>
      <p:pic>
        <p:nvPicPr>
          <p:cNvPr id="2052" name="Picture 4" descr="Picture 1 of 1">
            <a:extLst>
              <a:ext uri="{FF2B5EF4-FFF2-40B4-BE49-F238E27FC236}">
                <a16:creationId xmlns:a16="http://schemas.microsoft.com/office/drawing/2014/main" id="{205D3C34-BB9A-801A-5E7A-A45F05B6E0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137" y="242888"/>
            <a:ext cx="4215452" cy="5968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218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38B126-E5BC-B449-8D56-86CF667926CC}"/>
              </a:ext>
            </a:extLst>
          </p:cNvPr>
          <p:cNvPicPr>
            <a:picLocks noChangeAspect="1"/>
          </p:cNvPicPr>
          <p:nvPr/>
        </p:nvPicPr>
        <p:blipFill>
          <a:blip r:embed="rId2"/>
          <a:stretch>
            <a:fillRect/>
          </a:stretch>
        </p:blipFill>
        <p:spPr>
          <a:xfrm>
            <a:off x="321798" y="0"/>
            <a:ext cx="4983480" cy="6858000"/>
          </a:xfrm>
          <a:prstGeom prst="rect">
            <a:avLst/>
          </a:prstGeom>
        </p:spPr>
      </p:pic>
      <p:sp>
        <p:nvSpPr>
          <p:cNvPr id="2" name="Rectangle 1">
            <a:extLst>
              <a:ext uri="{FF2B5EF4-FFF2-40B4-BE49-F238E27FC236}">
                <a16:creationId xmlns:a16="http://schemas.microsoft.com/office/drawing/2014/main" id="{2307D495-F1E2-7940-8E1E-75C4C0FAB688}"/>
              </a:ext>
            </a:extLst>
          </p:cNvPr>
          <p:cNvSpPr/>
          <p:nvPr/>
        </p:nvSpPr>
        <p:spPr>
          <a:xfrm>
            <a:off x="5896707" y="606312"/>
            <a:ext cx="6107722" cy="4801314"/>
          </a:xfrm>
          <a:prstGeom prst="rect">
            <a:avLst/>
          </a:prstGeom>
        </p:spPr>
        <p:txBody>
          <a:bodyPr wrap="square">
            <a:spAutoFit/>
          </a:bodyPr>
          <a:lstStyle/>
          <a:p>
            <a:r>
              <a:rPr lang="en-US" dirty="0">
                <a:latin typeface="Athelas" panose="02000503000000020003" pitchFamily="2" charset="77"/>
              </a:rPr>
              <a:t>It tends to upset schedules and routines by dint of the weight it carries from the past. The tempest has a twisted, multiplex temporality, as registered by Lerner’s protagonist, who compulsively reports days of ‘unseasonable warmth’ when walking down October streets:</a:t>
            </a:r>
          </a:p>
          <a:p>
            <a:endParaRPr lang="en-US" dirty="0">
              <a:latin typeface="Athelas" panose="02000503000000020003" pitchFamily="2" charset="77"/>
            </a:endParaRPr>
          </a:p>
          <a:p>
            <a:r>
              <a:rPr lang="en-US" dirty="0">
                <a:latin typeface="Athelas" panose="02000503000000020003" pitchFamily="2" charset="77"/>
              </a:rPr>
              <a:t>	The unusual heat felt summery, but the light was 	distinctly autumnal, and the confusion of seasons 	was reflected in the clothing around them: some 	people were dressed in T-shirts and shorts, while 	others wore winter coats. It reminded him of a 	double exposed photograph or a matting effect in 	film: two temporalities collapsed into a single image.</a:t>
            </a:r>
          </a:p>
          <a:p>
            <a:endParaRPr lang="en-US" dirty="0">
              <a:latin typeface="Athelas" panose="02000503000000020003" pitchFamily="2" charset="77"/>
            </a:endParaRPr>
          </a:p>
          <a:p>
            <a:r>
              <a:rPr lang="en-US" dirty="0">
                <a:latin typeface="Athelas" panose="02000503000000020003" pitchFamily="2" charset="77"/>
              </a:rPr>
              <a:t>Andreas </a:t>
            </a:r>
            <a:r>
              <a:rPr lang="en-US" dirty="0" err="1">
                <a:latin typeface="Athelas" panose="02000503000000020003" pitchFamily="2" charset="77"/>
              </a:rPr>
              <a:t>Malm</a:t>
            </a:r>
            <a:r>
              <a:rPr lang="en-US" dirty="0">
                <a:latin typeface="Athelas" panose="02000503000000020003" pitchFamily="2" charset="77"/>
              </a:rPr>
              <a:t>. </a:t>
            </a:r>
            <a:r>
              <a:rPr lang="en-US" i="1" dirty="0">
                <a:latin typeface="Athelas" panose="02000503000000020003" pitchFamily="2" charset="77"/>
              </a:rPr>
              <a:t>The Progress of This Storm</a:t>
            </a:r>
            <a:r>
              <a:rPr lang="en-US" dirty="0">
                <a:latin typeface="Athelas" panose="02000503000000020003" pitchFamily="2" charset="77"/>
              </a:rPr>
              <a:t>.</a:t>
            </a:r>
          </a:p>
          <a:p>
            <a:endParaRPr lang="en-US" dirty="0">
              <a:latin typeface="Athelas" panose="02000503000000020003" pitchFamily="2" charset="77"/>
            </a:endParaRPr>
          </a:p>
          <a:p>
            <a:r>
              <a:rPr lang="en-US" dirty="0">
                <a:latin typeface="Athelas" panose="02000503000000020003" pitchFamily="2" charset="77"/>
              </a:rPr>
              <a:t>(excerpt is from Ben Lerner’s novel </a:t>
            </a:r>
            <a:r>
              <a:rPr lang="en-US" i="1" dirty="0">
                <a:latin typeface="Athelas" panose="02000503000000020003" pitchFamily="2" charset="77"/>
              </a:rPr>
              <a:t>10:04 </a:t>
            </a:r>
            <a:r>
              <a:rPr lang="en-US" dirty="0">
                <a:latin typeface="Athelas" panose="02000503000000020003" pitchFamily="2" charset="77"/>
              </a:rPr>
              <a:t>)</a:t>
            </a:r>
          </a:p>
        </p:txBody>
      </p:sp>
    </p:spTree>
    <p:extLst>
      <p:ext uri="{BB962C8B-B14F-4D97-AF65-F5344CB8AC3E}">
        <p14:creationId xmlns:p14="http://schemas.microsoft.com/office/powerpoint/2010/main" val="3870559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37F4481-995A-BB01-4F18-E2172B8537FC}"/>
              </a:ext>
            </a:extLst>
          </p:cNvPr>
          <p:cNvSpPr txBox="1"/>
          <p:nvPr/>
        </p:nvSpPr>
        <p:spPr>
          <a:xfrm>
            <a:off x="321468" y="454789"/>
            <a:ext cx="8365331" cy="5909310"/>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The task of placing, historically, the crisis of climate change thus requires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us to bring together intellectual formations that are somewhat in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tension with each other: the planetary and the global; deep and recorded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histories; species thinking and critiques of capital.</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In saying this, I work somewhat against the grain of historians’ thinking</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on globalization and world history.</a:t>
            </a:r>
          </a:p>
          <a:p>
            <a:endParaRPr lang="en-GB" dirty="0">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It seems true that the crisis of climate change has been necessitated by the high-energy consuming models of society that capitalist industrialization has created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and promoted, but the current crisis has brought into view certain other conditions for the existence of life in the human form that have no intrinsic connection to the logics of capitalist, nationalist, or socialist identities. They are connected rather to the history of life on this planet, the way different life-forms connect to one another, and the way the mass extinction of one species could spell danger for another. Without such a history</a:t>
            </a:r>
          </a:p>
          <a:p>
            <a:r>
              <a:rPr lang="en-GB" dirty="0">
                <a:effectLst/>
                <a:latin typeface="Athelas" panose="02000503000000020003" pitchFamily="2" charset="77"/>
                <a:ea typeface="Calibri" panose="020F0502020204030204" pitchFamily="34" charset="0"/>
                <a:cs typeface="Times New Roman" panose="02020603050405020304" pitchFamily="18" charset="0"/>
              </a:rPr>
              <a:t>of life, the crisis of climate change has no human “meaning.” For, as I have said before, it is not a crisis for the inorganic planet in any meaningful sense.</a:t>
            </a:r>
          </a:p>
          <a:p>
            <a:endParaRPr lang="en-GB" dirty="0">
              <a:latin typeface="Athelas" panose="02000503000000020003" pitchFamily="2" charset="77"/>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 crisis of climate change calls for thinking simultaneously on both registers, to mix</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together the immiscible chronologies of capital and species history.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latin typeface="Athelas" panose="02000503000000020003" pitchFamily="2" charset="77"/>
                <a:ea typeface="Calibri" panose="020F0502020204030204" pitchFamily="34" charset="0"/>
                <a:cs typeface="Times New Roman" panose="02020603050405020304" pitchFamily="18" charset="0"/>
              </a:rPr>
              <a:t>Chakrabarty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2594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227624-7A30-0AF8-10C9-9376FFBA6807}"/>
              </a:ext>
            </a:extLst>
          </p:cNvPr>
          <p:cNvSpPr txBox="1"/>
          <p:nvPr/>
        </p:nvSpPr>
        <p:spPr>
          <a:xfrm>
            <a:off x="592931" y="2313325"/>
            <a:ext cx="6100762" cy="1754326"/>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Contemporary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culture finds it so hard to deal with climate change. Indeed,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this is perhaps the most important question ever to confront</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culture in the broadest sense—for</a:t>
            </a:r>
          </a:p>
          <a:p>
            <a:r>
              <a:rPr lang="en-GB" dirty="0">
                <a:effectLst/>
                <a:latin typeface="Athelas" panose="02000503000000020003" pitchFamily="2" charset="77"/>
                <a:ea typeface="Calibri" panose="020F0502020204030204" pitchFamily="34" charset="0"/>
                <a:cs typeface="Times New Roman" panose="02020603050405020304" pitchFamily="18" charset="0"/>
              </a:rPr>
              <a:t>let us make no mistake: the climate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crisis is also a crisis of culture, and thus of the imagination.</a:t>
            </a:r>
          </a:p>
          <a:p>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2368FCC2-3EA7-F980-121E-CE05567C3833}"/>
              </a:ext>
            </a:extLst>
          </p:cNvPr>
          <p:cNvPicPr>
            <a:picLocks noChangeAspect="1"/>
          </p:cNvPicPr>
          <p:nvPr/>
        </p:nvPicPr>
        <p:blipFill>
          <a:blip r:embed="rId2"/>
          <a:stretch>
            <a:fillRect/>
          </a:stretch>
        </p:blipFill>
        <p:spPr>
          <a:xfrm>
            <a:off x="7086671" y="295615"/>
            <a:ext cx="4176215" cy="6266770"/>
          </a:xfrm>
          <a:prstGeom prst="rect">
            <a:avLst/>
          </a:prstGeom>
        </p:spPr>
      </p:pic>
    </p:spTree>
    <p:extLst>
      <p:ext uri="{BB962C8B-B14F-4D97-AF65-F5344CB8AC3E}">
        <p14:creationId xmlns:p14="http://schemas.microsoft.com/office/powerpoint/2010/main" val="565309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542366-05B4-129B-5290-07D9AC74994B}"/>
              </a:ext>
            </a:extLst>
          </p:cNvPr>
          <p:cNvSpPr txBox="1"/>
          <p:nvPr/>
        </p:nvSpPr>
        <p:spPr>
          <a:xfrm>
            <a:off x="255160" y="1327130"/>
            <a:ext cx="6636616" cy="3416320"/>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All of this makes climate change events peculiarly resistant</a:t>
            </a:r>
          </a:p>
          <a:p>
            <a:r>
              <a:rPr lang="en-GB" dirty="0">
                <a:effectLst/>
                <a:latin typeface="Athelas" panose="02000503000000020003" pitchFamily="2" charset="77"/>
                <a:ea typeface="Calibri" panose="020F0502020204030204" pitchFamily="34" charset="0"/>
                <a:cs typeface="Times New Roman" panose="02020603050405020304" pitchFamily="18" charset="0"/>
              </a:rPr>
              <a:t>to the customary frames that literature has applied to “Nature”:</a:t>
            </a:r>
          </a:p>
          <a:p>
            <a:r>
              <a:rPr lang="en-GB" dirty="0">
                <a:effectLst/>
                <a:latin typeface="Athelas" panose="02000503000000020003" pitchFamily="2" charset="77"/>
                <a:ea typeface="Calibri" panose="020F0502020204030204" pitchFamily="34" charset="0"/>
                <a:cs typeface="Times New Roman" panose="02020603050405020304" pitchFamily="18" charset="0"/>
              </a:rPr>
              <a:t>they are too powerful, too grotesque, too dangerous, and</a:t>
            </a:r>
          </a:p>
          <a:p>
            <a:r>
              <a:rPr lang="en-GB" dirty="0">
                <a:effectLst/>
                <a:latin typeface="Athelas" panose="02000503000000020003" pitchFamily="2" charset="77"/>
                <a:ea typeface="Calibri" panose="020F0502020204030204" pitchFamily="34" charset="0"/>
                <a:cs typeface="Times New Roman" panose="02020603050405020304" pitchFamily="18" charset="0"/>
              </a:rPr>
              <a:t>too accusatory to be written about in a lyrical, or elegiac, or</a:t>
            </a:r>
          </a:p>
          <a:p>
            <a:r>
              <a:rPr lang="en-GB" dirty="0">
                <a:effectLst/>
                <a:latin typeface="Athelas" panose="02000503000000020003" pitchFamily="2" charset="77"/>
                <a:ea typeface="Calibri" panose="020F0502020204030204" pitchFamily="34" charset="0"/>
                <a:cs typeface="Times New Roman" panose="02020603050405020304" pitchFamily="18" charset="0"/>
              </a:rPr>
              <a:t>romantic vein. Indeed, in that these events are not entirely of</a:t>
            </a:r>
          </a:p>
          <a:p>
            <a:r>
              <a:rPr lang="en-GB" dirty="0">
                <a:effectLst/>
                <a:latin typeface="Athelas" panose="02000503000000020003" pitchFamily="2" charset="77"/>
                <a:ea typeface="Calibri" panose="020F0502020204030204" pitchFamily="34" charset="0"/>
                <a:cs typeface="Times New Roman" panose="02020603050405020304" pitchFamily="18" charset="0"/>
              </a:rPr>
              <a:t>Nature (whatever that might be), they confound the very idea</a:t>
            </a:r>
          </a:p>
          <a:p>
            <a:r>
              <a:rPr lang="en-GB" dirty="0">
                <a:effectLst/>
                <a:latin typeface="Athelas" panose="02000503000000020003" pitchFamily="2" charset="77"/>
                <a:ea typeface="Calibri" panose="020F0502020204030204" pitchFamily="34" charset="0"/>
                <a:cs typeface="Times New Roman" panose="02020603050405020304" pitchFamily="18" charset="0"/>
              </a:rPr>
              <a:t>of “Nature writing” or ecological writing: they are instances,</a:t>
            </a:r>
          </a:p>
          <a:p>
            <a:r>
              <a:rPr lang="en-GB" dirty="0">
                <a:effectLst/>
                <a:latin typeface="Athelas" panose="02000503000000020003" pitchFamily="2" charset="77"/>
                <a:ea typeface="Calibri" panose="020F0502020204030204" pitchFamily="34" charset="0"/>
                <a:cs typeface="Times New Roman" panose="02020603050405020304" pitchFamily="18" charset="0"/>
              </a:rPr>
              <a:t>rather</a:t>
            </a:r>
            <a:r>
              <a:rPr lang="en-GB" b="1" dirty="0">
                <a:effectLst/>
                <a:latin typeface="Athelas" panose="02000503000000020003" pitchFamily="2" charset="77"/>
                <a:ea typeface="Calibri" panose="020F0502020204030204" pitchFamily="34" charset="0"/>
                <a:cs typeface="Times New Roman" panose="02020603050405020304" pitchFamily="18" charset="0"/>
              </a:rPr>
              <a:t>, of the uncanny intimacy of our relationship with the</a:t>
            </a:r>
          </a:p>
          <a:p>
            <a:r>
              <a:rPr lang="en-GB" b="1" dirty="0">
                <a:effectLst/>
                <a:latin typeface="Athelas" panose="02000503000000020003" pitchFamily="2" charset="77"/>
                <a:ea typeface="Calibri" panose="020F0502020204030204" pitchFamily="34" charset="0"/>
                <a:cs typeface="Times New Roman" panose="02020603050405020304" pitchFamily="18" charset="0"/>
              </a:rPr>
              <a:t>nonhuman</a:t>
            </a:r>
            <a:r>
              <a:rPr lang="en-GB" dirty="0">
                <a:effectLst/>
                <a:latin typeface="Athelas" panose="02000503000000020003" pitchFamily="2" charset="77"/>
                <a:ea typeface="Calibri" panose="020F0502020204030204" pitchFamily="34" charset="0"/>
                <a:cs typeface="Times New Roman" panose="02020603050405020304" pitchFamily="18" charset="0"/>
              </a:rPr>
              <a:t>…. Now that </a:t>
            </a:r>
            <a:r>
              <a:rPr lang="en-GB" b="1" dirty="0">
                <a:effectLst/>
                <a:latin typeface="Athelas" panose="02000503000000020003" pitchFamily="2" charset="77"/>
                <a:ea typeface="Calibri" panose="020F0502020204030204" pitchFamily="34" charset="0"/>
                <a:cs typeface="Times New Roman" panose="02020603050405020304" pitchFamily="18" charset="0"/>
              </a:rPr>
              <a:t>nonhuman agencies </a:t>
            </a:r>
            <a:r>
              <a:rPr lang="en-GB" dirty="0">
                <a:effectLst/>
                <a:latin typeface="Athelas" panose="02000503000000020003" pitchFamily="2" charset="77"/>
                <a:ea typeface="Calibri" panose="020F0502020204030204" pitchFamily="34" charset="0"/>
                <a:cs typeface="Times New Roman" panose="02020603050405020304" pitchFamily="18" charset="0"/>
              </a:rPr>
              <a:t>have dispelled that </a:t>
            </a:r>
          </a:p>
          <a:p>
            <a:r>
              <a:rPr lang="en-GB" dirty="0">
                <a:effectLst/>
                <a:latin typeface="Athelas" panose="02000503000000020003" pitchFamily="2" charset="77"/>
                <a:ea typeface="Calibri" panose="020F0502020204030204" pitchFamily="34" charset="0"/>
                <a:cs typeface="Times New Roman" panose="02020603050405020304" pitchFamily="18" charset="0"/>
              </a:rPr>
              <a:t>illusion, we are confronted suddenly with a new task: that of finding other</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ways in which to imagine the unthinkable beings and events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of this era.</a:t>
            </a:r>
          </a:p>
        </p:txBody>
      </p:sp>
      <p:sp>
        <p:nvSpPr>
          <p:cNvPr id="4" name="TextBox 3">
            <a:extLst>
              <a:ext uri="{FF2B5EF4-FFF2-40B4-BE49-F238E27FC236}">
                <a16:creationId xmlns:a16="http://schemas.microsoft.com/office/drawing/2014/main" id="{22284A64-DE7B-AA25-17A1-1EBB79FA7CDD}"/>
              </a:ext>
            </a:extLst>
          </p:cNvPr>
          <p:cNvSpPr txBox="1"/>
          <p:nvPr/>
        </p:nvSpPr>
        <p:spPr>
          <a:xfrm>
            <a:off x="9672638" y="4743450"/>
            <a:ext cx="184731" cy="369332"/>
          </a:xfrm>
          <a:prstGeom prst="rect">
            <a:avLst/>
          </a:prstGeom>
          <a:noFill/>
        </p:spPr>
        <p:txBody>
          <a:bodyPr wrap="none" rtlCol="0">
            <a:spAutoFit/>
          </a:bodyPr>
          <a:lstStyle/>
          <a:p>
            <a:endParaRPr lang="en-US" dirty="0"/>
          </a:p>
        </p:txBody>
      </p:sp>
      <p:pic>
        <p:nvPicPr>
          <p:cNvPr id="5" name="Picture 4">
            <a:extLst>
              <a:ext uri="{FF2B5EF4-FFF2-40B4-BE49-F238E27FC236}">
                <a16:creationId xmlns:a16="http://schemas.microsoft.com/office/drawing/2014/main" id="{206A538F-EEA1-3846-080F-69575CE719C3}"/>
              </a:ext>
            </a:extLst>
          </p:cNvPr>
          <p:cNvPicPr>
            <a:picLocks noChangeAspect="1"/>
          </p:cNvPicPr>
          <p:nvPr/>
        </p:nvPicPr>
        <p:blipFill>
          <a:blip r:embed="rId2"/>
          <a:stretch>
            <a:fillRect/>
          </a:stretch>
        </p:blipFill>
        <p:spPr>
          <a:xfrm>
            <a:off x="7198840" y="622110"/>
            <a:ext cx="3363959" cy="5047910"/>
          </a:xfrm>
          <a:prstGeom prst="rect">
            <a:avLst/>
          </a:prstGeom>
        </p:spPr>
      </p:pic>
    </p:spTree>
    <p:extLst>
      <p:ext uri="{BB962C8B-B14F-4D97-AF65-F5344CB8AC3E}">
        <p14:creationId xmlns:p14="http://schemas.microsoft.com/office/powerpoint/2010/main" val="1419440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CA8A29-058B-9D4B-80D4-9FF1EB0E4C34}"/>
              </a:ext>
            </a:extLst>
          </p:cNvPr>
          <p:cNvPicPr>
            <a:picLocks noChangeAspect="1"/>
          </p:cNvPicPr>
          <p:nvPr/>
        </p:nvPicPr>
        <p:blipFill rotWithShape="1">
          <a:blip r:embed="rId2"/>
          <a:srcRect t="22428"/>
          <a:stretch/>
        </p:blipFill>
        <p:spPr>
          <a:xfrm>
            <a:off x="20" y="1282"/>
            <a:ext cx="12191980" cy="6856718"/>
          </a:xfrm>
          <a:prstGeom prst="rect">
            <a:avLst/>
          </a:prstGeom>
        </p:spPr>
      </p:pic>
    </p:spTree>
    <p:extLst>
      <p:ext uri="{BB962C8B-B14F-4D97-AF65-F5344CB8AC3E}">
        <p14:creationId xmlns:p14="http://schemas.microsoft.com/office/powerpoint/2010/main" val="15912743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430BD9-CB77-9F48-A7E5-51812190F2DA}"/>
              </a:ext>
            </a:extLst>
          </p:cNvPr>
          <p:cNvPicPr>
            <a:picLocks noChangeAspect="1"/>
          </p:cNvPicPr>
          <p:nvPr/>
        </p:nvPicPr>
        <p:blipFill rotWithShape="1">
          <a:blip r:embed="rId2"/>
          <a:srcRect t="17947" b="4481"/>
          <a:stretch/>
        </p:blipFill>
        <p:spPr>
          <a:xfrm>
            <a:off x="20" y="1282"/>
            <a:ext cx="12191980" cy="6856718"/>
          </a:xfrm>
          <a:prstGeom prst="rect">
            <a:avLst/>
          </a:prstGeom>
        </p:spPr>
      </p:pic>
    </p:spTree>
    <p:extLst>
      <p:ext uri="{BB962C8B-B14F-4D97-AF65-F5344CB8AC3E}">
        <p14:creationId xmlns:p14="http://schemas.microsoft.com/office/powerpoint/2010/main" val="8709568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eview: Richard McGuire's Here - Forbidden Planet Blog | Drawing and  illustration, Student art, Art themes">
            <a:extLst>
              <a:ext uri="{FF2B5EF4-FFF2-40B4-BE49-F238E27FC236}">
                <a16:creationId xmlns:a16="http://schemas.microsoft.com/office/drawing/2014/main" id="{BFA6625E-8312-EE4F-9CA6-3192C006D6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925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449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1E2AC5-1B2B-8F4C-8AC9-2D97CDA33543}"/>
              </a:ext>
            </a:extLst>
          </p:cNvPr>
          <p:cNvPicPr>
            <a:picLocks noChangeAspect="1"/>
          </p:cNvPicPr>
          <p:nvPr/>
        </p:nvPicPr>
        <p:blipFill>
          <a:blip r:embed="rId2"/>
          <a:stretch>
            <a:fillRect/>
          </a:stretch>
        </p:blipFill>
        <p:spPr>
          <a:xfrm>
            <a:off x="1392296" y="0"/>
            <a:ext cx="9407407" cy="6858000"/>
          </a:xfrm>
          <a:prstGeom prst="rect">
            <a:avLst/>
          </a:prstGeom>
        </p:spPr>
      </p:pic>
    </p:spTree>
    <p:extLst>
      <p:ext uri="{BB962C8B-B14F-4D97-AF65-F5344CB8AC3E}">
        <p14:creationId xmlns:p14="http://schemas.microsoft.com/office/powerpoint/2010/main" val="3563342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6C20AD-C857-BE44-AE82-E71A63527225}"/>
              </a:ext>
            </a:extLst>
          </p:cNvPr>
          <p:cNvPicPr>
            <a:picLocks noChangeAspect="1"/>
          </p:cNvPicPr>
          <p:nvPr/>
        </p:nvPicPr>
        <p:blipFill rotWithShape="1">
          <a:blip r:embed="rId2"/>
          <a:srcRect t="12552" b="9876"/>
          <a:stretch/>
        </p:blipFill>
        <p:spPr>
          <a:xfrm>
            <a:off x="20" y="1282"/>
            <a:ext cx="12191980" cy="6856718"/>
          </a:xfrm>
          <a:prstGeom prst="rect">
            <a:avLst/>
          </a:prstGeom>
        </p:spPr>
      </p:pic>
    </p:spTree>
    <p:extLst>
      <p:ext uri="{BB962C8B-B14F-4D97-AF65-F5344CB8AC3E}">
        <p14:creationId xmlns:p14="http://schemas.microsoft.com/office/powerpoint/2010/main" val="34767805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5A4274-C56E-4A49-9C5B-29D19C08C158}"/>
              </a:ext>
            </a:extLst>
          </p:cNvPr>
          <p:cNvPicPr>
            <a:picLocks noChangeAspect="1"/>
          </p:cNvPicPr>
          <p:nvPr/>
        </p:nvPicPr>
        <p:blipFill rotWithShape="1">
          <a:blip r:embed="rId2"/>
          <a:srcRect t="20518" r="1" b="2986"/>
          <a:stretch/>
        </p:blipFill>
        <p:spPr>
          <a:xfrm>
            <a:off x="20" y="1282"/>
            <a:ext cx="12191980" cy="6856718"/>
          </a:xfrm>
          <a:prstGeom prst="rect">
            <a:avLst/>
          </a:prstGeom>
        </p:spPr>
      </p:pic>
    </p:spTree>
    <p:extLst>
      <p:ext uri="{BB962C8B-B14F-4D97-AF65-F5344CB8AC3E}">
        <p14:creationId xmlns:p14="http://schemas.microsoft.com/office/powerpoint/2010/main" val="40385850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DE1EC3-D705-2E4A-9A18-40BF8817800F}"/>
              </a:ext>
            </a:extLst>
          </p:cNvPr>
          <p:cNvPicPr>
            <a:picLocks noChangeAspect="1"/>
          </p:cNvPicPr>
          <p:nvPr/>
        </p:nvPicPr>
        <p:blipFill rotWithShape="1">
          <a:blip r:embed="rId2"/>
          <a:srcRect t="12487" b="9941"/>
          <a:stretch/>
        </p:blipFill>
        <p:spPr>
          <a:xfrm>
            <a:off x="20" y="1282"/>
            <a:ext cx="12191980" cy="6856718"/>
          </a:xfrm>
          <a:prstGeom prst="rect">
            <a:avLst/>
          </a:prstGeom>
        </p:spPr>
      </p:pic>
    </p:spTree>
    <p:extLst>
      <p:ext uri="{BB962C8B-B14F-4D97-AF65-F5344CB8AC3E}">
        <p14:creationId xmlns:p14="http://schemas.microsoft.com/office/powerpoint/2010/main" val="712523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F1D622-6DF1-794D-A5C9-5B61BF3BDFFA}"/>
              </a:ext>
            </a:extLst>
          </p:cNvPr>
          <p:cNvPicPr>
            <a:picLocks noChangeAspect="1"/>
          </p:cNvPicPr>
          <p:nvPr/>
        </p:nvPicPr>
        <p:blipFill rotWithShape="1">
          <a:blip r:embed="rId2"/>
          <a:srcRect t="12639" b="10055"/>
          <a:stretch/>
        </p:blipFill>
        <p:spPr>
          <a:xfrm>
            <a:off x="20" y="1282"/>
            <a:ext cx="12191980" cy="6856718"/>
          </a:xfrm>
          <a:prstGeom prst="rect">
            <a:avLst/>
          </a:prstGeom>
        </p:spPr>
      </p:pic>
    </p:spTree>
    <p:extLst>
      <p:ext uri="{BB962C8B-B14F-4D97-AF65-F5344CB8AC3E}">
        <p14:creationId xmlns:p14="http://schemas.microsoft.com/office/powerpoint/2010/main" val="41197605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FCEE07-D3C2-5078-525D-DBBB47522D1C}"/>
              </a:ext>
            </a:extLst>
          </p:cNvPr>
          <p:cNvSpPr txBox="1"/>
          <p:nvPr/>
        </p:nvSpPr>
        <p:spPr>
          <a:xfrm>
            <a:off x="5435755" y="3167390"/>
            <a:ext cx="1320490" cy="523220"/>
          </a:xfrm>
          <a:prstGeom prst="rect">
            <a:avLst/>
          </a:prstGeom>
          <a:noFill/>
        </p:spPr>
        <p:txBody>
          <a:bodyPr wrap="none" rtlCol="0">
            <a:spAutoFit/>
          </a:bodyPr>
          <a:lstStyle/>
          <a:p>
            <a:r>
              <a:rPr lang="en-US" sz="2800" dirty="0">
                <a:latin typeface="Athelas" panose="02000503000000020003" pitchFamily="2" charset="77"/>
              </a:rPr>
              <a:t>Futures</a:t>
            </a:r>
          </a:p>
        </p:txBody>
      </p:sp>
    </p:spTree>
    <p:extLst>
      <p:ext uri="{BB962C8B-B14F-4D97-AF65-F5344CB8AC3E}">
        <p14:creationId xmlns:p14="http://schemas.microsoft.com/office/powerpoint/2010/main" val="1978772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ECF58D-2AD1-A6DA-231E-45037C62F82F}"/>
              </a:ext>
            </a:extLst>
          </p:cNvPr>
          <p:cNvSpPr txBox="1"/>
          <p:nvPr/>
        </p:nvSpPr>
        <p:spPr>
          <a:xfrm>
            <a:off x="5562600" y="0"/>
            <a:ext cx="6629400" cy="7571303"/>
          </a:xfrm>
          <a:prstGeom prst="rect">
            <a:avLst/>
          </a:prstGeom>
          <a:noFill/>
        </p:spPr>
        <p:txBody>
          <a:bodyPr wrap="squar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here is understood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way of seeing, sensing, thinking, and dreaming</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formation of knowledge, which creates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conditions for material interventions in and political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sensibilities of the world. </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alternative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approach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might consider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imagination is actively produced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iterative processes and practices that establish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dominant framings of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are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two distinct schools of thought</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here. (1)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relational space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informed by the objects and subjects with which it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entangled. (2)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mediator</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positivist world and the human mind.</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Kearney suggests that while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is a plurality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terms for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they all adhere to a</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basic trait of capturing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human power to connote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absence into presence, actuality into possibility</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what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into something—other-than-it-is […] What we can say now of</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imagination is that rather than being the site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division it is a site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a:t>
            </a:r>
            <a:r>
              <a:rPr lang="en-GB" sz="1800" b="1"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interplay</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material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perceptual worlds, where concepts cohere, forces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pull and attract, and things, discourses, subjects,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objects are framed, contested, and brought into being.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Yusoff</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&amp;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Gabrys</a:t>
            </a:r>
            <a:endPar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
        <p:nvSpPr>
          <p:cNvPr id="3" name="TextBox 2">
            <a:extLst>
              <a:ext uri="{FF2B5EF4-FFF2-40B4-BE49-F238E27FC236}">
                <a16:creationId xmlns:a16="http://schemas.microsoft.com/office/drawing/2014/main" id="{C4EBD362-D11B-FE0E-97E7-352C2AEA42A4}"/>
              </a:ext>
            </a:extLst>
          </p:cNvPr>
          <p:cNvSpPr txBox="1"/>
          <p:nvPr/>
        </p:nvSpPr>
        <p:spPr>
          <a:xfrm>
            <a:off x="100013" y="328613"/>
            <a:ext cx="5181803" cy="5355312"/>
          </a:xfrm>
          <a:prstGeom prst="rect">
            <a:avLst/>
          </a:prstGeom>
          <a:noFill/>
        </p:spPr>
        <p:txBody>
          <a:bodyPr wrap="none" rtlCol="0">
            <a:spAutoFit/>
          </a:bodyPr>
          <a:lstStyle/>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is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being reimagined as an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ethical, societal, and cultural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problem that poses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new questions and reconfigures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 geographic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imaginaries of the world.</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These new cultures of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can be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characterized by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three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distinct temporal and spatial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imaginative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framings of climate change</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a:t>
            </a:r>
          </a:p>
          <a:p>
            <a:endParaRPr lang="en-GB" dirty="0">
              <a:solidFill>
                <a:srgbClr val="231F20"/>
              </a:solidFill>
              <a:latin typeface="Times New Roman" panose="02020603050405020304" pitchFamily="18" charset="0"/>
              <a:ea typeface="Calibri" panose="020F0502020204030204" pitchFamily="34" charset="0"/>
              <a:cs typeface="Times New Roman" panose="02020603050405020304" pitchFamily="18" charset="0"/>
            </a:endParaRP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futurity of climate change. </a:t>
            </a:r>
          </a:p>
          <a:p>
            <a:r>
              <a:rPr lang="en-GB" b="1" dirty="0">
                <a:solidFill>
                  <a:srgbClr val="231F20"/>
                </a:solidFill>
                <a:latin typeface="Times New Roman" panose="02020603050405020304" pitchFamily="18" charset="0"/>
                <a:ea typeface="Calibri" panose="020F0502020204030204" pitchFamily="34" charset="0"/>
                <a:cs typeface="Times New Roman" panose="02020603050405020304" pitchFamily="18" charset="0"/>
              </a:rPr>
              <a:t>- adaptation: imagination by degree</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climate practices</a:t>
            </a: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can be thought of as a way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seeing, or rather a constellation of a way of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sensing that becomes typified or consolidated in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images and social actions.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272454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6F939D-1D50-8F58-F68B-6A059BC85188}"/>
              </a:ext>
            </a:extLst>
          </p:cNvPr>
          <p:cNvSpPr txBox="1"/>
          <p:nvPr/>
        </p:nvSpPr>
        <p:spPr>
          <a:xfrm>
            <a:off x="392906" y="281018"/>
            <a:ext cx="6936582" cy="6463308"/>
          </a:xfrm>
          <a:prstGeom prst="rect">
            <a:avLst/>
          </a:prstGeom>
          <a:noFill/>
        </p:spPr>
        <p:txBody>
          <a:bodyPr wrap="square">
            <a:spAutoFit/>
          </a:bodyPr>
          <a:lstStyle/>
          <a:p>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First, there has been a concentration on the futurity of climate change</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including the arts and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techniques of imagination that are bound up with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making scenarios, narratives, and contingency plans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that project toward or back from uncertain futures. An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engagement with the arts of futurity can be seen in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workings of the Intergovernmental Panel on Climate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Change (IPCC); the practices of scenario </a:t>
            </a:r>
            <a:r>
              <a:rPr lang="en-GB"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modeling</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back-casting and forward-looks that characterize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much of the science–policy interface of climate science;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the economics of futures markets. These uncertainties open a generative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space of unknowing that has been populated by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various ‘visions’ of the future. The arts of this futurity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anticipatory, pre-emptive, and promiscuous.</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this ‘cultural turn’ in climate change has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seen a critical engagement with the practices of climate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science. Multiple creative practitioners and researchers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now seeking to expand modes of climate science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production to reconsider the social spaces of climate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interaction at the science-policy-public interface,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to promote new forms of the coproduction knowledge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between different communities of practice (such</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science–art or art–public collaborations).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Yusoff</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&amp; </a:t>
            </a:r>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Gabrys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5479F627-2E14-27DD-DE17-5DA1911E7852}"/>
              </a:ext>
            </a:extLst>
          </p:cNvPr>
          <p:cNvSpPr txBox="1"/>
          <p:nvPr/>
        </p:nvSpPr>
        <p:spPr>
          <a:xfrm>
            <a:off x="6481762" y="3429000"/>
            <a:ext cx="5837817"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Yet within this work, there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been scant attention as to </a:t>
            </a: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futures could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deployed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cultural and creative </a:t>
            </a:r>
          </a:p>
          <a:p>
            <a:r>
              <a:rPr lang="en-GB" b="1" dirty="0">
                <a:solidFill>
                  <a:srgbClr val="231F20"/>
                </a:solidFill>
                <a:latin typeface="Athelas" panose="02000503000000020003" pitchFamily="2" charset="77"/>
                <a:ea typeface="Calibri" panose="020F0502020204030204" pitchFamily="34" charset="0"/>
                <a:cs typeface="Times New Roman" panose="02020603050405020304" pitchFamily="18" charset="0"/>
              </a:rPr>
              <a:t>m</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ethod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environmental imagining</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and how the arts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humanities could contribute to future narratives. The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play an important role in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our representations of environmental change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give tangible form to the imagination of different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worlds outside of the constraints of the given present….</a:t>
            </a: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scholars and practitioners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 collaboration with scientists can reconsider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rPr>
              <a:t>how climate futures are imagined. </a:t>
            </a:r>
            <a:endParaRPr lang="en-US" dirty="0">
              <a:latin typeface="Athelas" panose="02000503000000020003" pitchFamily="2" charset="77"/>
            </a:endParaRPr>
          </a:p>
        </p:txBody>
      </p:sp>
    </p:spTree>
    <p:extLst>
      <p:ext uri="{BB962C8B-B14F-4D97-AF65-F5344CB8AC3E}">
        <p14:creationId xmlns:p14="http://schemas.microsoft.com/office/powerpoint/2010/main" val="12664702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a suit and tie&#10;&#10;Description automatically generated">
            <a:extLst>
              <a:ext uri="{FF2B5EF4-FFF2-40B4-BE49-F238E27FC236}">
                <a16:creationId xmlns:a16="http://schemas.microsoft.com/office/drawing/2014/main" id="{B91F479A-B854-7AEE-1E37-9706453702A4}"/>
              </a:ext>
            </a:extLst>
          </p:cNvPr>
          <p:cNvPicPr>
            <a:picLocks noChangeAspect="1"/>
          </p:cNvPicPr>
          <p:nvPr/>
        </p:nvPicPr>
        <p:blipFill>
          <a:blip r:embed="rId2"/>
          <a:stretch>
            <a:fillRect/>
          </a:stretch>
        </p:blipFill>
        <p:spPr>
          <a:xfrm>
            <a:off x="449825" y="648309"/>
            <a:ext cx="6393887" cy="4963191"/>
          </a:xfrm>
          <a:prstGeom prst="rect">
            <a:avLst/>
          </a:prstGeom>
        </p:spPr>
      </p:pic>
      <p:sp>
        <p:nvSpPr>
          <p:cNvPr id="4" name="TextBox 3">
            <a:extLst>
              <a:ext uri="{FF2B5EF4-FFF2-40B4-BE49-F238E27FC236}">
                <a16:creationId xmlns:a16="http://schemas.microsoft.com/office/drawing/2014/main" id="{A4CEB5E7-3C12-835B-E7B6-221110F7DC0B}"/>
              </a:ext>
            </a:extLst>
          </p:cNvPr>
          <p:cNvSpPr txBox="1"/>
          <p:nvPr/>
        </p:nvSpPr>
        <p:spPr>
          <a:xfrm>
            <a:off x="7492782" y="2254031"/>
            <a:ext cx="4405821" cy="2031325"/>
          </a:xfrm>
          <a:prstGeom prst="rect">
            <a:avLst/>
          </a:prstGeom>
          <a:noFill/>
        </p:spPr>
        <p:txBody>
          <a:bodyPr wrap="none" rtlCol="0">
            <a:spAutoFit/>
          </a:bodyPr>
          <a:lstStyle/>
          <a:p>
            <a:r>
              <a:rPr lang="en-GB" sz="1800" dirty="0">
                <a:effectLst/>
                <a:latin typeface="Times New Roman" panose="02020603050405020304" pitchFamily="18" charset="0"/>
                <a:ea typeface="Times New Roman" panose="02020603050405020304" pitchFamily="18" charset="0"/>
              </a:rPr>
              <a:t>“We should conclude, first of all, </a:t>
            </a:r>
          </a:p>
          <a:p>
            <a:r>
              <a:rPr lang="en-GB" sz="1800" dirty="0">
                <a:effectLst/>
                <a:latin typeface="Times New Roman" panose="02020603050405020304" pitchFamily="18" charset="0"/>
                <a:ea typeface="Times New Roman" panose="02020603050405020304" pitchFamily="18" charset="0"/>
              </a:rPr>
              <a:t>that building a new coal-fired power plant,</a:t>
            </a:r>
          </a:p>
          <a:p>
            <a:r>
              <a:rPr lang="en-GB" sz="1800" dirty="0">
                <a:effectLst/>
                <a:latin typeface="Times New Roman" panose="02020603050405020304" pitchFamily="18" charset="0"/>
                <a:ea typeface="Times New Roman" panose="02020603050405020304" pitchFamily="18" charset="0"/>
              </a:rPr>
              <a:t>or continuing to operate an old one, or </a:t>
            </a:r>
          </a:p>
          <a:p>
            <a:r>
              <a:rPr lang="en-GB" sz="1800" dirty="0">
                <a:effectLst/>
                <a:latin typeface="Times New Roman" panose="02020603050405020304" pitchFamily="18" charset="0"/>
                <a:ea typeface="Times New Roman" panose="02020603050405020304" pitchFamily="18" charset="0"/>
              </a:rPr>
              <a:t>drilling for oil, or expanding an airport, </a:t>
            </a:r>
          </a:p>
          <a:p>
            <a:r>
              <a:rPr lang="en-GB" sz="1800" dirty="0">
                <a:effectLst/>
                <a:latin typeface="Times New Roman" panose="02020603050405020304" pitchFamily="18" charset="0"/>
                <a:ea typeface="Times New Roman" panose="02020603050405020304" pitchFamily="18" charset="0"/>
              </a:rPr>
              <a:t>or planning for a highway is now irrational </a:t>
            </a:r>
          </a:p>
          <a:p>
            <a:r>
              <a:rPr lang="en-GB" sz="1800" dirty="0">
                <a:effectLst/>
                <a:latin typeface="Times New Roman" panose="02020603050405020304" pitchFamily="18" charset="0"/>
                <a:ea typeface="Times New Roman" panose="02020603050405020304" pitchFamily="18" charset="0"/>
              </a:rPr>
              <a:t>violence.”  </a:t>
            </a:r>
            <a:r>
              <a:rPr lang="en-GB" sz="1800" dirty="0" err="1">
                <a:effectLst/>
                <a:latin typeface="Times New Roman" panose="02020603050405020304" pitchFamily="18" charset="0"/>
                <a:ea typeface="Times New Roman" panose="02020603050405020304" pitchFamily="18" charset="0"/>
              </a:rPr>
              <a:t>Malm</a:t>
            </a:r>
            <a:r>
              <a:rPr lang="en-GB" sz="1800" dirty="0">
                <a:effectLst/>
                <a:latin typeface="Times New Roman" panose="02020603050405020304" pitchFamily="18" charset="0"/>
                <a:ea typeface="Times New Roman" panose="02020603050405020304" pitchFamily="18" charset="0"/>
              </a:rPr>
              <a:t>, </a:t>
            </a:r>
            <a:r>
              <a:rPr lang="en-GB" sz="1800" i="1" dirty="0">
                <a:effectLst/>
                <a:latin typeface="Times New Roman" panose="02020603050405020304" pitchFamily="18" charset="0"/>
                <a:ea typeface="Times New Roman" panose="02020603050405020304" pitchFamily="18" charset="0"/>
              </a:rPr>
              <a:t>The Progress of </a:t>
            </a:r>
            <a:r>
              <a:rPr lang="en-GB" i="1" dirty="0">
                <a:latin typeface="Times New Roman" panose="02020603050405020304" pitchFamily="18" charset="0"/>
                <a:ea typeface="Times New Roman" panose="02020603050405020304" pitchFamily="18" charset="0"/>
              </a:rPr>
              <a:t>T</a:t>
            </a:r>
            <a:r>
              <a:rPr lang="en-GB" sz="1800" i="1" dirty="0">
                <a:effectLst/>
                <a:latin typeface="Times New Roman" panose="02020603050405020304" pitchFamily="18" charset="0"/>
                <a:ea typeface="Times New Roman" panose="02020603050405020304" pitchFamily="18" charset="0"/>
              </a:rPr>
              <a:t>his Storm</a:t>
            </a:r>
            <a:endParaRPr lang="en-GB"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16104838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Beacon Rock Golf Course in Washington state shared this photo of golfers putting while a forest fire blazed in the background (Credit: Beacon Rock Golf Course/Facebook)">
            <a:extLst>
              <a:ext uri="{FF2B5EF4-FFF2-40B4-BE49-F238E27FC236}">
                <a16:creationId xmlns:a16="http://schemas.microsoft.com/office/drawing/2014/main" id="{3F3CD055-8926-8293-F604-EEE4308BC1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5037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rst Tesla Cybertruck deliveries scheduled for next month – for real this  time | Top Gear">
            <a:extLst>
              <a:ext uri="{FF2B5EF4-FFF2-40B4-BE49-F238E27FC236}">
                <a16:creationId xmlns:a16="http://schemas.microsoft.com/office/drawing/2014/main" id="{7E1DED86-F2A3-BDB3-5A55-093E0AACC2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121856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2229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9" name="Rectangle 10248">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1" name="Rectangle 10250">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4" name="Picture 4" descr="Passivhaus Designs and how to get them - QTF Homes">
            <a:extLst>
              <a:ext uri="{FF2B5EF4-FFF2-40B4-BE49-F238E27FC236}">
                <a16:creationId xmlns:a16="http://schemas.microsoft.com/office/drawing/2014/main" id="{5DD12A43-BB66-930A-412B-55DEF8A35E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635414"/>
            <a:ext cx="5294716" cy="3587170"/>
          </a:xfrm>
          <a:prstGeom prst="rect">
            <a:avLst/>
          </a:prstGeom>
          <a:noFill/>
          <a:extLst>
            <a:ext uri="{909E8E84-426E-40DD-AFC4-6F175D3DCCD1}">
              <a14:hiddenFill xmlns:a14="http://schemas.microsoft.com/office/drawing/2010/main">
                <a:solidFill>
                  <a:srgbClr val="FFFFFF"/>
                </a:solidFill>
              </a14:hiddenFill>
            </a:ext>
          </a:extLst>
        </p:spPr>
      </p:pic>
      <p:cxnSp>
        <p:nvCxnSpPr>
          <p:cNvPr id="10253" name="Straight Connector 10252">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10242" name="Picture 2" descr="Why Passive House is the fastest growing energy performance standard in the  world - PrimexVents">
            <a:extLst>
              <a:ext uri="{FF2B5EF4-FFF2-40B4-BE49-F238E27FC236}">
                <a16:creationId xmlns:a16="http://schemas.microsoft.com/office/drawing/2014/main" id="{922A7130-9340-6DAD-528D-A106F180D9C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3817" y="966958"/>
            <a:ext cx="5294715" cy="4924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4777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phone&#10;&#10;Description automatically generated">
            <a:hlinkClick r:id="rId2"/>
            <a:extLst>
              <a:ext uri="{FF2B5EF4-FFF2-40B4-BE49-F238E27FC236}">
                <a16:creationId xmlns:a16="http://schemas.microsoft.com/office/drawing/2014/main" id="{C893B09E-2629-3643-9900-4888532B8771}"/>
              </a:ext>
            </a:extLst>
          </p:cNvPr>
          <p:cNvPicPr>
            <a:picLocks noChangeAspect="1"/>
          </p:cNvPicPr>
          <p:nvPr/>
        </p:nvPicPr>
        <p:blipFill>
          <a:blip r:embed="rId3"/>
          <a:stretch>
            <a:fillRect/>
          </a:stretch>
        </p:blipFill>
        <p:spPr>
          <a:xfrm>
            <a:off x="3315729" y="0"/>
            <a:ext cx="5560541" cy="6858000"/>
          </a:xfrm>
          <a:prstGeom prst="rect">
            <a:avLst/>
          </a:prstGeom>
        </p:spPr>
      </p:pic>
    </p:spTree>
    <p:extLst>
      <p:ext uri="{BB962C8B-B14F-4D97-AF65-F5344CB8AC3E}">
        <p14:creationId xmlns:p14="http://schemas.microsoft.com/office/powerpoint/2010/main" val="356801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093ECC-8BEB-4546-A80D-0B4887662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hlinkClick r:id="rId2"/>
            <a:extLst>
              <a:ext uri="{FF2B5EF4-FFF2-40B4-BE49-F238E27FC236}">
                <a16:creationId xmlns:a16="http://schemas.microsoft.com/office/drawing/2014/main" id="{733F33BC-5CAB-34A9-C934-8E2693A65F7C}"/>
              </a:ext>
            </a:extLst>
          </p:cNvPr>
          <p:cNvPicPr>
            <a:picLocks noChangeAspect="1"/>
          </p:cNvPicPr>
          <p:nvPr/>
        </p:nvPicPr>
        <p:blipFill rotWithShape="1">
          <a:blip r:embed="rId3"/>
          <a:srcRect t="7400"/>
          <a:stretch/>
        </p:blipFill>
        <p:spPr>
          <a:xfrm>
            <a:off x="684575" y="685800"/>
            <a:ext cx="10821625" cy="5486400"/>
          </a:xfrm>
          <a:prstGeom prst="rect">
            <a:avLst/>
          </a:prstGeom>
        </p:spPr>
      </p:pic>
    </p:spTree>
    <p:extLst>
      <p:ext uri="{BB962C8B-B14F-4D97-AF65-F5344CB8AC3E}">
        <p14:creationId xmlns:p14="http://schemas.microsoft.com/office/powerpoint/2010/main" val="21654414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838A2D-02D2-AF41-8F74-EE0476B69724}"/>
              </a:ext>
            </a:extLst>
          </p:cNvPr>
          <p:cNvPicPr>
            <a:picLocks noChangeAspect="1"/>
          </p:cNvPicPr>
          <p:nvPr/>
        </p:nvPicPr>
        <p:blipFill>
          <a:blip r:embed="rId2"/>
          <a:stretch>
            <a:fillRect/>
          </a:stretch>
        </p:blipFill>
        <p:spPr>
          <a:xfrm>
            <a:off x="-86497" y="0"/>
            <a:ext cx="12192000" cy="6082270"/>
          </a:xfrm>
          <a:prstGeom prst="rect">
            <a:avLst/>
          </a:prstGeom>
        </p:spPr>
      </p:pic>
      <p:sp>
        <p:nvSpPr>
          <p:cNvPr id="3" name="TextBox 2">
            <a:extLst>
              <a:ext uri="{FF2B5EF4-FFF2-40B4-BE49-F238E27FC236}">
                <a16:creationId xmlns:a16="http://schemas.microsoft.com/office/drawing/2014/main" id="{2983EFE8-505E-024D-9423-355ECF531FFD}"/>
              </a:ext>
            </a:extLst>
          </p:cNvPr>
          <p:cNvSpPr txBox="1"/>
          <p:nvPr/>
        </p:nvSpPr>
        <p:spPr>
          <a:xfrm>
            <a:off x="1285102" y="6264876"/>
            <a:ext cx="4327147" cy="646331"/>
          </a:xfrm>
          <a:prstGeom prst="rect">
            <a:avLst/>
          </a:prstGeom>
          <a:noFill/>
        </p:spPr>
        <p:txBody>
          <a:bodyPr wrap="none" rtlCol="0">
            <a:spAutoFit/>
          </a:bodyPr>
          <a:lstStyle/>
          <a:p>
            <a:r>
              <a:rPr lang="en-US" dirty="0">
                <a:hlinkClick r:id="rId3"/>
              </a:rPr>
              <a:t>https://www.climaginaries.org/carbon-ruins</a:t>
            </a:r>
            <a:endParaRPr lang="en-US" dirty="0"/>
          </a:p>
          <a:p>
            <a:endParaRPr lang="en-US" dirty="0"/>
          </a:p>
        </p:txBody>
      </p:sp>
    </p:spTree>
    <p:extLst>
      <p:ext uri="{BB962C8B-B14F-4D97-AF65-F5344CB8AC3E}">
        <p14:creationId xmlns:p14="http://schemas.microsoft.com/office/powerpoint/2010/main" val="21946513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way, road, scene, sky&#10;&#10;Description automatically generated">
            <a:hlinkClick r:id="rId2"/>
            <a:extLst>
              <a:ext uri="{FF2B5EF4-FFF2-40B4-BE49-F238E27FC236}">
                <a16:creationId xmlns:a16="http://schemas.microsoft.com/office/drawing/2014/main" id="{6004777E-0E58-6716-11BE-ACCF4B89E694}"/>
              </a:ext>
            </a:extLst>
          </p:cNvPr>
          <p:cNvPicPr>
            <a:picLocks noChangeAspect="1"/>
          </p:cNvPicPr>
          <p:nvPr/>
        </p:nvPicPr>
        <p:blipFill rotWithShape="1">
          <a:blip r:embed="rId3"/>
          <a:srcRect r="888" b="-1"/>
          <a:stretch/>
        </p:blipFill>
        <p:spPr>
          <a:xfrm>
            <a:off x="20" y="10"/>
            <a:ext cx="12191980" cy="6857990"/>
          </a:xfrm>
          <a:prstGeom prst="rect">
            <a:avLst/>
          </a:prstGeom>
        </p:spPr>
      </p:pic>
    </p:spTree>
    <p:extLst>
      <p:ext uri="{BB962C8B-B14F-4D97-AF65-F5344CB8AC3E}">
        <p14:creationId xmlns:p14="http://schemas.microsoft.com/office/powerpoint/2010/main" val="13694953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5446" y="505839"/>
            <a:ext cx="7843737" cy="5882802"/>
          </a:xfrm>
          <a:prstGeom prst="rect">
            <a:avLst/>
          </a:prstGeom>
        </p:spPr>
      </p:pic>
    </p:spTree>
    <p:extLst>
      <p:ext uri="{BB962C8B-B14F-4D97-AF65-F5344CB8AC3E}">
        <p14:creationId xmlns:p14="http://schemas.microsoft.com/office/powerpoint/2010/main" val="36672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76" name="Rectangle 15375">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4" name="Picture 4" descr="Image result for mcdonalds gas station highway">
            <a:extLst>
              <a:ext uri="{FF2B5EF4-FFF2-40B4-BE49-F238E27FC236}">
                <a16:creationId xmlns:a16="http://schemas.microsoft.com/office/drawing/2014/main" id="{3F8C7E38-DEC0-614F-9899-51D3342E8CB6}"/>
              </a:ext>
            </a:extLst>
          </p:cNvPr>
          <p:cNvPicPr>
            <a:picLocks noChangeAspect="1" noChangeArrowheads="1"/>
          </p:cNvPicPr>
          <p:nvPr/>
        </p:nvPicPr>
        <p:blipFill rotWithShape="1">
          <a:blip r:embed="rId3">
            <a:alphaModFix amt="22000"/>
            <a:extLst>
              <a:ext uri="{28A0092B-C50C-407E-A947-70E740481C1C}">
                <a14:useLocalDpi xmlns:a14="http://schemas.microsoft.com/office/drawing/2010/main" val="0"/>
              </a:ext>
            </a:extLst>
          </a:blip>
          <a:srcRect t="14137" b="933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1C21225-617C-BC9C-D3B0-FA6CA3E26BF2}"/>
              </a:ext>
            </a:extLst>
          </p:cNvPr>
          <p:cNvSpPr txBox="1"/>
          <p:nvPr/>
        </p:nvSpPr>
        <p:spPr>
          <a:xfrm>
            <a:off x="538161" y="882649"/>
            <a:ext cx="10534651" cy="4875213"/>
          </a:xfrm>
          <a:prstGeom prst="rect">
            <a:avLst/>
          </a:prstGeom>
        </p:spPr>
        <p:txBody>
          <a:bodyPr vert="horz" lIns="91440" tIns="45720" rIns="91440" bIns="45720" rtlCol="0">
            <a:noAutofit/>
          </a:bodyPr>
          <a:lstStyle/>
          <a:p>
            <a:pPr>
              <a:lnSpc>
                <a:spcPct val="90000"/>
              </a:lnSpc>
              <a:spcAft>
                <a:spcPts val="600"/>
              </a:spcAft>
            </a:pPr>
            <a:r>
              <a:rPr lang="en-US" dirty="0">
                <a:solidFill>
                  <a:srgbClr val="FFFFFF"/>
                </a:solidFill>
                <a:effectLst/>
                <a:latin typeface="Athelas" panose="02000503000000020003" pitchFamily="2" charset="77"/>
              </a:rPr>
              <a:t>The warming condition is still, however, far from constituting a total ‘cultural logic’ in Jameson’s “sense.</a:t>
            </a:r>
          </a:p>
          <a:p>
            <a:pPr>
              <a:lnSpc>
                <a:spcPct val="90000"/>
              </a:lnSpc>
              <a:spcAft>
                <a:spcPts val="600"/>
              </a:spcAft>
            </a:pPr>
            <a:r>
              <a:rPr lang="en-US" dirty="0">
                <a:solidFill>
                  <a:srgbClr val="FFFFFF"/>
                </a:solidFill>
                <a:effectLst/>
                <a:latin typeface="Athelas" panose="02000503000000020003" pitchFamily="2" charset="77"/>
              </a:rPr>
              <a:t> Indeed, climate fiction (or cli-fi) in film and literature notwithstanding, one might argue that most culture </a:t>
            </a:r>
          </a:p>
          <a:p>
            <a:pPr>
              <a:lnSpc>
                <a:spcPct val="90000"/>
              </a:lnSpc>
              <a:spcAft>
                <a:spcPts val="600"/>
              </a:spcAft>
            </a:pPr>
            <a:r>
              <a:rPr lang="en-US" dirty="0">
                <a:solidFill>
                  <a:srgbClr val="FFFFFF"/>
                </a:solidFill>
                <a:effectLst/>
                <a:latin typeface="Athelas" panose="02000503000000020003" pitchFamily="2" charset="77"/>
              </a:rPr>
              <a:t>still ignores the facts of global warming and that denial is the real hallmark of the present.</a:t>
            </a:r>
            <a:r>
              <a:rPr lang="en-US" dirty="0">
                <a:solidFill>
                  <a:srgbClr val="FFFFFF"/>
                </a:solidFill>
                <a:latin typeface="Athelas" panose="02000503000000020003" pitchFamily="2" charset="77"/>
              </a:rPr>
              <a:t> </a:t>
            </a:r>
            <a:r>
              <a:rPr lang="en-US" dirty="0" err="1">
                <a:solidFill>
                  <a:srgbClr val="FFFFFF"/>
                </a:solidFill>
                <a:effectLst/>
                <a:latin typeface="Athelas" panose="02000503000000020003" pitchFamily="2" charset="77"/>
              </a:rPr>
              <a:t>Malm</a:t>
            </a:r>
            <a:endParaRPr lang="en-US" dirty="0">
              <a:solidFill>
                <a:srgbClr val="FFFFFF"/>
              </a:solidFill>
              <a:effectLst/>
              <a:latin typeface="Athelas" panose="02000503000000020003" pitchFamily="2" charset="77"/>
            </a:endParaRPr>
          </a:p>
          <a:p>
            <a:pPr>
              <a:lnSpc>
                <a:spcPct val="90000"/>
              </a:lnSpc>
              <a:spcAft>
                <a:spcPts val="600"/>
              </a:spcAft>
            </a:pPr>
            <a:endParaRPr lang="en-US" dirty="0">
              <a:solidFill>
                <a:srgbClr val="FFFFFF"/>
              </a:solidFill>
              <a:latin typeface="Athelas" panose="02000503000000020003" pitchFamily="2" charset="77"/>
            </a:endParaRPr>
          </a:p>
          <a:p>
            <a:pPr>
              <a:lnSpc>
                <a:spcPct val="90000"/>
              </a:lnSpc>
              <a:spcAft>
                <a:spcPts val="600"/>
              </a:spcAft>
            </a:pPr>
            <a:r>
              <a:rPr lang="en-US" dirty="0">
                <a:solidFill>
                  <a:srgbClr val="FFFFFF"/>
                </a:solidFill>
                <a:effectLst/>
                <a:latin typeface="Athelas" panose="02000503000000020003" pitchFamily="2" charset="77"/>
              </a:rPr>
              <a:t>Moreover, denial, particularly in its suppressive and obsessive forms, is a negative confirmation. It suggests</a:t>
            </a:r>
          </a:p>
          <a:p>
            <a:pPr>
              <a:lnSpc>
                <a:spcPct val="90000"/>
              </a:lnSpc>
              <a:spcAft>
                <a:spcPts val="600"/>
              </a:spcAft>
            </a:pPr>
            <a:r>
              <a:rPr lang="en-US" dirty="0">
                <a:solidFill>
                  <a:srgbClr val="FFFFFF"/>
                </a:solidFill>
                <a:effectLst/>
                <a:latin typeface="Athelas" panose="02000503000000020003" pitchFamily="2" charset="77"/>
              </a:rPr>
              <a:t>that the thing is there, everywhere, only just below the surface, a distressing presence in the collective </a:t>
            </a:r>
          </a:p>
          <a:p>
            <a:pPr>
              <a:lnSpc>
                <a:spcPct val="90000"/>
              </a:lnSpc>
              <a:spcAft>
                <a:spcPts val="600"/>
              </a:spcAft>
            </a:pPr>
            <a:r>
              <a:rPr lang="en-US" dirty="0">
                <a:solidFill>
                  <a:srgbClr val="FFFFFF"/>
                </a:solidFill>
                <a:effectLst/>
                <a:latin typeface="Athelas" panose="02000503000000020003" pitchFamily="2" charset="77"/>
              </a:rPr>
              <a:t>subconscious – perhaps global warming is, to use another term of Jameson’s, a political unconscious that </a:t>
            </a:r>
          </a:p>
          <a:p>
            <a:pPr>
              <a:lnSpc>
                <a:spcPct val="90000"/>
              </a:lnSpc>
              <a:spcAft>
                <a:spcPts val="600"/>
              </a:spcAft>
            </a:pPr>
            <a:r>
              <a:rPr lang="en-US" dirty="0">
                <a:solidFill>
                  <a:srgbClr val="FFFFFF"/>
                </a:solidFill>
                <a:effectLst/>
                <a:latin typeface="Athelas" panose="02000503000000020003" pitchFamily="2" charset="77"/>
              </a:rPr>
              <a:t>already pervades culture. </a:t>
            </a:r>
            <a:r>
              <a:rPr lang="en-US" dirty="0" err="1">
                <a:solidFill>
                  <a:srgbClr val="FFFFFF"/>
                </a:solidFill>
                <a:effectLst/>
                <a:latin typeface="Athelas" panose="02000503000000020003" pitchFamily="2" charset="77"/>
              </a:rPr>
              <a:t>Malm</a:t>
            </a:r>
            <a:endParaRPr lang="en-US" dirty="0">
              <a:solidFill>
                <a:srgbClr val="FFFFFF"/>
              </a:solidFill>
              <a:effectLst/>
              <a:latin typeface="Athelas" panose="02000503000000020003" pitchFamily="2" charset="77"/>
            </a:endParaRPr>
          </a:p>
          <a:p>
            <a:pPr>
              <a:lnSpc>
                <a:spcPct val="90000"/>
              </a:lnSpc>
              <a:spcAft>
                <a:spcPts val="600"/>
              </a:spcAft>
            </a:pPr>
            <a:endParaRPr lang="en-US" dirty="0">
              <a:solidFill>
                <a:srgbClr val="FFFFFF"/>
              </a:solidFill>
              <a:latin typeface="Athelas" panose="02000503000000020003" pitchFamily="2" charset="77"/>
            </a:endParaRPr>
          </a:p>
          <a:p>
            <a:pPr>
              <a:lnSpc>
                <a:spcPct val="90000"/>
              </a:lnSpc>
              <a:spcAft>
                <a:spcPts val="600"/>
              </a:spcAft>
            </a:pPr>
            <a:r>
              <a:rPr lang="en-US" dirty="0">
                <a:solidFill>
                  <a:srgbClr val="FFFFFF"/>
                </a:solidFill>
                <a:latin typeface="Athelas" panose="02000503000000020003" pitchFamily="2" charset="77"/>
              </a:rPr>
              <a:t>Th</a:t>
            </a:r>
            <a:r>
              <a:rPr lang="en-US" dirty="0">
                <a:solidFill>
                  <a:srgbClr val="FFFFFF"/>
                </a:solidFill>
                <a:effectLst/>
                <a:latin typeface="Athelas" panose="02000503000000020003" pitchFamily="2" charset="77"/>
              </a:rPr>
              <a:t>e freakish weather</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events of today, despite their radically nonhuman nature, are</a:t>
            </a:r>
          </a:p>
          <a:p>
            <a:pPr>
              <a:lnSpc>
                <a:spcPct val="90000"/>
              </a:lnSpc>
              <a:spcAft>
                <a:spcPts val="600"/>
              </a:spcAft>
            </a:pPr>
            <a:r>
              <a:rPr lang="en-US" dirty="0">
                <a:solidFill>
                  <a:srgbClr val="FFFFFF"/>
                </a:solidFill>
                <a:effectLst/>
                <a:latin typeface="Athelas" panose="02000503000000020003" pitchFamily="2" charset="77"/>
              </a:rPr>
              <a:t>nonetheless animated by cumulative human actions. In that</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sense, the events set in </a:t>
            </a:r>
          </a:p>
          <a:p>
            <a:pPr>
              <a:lnSpc>
                <a:spcPct val="90000"/>
              </a:lnSpc>
              <a:spcAft>
                <a:spcPts val="600"/>
              </a:spcAft>
            </a:pPr>
            <a:r>
              <a:rPr lang="en-US" dirty="0">
                <a:solidFill>
                  <a:srgbClr val="FFFFFF"/>
                </a:solidFill>
                <a:effectLst/>
                <a:latin typeface="Athelas" panose="02000503000000020003" pitchFamily="2" charset="77"/>
              </a:rPr>
              <a:t>motion by global warming have a more</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intimate connection with humans than did the</a:t>
            </a:r>
          </a:p>
          <a:p>
            <a:pPr>
              <a:lnSpc>
                <a:spcPct val="90000"/>
              </a:lnSpc>
              <a:spcAft>
                <a:spcPts val="600"/>
              </a:spcAft>
            </a:pPr>
            <a:r>
              <a:rPr lang="en-US" dirty="0">
                <a:solidFill>
                  <a:srgbClr val="FFFFFF"/>
                </a:solidFill>
                <a:effectLst/>
                <a:latin typeface="Athelas" panose="02000503000000020003" pitchFamily="2" charset="77"/>
              </a:rPr>
              <a:t>climatic phenomena</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of the past—this is because we have all contributed</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in some measure, </a:t>
            </a:r>
          </a:p>
          <a:p>
            <a:pPr>
              <a:lnSpc>
                <a:spcPct val="90000"/>
              </a:lnSpc>
              <a:spcAft>
                <a:spcPts val="600"/>
              </a:spcAft>
            </a:pPr>
            <a:r>
              <a:rPr lang="en-US" dirty="0">
                <a:solidFill>
                  <a:srgbClr val="FFFFFF"/>
                </a:solidFill>
                <a:effectLst/>
                <a:latin typeface="Athelas" panose="02000503000000020003" pitchFamily="2" charset="77"/>
              </a:rPr>
              <a:t>great or small, to their making. They are the</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mysterious work of our own hands returning to </a:t>
            </a:r>
          </a:p>
          <a:p>
            <a:pPr>
              <a:lnSpc>
                <a:spcPct val="90000"/>
              </a:lnSpc>
              <a:spcAft>
                <a:spcPts val="600"/>
              </a:spcAft>
            </a:pPr>
            <a:r>
              <a:rPr lang="en-US" dirty="0">
                <a:solidFill>
                  <a:srgbClr val="FFFFFF"/>
                </a:solidFill>
                <a:effectLst/>
                <a:latin typeface="Athelas" panose="02000503000000020003" pitchFamily="2" charset="77"/>
              </a:rPr>
              <a:t>haunt us in</a:t>
            </a:r>
            <a:r>
              <a:rPr lang="en-US" dirty="0">
                <a:solidFill>
                  <a:srgbClr val="FFFFFF"/>
                </a:solidFill>
                <a:latin typeface="Athelas" panose="02000503000000020003" pitchFamily="2" charset="77"/>
              </a:rPr>
              <a:t> </a:t>
            </a:r>
            <a:r>
              <a:rPr lang="en-US" dirty="0">
                <a:solidFill>
                  <a:srgbClr val="FFFFFF"/>
                </a:solidFill>
                <a:effectLst/>
                <a:latin typeface="Athelas" panose="02000503000000020003" pitchFamily="2" charset="77"/>
              </a:rPr>
              <a:t>unthinkable shapes and forms. Ghosh</a:t>
            </a:r>
          </a:p>
          <a:p>
            <a:pPr>
              <a:lnSpc>
                <a:spcPct val="90000"/>
              </a:lnSpc>
              <a:spcAft>
                <a:spcPts val="600"/>
              </a:spcAft>
            </a:pPr>
            <a:endParaRPr lang="en-US" dirty="0">
              <a:solidFill>
                <a:srgbClr val="FFFFFF"/>
              </a:solidFill>
              <a:effectLst/>
              <a:latin typeface="Athelas" panose="02000503000000020003" pitchFamily="2" charset="77"/>
            </a:endParaRPr>
          </a:p>
          <a:p>
            <a:pPr indent="-228600">
              <a:lnSpc>
                <a:spcPct val="90000"/>
              </a:lnSpc>
              <a:spcAft>
                <a:spcPts val="600"/>
              </a:spcAft>
              <a:buFont typeface="Arial" panose="020B0604020202020204" pitchFamily="34" charset="0"/>
              <a:buChar char="•"/>
            </a:pPr>
            <a:endParaRPr lang="en-US" b="1" dirty="0">
              <a:solidFill>
                <a:srgbClr val="FFFFFF"/>
              </a:solidFill>
              <a:latin typeface="Athelas" panose="02000503000000020003" pitchFamily="2" charset="77"/>
            </a:endParaRPr>
          </a:p>
        </p:txBody>
      </p:sp>
    </p:spTree>
    <p:extLst>
      <p:ext uri="{BB962C8B-B14F-4D97-AF65-F5344CB8AC3E}">
        <p14:creationId xmlns:p14="http://schemas.microsoft.com/office/powerpoint/2010/main" val="2810101726"/>
      </p:ext>
    </p:extLst>
  </p:cSld>
  <p:clrMapOvr>
    <a:overrideClrMapping bg1="dk1" tx1="lt1" bg2="dk2" tx2="lt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95472" y="447472"/>
            <a:ext cx="6571030" cy="646331"/>
          </a:xfrm>
          <a:prstGeom prst="rect">
            <a:avLst/>
          </a:prstGeom>
          <a:noFill/>
        </p:spPr>
        <p:txBody>
          <a:bodyPr wrap="none" rtlCol="0">
            <a:spAutoFit/>
          </a:bodyPr>
          <a:lstStyle/>
          <a:p>
            <a:r>
              <a:rPr lang="en-US" sz="3600" dirty="0">
                <a:latin typeface="Optima" panose="02000503060000020004" pitchFamily="2" charset="0"/>
              </a:rPr>
              <a:t>Why a museum from the future</a:t>
            </a:r>
            <a:r>
              <a:rPr lang="sv-SE" sz="3600" dirty="0">
                <a:latin typeface="Optima" panose="02000503060000020004" pitchFamily="2" charset="0"/>
              </a:rPr>
              <a:t>?</a:t>
            </a:r>
          </a:p>
        </p:txBody>
      </p:sp>
      <p:sp>
        <p:nvSpPr>
          <p:cNvPr id="4" name="TextBox 3"/>
          <p:cNvSpPr txBox="1"/>
          <p:nvPr/>
        </p:nvSpPr>
        <p:spPr>
          <a:xfrm>
            <a:off x="3495472" y="1536970"/>
            <a:ext cx="8696528" cy="2308324"/>
          </a:xfrm>
          <a:prstGeom prst="rect">
            <a:avLst/>
          </a:prstGeom>
          <a:noFill/>
        </p:spPr>
        <p:txBody>
          <a:bodyPr wrap="square" rtlCol="0">
            <a:spAutoFit/>
          </a:bodyPr>
          <a:lstStyle/>
          <a:p>
            <a:pPr marL="285750" indent="-285750">
              <a:buFont typeface="Arial" panose="020B0604020202020204" pitchFamily="34" charset="0"/>
              <a:buChar char="•"/>
            </a:pPr>
            <a:r>
              <a:rPr lang="sv-SE" sz="2400" dirty="0" err="1">
                <a:latin typeface="Optima" panose="02000503060000020004" pitchFamily="2" charset="0"/>
              </a:rPr>
              <a:t>Making</a:t>
            </a:r>
            <a:r>
              <a:rPr lang="sv-SE" sz="2400" dirty="0">
                <a:latin typeface="Optima" panose="02000503060000020004" pitchFamily="2" charset="0"/>
              </a:rPr>
              <a:t> the </a:t>
            </a:r>
            <a:r>
              <a:rPr lang="sv-SE" sz="2400" dirty="0" err="1">
                <a:latin typeface="Optima" panose="02000503060000020004" pitchFamily="2" charset="0"/>
              </a:rPr>
              <a:t>familiar</a:t>
            </a:r>
            <a:r>
              <a:rPr lang="sv-SE" sz="2400" dirty="0">
                <a:latin typeface="Optima" panose="02000503060000020004" pitchFamily="2" charset="0"/>
              </a:rPr>
              <a:t>, </a:t>
            </a:r>
            <a:r>
              <a:rPr lang="sv-SE" sz="2400" dirty="0" err="1">
                <a:latin typeface="Optima" panose="02000503060000020004" pitchFamily="2" charset="0"/>
              </a:rPr>
              <a:t>unfamiliar</a:t>
            </a:r>
            <a:r>
              <a:rPr lang="sv-SE" sz="2400" dirty="0">
                <a:latin typeface="Optima" panose="02000503060000020004" pitchFamily="2" charset="0"/>
              </a:rPr>
              <a:t>.</a:t>
            </a:r>
          </a:p>
          <a:p>
            <a:pPr marL="285750" indent="-285750">
              <a:buFont typeface="Arial" panose="020B0604020202020204" pitchFamily="34" charset="0"/>
              <a:buChar char="•"/>
            </a:pPr>
            <a:r>
              <a:rPr lang="sv-SE" sz="2400" dirty="0" err="1">
                <a:latin typeface="Optima" panose="02000503060000020004" pitchFamily="2" charset="0"/>
              </a:rPr>
              <a:t>Neither</a:t>
            </a:r>
            <a:r>
              <a:rPr lang="sv-SE" sz="2400" dirty="0">
                <a:latin typeface="Optima" panose="02000503060000020004" pitchFamily="2" charset="0"/>
              </a:rPr>
              <a:t> </a:t>
            </a:r>
            <a:r>
              <a:rPr lang="sv-SE" sz="2400" dirty="0" err="1">
                <a:latin typeface="Optima" panose="02000503060000020004" pitchFamily="2" charset="0"/>
              </a:rPr>
              <a:t>dystopia</a:t>
            </a:r>
            <a:r>
              <a:rPr lang="sv-SE" sz="2400" dirty="0">
                <a:latin typeface="Optima" panose="02000503060000020004" pitchFamily="2" charset="0"/>
              </a:rPr>
              <a:t> nor </a:t>
            </a:r>
            <a:r>
              <a:rPr lang="sv-SE" sz="2400" dirty="0" err="1">
                <a:latin typeface="Optima" panose="02000503060000020004" pitchFamily="2" charset="0"/>
              </a:rPr>
              <a:t>utopia</a:t>
            </a:r>
            <a:r>
              <a:rPr lang="sv-SE" sz="2400" dirty="0">
                <a:latin typeface="Optima" panose="02000503060000020004" pitchFamily="2" charset="0"/>
              </a:rPr>
              <a:t>.</a:t>
            </a:r>
          </a:p>
          <a:p>
            <a:pPr marL="285750" indent="-285750">
              <a:buFont typeface="Arial" panose="020B0604020202020204" pitchFamily="34" charset="0"/>
              <a:buChar char="•"/>
            </a:pPr>
            <a:r>
              <a:rPr lang="sv-SE" sz="2400" dirty="0" err="1">
                <a:latin typeface="Optima" panose="02000503060000020004" pitchFamily="2" charset="0"/>
              </a:rPr>
              <a:t>Stories</a:t>
            </a:r>
            <a:r>
              <a:rPr lang="sv-SE" sz="2400" dirty="0">
                <a:latin typeface="Optima" panose="02000503060000020004" pitchFamily="2" charset="0"/>
              </a:rPr>
              <a:t> </a:t>
            </a:r>
            <a:r>
              <a:rPr lang="sv-SE" sz="2400" dirty="0" err="1">
                <a:latin typeface="Optima" panose="02000503060000020004" pitchFamily="2" charset="0"/>
              </a:rPr>
              <a:t>anchored</a:t>
            </a:r>
            <a:r>
              <a:rPr lang="sv-SE" sz="2400" dirty="0">
                <a:latin typeface="Optima" panose="02000503060000020004" pitchFamily="2" charset="0"/>
              </a:rPr>
              <a:t> in </a:t>
            </a:r>
            <a:r>
              <a:rPr lang="sv-SE" sz="2400" dirty="0" err="1">
                <a:latin typeface="Optima" panose="02000503060000020004" pitchFamily="2" charset="0"/>
              </a:rPr>
              <a:t>everyday</a:t>
            </a:r>
            <a:r>
              <a:rPr lang="sv-SE" sz="2400" dirty="0">
                <a:latin typeface="Optima" panose="02000503060000020004" pitchFamily="2" charset="0"/>
              </a:rPr>
              <a:t> </a:t>
            </a:r>
            <a:r>
              <a:rPr lang="sv-SE" sz="2400" dirty="0" err="1">
                <a:latin typeface="Optima" panose="02000503060000020004" pitchFamily="2" charset="0"/>
              </a:rPr>
              <a:t>objects</a:t>
            </a:r>
            <a:r>
              <a:rPr lang="sv-SE" sz="2400" dirty="0">
                <a:latin typeface="Optima" panose="02000503060000020004" pitchFamily="2" charset="0"/>
              </a:rPr>
              <a:t> </a:t>
            </a:r>
            <a:r>
              <a:rPr lang="sv-SE" sz="2400" dirty="0" err="1">
                <a:latin typeface="Optima" panose="02000503060000020004" pitchFamily="2" charset="0"/>
              </a:rPr>
              <a:t>affect</a:t>
            </a:r>
            <a:r>
              <a:rPr lang="sv-SE" sz="2400" dirty="0">
                <a:latin typeface="Optima" panose="02000503060000020004" pitchFamily="2" charset="0"/>
              </a:rPr>
              <a:t> the </a:t>
            </a:r>
            <a:r>
              <a:rPr lang="sv-SE" sz="2400" dirty="0" err="1">
                <a:latin typeface="Optima" panose="02000503060000020004" pitchFamily="2" charset="0"/>
              </a:rPr>
              <a:t>visitor</a:t>
            </a:r>
            <a:r>
              <a:rPr lang="sv-SE" sz="2400" dirty="0">
                <a:latin typeface="Optima" panose="02000503060000020004" pitchFamily="2" charset="0"/>
              </a:rPr>
              <a:t>.</a:t>
            </a:r>
          </a:p>
          <a:p>
            <a:pPr marL="285750" indent="-285750">
              <a:buFont typeface="Arial" panose="020B0604020202020204" pitchFamily="34" charset="0"/>
              <a:buChar char="•"/>
            </a:pPr>
            <a:r>
              <a:rPr lang="sv-SE" sz="2400" dirty="0">
                <a:latin typeface="Optima" panose="02000503060000020004" pitchFamily="2" charset="0"/>
              </a:rPr>
              <a:t>A science </a:t>
            </a:r>
            <a:r>
              <a:rPr lang="sv-SE" sz="2400" dirty="0" err="1">
                <a:latin typeface="Optima" panose="02000503060000020004" pitchFamily="2" charset="0"/>
              </a:rPr>
              <a:t>communication</a:t>
            </a:r>
            <a:r>
              <a:rPr lang="sv-SE" sz="2400" dirty="0">
                <a:latin typeface="Optima" panose="02000503060000020004" pitchFamily="2" charset="0"/>
              </a:rPr>
              <a:t> </a:t>
            </a:r>
            <a:r>
              <a:rPr lang="sv-SE" sz="2400" dirty="0" err="1">
                <a:latin typeface="Optima" panose="02000503060000020004" pitchFamily="2" charset="0"/>
              </a:rPr>
              <a:t>tool</a:t>
            </a:r>
            <a:r>
              <a:rPr lang="sv-SE" sz="2400" dirty="0">
                <a:latin typeface="Optima" panose="02000503060000020004" pitchFamily="2" charset="0"/>
              </a:rPr>
              <a:t>. </a:t>
            </a:r>
          </a:p>
          <a:p>
            <a:pPr marL="285750" indent="-285750">
              <a:buFont typeface="Arial" panose="020B0604020202020204" pitchFamily="34" charset="0"/>
              <a:buChar char="•"/>
            </a:pPr>
            <a:r>
              <a:rPr lang="sv-SE" sz="2400" dirty="0">
                <a:latin typeface="Optima" panose="02000503060000020004" pitchFamily="2" charset="0"/>
              </a:rPr>
              <a:t>A site for </a:t>
            </a:r>
            <a:r>
              <a:rPr lang="sv-SE" sz="2400" dirty="0" err="1">
                <a:latin typeface="Optima" panose="02000503060000020004" pitchFamily="2" charset="0"/>
              </a:rPr>
              <a:t>deliberation</a:t>
            </a:r>
            <a:r>
              <a:rPr lang="sv-SE" sz="2400" dirty="0">
                <a:latin typeface="Optima" panose="02000503060000020004" pitchFamily="2" charset="0"/>
              </a:rPr>
              <a:t> and </a:t>
            </a:r>
            <a:r>
              <a:rPr lang="sv-SE" sz="2400" dirty="0" err="1">
                <a:latin typeface="Optima" panose="02000503060000020004" pitchFamily="2" charset="0"/>
              </a:rPr>
              <a:t>discussion</a:t>
            </a:r>
            <a:r>
              <a:rPr lang="sv-SE" sz="2400" dirty="0">
                <a:latin typeface="Optima" panose="02000503060000020004" pitchFamily="2" charset="0"/>
              </a:rPr>
              <a:t>. </a:t>
            </a:r>
          </a:p>
          <a:p>
            <a:pPr marL="285750" indent="-285750">
              <a:buFont typeface="Arial" panose="020B0604020202020204" pitchFamily="34" charset="0"/>
              <a:buChar char="•"/>
            </a:pPr>
            <a:endParaRPr lang="sv-SE" sz="2400" dirty="0">
              <a:latin typeface="Optima" panose="02000503060000020004" pitchFamily="2" charset="0"/>
            </a:endParaRPr>
          </a:p>
        </p:txBody>
      </p:sp>
    </p:spTree>
    <p:extLst>
      <p:ext uri="{BB962C8B-B14F-4D97-AF65-F5344CB8AC3E}">
        <p14:creationId xmlns:p14="http://schemas.microsoft.com/office/powerpoint/2010/main" val="32009398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270" y="426400"/>
            <a:ext cx="8801100" cy="5867400"/>
          </a:xfrm>
          <a:prstGeom prst="rect">
            <a:avLst/>
          </a:prstGeom>
        </p:spPr>
      </p:pic>
    </p:spTree>
    <p:extLst>
      <p:ext uri="{BB962C8B-B14F-4D97-AF65-F5344CB8AC3E}">
        <p14:creationId xmlns:p14="http://schemas.microsoft.com/office/powerpoint/2010/main" val="2587638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4220" y="638241"/>
            <a:ext cx="8483329" cy="5655553"/>
          </a:xfrm>
          <a:prstGeom prst="rect">
            <a:avLst/>
          </a:prstGeom>
        </p:spPr>
      </p:pic>
    </p:spTree>
    <p:extLst>
      <p:ext uri="{BB962C8B-B14F-4D97-AF65-F5344CB8AC3E}">
        <p14:creationId xmlns:p14="http://schemas.microsoft.com/office/powerpoint/2010/main" val="27118017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0373B1-B5EC-E645-B794-767CE04508C6}"/>
              </a:ext>
            </a:extLst>
          </p:cNvPr>
          <p:cNvPicPr>
            <a:picLocks noChangeAspect="1"/>
          </p:cNvPicPr>
          <p:nvPr/>
        </p:nvPicPr>
        <p:blipFill rotWithShape="1">
          <a:blip r:embed="rId2"/>
          <a:srcRect t="7646" b="13399"/>
          <a:stretch/>
        </p:blipFill>
        <p:spPr>
          <a:xfrm>
            <a:off x="457200" y="457200"/>
            <a:ext cx="11277600" cy="5943600"/>
          </a:xfrm>
          <a:prstGeom prst="rect">
            <a:avLst/>
          </a:prstGeom>
        </p:spPr>
      </p:pic>
    </p:spTree>
    <p:extLst>
      <p:ext uri="{BB962C8B-B14F-4D97-AF65-F5344CB8AC3E}">
        <p14:creationId xmlns:p14="http://schemas.microsoft.com/office/powerpoint/2010/main" val="9187421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5C6494-07C1-A34B-BD07-0D5D14897B0B}"/>
              </a:ext>
            </a:extLst>
          </p:cNvPr>
          <p:cNvSpPr>
            <a:spLocks noChangeArrowheads="1"/>
          </p:cNvSpPr>
          <p:nvPr/>
        </p:nvSpPr>
        <p:spPr bwMode="auto">
          <a:xfrm>
            <a:off x="2407298" y="30977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2"/>
              </a:rPr>
              <a:t>  </a:t>
            </a:r>
            <a:r>
              <a:rPr kumimoji="0" lang="en-US" altLang="en-US" sz="24000" b="0" i="0" u="none" strike="noStrike" cap="none" normalizeH="0" baseline="0">
                <a:ln>
                  <a:noFill/>
                </a:ln>
                <a:solidFill>
                  <a:schemeClr val="tx1"/>
                </a:solidFill>
                <a:effectLst/>
                <a:latin typeface="Arial" panose="020B0604020202020204" pitchFamily="34" charset="0"/>
              </a:rPr>
              <a:t>4</a:t>
            </a:r>
            <a:r>
              <a:rPr kumimoji="0" lang="en-US" altLang="en-US" sz="1800" b="0" i="0" u="none" strike="noStrike" cap="none" normalizeH="0" baseline="0">
                <a:ln>
                  <a:noFill/>
                </a:ln>
                <a:solidFill>
                  <a:schemeClr val="tx1"/>
                </a:solidFill>
                <a:effectLst/>
                <a:latin typeface="Arial" panose="020B0604020202020204" pitchFamily="34" charset="0"/>
              </a:rPr>
              <a:t>5</a:t>
            </a:r>
            <a:r>
              <a:rPr kumimoji="0" lang="en-US" altLang="en-US" sz="1800" b="0" i="0" u="none" strike="noStrike" cap="none" normalizeH="0" baseline="0">
                <a:ln>
                  <a:noFill/>
                </a:ln>
                <a:solidFill>
                  <a:schemeClr val="tx1"/>
                </a:solidFill>
                <a:effectLst/>
                <a:latin typeface="Arial" panose="020B0604020202020204" pitchFamily="34" charset="0"/>
                <a:hlinkClick r:id="rId2"/>
              </a:rPr>
              <a:t>0 × 301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8194" name="Picture 2" descr="Tar Sands in the United States: What You Need to Know - DeSmog">
            <a:hlinkClick r:id="rId2"/>
            <a:extLst>
              <a:ext uri="{FF2B5EF4-FFF2-40B4-BE49-F238E27FC236}">
                <a16:creationId xmlns:a16="http://schemas.microsoft.com/office/drawing/2014/main" id="{D46C07B6-EE11-CE42-B4D6-5362DC26BB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295" y="450000"/>
            <a:ext cx="9462472" cy="6329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9165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FD3646-68BB-A345-A48A-1BAF61963ADE}"/>
              </a:ext>
            </a:extLst>
          </p:cNvPr>
          <p:cNvPicPr>
            <a:picLocks noChangeAspect="1"/>
          </p:cNvPicPr>
          <p:nvPr/>
        </p:nvPicPr>
        <p:blipFill>
          <a:blip r:embed="rId2"/>
          <a:stretch>
            <a:fillRect/>
          </a:stretch>
        </p:blipFill>
        <p:spPr>
          <a:xfrm>
            <a:off x="514350" y="158750"/>
            <a:ext cx="11163300" cy="6540500"/>
          </a:xfrm>
          <a:prstGeom prst="rect">
            <a:avLst/>
          </a:prstGeom>
        </p:spPr>
      </p:pic>
    </p:spTree>
    <p:extLst>
      <p:ext uri="{BB962C8B-B14F-4D97-AF65-F5344CB8AC3E}">
        <p14:creationId xmlns:p14="http://schemas.microsoft.com/office/powerpoint/2010/main" val="36922306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www.irena.org/-/media/Images/IRENA/Agency/Event/2021/Oct/COP26-Final.jpg?la=en&amp;hash=D8692E9EA024EA500796A8311D6B091D69AF50A6">
            <a:extLst>
              <a:ext uri="{FF2B5EF4-FFF2-40B4-BE49-F238E27FC236}">
                <a16:creationId xmlns:a16="http://schemas.microsoft.com/office/drawing/2014/main" id="{1343F074-F125-8E49-8986-D3C8119B62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2888"/>
            <a:ext cx="12192000" cy="6370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5683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4030C-7ED4-D849-B0B7-8555A7E90216}"/>
              </a:ext>
            </a:extLst>
          </p:cNvPr>
          <p:cNvSpPr>
            <a:spLocks noGrp="1"/>
          </p:cNvSpPr>
          <p:nvPr>
            <p:ph type="ctrTitle"/>
          </p:nvPr>
        </p:nvSpPr>
        <p:spPr>
          <a:xfrm>
            <a:off x="1255060" y="5279511"/>
            <a:ext cx="9681882" cy="739880"/>
          </a:xfrm>
        </p:spPr>
        <p:txBody>
          <a:bodyPr anchor="b">
            <a:normAutofit/>
          </a:bodyPr>
          <a:lstStyle/>
          <a:p>
            <a:endParaRPr lang="en-US" sz="3600">
              <a:solidFill>
                <a:schemeClr val="tx1">
                  <a:lumMod val="85000"/>
                  <a:lumOff val="15000"/>
                </a:schemeClr>
              </a:solidFill>
            </a:endParaRPr>
          </a:p>
        </p:txBody>
      </p:sp>
      <p:sp>
        <p:nvSpPr>
          <p:cNvPr id="3" name="Subtitle 2">
            <a:extLst>
              <a:ext uri="{FF2B5EF4-FFF2-40B4-BE49-F238E27FC236}">
                <a16:creationId xmlns:a16="http://schemas.microsoft.com/office/drawing/2014/main" id="{04BD2B54-437C-9145-848C-587B1BBD351F}"/>
              </a:ext>
            </a:extLst>
          </p:cNvPr>
          <p:cNvSpPr>
            <a:spLocks noGrp="1"/>
          </p:cNvSpPr>
          <p:nvPr>
            <p:ph type="subTitle" idx="1"/>
          </p:nvPr>
        </p:nvSpPr>
        <p:spPr>
          <a:xfrm>
            <a:off x="2426447" y="6019391"/>
            <a:ext cx="7315199" cy="365125"/>
          </a:xfrm>
        </p:spPr>
        <p:txBody>
          <a:bodyPr anchor="t">
            <a:normAutofit/>
          </a:bodyPr>
          <a:lstStyle/>
          <a:p>
            <a:endParaRPr lang="en-US" sz="1600">
              <a:solidFill>
                <a:schemeClr val="tx1">
                  <a:lumMod val="85000"/>
                  <a:lumOff val="15000"/>
                </a:schemeClr>
              </a:solidFill>
            </a:endParaRPr>
          </a:p>
        </p:txBody>
      </p:sp>
      <p:pic>
        <p:nvPicPr>
          <p:cNvPr id="5" name="Picture 4">
            <a:hlinkClick r:id="rId2"/>
            <a:extLst>
              <a:ext uri="{FF2B5EF4-FFF2-40B4-BE49-F238E27FC236}">
                <a16:creationId xmlns:a16="http://schemas.microsoft.com/office/drawing/2014/main" id="{40147935-3EF2-0B43-BE6A-8C33D4887AFD}"/>
              </a:ext>
            </a:extLst>
          </p:cNvPr>
          <p:cNvPicPr>
            <a:picLocks noChangeAspect="1"/>
          </p:cNvPicPr>
          <p:nvPr/>
        </p:nvPicPr>
        <p:blipFill rotWithShape="1">
          <a:blip r:embed="rId3"/>
          <a:srcRect t="49" b="2411"/>
          <a:stretch/>
        </p:blipFill>
        <p:spPr>
          <a:xfrm>
            <a:off x="20" y="10"/>
            <a:ext cx="12191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Tree>
    <p:extLst>
      <p:ext uri="{BB962C8B-B14F-4D97-AF65-F5344CB8AC3E}">
        <p14:creationId xmlns:p14="http://schemas.microsoft.com/office/powerpoint/2010/main" val="30879328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71D62DF-DF88-BB2E-6D97-716B517BDB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152" b="4277"/>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8220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01827EE4-9BE0-ACB2-AFB3-EDB7D5DAD1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42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561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759" y="572023"/>
            <a:ext cx="8245410" cy="5109091"/>
          </a:xfrm>
          <a:prstGeom prst="rect">
            <a:avLst/>
          </a:prstGeom>
        </p:spPr>
        <p:txBody>
          <a:bodyPr wrap="square">
            <a:spAutoFit/>
          </a:bodyPr>
          <a:lstStyle/>
          <a:p>
            <a:pPr>
              <a:spcAft>
                <a:spcPts val="1200"/>
              </a:spcAft>
            </a:pPr>
            <a:r>
              <a:rPr lang="en-US" dirty="0">
                <a:latin typeface="Athelas" panose="02000503000000020003" pitchFamily="2" charset="77"/>
                <a:ea typeface="Calibri" charset="0"/>
                <a:cs typeface="Times" charset="0"/>
              </a:rPr>
              <a:t>The twenty-first century has seen an increased awareness of forms of environmental destruction that cannot immediately be seen, localized or, by some, even acknowledged. Phenomena such as ocean acidification, climate change, the general effects of incremental forms of ecological degradation across the planet, global overpopulation and resource depletion </a:t>
            </a:r>
            <a:r>
              <a:rPr lang="en-US" b="1" dirty="0">
                <a:latin typeface="Athelas" panose="02000503000000020003" pitchFamily="2" charset="77"/>
                <a:ea typeface="Calibri" charset="0"/>
                <a:cs typeface="Times" charset="0"/>
              </a:rPr>
              <a:t>do not present any obvious or perceptible target for concern or protest at any one place</a:t>
            </a:r>
            <a:r>
              <a:rPr lang="en-US" dirty="0">
                <a:latin typeface="Athelas" panose="02000503000000020003" pitchFamily="2" charset="77"/>
                <a:ea typeface="Calibri" charset="0"/>
                <a:cs typeface="Times" charset="0"/>
              </a:rPr>
              <a:t>, or often any immediate antagonist perceptible at the normal human scale. </a:t>
            </a:r>
            <a:r>
              <a:rPr lang="en-US" b="1" dirty="0">
                <a:latin typeface="Athelas" panose="02000503000000020003" pitchFamily="2" charset="77"/>
                <a:ea typeface="Calibri" charset="0"/>
                <a:cs typeface="Times" charset="0"/>
              </a:rPr>
              <a:t>The largely benumbed recognition of this reality</a:t>
            </a:r>
            <a:r>
              <a:rPr lang="en-US" dirty="0">
                <a:latin typeface="Athelas" panose="02000503000000020003" pitchFamily="2" charset="77"/>
                <a:ea typeface="Calibri" charset="0"/>
                <a:cs typeface="Times" charset="0"/>
              </a:rPr>
              <a:t> has become one feature of life in the so-called Anthropocene, to use the currently</a:t>
            </a:r>
            <a:r>
              <a:rPr lang="en-GB" dirty="0">
                <a:latin typeface="Athelas" panose="02000503000000020003" pitchFamily="2" charset="77"/>
              </a:rPr>
              <a:t> </a:t>
            </a:r>
            <a:r>
              <a:rPr lang="en-US" dirty="0">
                <a:latin typeface="Athelas" panose="02000503000000020003" pitchFamily="2" charset="77"/>
                <a:ea typeface="Calibri" charset="0"/>
                <a:cs typeface="Times" charset="0"/>
              </a:rPr>
              <a:t>still informal term for the epoch at which largely unplanned </a:t>
            </a:r>
            <a:r>
              <a:rPr lang="en-US" b="1" dirty="0">
                <a:latin typeface="Athelas" panose="02000503000000020003" pitchFamily="2" charset="77"/>
                <a:ea typeface="Calibri" charset="0"/>
                <a:cs typeface="Times" charset="0"/>
              </a:rPr>
              <a:t>human impacts on the planet’s basic ecological systems have passed a dangerous, if imponderable, threshold. One major new effort at work in contemporary literary and artistic practice and criticism is to find some way of usefully or authentically engaging such crucial but elusive concerns, precisely when it is acknowledged that they resist representation at the kinds of scale on which most thinking, culture, art and politics operate</a:t>
            </a:r>
            <a:r>
              <a:rPr lang="en-US" dirty="0">
                <a:latin typeface="Athelas" panose="02000503000000020003" pitchFamily="2" charset="77"/>
                <a:ea typeface="Calibri" charset="0"/>
                <a:cs typeface="Times" charset="0"/>
              </a:rPr>
              <a:t>. </a:t>
            </a:r>
          </a:p>
          <a:p>
            <a:pPr>
              <a:spcAft>
                <a:spcPts val="1200"/>
              </a:spcAft>
            </a:pPr>
            <a:r>
              <a:rPr lang="en-US" dirty="0">
                <a:latin typeface="Athelas" panose="02000503000000020003" pitchFamily="2" charset="77"/>
                <a:ea typeface="Calibri" charset="0"/>
                <a:cs typeface="Times" charset="0"/>
              </a:rPr>
              <a:t>Timothy Clark, from ‘Preface’ to </a:t>
            </a:r>
            <a:r>
              <a:rPr lang="en-US" i="1" dirty="0">
                <a:latin typeface="Athelas" panose="02000503000000020003" pitchFamily="2" charset="77"/>
                <a:ea typeface="Calibri" charset="0"/>
                <a:cs typeface="Times" charset="0"/>
              </a:rPr>
              <a:t>Ecocriticism on the Edge </a:t>
            </a:r>
            <a:endParaRPr lang="en-GB" dirty="0">
              <a:latin typeface="Athelas" panose="02000503000000020003" pitchFamily="2" charset="77"/>
            </a:endParaRPr>
          </a:p>
          <a:p>
            <a:pPr>
              <a:spcAft>
                <a:spcPts val="1200"/>
              </a:spcAft>
            </a:pPr>
            <a:endParaRPr lang="en-GB" dirty="0"/>
          </a:p>
        </p:txBody>
      </p:sp>
      <p:pic>
        <p:nvPicPr>
          <p:cNvPr id="4" name="Picture 3">
            <a:extLst>
              <a:ext uri="{FF2B5EF4-FFF2-40B4-BE49-F238E27FC236}">
                <a16:creationId xmlns:a16="http://schemas.microsoft.com/office/drawing/2014/main" id="{97E8AC28-49AB-D344-8800-C76B09F8BBE8}"/>
              </a:ext>
            </a:extLst>
          </p:cNvPr>
          <p:cNvPicPr>
            <a:picLocks noChangeAspect="1"/>
          </p:cNvPicPr>
          <p:nvPr/>
        </p:nvPicPr>
        <p:blipFill>
          <a:blip r:embed="rId2"/>
          <a:stretch>
            <a:fillRect/>
          </a:stretch>
        </p:blipFill>
        <p:spPr>
          <a:xfrm>
            <a:off x="8427169" y="158983"/>
            <a:ext cx="3335341" cy="5225367"/>
          </a:xfrm>
          <a:prstGeom prst="rect">
            <a:avLst/>
          </a:prstGeom>
        </p:spPr>
      </p:pic>
    </p:spTree>
    <p:extLst>
      <p:ext uri="{BB962C8B-B14F-4D97-AF65-F5344CB8AC3E}">
        <p14:creationId xmlns:p14="http://schemas.microsoft.com/office/powerpoint/2010/main" val="38909391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couple of bottles and a glass on a shelf&#10;&#10;Description automatically generated with low confidence">
            <a:extLst>
              <a:ext uri="{FF2B5EF4-FFF2-40B4-BE49-F238E27FC236}">
                <a16:creationId xmlns:a16="http://schemas.microsoft.com/office/drawing/2014/main" id="{750F7659-7652-B349-3634-B8EDF861DD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501" b="7928"/>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5688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2E6AFB65-7303-BFE1-B658-DE9E948C588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42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3268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CCD4A99-B0C3-29B6-6AF4-D08592A7C9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42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1971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erson playing a piano in the ice&#10;&#10;Description automatically generated">
            <a:hlinkClick r:id="rId2"/>
            <a:extLst>
              <a:ext uri="{FF2B5EF4-FFF2-40B4-BE49-F238E27FC236}">
                <a16:creationId xmlns:a16="http://schemas.microsoft.com/office/drawing/2014/main" id="{A3D96EEA-0BE5-9729-602B-B585D3B0C356}"/>
              </a:ext>
            </a:extLst>
          </p:cNvPr>
          <p:cNvPicPr>
            <a:picLocks noChangeAspect="1"/>
          </p:cNvPicPr>
          <p:nvPr/>
        </p:nvPicPr>
        <p:blipFill rotWithShape="1">
          <a:blip r:embed="rId3"/>
          <a:srcRect t="5875"/>
          <a:stretch/>
        </p:blipFill>
        <p:spPr>
          <a:xfrm>
            <a:off x="20" y="1282"/>
            <a:ext cx="12191980" cy="6856718"/>
          </a:xfrm>
          <a:prstGeom prst="rect">
            <a:avLst/>
          </a:prstGeom>
        </p:spPr>
      </p:pic>
    </p:spTree>
    <p:extLst>
      <p:ext uri="{BB962C8B-B14F-4D97-AF65-F5344CB8AC3E}">
        <p14:creationId xmlns:p14="http://schemas.microsoft.com/office/powerpoint/2010/main" val="2721394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EBA07A1-CB6E-08D3-B1EA-B2742ED75ABA}"/>
              </a:ext>
            </a:extLst>
          </p:cNvPr>
          <p:cNvSpPr txBox="1"/>
          <p:nvPr/>
        </p:nvSpPr>
        <p:spPr>
          <a:xfrm>
            <a:off x="0" y="0"/>
            <a:ext cx="12192000" cy="7478970"/>
          </a:xfrm>
          <a:prstGeom prst="rect">
            <a:avLst/>
          </a:prstGeom>
          <a:noFill/>
        </p:spPr>
        <p:txBody>
          <a:bodyPr wrap="square">
            <a:spAutoFit/>
          </a:bodyPr>
          <a:lstStyle/>
          <a:p>
            <a:r>
              <a:rPr lang="en-GB" sz="1600" dirty="0">
                <a:effectLst/>
                <a:latin typeface="Athelas" panose="02000503000000020003" pitchFamily="2" charset="77"/>
              </a:rPr>
              <a:t>I hope to open a conversation on which styles of music might be best suited to connect with diverse publics on climate emergency. When </a:t>
            </a:r>
            <a:r>
              <a:rPr lang="en-GB" sz="1600" dirty="0" err="1">
                <a:effectLst/>
                <a:latin typeface="Athelas" panose="02000503000000020003" pitchFamily="2" charset="77"/>
              </a:rPr>
              <a:t>Anohni</a:t>
            </a:r>
            <a:r>
              <a:rPr lang="en-GB" sz="1600" dirty="0">
                <a:effectLst/>
                <a:latin typeface="Athelas" panose="02000503000000020003" pitchFamily="2" charset="77"/>
              </a:rPr>
              <a:t> composed the song “4 Degrees” with Hudson </a:t>
            </a:r>
            <a:r>
              <a:rPr lang="en-GB" sz="1600" dirty="0" err="1">
                <a:effectLst/>
                <a:latin typeface="Athelas" panose="02000503000000020003" pitchFamily="2" charset="77"/>
              </a:rPr>
              <a:t>Mohawke</a:t>
            </a:r>
            <a:r>
              <a:rPr lang="en-GB" sz="1600" dirty="0">
                <a:effectLst/>
                <a:latin typeface="Athelas" panose="02000503000000020003" pitchFamily="2" charset="77"/>
              </a:rPr>
              <a:t> for United Nations Climate Change Conference (COP)21, she did so to provoke anger and action in response to dangerously commonplace climate defeatism. But what was the scope of the song’s impact? What was the effect of its anger? Can certain songs and genres of music better address particular constituencies? Climate music must gauge the breadth of its influence. Determine a means of finding “sweet spots” between forms of sonic expression too broad or too rarefied. A principal way that artists achieve this is by speaking from a highly specific place lyrically, musically, and </a:t>
            </a:r>
            <a:r>
              <a:rPr lang="en-GB" sz="1600" dirty="0" err="1">
                <a:effectLst/>
                <a:latin typeface="Athelas" panose="02000503000000020003" pitchFamily="2" charset="77"/>
              </a:rPr>
              <a:t>ecopolitically</a:t>
            </a:r>
            <a:r>
              <a:rPr lang="en-GB" sz="1600" dirty="0">
                <a:effectLst/>
                <a:latin typeface="Athelas" panose="02000503000000020003" pitchFamily="2" charset="77"/>
              </a:rPr>
              <a:t>. Producing music from a rooted place can help artists evolve a musical vocabulary for climate breakdown.</a:t>
            </a:r>
          </a:p>
          <a:p>
            <a:endParaRPr lang="en-GB" sz="1600" dirty="0">
              <a:latin typeface="Athelas" panose="02000503000000020003" pitchFamily="2" charset="77"/>
            </a:endParaRPr>
          </a:p>
          <a:p>
            <a:r>
              <a:rPr lang="en-GB" sz="1600" dirty="0">
                <a:effectLst/>
                <a:latin typeface="Athelas" panose="02000503000000020003" pitchFamily="2" charset="77"/>
              </a:rPr>
              <a:t>he music I am curious about exists in counterpoint to the hollow spiritualism of high-profile environmentalist anthems like “Love Song to the Earth,” where a cavalcade of celebrity singers represent a vision of the Earth as a “diamond in the universe / Heaven’s poetry to us” and declare that “tomorrow’s in our hands” so we must “make it better somehow.” What would a musical language that expresses the unsettling feelings associated with climate change— anger, anxiety, mourning, vexation, helplessness—sound like? The climate music with the greatest resonance grows out of the </a:t>
            </a:r>
            <a:r>
              <a:rPr lang="en-GB" sz="1600" dirty="0" err="1">
                <a:effectLst/>
                <a:latin typeface="Athelas" panose="02000503000000020003" pitchFamily="2" charset="77"/>
              </a:rPr>
              <a:t>attunement</a:t>
            </a:r>
            <a:r>
              <a:rPr lang="en-GB" sz="1600" dirty="0">
                <a:effectLst/>
                <a:latin typeface="Athelas" panose="02000503000000020003" pitchFamily="2" charset="77"/>
              </a:rPr>
              <a:t> of artists to their </a:t>
            </a:r>
            <a:r>
              <a:rPr lang="en-GB" sz="1600" dirty="0" err="1">
                <a:effectLst/>
                <a:latin typeface="Athelas" panose="02000503000000020003" pitchFamily="2" charset="77"/>
              </a:rPr>
              <a:t>imperiled</a:t>
            </a:r>
            <a:r>
              <a:rPr lang="en-GB" sz="1600" dirty="0">
                <a:effectLst/>
                <a:latin typeface="Athelas" panose="02000503000000020003" pitchFamily="2" charset="77"/>
              </a:rPr>
              <a:t> places. Music more directly connected to the destruction of a particular place may not necessarily trigger a transformation, but it has potential.</a:t>
            </a:r>
          </a:p>
          <a:p>
            <a:endParaRPr lang="en-GB" sz="1600" dirty="0">
              <a:effectLst/>
              <a:latin typeface="Athelas" panose="02000503000000020003" pitchFamily="2" charset="77"/>
            </a:endParaRPr>
          </a:p>
          <a:p>
            <a:r>
              <a:rPr lang="en-GB" sz="1600" dirty="0">
                <a:effectLst/>
                <a:latin typeface="Athelas" panose="02000503000000020003" pitchFamily="2" charset="77"/>
              </a:rPr>
              <a:t>The communication of climate grief, anxiety, and the need for radical change is at odds with the normative constraints of many genres of music, especially pop. As </a:t>
            </a:r>
            <a:r>
              <a:rPr lang="en-GB" sz="1600" dirty="0" err="1">
                <a:effectLst/>
                <a:latin typeface="Athelas" panose="02000503000000020003" pitchFamily="2" charset="77"/>
              </a:rPr>
              <a:t>Pedelty</a:t>
            </a:r>
            <a:r>
              <a:rPr lang="en-GB" sz="1600" dirty="0">
                <a:effectLst/>
                <a:latin typeface="Athelas" panose="02000503000000020003" pitchFamily="2" charset="77"/>
              </a:rPr>
              <a:t> puts it, a “pop show, a rite of spectacular excess, is inappropriate for communicating sustainability” (2015 204). There is little question that pop music is an awkward fit for “ecopolitical aesthetics,” given that it is a veritable “soundtrack for overconsumption” (</a:t>
            </a:r>
            <a:r>
              <a:rPr lang="en-GB" sz="1600" dirty="0" err="1">
                <a:effectLst/>
                <a:latin typeface="Athelas" panose="02000503000000020003" pitchFamily="2" charset="77"/>
              </a:rPr>
              <a:t>Pedelty</a:t>
            </a:r>
            <a:r>
              <a:rPr lang="en-GB" sz="1600" dirty="0">
                <a:effectLst/>
                <a:latin typeface="Athelas" panose="02000503000000020003" pitchFamily="2" charset="77"/>
              </a:rPr>
              <a:t> 204). Even so, music is “an activity by means of which bodies are synchronized into a social body” (2009 44). Music that feels prescient or prophetic is typically participatory, while music dedicated to inspiring awe through the artist’s mastery onstage tends to encourage a level of passive reverence. The collective experience of music appears to be fading. Jonathan Sterne charts historical shifts in music in The Audible Past, explaining that “as a form of expression becomes more legitimate and … prestigious, its audience quiets down;” eventually, the effect is that “the individuated listener comes before the collective sonic experience” (2003 161). In Western hyper-capitalist cultures, participatory music “tend[s] to be conceptualized as ‘less-than’ the more ‘important’ (i.e., professional and performative) spaces” (Walcott 2016, 9). Jeff </a:t>
            </a:r>
            <a:r>
              <a:rPr lang="en-GB" sz="1600" dirty="0" err="1">
                <a:effectLst/>
                <a:latin typeface="Athelas" panose="02000503000000020003" pitchFamily="2" charset="77"/>
              </a:rPr>
              <a:t>Titon</a:t>
            </a:r>
            <a:r>
              <a:rPr lang="en-GB" sz="1600" dirty="0">
                <a:effectLst/>
                <a:latin typeface="Athelas" panose="02000503000000020003" pitchFamily="2" charset="77"/>
              </a:rPr>
              <a:t> affirms the idea that participatory music “repositions culture workers collaboratively” and “help[s] to revitalize musical traditions and ... ensure their continuation” (2020 155).</a:t>
            </a:r>
          </a:p>
          <a:p>
            <a:endParaRPr lang="en-GB" sz="1600" dirty="0">
              <a:latin typeface="Athelas" panose="02000503000000020003" pitchFamily="2" charset="77"/>
            </a:endParaRPr>
          </a:p>
          <a:p>
            <a:r>
              <a:rPr lang="en-GB" sz="1600" dirty="0">
                <a:effectLst/>
                <a:latin typeface="Athelas" panose="02000503000000020003" pitchFamily="2" charset="77"/>
              </a:rPr>
              <a:t>Scott Stoneman</a:t>
            </a:r>
            <a:r>
              <a:rPr lang="en-GB" sz="1600" dirty="0">
                <a:effectLst/>
                <a:latin typeface="Athelas" panose="02000503000000020003" pitchFamily="2" charset="77"/>
                <a:hlinkClick r:id="rId2"/>
              </a:rPr>
              <a:t>, Songs of Prescience: Canadian Musical Activism in Climate Breakdown</a:t>
            </a:r>
            <a:r>
              <a:rPr lang="en-GB" sz="1600" dirty="0">
                <a:effectLst/>
                <a:latin typeface="Athelas" panose="02000503000000020003" pitchFamily="2" charset="77"/>
              </a:rPr>
              <a:t>, </a:t>
            </a:r>
            <a:r>
              <a:rPr lang="en-GB" sz="1600" i="1" dirty="0">
                <a:effectLst/>
                <a:latin typeface="Athelas" panose="02000503000000020003" pitchFamily="2" charset="77"/>
              </a:rPr>
              <a:t>Janus Unbound </a:t>
            </a:r>
            <a:r>
              <a:rPr lang="en-GB" sz="1600" dirty="0">
                <a:effectLst/>
                <a:latin typeface="Athelas" panose="02000503000000020003" pitchFamily="2" charset="77"/>
              </a:rPr>
              <a:t>(2022)</a:t>
            </a:r>
          </a:p>
          <a:p>
            <a:endParaRPr lang="en-GB" sz="1600" dirty="0">
              <a:effectLst/>
              <a:latin typeface="Athelas" panose="02000503000000020003" pitchFamily="2" charset="77"/>
            </a:endParaRPr>
          </a:p>
          <a:p>
            <a:endParaRPr lang="en-GB" sz="1600" dirty="0">
              <a:effectLst/>
              <a:latin typeface="Athelas" panose="02000503000000020003" pitchFamily="2" charset="77"/>
            </a:endParaRPr>
          </a:p>
        </p:txBody>
      </p:sp>
    </p:spTree>
    <p:extLst>
      <p:ext uri="{BB962C8B-B14F-4D97-AF65-F5344CB8AC3E}">
        <p14:creationId xmlns:p14="http://schemas.microsoft.com/office/powerpoint/2010/main" val="25538418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A547A7-BD08-6312-39F6-57E8A234BA67}"/>
              </a:ext>
            </a:extLst>
          </p:cNvPr>
          <p:cNvSpPr txBox="1"/>
          <p:nvPr/>
        </p:nvSpPr>
        <p:spPr>
          <a:xfrm>
            <a:off x="914400" y="0"/>
            <a:ext cx="4814888" cy="6740307"/>
          </a:xfrm>
          <a:prstGeom prst="rect">
            <a:avLst/>
          </a:prstGeom>
          <a:noFill/>
        </p:spPr>
        <p:txBody>
          <a:bodyPr wrap="square" rtlCol="0">
            <a:spAutoFit/>
          </a:bodyPr>
          <a:lstStyle/>
          <a:p>
            <a:pPr>
              <a:lnSpc>
                <a:spcPct val="115000"/>
              </a:lnSpc>
            </a:pPr>
            <a:r>
              <a:rPr lang="en-GB" sz="1800" b="1" dirty="0">
                <a:effectLst/>
                <a:latin typeface="Times New Roman" panose="02020603050405020304" pitchFamily="18" charset="0"/>
                <a:ea typeface="Times New Roman" panose="02020603050405020304" pitchFamily="18" charset="0"/>
              </a:rPr>
              <a:t>Selected climate music playlist: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err="1">
                <a:effectLst/>
                <a:latin typeface="Times New Roman" panose="02020603050405020304" pitchFamily="18" charset="0"/>
                <a:ea typeface="Times New Roman" panose="02020603050405020304" pitchFamily="18" charset="0"/>
              </a:rPr>
              <a:t>Anohni</a:t>
            </a:r>
            <a:r>
              <a:rPr lang="en-GB" sz="1800" dirty="0">
                <a:effectLst/>
                <a:latin typeface="Times New Roman" panose="02020603050405020304" pitchFamily="18" charset="0"/>
                <a:ea typeface="Times New Roman" panose="02020603050405020304" pitchFamily="18" charset="0"/>
              </a:rPr>
              <a:t>, "4 Degrees"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Automatic, "New Beginning"</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Beach Boys, "A Day In The Life Of A Tree"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Björk, "Sacrifice"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Bo Burnham, “That Funny Feeling”</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Childish Gambino, "Feels Like Summer"</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Jeremy Dutcher, “</a:t>
            </a:r>
            <a:r>
              <a:rPr lang="en-GB" sz="1800" dirty="0" err="1">
                <a:effectLst/>
                <a:latin typeface="Times New Roman" panose="02020603050405020304" pitchFamily="18" charset="0"/>
                <a:ea typeface="Times New Roman" panose="02020603050405020304" pitchFamily="18" charset="0"/>
              </a:rPr>
              <a:t>Mehcinut</a:t>
            </a:r>
            <a:r>
              <a:rPr lang="en-GB" sz="1800" dirty="0">
                <a:effectLst/>
                <a:latin typeface="Times New Roman" panose="02020603050405020304" pitchFamily="18" charset="0"/>
                <a:ea typeface="Times New Roman" panose="02020603050405020304" pitchFamily="18" charset="0"/>
              </a:rPr>
              <a: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Electricity for Everybody!, "</a:t>
            </a:r>
            <a:r>
              <a:rPr lang="en-GB" sz="1800" dirty="0" err="1">
                <a:effectLst/>
                <a:latin typeface="Times New Roman" panose="02020603050405020304" pitchFamily="18" charset="0"/>
                <a:ea typeface="Times New Roman" panose="02020603050405020304" pitchFamily="18" charset="0"/>
              </a:rPr>
              <a:t>Keeperess</a:t>
            </a:r>
            <a:r>
              <a:rPr lang="en-GB" sz="1800" dirty="0">
                <a:effectLst/>
                <a:latin typeface="Times New Roman" panose="02020603050405020304" pitchFamily="18" charset="0"/>
                <a:ea typeface="Times New Roman" panose="02020603050405020304" pitchFamily="18" charset="0"/>
              </a:rPr>
              <a: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Sylvan Esso, "PARAD(w/m)E"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Mort Garson, “Ode to an African Violet”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Marvin Gaye, "Mercy Mercy Me (The Ecology)"</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Hard Red Spring, "How High the Water"</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Jimi Hendrix, "Up from the Skies"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Hurray for the Riff Raff, "LIFE ON EARTH"</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Mos Def, "New World Water"</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Radiohead, “</a:t>
            </a:r>
            <a:r>
              <a:rPr lang="en-GB" sz="1800" dirty="0" err="1">
                <a:effectLst/>
                <a:latin typeface="Times New Roman" panose="02020603050405020304" pitchFamily="18" charset="0"/>
                <a:ea typeface="Times New Roman" panose="02020603050405020304" pitchFamily="18" charset="0"/>
              </a:rPr>
              <a:t>Idioteque</a:t>
            </a:r>
            <a:r>
              <a:rPr lang="en-GB" sz="1800" dirty="0">
                <a:effectLst/>
                <a:latin typeface="Times New Roman" panose="02020603050405020304" pitchFamily="18" charset="0"/>
                <a:ea typeface="Times New Roman" panose="02020603050405020304" pitchFamily="18" charset="0"/>
              </a:rPr>
              <a: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John K. Samson, "Vampire Alberta Blues"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Santigold, "Ushers of the New World"</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SAULT, "Solar"</a:t>
            </a:r>
            <a:endParaRPr lang="en-GB" sz="1800" dirty="0">
              <a:effectLst/>
              <a:latin typeface="Arial" panose="020B0604020202020204" pitchFamily="34" charset="0"/>
              <a:ea typeface="Arial" panose="020B0604020202020204" pitchFamily="34" charset="0"/>
            </a:endParaRPr>
          </a:p>
          <a:p>
            <a:endParaRPr lang="en-US" dirty="0"/>
          </a:p>
        </p:txBody>
      </p:sp>
      <p:sp>
        <p:nvSpPr>
          <p:cNvPr id="3" name="TextBox 2">
            <a:extLst>
              <a:ext uri="{FF2B5EF4-FFF2-40B4-BE49-F238E27FC236}">
                <a16:creationId xmlns:a16="http://schemas.microsoft.com/office/drawing/2014/main" id="{F56751C3-2339-FAF4-D70A-A74D7E9B7E4C}"/>
              </a:ext>
            </a:extLst>
          </p:cNvPr>
          <p:cNvSpPr txBox="1"/>
          <p:nvPr/>
        </p:nvSpPr>
        <p:spPr>
          <a:xfrm>
            <a:off x="6096000" y="585788"/>
            <a:ext cx="5009705" cy="2599173"/>
          </a:xfrm>
          <a:prstGeom prst="rect">
            <a:avLst/>
          </a:prstGeom>
          <a:noFill/>
        </p:spPr>
        <p:txBody>
          <a:bodyPr wrap="none" rtlCol="0">
            <a:spAutoFit/>
          </a:bodyPr>
          <a:lstStyle/>
          <a:p>
            <a:pPr>
              <a:lnSpc>
                <a:spcPct val="115000"/>
              </a:lnSpc>
            </a:pPr>
            <a:r>
              <a:rPr lang="en-GB" sz="1800" dirty="0">
                <a:effectLst/>
                <a:latin typeface="Times New Roman" panose="02020603050405020304" pitchFamily="18" charset="0"/>
                <a:ea typeface="Times New Roman" panose="02020603050405020304" pitchFamily="18" charset="0"/>
              </a:rPr>
              <a:t>Leanne </a:t>
            </a:r>
            <a:r>
              <a:rPr lang="en-GB" sz="1800" dirty="0" err="1">
                <a:effectLst/>
                <a:latin typeface="Times New Roman" panose="02020603050405020304" pitchFamily="18" charset="0"/>
                <a:ea typeface="Times New Roman" panose="02020603050405020304" pitchFamily="18" charset="0"/>
              </a:rPr>
              <a:t>Betasamosake</a:t>
            </a:r>
            <a:r>
              <a:rPr lang="en-GB" sz="1800" dirty="0">
                <a:effectLst/>
                <a:latin typeface="Times New Roman" panose="02020603050405020304" pitchFamily="18" charset="0"/>
                <a:ea typeface="Times New Roman" panose="02020603050405020304" pitchFamily="18" charset="0"/>
              </a:rPr>
              <a:t> Simpson, "Head of the Lake"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Tanya Tagaq, "Retribution"</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err="1">
                <a:effectLst/>
                <a:latin typeface="Times New Roman" panose="02020603050405020304" pitchFamily="18" charset="0"/>
                <a:ea typeface="Times New Roman" panose="02020603050405020304" pitchFamily="18" charset="0"/>
              </a:rPr>
              <a:t>tUnE-yArDs</a:t>
            </a:r>
            <a:r>
              <a:rPr lang="en-GB" sz="1800" dirty="0">
                <a:effectLst/>
                <a:latin typeface="Times New Roman" panose="02020603050405020304" pitchFamily="18" charset="0"/>
                <a:ea typeface="Times New Roman" panose="02020603050405020304" pitchFamily="18" charset="0"/>
              </a:rPr>
              <a:t>, "Water Fountain"</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The Weather Station, "Robber"</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err="1">
                <a:effectLst/>
                <a:latin typeface="Times New Roman" panose="02020603050405020304" pitchFamily="18" charset="0"/>
                <a:ea typeface="Times New Roman" panose="02020603050405020304" pitchFamily="18" charset="0"/>
              </a:rPr>
              <a:t>Weyes</a:t>
            </a:r>
            <a:r>
              <a:rPr lang="en-GB" sz="1800" dirty="0">
                <a:effectLst/>
                <a:latin typeface="Times New Roman" panose="02020603050405020304" pitchFamily="18" charset="0"/>
                <a:ea typeface="Times New Roman" panose="02020603050405020304" pitchFamily="18" charset="0"/>
              </a:rPr>
              <a:t> Blood, “A Lot’s </a:t>
            </a:r>
            <a:r>
              <a:rPr lang="en-GB" sz="1800" dirty="0" err="1">
                <a:effectLst/>
                <a:latin typeface="Times New Roman" panose="02020603050405020304" pitchFamily="18" charset="0"/>
                <a:ea typeface="Times New Roman" panose="02020603050405020304" pitchFamily="18" charset="0"/>
              </a:rPr>
              <a:t>Gonna</a:t>
            </a:r>
            <a:r>
              <a:rPr lang="en-GB" sz="1800" dirty="0">
                <a:effectLst/>
                <a:latin typeface="Times New Roman" panose="02020603050405020304" pitchFamily="18" charset="0"/>
                <a:ea typeface="Times New Roman" panose="02020603050405020304" pitchFamily="18" charset="0"/>
              </a:rPr>
              <a:t> Change”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Wintersleep, "Amerika"</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Times New Roman" panose="02020603050405020304" pitchFamily="18" charset="0"/>
                <a:ea typeface="Times New Roman" panose="02020603050405020304" pitchFamily="18" charset="0"/>
              </a:rPr>
              <a:t>Neil Young, "Mother Earth"</a:t>
            </a:r>
            <a:endParaRPr lang="en-GB" sz="1800" dirty="0">
              <a:effectLst/>
              <a:latin typeface="Arial" panose="020B0604020202020204" pitchFamily="34" charset="0"/>
              <a:ea typeface="Arial" panose="020B0604020202020204" pitchFamily="34" charset="0"/>
            </a:endParaRPr>
          </a:p>
          <a:p>
            <a:endParaRPr lang="en-US" dirty="0"/>
          </a:p>
        </p:txBody>
      </p:sp>
    </p:spTree>
    <p:extLst>
      <p:ext uri="{BB962C8B-B14F-4D97-AF65-F5344CB8AC3E}">
        <p14:creationId xmlns:p14="http://schemas.microsoft.com/office/powerpoint/2010/main" val="27901338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 website&#10;&#10;Description automatically generated">
            <a:hlinkClick r:id="rId2"/>
            <a:extLst>
              <a:ext uri="{FF2B5EF4-FFF2-40B4-BE49-F238E27FC236}">
                <a16:creationId xmlns:a16="http://schemas.microsoft.com/office/drawing/2014/main" id="{238A0FB5-02BD-C1AA-16B3-95DA58E94B05}"/>
              </a:ext>
            </a:extLst>
          </p:cNvPr>
          <p:cNvPicPr>
            <a:picLocks noChangeAspect="1"/>
          </p:cNvPicPr>
          <p:nvPr/>
        </p:nvPicPr>
        <p:blipFill rotWithShape="1">
          <a:blip r:embed="rId3"/>
          <a:srcRect r="6204" b="-1"/>
          <a:stretch/>
        </p:blipFill>
        <p:spPr>
          <a:xfrm>
            <a:off x="20" y="1282"/>
            <a:ext cx="12191980" cy="6856718"/>
          </a:xfrm>
          <a:prstGeom prst="rect">
            <a:avLst/>
          </a:prstGeom>
        </p:spPr>
      </p:pic>
    </p:spTree>
    <p:extLst>
      <p:ext uri="{BB962C8B-B14F-4D97-AF65-F5344CB8AC3E}">
        <p14:creationId xmlns:p14="http://schemas.microsoft.com/office/powerpoint/2010/main" val="3571081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8116A1-03B2-23A9-5ADC-028FCDBE78E0}"/>
              </a:ext>
            </a:extLst>
          </p:cNvPr>
          <p:cNvSpPr txBox="1"/>
          <p:nvPr/>
        </p:nvSpPr>
        <p:spPr>
          <a:xfrm>
            <a:off x="4868901" y="3167390"/>
            <a:ext cx="2454198" cy="523220"/>
          </a:xfrm>
          <a:prstGeom prst="rect">
            <a:avLst/>
          </a:prstGeom>
          <a:noFill/>
        </p:spPr>
        <p:txBody>
          <a:bodyPr wrap="none" rtlCol="0">
            <a:spAutoFit/>
          </a:bodyPr>
          <a:lstStyle/>
          <a:p>
            <a:r>
              <a:rPr lang="en-US" sz="2800" dirty="0">
                <a:latin typeface="Athelas" panose="02000503000000020003" pitchFamily="2" charset="77"/>
              </a:rPr>
              <a:t>Representation</a:t>
            </a:r>
          </a:p>
        </p:txBody>
      </p:sp>
    </p:spTree>
    <p:extLst>
      <p:ext uri="{BB962C8B-B14F-4D97-AF65-F5344CB8AC3E}">
        <p14:creationId xmlns:p14="http://schemas.microsoft.com/office/powerpoint/2010/main" val="3615910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8721" y="246438"/>
            <a:ext cx="4176215" cy="6266770"/>
          </a:xfrm>
          <a:prstGeom prst="rect">
            <a:avLst/>
          </a:prstGeom>
        </p:spPr>
      </p:pic>
      <p:sp>
        <p:nvSpPr>
          <p:cNvPr id="3" name="TextBox 2">
            <a:extLst>
              <a:ext uri="{FF2B5EF4-FFF2-40B4-BE49-F238E27FC236}">
                <a16:creationId xmlns:a16="http://schemas.microsoft.com/office/drawing/2014/main" id="{EB2DDC29-76CD-104B-ADCC-DCC6DA6FC1A2}"/>
              </a:ext>
            </a:extLst>
          </p:cNvPr>
          <p:cNvSpPr txBox="1"/>
          <p:nvPr/>
        </p:nvSpPr>
        <p:spPr>
          <a:xfrm>
            <a:off x="6524786" y="3502617"/>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4EFC507-4BB8-594C-A0CE-321B8F1A7EA7}"/>
              </a:ext>
            </a:extLst>
          </p:cNvPr>
          <p:cNvSpPr txBox="1"/>
          <p:nvPr/>
        </p:nvSpPr>
        <p:spPr>
          <a:xfrm rot="10800000" flipV="1">
            <a:off x="5043488" y="181957"/>
            <a:ext cx="6772274" cy="6494085"/>
          </a:xfrm>
          <a:prstGeom prst="rect">
            <a:avLst/>
          </a:prstGeom>
          <a:noFill/>
        </p:spPr>
        <p:txBody>
          <a:bodyPr wrap="square" rtlCol="0">
            <a:spAutoFit/>
          </a:bodyPr>
          <a:lstStyle/>
          <a:p>
            <a:r>
              <a:rPr lang="en-GB" sz="1600" dirty="0">
                <a:latin typeface="Athelas" panose="02000503000000020003" pitchFamily="2" charset="77"/>
              </a:rPr>
              <a:t>The age of global warming defies both literary fiction and contemporary common sense: the weather events of this time have a very high degree of improbability. Indeed, it has even been proposed that this era should be named the “catastrophozoic” ... It is certain ...that these are not ordinary times: the events that mark them are not easily accommodated in the deliberately prosaic world of serious prose fiction.</a:t>
            </a:r>
          </a:p>
          <a:p>
            <a:endParaRPr lang="en-GB" sz="1600" dirty="0">
              <a:latin typeface="Athelas" panose="02000503000000020003" pitchFamily="2" charset="77"/>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But the modern novel, unlike geology, has never been forced to confront the centrality of the improbable: the concealment of its scaffolding of events continues to be essential.</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If that is true of a small fluke of chance, consider how much harder a writer would have to work to set up a scene that is wildly improbable even in real life? For example, a scene in which a character is walking down a road at the precise moment when it is hit by an unheard-of weather phenomenon?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To introduce such happenings into a novel is in fact to court eviction from the mansion in which serious fiction has long been in residence; it is to risk banishment to the humbler dwellings that surround the manor house—those generic outhouses that were once known by names such as “the Gothic,” “the romance,”</a:t>
            </a: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or “the melodrama,” and have now come to be called “fantasy,” </a:t>
            </a: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dirty="0">
                <a:effectLst/>
                <a:latin typeface="Athelas" panose="02000503000000020003" pitchFamily="2" charset="77"/>
                <a:ea typeface="Calibri" panose="020F0502020204030204" pitchFamily="34" charset="0"/>
                <a:cs typeface="Times New Roman" panose="02020603050405020304" pitchFamily="18" charset="0"/>
              </a:rPr>
              <a:t>“horror,” and “science fiction.”</a:t>
            </a:r>
            <a:endParaRPr lang="en-GB" sz="1600" dirty="0">
              <a:latin typeface="Athelas" panose="02000503000000020003" pitchFamily="2" charset="77"/>
            </a:endParaRPr>
          </a:p>
          <a:p>
            <a:r>
              <a:rPr lang="en-GB" sz="1600" dirty="0" err="1">
                <a:latin typeface="Athelas" panose="02000503000000020003" pitchFamily="2" charset="77"/>
              </a:rPr>
              <a:t>Amitav</a:t>
            </a:r>
            <a:r>
              <a:rPr lang="en-GB" sz="1600" dirty="0">
                <a:latin typeface="Athelas" panose="02000503000000020003" pitchFamily="2" charset="77"/>
              </a:rPr>
              <a:t> Ghosh (2016)</a:t>
            </a:r>
          </a:p>
          <a:p>
            <a:endParaRPr lang="en-US" sz="1600" dirty="0">
              <a:latin typeface="Athelas" panose="02000503000000020003" pitchFamily="2" charset="77"/>
            </a:endParaRPr>
          </a:p>
          <a:p>
            <a:r>
              <a:rPr lang="en-GB" sz="1600" dirty="0">
                <a:latin typeface="Athelas" panose="02000503000000020003" pitchFamily="2" charset="77"/>
                <a:ea typeface="Calibri" panose="020F0502020204030204" pitchFamily="34" charset="0"/>
                <a:cs typeface="Calibri" panose="020F0502020204030204" pitchFamily="34" charset="0"/>
              </a:rPr>
              <a:t>‘It is a tough assignment to show that the changing climate is profoundly altering the way we write, communicate, plan, view imagine’ </a:t>
            </a:r>
            <a:r>
              <a:rPr lang="en-GB" sz="1600" dirty="0" err="1">
                <a:latin typeface="Athelas" panose="02000503000000020003" pitchFamily="2" charset="77"/>
                <a:ea typeface="Calibri" panose="020F0502020204030204" pitchFamily="34" charset="0"/>
                <a:cs typeface="Calibri" panose="020F0502020204030204" pitchFamily="34" charset="0"/>
              </a:rPr>
              <a:t>Malm</a:t>
            </a:r>
            <a:r>
              <a:rPr lang="en-GB" sz="1600" dirty="0">
                <a:latin typeface="Athelas" panose="02000503000000020003" pitchFamily="2" charset="77"/>
                <a:ea typeface="Calibri" panose="020F0502020204030204" pitchFamily="34" charset="0"/>
                <a:cs typeface="Calibri" panose="020F0502020204030204" pitchFamily="34" charset="0"/>
              </a:rPr>
              <a:t>, </a:t>
            </a:r>
            <a:r>
              <a:rPr lang="en-GB" sz="1600" i="1" dirty="0">
                <a:latin typeface="Athelas" panose="02000503000000020003" pitchFamily="2" charset="77"/>
                <a:ea typeface="Calibri" panose="020F0502020204030204" pitchFamily="34" charset="0"/>
                <a:cs typeface="Calibri" panose="020F0502020204030204" pitchFamily="34" charset="0"/>
              </a:rPr>
              <a:t>Progress..</a:t>
            </a:r>
            <a:endParaRPr lang="en-GB" sz="1600" dirty="0">
              <a:latin typeface="Athelas" panose="02000503000000020003" pitchFamily="2" charset="77"/>
              <a:ea typeface="Calibri" panose="020F0502020204030204" pitchFamily="34" charset="0"/>
              <a:cs typeface="Calibri" panose="020F0502020204030204" pitchFamily="34" charset="0"/>
            </a:endParaRPr>
          </a:p>
          <a:p>
            <a:endParaRPr lang="en-US" sz="1600" dirty="0">
              <a:latin typeface="Athelas" panose="02000503000000020003" pitchFamily="2" charset="77"/>
            </a:endParaRPr>
          </a:p>
        </p:txBody>
      </p:sp>
    </p:spTree>
    <p:extLst>
      <p:ext uri="{BB962C8B-B14F-4D97-AF65-F5344CB8AC3E}">
        <p14:creationId xmlns:p14="http://schemas.microsoft.com/office/powerpoint/2010/main" val="838165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35397B-3D7C-9D3F-B628-7C9B44FBBBDE}"/>
              </a:ext>
            </a:extLst>
          </p:cNvPr>
          <p:cNvSpPr txBox="1"/>
          <p:nvPr/>
        </p:nvSpPr>
        <p:spPr>
          <a:xfrm>
            <a:off x="164306" y="3275767"/>
            <a:ext cx="7165182" cy="3139321"/>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In a substantially altered world, when sea-level</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rise has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swallowed </a:t>
            </a:r>
          </a:p>
          <a:p>
            <a:r>
              <a:rPr lang="en-GB" dirty="0">
                <a:effectLst/>
                <a:latin typeface="Athelas" panose="02000503000000020003" pitchFamily="2" charset="77"/>
                <a:ea typeface="Calibri" panose="020F0502020204030204" pitchFamily="34" charset="0"/>
                <a:cs typeface="Times New Roman" panose="02020603050405020304" pitchFamily="18" charset="0"/>
              </a:rPr>
              <a:t>the Sundarbans and made cities like Kolkata, New</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York, and Bangkok uninhabitable, when readers and museumgoers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turn to the art and literature of our time, will they not</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look, first and most urgently, for traces and portents of the altered world of their inheritance? And when they fail to find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them, what should they—what</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can they—do</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other than to</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conclude that ours was a time when most forms of art and literature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were drawn into the modes of concealment that prevented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people from recognizing the realities of their plight?</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Quite possibly, then, this era, which so congratulates itself on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its self-awareness,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will come to be known as the time of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effectLst/>
                <a:latin typeface="Athelas" panose="02000503000000020003" pitchFamily="2" charset="77"/>
                <a:ea typeface="Calibri" panose="020F0502020204030204" pitchFamily="34" charset="0"/>
                <a:cs typeface="Times New Roman" panose="02020603050405020304" pitchFamily="18" charset="0"/>
              </a:rPr>
              <a:t>Great Derangement.</a:t>
            </a:r>
          </a:p>
        </p:txBody>
      </p:sp>
      <p:sp>
        <p:nvSpPr>
          <p:cNvPr id="4" name="TextBox 3">
            <a:extLst>
              <a:ext uri="{FF2B5EF4-FFF2-40B4-BE49-F238E27FC236}">
                <a16:creationId xmlns:a16="http://schemas.microsoft.com/office/drawing/2014/main" id="{FD6DE51C-63ED-9662-3DFF-3B9E976D3C83}"/>
              </a:ext>
            </a:extLst>
          </p:cNvPr>
          <p:cNvSpPr txBox="1"/>
          <p:nvPr/>
        </p:nvSpPr>
        <p:spPr>
          <a:xfrm>
            <a:off x="164305" y="0"/>
            <a:ext cx="7165181" cy="3139321"/>
          </a:xfrm>
          <a:prstGeom prst="rect">
            <a:avLst/>
          </a:prstGeom>
          <a:noFill/>
        </p:spPr>
        <p:txBody>
          <a:bodyPr wrap="square" rtlCol="0">
            <a:spAutoFit/>
          </a:bodyPr>
          <a:lstStyle/>
          <a:p>
            <a:r>
              <a:rPr lang="en-GB" sz="1800" dirty="0">
                <a:effectLst/>
                <a:latin typeface="Athelas" panose="02000503000000020003" pitchFamily="2" charset="77"/>
                <a:ea typeface="Calibri" panose="020F0502020204030204" pitchFamily="34" charset="0"/>
                <a:cs typeface="Times New Roman" panose="02020603050405020304" pitchFamily="18" charset="0"/>
              </a:rPr>
              <a:t>I have come to recognize that the challenges that climate change poses for the contemporary writer, although specific in some respects, are also products of something broader and older; that they derive ultimately</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from the grid of literary forms and conventions that came to shape the narrative imagination in precisely that period when the accumulation of carbon in the atmosphere was rewriting the destiny of the earth.</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That climate change casts a much smaller shadow within the</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landscape of literary fiction than it does even in the public</a:t>
            </a:r>
          </a:p>
          <a:p>
            <a:r>
              <a:rPr lang="en-GB" sz="1800" dirty="0">
                <a:effectLst/>
                <a:latin typeface="Athelas" panose="02000503000000020003" pitchFamily="2" charset="77"/>
                <a:ea typeface="Calibri" panose="020F0502020204030204" pitchFamily="34" charset="0"/>
                <a:cs typeface="Times New Roman" panose="02020603050405020304" pitchFamily="18" charset="0"/>
              </a:rPr>
              <a:t>arena is not hard to establish.</a:t>
            </a:r>
          </a:p>
          <a:p>
            <a:endParaRPr lang="en-US" dirty="0">
              <a:latin typeface="Athelas" panose="02000503000000020003" pitchFamily="2" charset="77"/>
            </a:endParaRPr>
          </a:p>
        </p:txBody>
      </p:sp>
    </p:spTree>
    <p:extLst>
      <p:ext uri="{BB962C8B-B14F-4D97-AF65-F5344CB8AC3E}">
        <p14:creationId xmlns:p14="http://schemas.microsoft.com/office/powerpoint/2010/main" val="22417649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1404</TotalTime>
  <Words>6286</Words>
  <Application>Microsoft Macintosh PowerPoint</Application>
  <PresentationFormat>Widescreen</PresentationFormat>
  <Paragraphs>325</Paragraphs>
  <Slides>66</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Athelas</vt:lpstr>
      <vt:lpstr>Calibri</vt:lpstr>
      <vt:lpstr>Calibri Light</vt:lpstr>
      <vt:lpstr>Optima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5</cp:revision>
  <dcterms:created xsi:type="dcterms:W3CDTF">2023-11-06T11:26:28Z</dcterms:created>
  <dcterms:modified xsi:type="dcterms:W3CDTF">2023-11-07T10:56:28Z</dcterms:modified>
</cp:coreProperties>
</file>