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426" r:id="rId3"/>
    <p:sldId id="415" r:id="rId4"/>
    <p:sldId id="418" r:id="rId5"/>
    <p:sldId id="414" r:id="rId6"/>
    <p:sldId id="289" r:id="rId7"/>
    <p:sldId id="412" r:id="rId8"/>
    <p:sldId id="413" r:id="rId9"/>
    <p:sldId id="411" r:id="rId10"/>
    <p:sldId id="328" r:id="rId11"/>
    <p:sldId id="408" r:id="rId12"/>
    <p:sldId id="409" r:id="rId13"/>
    <p:sldId id="410" r:id="rId14"/>
    <p:sldId id="327" r:id="rId15"/>
    <p:sldId id="288" r:id="rId16"/>
    <p:sldId id="287" r:id="rId17"/>
    <p:sldId id="420" r:id="rId18"/>
    <p:sldId id="423" r:id="rId19"/>
    <p:sldId id="430" r:id="rId20"/>
    <p:sldId id="416" r:id="rId21"/>
    <p:sldId id="421" r:id="rId22"/>
    <p:sldId id="417" r:id="rId23"/>
    <p:sldId id="422" r:id="rId24"/>
    <p:sldId id="427" r:id="rId25"/>
    <p:sldId id="429" r:id="rId26"/>
    <p:sldId id="258" r:id="rId27"/>
    <p:sldId id="428" r:id="rId28"/>
    <p:sldId id="431" r:id="rId29"/>
    <p:sldId id="256" r:id="rId30"/>
    <p:sldId id="284" r:id="rId31"/>
    <p:sldId id="285" r:id="rId32"/>
    <p:sldId id="259" r:id="rId33"/>
    <p:sldId id="260" r:id="rId34"/>
    <p:sldId id="270" r:id="rId35"/>
    <p:sldId id="425" r:id="rId36"/>
    <p:sldId id="261" r:id="rId37"/>
    <p:sldId id="263" r:id="rId38"/>
    <p:sldId id="269" r:id="rId39"/>
    <p:sldId id="264" r:id="rId40"/>
    <p:sldId id="265" r:id="rId41"/>
    <p:sldId id="266" r:id="rId42"/>
    <p:sldId id="282" r:id="rId43"/>
    <p:sldId id="275" r:id="rId44"/>
    <p:sldId id="419" r:id="rId45"/>
    <p:sldId id="281" r:id="rId46"/>
    <p:sldId id="283"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69"/>
    <p:restoredTop sz="96197"/>
  </p:normalViewPr>
  <p:slideViewPr>
    <p:cSldViewPr snapToGrid="0">
      <p:cViewPr varScale="1">
        <p:scale>
          <a:sx n="92" d="100"/>
          <a:sy n="92" d="100"/>
        </p:scale>
        <p:origin x="208" y="8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B642C-B0CA-D1C7-69B0-61ED699A49D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D93EA7-DE74-E4C2-3D04-BD6137D625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4229ECC3-DD42-3104-D0B3-FBC190D0847C}"/>
              </a:ext>
            </a:extLst>
          </p:cNvPr>
          <p:cNvSpPr>
            <a:spLocks noGrp="1"/>
          </p:cNvSpPr>
          <p:nvPr>
            <p:ph type="dt" sz="half" idx="10"/>
          </p:nvPr>
        </p:nvSpPr>
        <p:spPr/>
        <p:txBody>
          <a:bodyPr/>
          <a:lstStyle/>
          <a:p>
            <a:fld id="{9AE1D3CF-83ED-E14C-A967-36497DE57D26}" type="datetimeFigureOut">
              <a:rPr lang="en-US" smtClean="0"/>
              <a:t>11/20/23</a:t>
            </a:fld>
            <a:endParaRPr lang="en-US"/>
          </a:p>
        </p:txBody>
      </p:sp>
      <p:sp>
        <p:nvSpPr>
          <p:cNvPr id="5" name="Footer Placeholder 4">
            <a:extLst>
              <a:ext uri="{FF2B5EF4-FFF2-40B4-BE49-F238E27FC236}">
                <a16:creationId xmlns:a16="http://schemas.microsoft.com/office/drawing/2014/main" id="{99C9F7D2-B8C2-F8B0-60AE-80FA93FF8E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C28AC1-25F1-AC4F-FE5C-327A90403CAE}"/>
              </a:ext>
            </a:extLst>
          </p:cNvPr>
          <p:cNvSpPr>
            <a:spLocks noGrp="1"/>
          </p:cNvSpPr>
          <p:nvPr>
            <p:ph type="sldNum" sz="quarter" idx="12"/>
          </p:nvPr>
        </p:nvSpPr>
        <p:spPr/>
        <p:txBody>
          <a:bodyPr/>
          <a:lstStyle/>
          <a:p>
            <a:fld id="{35494A1E-494F-AF4A-85D0-780F5C6CCD0E}" type="slidenum">
              <a:rPr lang="en-US" smtClean="0"/>
              <a:t>‹#›</a:t>
            </a:fld>
            <a:endParaRPr lang="en-US"/>
          </a:p>
        </p:txBody>
      </p:sp>
    </p:spTree>
    <p:extLst>
      <p:ext uri="{BB962C8B-B14F-4D97-AF65-F5344CB8AC3E}">
        <p14:creationId xmlns:p14="http://schemas.microsoft.com/office/powerpoint/2010/main" val="3347342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50C41-467B-A54F-1EE0-E15227DB26B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E66B1C9-7086-B23F-C4C4-3EEDBE42644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03D2243-0037-8185-9552-9311DBDA9937}"/>
              </a:ext>
            </a:extLst>
          </p:cNvPr>
          <p:cNvSpPr>
            <a:spLocks noGrp="1"/>
          </p:cNvSpPr>
          <p:nvPr>
            <p:ph type="dt" sz="half" idx="10"/>
          </p:nvPr>
        </p:nvSpPr>
        <p:spPr/>
        <p:txBody>
          <a:bodyPr/>
          <a:lstStyle/>
          <a:p>
            <a:fld id="{9AE1D3CF-83ED-E14C-A967-36497DE57D26}" type="datetimeFigureOut">
              <a:rPr lang="en-US" smtClean="0"/>
              <a:t>11/20/23</a:t>
            </a:fld>
            <a:endParaRPr lang="en-US"/>
          </a:p>
        </p:txBody>
      </p:sp>
      <p:sp>
        <p:nvSpPr>
          <p:cNvPr id="5" name="Footer Placeholder 4">
            <a:extLst>
              <a:ext uri="{FF2B5EF4-FFF2-40B4-BE49-F238E27FC236}">
                <a16:creationId xmlns:a16="http://schemas.microsoft.com/office/drawing/2014/main" id="{6A629978-F5B3-B1FB-8E08-5CA882C6B7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6BAB21-80D6-7359-A519-0D6F29B6A88B}"/>
              </a:ext>
            </a:extLst>
          </p:cNvPr>
          <p:cNvSpPr>
            <a:spLocks noGrp="1"/>
          </p:cNvSpPr>
          <p:nvPr>
            <p:ph type="sldNum" sz="quarter" idx="12"/>
          </p:nvPr>
        </p:nvSpPr>
        <p:spPr/>
        <p:txBody>
          <a:bodyPr/>
          <a:lstStyle/>
          <a:p>
            <a:fld id="{35494A1E-494F-AF4A-85D0-780F5C6CCD0E}" type="slidenum">
              <a:rPr lang="en-US" smtClean="0"/>
              <a:t>‹#›</a:t>
            </a:fld>
            <a:endParaRPr lang="en-US"/>
          </a:p>
        </p:txBody>
      </p:sp>
    </p:spTree>
    <p:extLst>
      <p:ext uri="{BB962C8B-B14F-4D97-AF65-F5344CB8AC3E}">
        <p14:creationId xmlns:p14="http://schemas.microsoft.com/office/powerpoint/2010/main" val="1543416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1A2D96-E8E2-9059-BDAD-1F40DB43D61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5ED6BFF-C412-24A3-5010-BA3BA25FEE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8F0F811-B757-1946-BA1B-FB4E683871C9}"/>
              </a:ext>
            </a:extLst>
          </p:cNvPr>
          <p:cNvSpPr>
            <a:spLocks noGrp="1"/>
          </p:cNvSpPr>
          <p:nvPr>
            <p:ph type="dt" sz="half" idx="10"/>
          </p:nvPr>
        </p:nvSpPr>
        <p:spPr/>
        <p:txBody>
          <a:bodyPr/>
          <a:lstStyle/>
          <a:p>
            <a:fld id="{9AE1D3CF-83ED-E14C-A967-36497DE57D26}" type="datetimeFigureOut">
              <a:rPr lang="en-US" smtClean="0"/>
              <a:t>11/20/23</a:t>
            </a:fld>
            <a:endParaRPr lang="en-US"/>
          </a:p>
        </p:txBody>
      </p:sp>
      <p:sp>
        <p:nvSpPr>
          <p:cNvPr id="5" name="Footer Placeholder 4">
            <a:extLst>
              <a:ext uri="{FF2B5EF4-FFF2-40B4-BE49-F238E27FC236}">
                <a16:creationId xmlns:a16="http://schemas.microsoft.com/office/drawing/2014/main" id="{60FCCE52-A538-9748-1C2D-24DE79A18B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E30395-3780-ADAB-162C-9C3C4C4AEDF1}"/>
              </a:ext>
            </a:extLst>
          </p:cNvPr>
          <p:cNvSpPr>
            <a:spLocks noGrp="1"/>
          </p:cNvSpPr>
          <p:nvPr>
            <p:ph type="sldNum" sz="quarter" idx="12"/>
          </p:nvPr>
        </p:nvSpPr>
        <p:spPr/>
        <p:txBody>
          <a:bodyPr/>
          <a:lstStyle/>
          <a:p>
            <a:fld id="{35494A1E-494F-AF4A-85D0-780F5C6CCD0E}" type="slidenum">
              <a:rPr lang="en-US" smtClean="0"/>
              <a:t>‹#›</a:t>
            </a:fld>
            <a:endParaRPr lang="en-US"/>
          </a:p>
        </p:txBody>
      </p:sp>
    </p:spTree>
    <p:extLst>
      <p:ext uri="{BB962C8B-B14F-4D97-AF65-F5344CB8AC3E}">
        <p14:creationId xmlns:p14="http://schemas.microsoft.com/office/powerpoint/2010/main" val="2403908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CEE88-3F72-5484-E4C3-2D1066CCFD4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59FF242-4552-AA80-DB3A-6E98C9B8F49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57D3A3C-EF2F-8C48-4FE5-264ED0809185}"/>
              </a:ext>
            </a:extLst>
          </p:cNvPr>
          <p:cNvSpPr>
            <a:spLocks noGrp="1"/>
          </p:cNvSpPr>
          <p:nvPr>
            <p:ph type="dt" sz="half" idx="10"/>
          </p:nvPr>
        </p:nvSpPr>
        <p:spPr/>
        <p:txBody>
          <a:bodyPr/>
          <a:lstStyle/>
          <a:p>
            <a:fld id="{9AE1D3CF-83ED-E14C-A967-36497DE57D26}" type="datetimeFigureOut">
              <a:rPr lang="en-US" smtClean="0"/>
              <a:t>11/20/23</a:t>
            </a:fld>
            <a:endParaRPr lang="en-US"/>
          </a:p>
        </p:txBody>
      </p:sp>
      <p:sp>
        <p:nvSpPr>
          <p:cNvPr id="5" name="Footer Placeholder 4">
            <a:extLst>
              <a:ext uri="{FF2B5EF4-FFF2-40B4-BE49-F238E27FC236}">
                <a16:creationId xmlns:a16="http://schemas.microsoft.com/office/drawing/2014/main" id="{D45D063B-A3CA-08F6-001B-C2FC95C8B6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BF5729-46BA-6459-10D8-D6E7217BB4D6}"/>
              </a:ext>
            </a:extLst>
          </p:cNvPr>
          <p:cNvSpPr>
            <a:spLocks noGrp="1"/>
          </p:cNvSpPr>
          <p:nvPr>
            <p:ph type="sldNum" sz="quarter" idx="12"/>
          </p:nvPr>
        </p:nvSpPr>
        <p:spPr/>
        <p:txBody>
          <a:bodyPr/>
          <a:lstStyle/>
          <a:p>
            <a:fld id="{35494A1E-494F-AF4A-85D0-780F5C6CCD0E}" type="slidenum">
              <a:rPr lang="en-US" smtClean="0"/>
              <a:t>‹#›</a:t>
            </a:fld>
            <a:endParaRPr lang="en-US"/>
          </a:p>
        </p:txBody>
      </p:sp>
    </p:spTree>
    <p:extLst>
      <p:ext uri="{BB962C8B-B14F-4D97-AF65-F5344CB8AC3E}">
        <p14:creationId xmlns:p14="http://schemas.microsoft.com/office/powerpoint/2010/main" val="134893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78067-24BA-2D32-ED43-0FDE4E8C1C8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28AF71A-656C-43F1-90B2-166E0A1C37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3D06B73-135B-DB42-B9E4-86BD869D679F}"/>
              </a:ext>
            </a:extLst>
          </p:cNvPr>
          <p:cNvSpPr>
            <a:spLocks noGrp="1"/>
          </p:cNvSpPr>
          <p:nvPr>
            <p:ph type="dt" sz="half" idx="10"/>
          </p:nvPr>
        </p:nvSpPr>
        <p:spPr/>
        <p:txBody>
          <a:bodyPr/>
          <a:lstStyle/>
          <a:p>
            <a:fld id="{9AE1D3CF-83ED-E14C-A967-36497DE57D26}" type="datetimeFigureOut">
              <a:rPr lang="en-US" smtClean="0"/>
              <a:t>11/20/23</a:t>
            </a:fld>
            <a:endParaRPr lang="en-US"/>
          </a:p>
        </p:txBody>
      </p:sp>
      <p:sp>
        <p:nvSpPr>
          <p:cNvPr id="5" name="Footer Placeholder 4">
            <a:extLst>
              <a:ext uri="{FF2B5EF4-FFF2-40B4-BE49-F238E27FC236}">
                <a16:creationId xmlns:a16="http://schemas.microsoft.com/office/drawing/2014/main" id="{E62AB682-DBEB-979B-6EF9-1681C41141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BA5FFC-B579-4B68-AF2C-FBD689AF3322}"/>
              </a:ext>
            </a:extLst>
          </p:cNvPr>
          <p:cNvSpPr>
            <a:spLocks noGrp="1"/>
          </p:cNvSpPr>
          <p:nvPr>
            <p:ph type="sldNum" sz="quarter" idx="12"/>
          </p:nvPr>
        </p:nvSpPr>
        <p:spPr/>
        <p:txBody>
          <a:bodyPr/>
          <a:lstStyle/>
          <a:p>
            <a:fld id="{35494A1E-494F-AF4A-85D0-780F5C6CCD0E}" type="slidenum">
              <a:rPr lang="en-US" smtClean="0"/>
              <a:t>‹#›</a:t>
            </a:fld>
            <a:endParaRPr lang="en-US"/>
          </a:p>
        </p:txBody>
      </p:sp>
    </p:spTree>
    <p:extLst>
      <p:ext uri="{BB962C8B-B14F-4D97-AF65-F5344CB8AC3E}">
        <p14:creationId xmlns:p14="http://schemas.microsoft.com/office/powerpoint/2010/main" val="4239767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E9DD1-DC88-6A9A-673A-B7436ABB3CD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C86245A-FFF0-6EC1-BC47-BC09F0CA3A3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01254F9-1B26-0E36-5BF4-505819E746D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D2461CB-C91F-ABDC-2FA6-1A628388B73C}"/>
              </a:ext>
            </a:extLst>
          </p:cNvPr>
          <p:cNvSpPr>
            <a:spLocks noGrp="1"/>
          </p:cNvSpPr>
          <p:nvPr>
            <p:ph type="dt" sz="half" idx="10"/>
          </p:nvPr>
        </p:nvSpPr>
        <p:spPr/>
        <p:txBody>
          <a:bodyPr/>
          <a:lstStyle/>
          <a:p>
            <a:fld id="{9AE1D3CF-83ED-E14C-A967-36497DE57D26}" type="datetimeFigureOut">
              <a:rPr lang="en-US" smtClean="0"/>
              <a:t>11/20/23</a:t>
            </a:fld>
            <a:endParaRPr lang="en-US"/>
          </a:p>
        </p:txBody>
      </p:sp>
      <p:sp>
        <p:nvSpPr>
          <p:cNvPr id="6" name="Footer Placeholder 5">
            <a:extLst>
              <a:ext uri="{FF2B5EF4-FFF2-40B4-BE49-F238E27FC236}">
                <a16:creationId xmlns:a16="http://schemas.microsoft.com/office/drawing/2014/main" id="{9CC2A948-7EB0-5ECD-F3AE-90BB9ECE85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7F4E91-4832-93FE-D791-DE50E6E0949B}"/>
              </a:ext>
            </a:extLst>
          </p:cNvPr>
          <p:cNvSpPr>
            <a:spLocks noGrp="1"/>
          </p:cNvSpPr>
          <p:nvPr>
            <p:ph type="sldNum" sz="quarter" idx="12"/>
          </p:nvPr>
        </p:nvSpPr>
        <p:spPr/>
        <p:txBody>
          <a:bodyPr/>
          <a:lstStyle/>
          <a:p>
            <a:fld id="{35494A1E-494F-AF4A-85D0-780F5C6CCD0E}" type="slidenum">
              <a:rPr lang="en-US" smtClean="0"/>
              <a:t>‹#›</a:t>
            </a:fld>
            <a:endParaRPr lang="en-US"/>
          </a:p>
        </p:txBody>
      </p:sp>
    </p:spTree>
    <p:extLst>
      <p:ext uri="{BB962C8B-B14F-4D97-AF65-F5344CB8AC3E}">
        <p14:creationId xmlns:p14="http://schemas.microsoft.com/office/powerpoint/2010/main" val="3864345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05F8D-3D92-C408-86B9-FA400094B111}"/>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D2FD982-662A-652D-D6AC-A368CB230D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3F7B3D2-5299-483C-D3CB-DB9481DDF43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DFE07558-20C8-4DB5-A40D-8691D64CDC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177691F-CFDC-2443-9A49-EB318CDE979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AF6281F-AB04-57F8-147A-C8E23DC07DAA}"/>
              </a:ext>
            </a:extLst>
          </p:cNvPr>
          <p:cNvSpPr>
            <a:spLocks noGrp="1"/>
          </p:cNvSpPr>
          <p:nvPr>
            <p:ph type="dt" sz="half" idx="10"/>
          </p:nvPr>
        </p:nvSpPr>
        <p:spPr/>
        <p:txBody>
          <a:bodyPr/>
          <a:lstStyle/>
          <a:p>
            <a:fld id="{9AE1D3CF-83ED-E14C-A967-36497DE57D26}" type="datetimeFigureOut">
              <a:rPr lang="en-US" smtClean="0"/>
              <a:t>11/20/23</a:t>
            </a:fld>
            <a:endParaRPr lang="en-US"/>
          </a:p>
        </p:txBody>
      </p:sp>
      <p:sp>
        <p:nvSpPr>
          <p:cNvPr id="8" name="Footer Placeholder 7">
            <a:extLst>
              <a:ext uri="{FF2B5EF4-FFF2-40B4-BE49-F238E27FC236}">
                <a16:creationId xmlns:a16="http://schemas.microsoft.com/office/drawing/2014/main" id="{F3ACD0DC-EC70-2AE1-B00D-B1EDA834761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86C8F83-8FC1-9A3B-71DF-E82C38775FF5}"/>
              </a:ext>
            </a:extLst>
          </p:cNvPr>
          <p:cNvSpPr>
            <a:spLocks noGrp="1"/>
          </p:cNvSpPr>
          <p:nvPr>
            <p:ph type="sldNum" sz="quarter" idx="12"/>
          </p:nvPr>
        </p:nvSpPr>
        <p:spPr/>
        <p:txBody>
          <a:bodyPr/>
          <a:lstStyle/>
          <a:p>
            <a:fld id="{35494A1E-494F-AF4A-85D0-780F5C6CCD0E}" type="slidenum">
              <a:rPr lang="en-US" smtClean="0"/>
              <a:t>‹#›</a:t>
            </a:fld>
            <a:endParaRPr lang="en-US"/>
          </a:p>
        </p:txBody>
      </p:sp>
    </p:spTree>
    <p:extLst>
      <p:ext uri="{BB962C8B-B14F-4D97-AF65-F5344CB8AC3E}">
        <p14:creationId xmlns:p14="http://schemas.microsoft.com/office/powerpoint/2010/main" val="1156926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E4859-3DF6-B30E-FA17-4AF87D40E22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38319C1-D4BC-0CEB-85D7-0042D620B7CD}"/>
              </a:ext>
            </a:extLst>
          </p:cNvPr>
          <p:cNvSpPr>
            <a:spLocks noGrp="1"/>
          </p:cNvSpPr>
          <p:nvPr>
            <p:ph type="dt" sz="half" idx="10"/>
          </p:nvPr>
        </p:nvSpPr>
        <p:spPr/>
        <p:txBody>
          <a:bodyPr/>
          <a:lstStyle/>
          <a:p>
            <a:fld id="{9AE1D3CF-83ED-E14C-A967-36497DE57D26}" type="datetimeFigureOut">
              <a:rPr lang="en-US" smtClean="0"/>
              <a:t>11/20/23</a:t>
            </a:fld>
            <a:endParaRPr lang="en-US"/>
          </a:p>
        </p:txBody>
      </p:sp>
      <p:sp>
        <p:nvSpPr>
          <p:cNvPr id="4" name="Footer Placeholder 3">
            <a:extLst>
              <a:ext uri="{FF2B5EF4-FFF2-40B4-BE49-F238E27FC236}">
                <a16:creationId xmlns:a16="http://schemas.microsoft.com/office/drawing/2014/main" id="{D9F8EB07-792A-6A22-E576-95131EE6596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7D3EE6B-D015-CE6F-7E5D-0BF84C2FFEAC}"/>
              </a:ext>
            </a:extLst>
          </p:cNvPr>
          <p:cNvSpPr>
            <a:spLocks noGrp="1"/>
          </p:cNvSpPr>
          <p:nvPr>
            <p:ph type="sldNum" sz="quarter" idx="12"/>
          </p:nvPr>
        </p:nvSpPr>
        <p:spPr/>
        <p:txBody>
          <a:bodyPr/>
          <a:lstStyle/>
          <a:p>
            <a:fld id="{35494A1E-494F-AF4A-85D0-780F5C6CCD0E}" type="slidenum">
              <a:rPr lang="en-US" smtClean="0"/>
              <a:t>‹#›</a:t>
            </a:fld>
            <a:endParaRPr lang="en-US"/>
          </a:p>
        </p:txBody>
      </p:sp>
    </p:spTree>
    <p:extLst>
      <p:ext uri="{BB962C8B-B14F-4D97-AF65-F5344CB8AC3E}">
        <p14:creationId xmlns:p14="http://schemas.microsoft.com/office/powerpoint/2010/main" val="648199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DEB7867-F328-5763-ED69-F79C86800BA3}"/>
              </a:ext>
            </a:extLst>
          </p:cNvPr>
          <p:cNvSpPr>
            <a:spLocks noGrp="1"/>
          </p:cNvSpPr>
          <p:nvPr>
            <p:ph type="dt" sz="half" idx="10"/>
          </p:nvPr>
        </p:nvSpPr>
        <p:spPr/>
        <p:txBody>
          <a:bodyPr/>
          <a:lstStyle/>
          <a:p>
            <a:fld id="{9AE1D3CF-83ED-E14C-A967-36497DE57D26}" type="datetimeFigureOut">
              <a:rPr lang="en-US" smtClean="0"/>
              <a:t>11/20/23</a:t>
            </a:fld>
            <a:endParaRPr lang="en-US"/>
          </a:p>
        </p:txBody>
      </p:sp>
      <p:sp>
        <p:nvSpPr>
          <p:cNvPr id="3" name="Footer Placeholder 2">
            <a:extLst>
              <a:ext uri="{FF2B5EF4-FFF2-40B4-BE49-F238E27FC236}">
                <a16:creationId xmlns:a16="http://schemas.microsoft.com/office/drawing/2014/main" id="{40CE894E-0064-A031-DEA8-F5809E5D49B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67F096-093A-F81A-B4A7-7208114BE2FB}"/>
              </a:ext>
            </a:extLst>
          </p:cNvPr>
          <p:cNvSpPr>
            <a:spLocks noGrp="1"/>
          </p:cNvSpPr>
          <p:nvPr>
            <p:ph type="sldNum" sz="quarter" idx="12"/>
          </p:nvPr>
        </p:nvSpPr>
        <p:spPr/>
        <p:txBody>
          <a:bodyPr/>
          <a:lstStyle/>
          <a:p>
            <a:fld id="{35494A1E-494F-AF4A-85D0-780F5C6CCD0E}" type="slidenum">
              <a:rPr lang="en-US" smtClean="0"/>
              <a:t>‹#›</a:t>
            </a:fld>
            <a:endParaRPr lang="en-US"/>
          </a:p>
        </p:txBody>
      </p:sp>
    </p:spTree>
    <p:extLst>
      <p:ext uri="{BB962C8B-B14F-4D97-AF65-F5344CB8AC3E}">
        <p14:creationId xmlns:p14="http://schemas.microsoft.com/office/powerpoint/2010/main" val="3220748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8D0B6-87C0-1AE2-543D-49E326D0960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3FFDE4C-96A7-B1D9-1334-CB4C537731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7CDDBBA-1AF8-5C27-51BF-E909BC162A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ABD8B9A-124A-854C-77A3-65B37D62B597}"/>
              </a:ext>
            </a:extLst>
          </p:cNvPr>
          <p:cNvSpPr>
            <a:spLocks noGrp="1"/>
          </p:cNvSpPr>
          <p:nvPr>
            <p:ph type="dt" sz="half" idx="10"/>
          </p:nvPr>
        </p:nvSpPr>
        <p:spPr/>
        <p:txBody>
          <a:bodyPr/>
          <a:lstStyle/>
          <a:p>
            <a:fld id="{9AE1D3CF-83ED-E14C-A967-36497DE57D26}" type="datetimeFigureOut">
              <a:rPr lang="en-US" smtClean="0"/>
              <a:t>11/20/23</a:t>
            </a:fld>
            <a:endParaRPr lang="en-US"/>
          </a:p>
        </p:txBody>
      </p:sp>
      <p:sp>
        <p:nvSpPr>
          <p:cNvPr id="6" name="Footer Placeholder 5">
            <a:extLst>
              <a:ext uri="{FF2B5EF4-FFF2-40B4-BE49-F238E27FC236}">
                <a16:creationId xmlns:a16="http://schemas.microsoft.com/office/drawing/2014/main" id="{92E05AF8-C4F7-8EC3-28B4-78D1FB09EC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AA7926-C1B7-5D83-A5E3-75A73470B8A3}"/>
              </a:ext>
            </a:extLst>
          </p:cNvPr>
          <p:cNvSpPr>
            <a:spLocks noGrp="1"/>
          </p:cNvSpPr>
          <p:nvPr>
            <p:ph type="sldNum" sz="quarter" idx="12"/>
          </p:nvPr>
        </p:nvSpPr>
        <p:spPr/>
        <p:txBody>
          <a:bodyPr/>
          <a:lstStyle/>
          <a:p>
            <a:fld id="{35494A1E-494F-AF4A-85D0-780F5C6CCD0E}" type="slidenum">
              <a:rPr lang="en-US" smtClean="0"/>
              <a:t>‹#›</a:t>
            </a:fld>
            <a:endParaRPr lang="en-US"/>
          </a:p>
        </p:txBody>
      </p:sp>
    </p:spTree>
    <p:extLst>
      <p:ext uri="{BB962C8B-B14F-4D97-AF65-F5344CB8AC3E}">
        <p14:creationId xmlns:p14="http://schemas.microsoft.com/office/powerpoint/2010/main" val="1703269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3A43E-6D87-DFC5-46BE-98290037589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F335B17-F081-167A-30DC-1C110C10AB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C27FDFF-FF6B-F034-B722-D64AED011E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64C9499-B133-D46C-75F5-8CBD357A14F4}"/>
              </a:ext>
            </a:extLst>
          </p:cNvPr>
          <p:cNvSpPr>
            <a:spLocks noGrp="1"/>
          </p:cNvSpPr>
          <p:nvPr>
            <p:ph type="dt" sz="half" idx="10"/>
          </p:nvPr>
        </p:nvSpPr>
        <p:spPr/>
        <p:txBody>
          <a:bodyPr/>
          <a:lstStyle/>
          <a:p>
            <a:fld id="{9AE1D3CF-83ED-E14C-A967-36497DE57D26}" type="datetimeFigureOut">
              <a:rPr lang="en-US" smtClean="0"/>
              <a:t>11/20/23</a:t>
            </a:fld>
            <a:endParaRPr lang="en-US"/>
          </a:p>
        </p:txBody>
      </p:sp>
      <p:sp>
        <p:nvSpPr>
          <p:cNvPr id="6" name="Footer Placeholder 5">
            <a:extLst>
              <a:ext uri="{FF2B5EF4-FFF2-40B4-BE49-F238E27FC236}">
                <a16:creationId xmlns:a16="http://schemas.microsoft.com/office/drawing/2014/main" id="{3FAB2AA4-4A32-C157-E385-19D91C0A5D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90AA83-2C5A-4D36-C15D-F5E73C0A4109}"/>
              </a:ext>
            </a:extLst>
          </p:cNvPr>
          <p:cNvSpPr>
            <a:spLocks noGrp="1"/>
          </p:cNvSpPr>
          <p:nvPr>
            <p:ph type="sldNum" sz="quarter" idx="12"/>
          </p:nvPr>
        </p:nvSpPr>
        <p:spPr/>
        <p:txBody>
          <a:bodyPr/>
          <a:lstStyle/>
          <a:p>
            <a:fld id="{35494A1E-494F-AF4A-85D0-780F5C6CCD0E}" type="slidenum">
              <a:rPr lang="en-US" smtClean="0"/>
              <a:t>‹#›</a:t>
            </a:fld>
            <a:endParaRPr lang="en-US"/>
          </a:p>
        </p:txBody>
      </p:sp>
    </p:spTree>
    <p:extLst>
      <p:ext uri="{BB962C8B-B14F-4D97-AF65-F5344CB8AC3E}">
        <p14:creationId xmlns:p14="http://schemas.microsoft.com/office/powerpoint/2010/main" val="650183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A0BFEB-D21E-3029-8D22-5F344A545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71044D3-73C7-7E63-7BD4-24A05A6A11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6841C65-B51F-0F2E-88F0-1BF7906C62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E1D3CF-83ED-E14C-A967-36497DE57D26}" type="datetimeFigureOut">
              <a:rPr lang="en-US" smtClean="0"/>
              <a:t>11/20/23</a:t>
            </a:fld>
            <a:endParaRPr lang="en-US"/>
          </a:p>
        </p:txBody>
      </p:sp>
      <p:sp>
        <p:nvSpPr>
          <p:cNvPr id="5" name="Footer Placeholder 4">
            <a:extLst>
              <a:ext uri="{FF2B5EF4-FFF2-40B4-BE49-F238E27FC236}">
                <a16:creationId xmlns:a16="http://schemas.microsoft.com/office/drawing/2014/main" id="{FED7D323-4531-F693-3741-28CAFEA0D7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59D596-E5A8-0E07-76A7-8369266DC9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494A1E-494F-AF4A-85D0-780F5C6CCD0E}" type="slidenum">
              <a:rPr lang="en-US" smtClean="0"/>
              <a:t>‹#›</a:t>
            </a:fld>
            <a:endParaRPr lang="en-US"/>
          </a:p>
        </p:txBody>
      </p:sp>
    </p:spTree>
    <p:extLst>
      <p:ext uri="{BB962C8B-B14F-4D97-AF65-F5344CB8AC3E}">
        <p14:creationId xmlns:p14="http://schemas.microsoft.com/office/powerpoint/2010/main" val="1562711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google.com/imgres?imgurl=https://images.stv.tv/articles/w768/619139-extinction-rebellion-scotland.jpg&amp;imgrefurl=https://stv.tv/news/west-central/1437357-activists-stage-die-in-underneath-dippy-the-dinosaur/&amp;docid=0yYebzkl8PMFnM&amp;tbnid=_BXUwzxqSglftM:&amp;vet=10ahUKEwjk0cmzxY7iAhUDu3EKHXvoDNIQMwhHKAcwBw..i&amp;w=768&amp;h=433&amp;safe=strict&amp;client=firefox-b-d&amp;bih=645&amp;biw=1366&amp;q=Guardian%20kelvingrove%20museum%20climate&amp;ved=0ahUKEwjk0cmzxY7iAhUDu3EKHXvoDNIQMwhHKAcwBw&amp;iact=mrc&amp;uact=8"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ww.tyreextinguishers.com/" TargetMode="External"/><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jpeg"/></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www.youtube.com/watch?v=xa0dTUQL-Eo"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www.youtube.com/watch?v=bSb585bGYmQ"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jpeg"/><Relationship Id="rId10" Type="http://schemas.openxmlformats.org/officeDocument/2006/relationships/image" Target="../media/image47.jpeg"/><Relationship Id="rId4" Type="http://schemas.openxmlformats.org/officeDocument/2006/relationships/image" Target="../media/image41.jpeg"/><Relationship Id="rId9" Type="http://schemas.openxmlformats.org/officeDocument/2006/relationships/image" Target="../media/image46.jpeg"/></Relationships>
</file>

<file path=ppt/slides/_rels/slide2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greenpeace.org.uk/news/dont-stop-fleetwood-mac-cover-avelino-steve-mcqueen/" TargetMode="Externa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hyperlink" Target="https://www.youtube.com/watch?v=pWpqZ4L2x_A"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hyperlink" Target="https://gofossilfree.org/disobedient-art-wins-the-fight-against-artwashing/" TargetMode="External"/><Relationship Id="rId1" Type="http://schemas.openxmlformats.org/officeDocument/2006/relationships/slideLayout" Target="../slideLayouts/slideLayout7.xml"/><Relationship Id="rId5" Type="http://schemas.openxmlformats.org/officeDocument/2006/relationships/image" Target="../media/image68.png"/><Relationship Id="rId4" Type="http://schemas.openxmlformats.org/officeDocument/2006/relationships/hyperlink" Target="https://fossilfreeculture.nl/portfolio/"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Roadblocks, soup hurling, superglue … Just Stop Oil protests divide  activists on direct action | Climate crisis | The Guardian">
            <a:extLst>
              <a:ext uri="{FF2B5EF4-FFF2-40B4-BE49-F238E27FC236}">
                <a16:creationId xmlns:a16="http://schemas.microsoft.com/office/drawing/2014/main" id="{5B896DFE-0CAF-1AD0-38FC-14FAB3B49C4A}"/>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15129" b="9871"/>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2E2A926-C399-E1F8-CF90-D69B4E16EBED}"/>
              </a:ext>
            </a:extLst>
          </p:cNvPr>
          <p:cNvSpPr txBox="1"/>
          <p:nvPr/>
        </p:nvSpPr>
        <p:spPr>
          <a:xfrm>
            <a:off x="1620982" y="775855"/>
            <a:ext cx="7924800" cy="767062"/>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3600" dirty="0">
                <a:solidFill>
                  <a:srgbClr val="FFFFFF"/>
                </a:solidFill>
                <a:latin typeface="Athelas" panose="02000503000000020003" pitchFamily="2" charset="77"/>
                <a:ea typeface="+mj-ea"/>
                <a:cs typeface="+mj-cs"/>
              </a:rPr>
              <a:t>Week Eight - Activism</a:t>
            </a:r>
          </a:p>
        </p:txBody>
      </p:sp>
    </p:spTree>
    <p:extLst>
      <p:ext uri="{BB962C8B-B14F-4D97-AF65-F5344CB8AC3E}">
        <p14:creationId xmlns:p14="http://schemas.microsoft.com/office/powerpoint/2010/main" val="72504197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a:extLst>
              <a:ext uri="{FF2B5EF4-FFF2-40B4-BE49-F238E27FC236}">
                <a16:creationId xmlns:a16="http://schemas.microsoft.com/office/drawing/2014/main" id="{529C0802-ACF0-DF3C-4811-919FF23CF1CF}"/>
              </a:ext>
            </a:extLst>
          </p:cNvPr>
          <p:cNvPicPr>
            <a:picLocks noChangeAspect="1"/>
          </p:cNvPicPr>
          <p:nvPr/>
        </p:nvPicPr>
        <p:blipFill rotWithShape="1">
          <a:blip r:embed="rId2"/>
          <a:srcRect t="15746"/>
          <a:stretch/>
        </p:blipFill>
        <p:spPr>
          <a:xfrm>
            <a:off x="20" y="1282"/>
            <a:ext cx="12191980" cy="6856718"/>
          </a:xfrm>
          <a:prstGeom prst="rect">
            <a:avLst/>
          </a:prstGeom>
        </p:spPr>
      </p:pic>
    </p:spTree>
    <p:extLst>
      <p:ext uri="{BB962C8B-B14F-4D97-AF65-F5344CB8AC3E}">
        <p14:creationId xmlns:p14="http://schemas.microsoft.com/office/powerpoint/2010/main" val="1443730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07228" y="643466"/>
            <a:ext cx="8377543" cy="5571067"/>
          </a:xfrm>
          <a:prstGeom prst="rect">
            <a:avLst/>
          </a:prstGeom>
        </p:spPr>
      </p:pic>
    </p:spTree>
    <p:extLst>
      <p:ext uri="{BB962C8B-B14F-4D97-AF65-F5344CB8AC3E}">
        <p14:creationId xmlns:p14="http://schemas.microsoft.com/office/powerpoint/2010/main" val="3491351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7475" y="2685147"/>
            <a:ext cx="3048000" cy="646331"/>
          </a:xfrm>
          <a:prstGeom prst="rect">
            <a:avLst/>
          </a:prstGeom>
        </p:spPr>
        <p:txBody>
          <a:bodyPr>
            <a:spAutoFit/>
          </a:bodyPr>
          <a:lstStyle/>
          <a:p>
            <a:endParaRPr lang="en-US" dirty="0">
              <a:hlinkClick r:id="rId2"/>
            </a:endParaRPr>
          </a:p>
          <a:p>
            <a:r>
              <a:rPr lang="en-US" dirty="0">
                <a:hlinkClick r:id="rId2"/>
              </a:rPr>
              <a:t> </a:t>
            </a:r>
            <a:endParaRPr lang="en-US" dirty="0">
              <a:effectLst/>
              <a:hlinkClick r:id="rId2"/>
            </a:endParaRPr>
          </a:p>
        </p:txBody>
      </p:sp>
      <p:pic>
        <p:nvPicPr>
          <p:cNvPr id="4" name="Picture 3"/>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1139913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262ABC4B-37D8-4218-BDD8-6DF6A00C0C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8" name="Picture 4" descr="Tyre Extinguishers: Scores of SUVs have tyres deflated by activists - BBC  News">
            <a:extLst>
              <a:ext uri="{FF2B5EF4-FFF2-40B4-BE49-F238E27FC236}">
                <a16:creationId xmlns:a16="http://schemas.microsoft.com/office/drawing/2014/main" id="{AA743EEA-6904-7DDA-3F8E-700FB2F325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815" r="-2" b="20013"/>
          <a:stretch/>
        </p:blipFill>
        <p:spPr bwMode="auto">
          <a:xfrm>
            <a:off x="321730" y="321732"/>
            <a:ext cx="5674897" cy="301740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screenshot of a white page with black text&#10;&#10;Description automatically generated">
            <a:hlinkClick r:id="rId3"/>
            <a:extLst>
              <a:ext uri="{FF2B5EF4-FFF2-40B4-BE49-F238E27FC236}">
                <a16:creationId xmlns:a16="http://schemas.microsoft.com/office/drawing/2014/main" id="{A6C71F75-B3C7-E60E-C2D0-23ED4432DA30}"/>
              </a:ext>
            </a:extLst>
          </p:cNvPr>
          <p:cNvPicPr>
            <a:picLocks noChangeAspect="1"/>
          </p:cNvPicPr>
          <p:nvPr/>
        </p:nvPicPr>
        <p:blipFill rotWithShape="1">
          <a:blip r:embed="rId4"/>
          <a:srcRect t="2174" r="-2" b="2823"/>
          <a:stretch/>
        </p:blipFill>
        <p:spPr>
          <a:xfrm>
            <a:off x="321730" y="3510853"/>
            <a:ext cx="5674897" cy="2789954"/>
          </a:xfrm>
          <a:prstGeom prst="rect">
            <a:avLst/>
          </a:prstGeom>
        </p:spPr>
      </p:pic>
      <p:pic>
        <p:nvPicPr>
          <p:cNvPr id="1026" name="Picture 2" descr="Tyre Extinguishers - Wikipedia">
            <a:extLst>
              <a:ext uri="{FF2B5EF4-FFF2-40B4-BE49-F238E27FC236}">
                <a16:creationId xmlns:a16="http://schemas.microsoft.com/office/drawing/2014/main" id="{9D7967E3-2659-ADDD-AA28-30FED633E8B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5646" b="3"/>
          <a:stretch/>
        </p:blipFill>
        <p:spPr bwMode="auto">
          <a:xfrm>
            <a:off x="7388757" y="169334"/>
            <a:ext cx="3349725" cy="35292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658DFA0-52F9-A843-DEC1-F6D832812B64}"/>
              </a:ext>
            </a:extLst>
          </p:cNvPr>
          <p:cNvSpPr txBox="1"/>
          <p:nvPr/>
        </p:nvSpPr>
        <p:spPr>
          <a:xfrm>
            <a:off x="6442363" y="4107456"/>
            <a:ext cx="5627374" cy="2739211"/>
          </a:xfrm>
          <a:prstGeom prst="rect">
            <a:avLst/>
          </a:prstGeom>
          <a:noFill/>
        </p:spPr>
        <p:txBody>
          <a:bodyPr wrap="none" rtlCol="0">
            <a:spAutoFit/>
          </a:bodyPr>
          <a:lstStyle/>
          <a:p>
            <a:r>
              <a:rPr lang="en-US" sz="1400" dirty="0">
                <a:latin typeface="Athelas" panose="02000503000000020003" pitchFamily="2" charset="77"/>
              </a:rPr>
              <a:t>SUVs have conquered car markets, with stunning consequences for </a:t>
            </a:r>
          </a:p>
          <a:p>
            <a:r>
              <a:rPr lang="en-US" sz="1400" dirty="0">
                <a:latin typeface="Athelas" panose="02000503000000020003" pitchFamily="2" charset="77"/>
              </a:rPr>
              <a:t>the planet: in late 2019, the IEA reported that this was the second-largest </a:t>
            </a:r>
          </a:p>
          <a:p>
            <a:r>
              <a:rPr lang="en-US" sz="1400" dirty="0">
                <a:latin typeface="Athelas" panose="02000503000000020003" pitchFamily="2" charset="77"/>
              </a:rPr>
              <a:t>driver of the increasing global CO2 emissions since 2010. The power </a:t>
            </a:r>
          </a:p>
          <a:p>
            <a:r>
              <a:rPr lang="en-US" sz="1400" dirty="0">
                <a:latin typeface="Athelas" panose="02000503000000020003" pitchFamily="2" charset="77"/>
              </a:rPr>
              <a:t>sector came first, the swelling SUV fleet second, beating heavy industry</a:t>
            </a:r>
          </a:p>
          <a:p>
            <a:r>
              <a:rPr lang="en-US" sz="1400" dirty="0">
                <a:latin typeface="Athelas" panose="02000503000000020003" pitchFamily="2" charset="77"/>
              </a:rPr>
              <a:t> – cement, iron, </a:t>
            </a:r>
            <a:r>
              <a:rPr lang="en-US" sz="1400" dirty="0" err="1">
                <a:latin typeface="Athelas" panose="02000503000000020003" pitchFamily="2" charset="77"/>
              </a:rPr>
              <a:t>aluminium</a:t>
            </a:r>
            <a:r>
              <a:rPr lang="en-US" sz="1400" dirty="0">
                <a:latin typeface="Athelas" panose="02000503000000020003" pitchFamily="2" charset="77"/>
              </a:rPr>
              <a:t> – and aviation and shipping by wide margins. </a:t>
            </a:r>
          </a:p>
          <a:p>
            <a:r>
              <a:rPr lang="en-US" sz="1400" dirty="0">
                <a:latin typeface="Athelas" panose="02000503000000020003" pitchFamily="2" charset="77"/>
              </a:rPr>
              <a:t>If SUV drivers were a nation, in 2018 they would have ranked seventh </a:t>
            </a:r>
          </a:p>
          <a:p>
            <a:r>
              <a:rPr lang="en-US" sz="1400" dirty="0">
                <a:latin typeface="Athelas" panose="02000503000000020003" pitchFamily="2" charset="77"/>
              </a:rPr>
              <a:t>for CO2 emissions. The incessantly growing share of SUV sales offset </a:t>
            </a:r>
          </a:p>
          <a:p>
            <a:r>
              <a:rPr lang="en-US" sz="1400" dirty="0">
                <a:latin typeface="Athelas" panose="02000503000000020003" pitchFamily="2" charset="77"/>
              </a:rPr>
              <a:t>all gains from fuel efficiency and electric vehicles; so large and so heavy,</a:t>
            </a:r>
          </a:p>
          <a:p>
            <a:r>
              <a:rPr lang="en-US" sz="1400" dirty="0">
                <a:latin typeface="Athelas" panose="02000503000000020003" pitchFamily="2" charset="77"/>
              </a:rPr>
              <a:t> these cars continued to devour prodigious amounts of gasoline, as well</a:t>
            </a:r>
          </a:p>
          <a:p>
            <a:r>
              <a:rPr lang="en-US" sz="1400" dirty="0">
                <a:latin typeface="Athelas" panose="02000503000000020003" pitchFamily="2" charset="77"/>
              </a:rPr>
              <a:t> as energy in the stage of manufacturing. But the latter was excluded</a:t>
            </a:r>
          </a:p>
          <a:p>
            <a:r>
              <a:rPr lang="en-US" sz="1400" dirty="0">
                <a:latin typeface="Athelas" panose="02000503000000020003" pitchFamily="2" charset="77"/>
              </a:rPr>
              <a:t> from the IEA’s calculations.  </a:t>
            </a:r>
            <a:r>
              <a:rPr lang="en-US" sz="1400" i="1" dirty="0">
                <a:latin typeface="Athelas" panose="02000503000000020003" pitchFamily="2" charset="77"/>
              </a:rPr>
              <a:t>How to Blow Up a Pipeline</a:t>
            </a:r>
            <a:endParaRPr lang="en-US" sz="1400" dirty="0">
              <a:latin typeface="Athelas" panose="02000503000000020003" pitchFamily="2" charset="77"/>
            </a:endParaRPr>
          </a:p>
          <a:p>
            <a:endParaRPr lang="en-US" dirty="0"/>
          </a:p>
        </p:txBody>
      </p:sp>
    </p:spTree>
    <p:extLst>
      <p:ext uri="{BB962C8B-B14F-4D97-AF65-F5344CB8AC3E}">
        <p14:creationId xmlns:p14="http://schemas.microsoft.com/office/powerpoint/2010/main" val="1349273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9352" y="85429"/>
            <a:ext cx="5412827" cy="6772571"/>
          </a:xfrm>
          <a:prstGeom prst="rect">
            <a:avLst/>
          </a:prstGeom>
        </p:spPr>
      </p:pic>
      <p:sp>
        <p:nvSpPr>
          <p:cNvPr id="3" name="Title 2"/>
          <p:cNvSpPr>
            <a:spLocks noGrp="1"/>
          </p:cNvSpPr>
          <p:nvPr>
            <p:ph type="title"/>
          </p:nvPr>
        </p:nvSpPr>
        <p:spPr/>
        <p:txBody>
          <a:bodyPr/>
          <a:lstStyle/>
          <a:p>
            <a:r>
              <a:rPr lang="en-US" dirty="0">
                <a:latin typeface="Century Gothic" panose="020B0502020202020204" pitchFamily="34" charset="0"/>
                <a:ea typeface="Baskerville" charset="0"/>
                <a:cs typeface="Baskerville" charset="0"/>
              </a:rPr>
              <a:t>Ernst </a:t>
            </a:r>
            <a:r>
              <a:rPr lang="en-US" dirty="0" err="1">
                <a:latin typeface="Century Gothic" panose="020B0502020202020204" pitchFamily="34" charset="0"/>
                <a:ea typeface="Baskerville" charset="0"/>
                <a:cs typeface="Baskerville" charset="0"/>
              </a:rPr>
              <a:t>Logar</a:t>
            </a:r>
            <a:endParaRPr lang="en-US" dirty="0">
              <a:latin typeface="Century Gothic" panose="020B0502020202020204" pitchFamily="34" charset="0"/>
              <a:ea typeface="Baskerville" charset="0"/>
              <a:cs typeface="Baskerville" charset="0"/>
            </a:endParaRPr>
          </a:p>
        </p:txBody>
      </p:sp>
      <p:sp>
        <p:nvSpPr>
          <p:cNvPr id="4" name="Picture Placeholder 3"/>
          <p:cNvSpPr>
            <a:spLocks noGrp="1"/>
          </p:cNvSpPr>
          <p:nvPr>
            <p:ph type="pic" idx="1"/>
          </p:nvPr>
        </p:nvSpPr>
        <p:spPr/>
        <p:txBody>
          <a:bodyPr/>
          <a:lstStyle/>
          <a:p>
            <a:endParaRPr lang="en-US"/>
          </a:p>
        </p:txBody>
      </p:sp>
      <p:sp>
        <p:nvSpPr>
          <p:cNvPr id="5" name="Text Placeholder 4"/>
          <p:cNvSpPr>
            <a:spLocks noGrp="1"/>
          </p:cNvSpPr>
          <p:nvPr>
            <p:ph type="body" sz="half" idx="2"/>
          </p:nvPr>
        </p:nvSpPr>
        <p:spPr/>
        <p:txBody>
          <a:bodyPr>
            <a:normAutofit/>
          </a:bodyPr>
          <a:lstStyle/>
          <a:p>
            <a:r>
              <a:rPr lang="en-US" sz="2400" dirty="0">
                <a:latin typeface="Century Gothic" panose="020B0502020202020204" pitchFamily="34" charset="0"/>
                <a:ea typeface="Baskerville" charset="0"/>
                <a:cs typeface="Baskerville" charset="0"/>
              </a:rPr>
              <a:t>“</a:t>
            </a:r>
            <a:r>
              <a:rPr lang="en-US" sz="2400" dirty="0" err="1">
                <a:latin typeface="Century Gothic" panose="020B0502020202020204" pitchFamily="34" charset="0"/>
                <a:ea typeface="Baskerville" charset="0"/>
                <a:cs typeface="Baskerville" charset="0"/>
              </a:rPr>
              <a:t>Tillydrone</a:t>
            </a:r>
            <a:r>
              <a:rPr lang="en-US" sz="2400" dirty="0">
                <a:latin typeface="Century Gothic" panose="020B0502020202020204" pitchFamily="34" charset="0"/>
                <a:ea typeface="Baskerville" charset="0"/>
                <a:cs typeface="Baskerville" charset="0"/>
              </a:rPr>
              <a:t>”</a:t>
            </a:r>
          </a:p>
          <a:p>
            <a:endParaRPr lang="en-US" sz="2400" dirty="0">
              <a:latin typeface="Century Gothic" panose="020B0502020202020204" pitchFamily="34" charset="0"/>
              <a:ea typeface="Baskerville" charset="0"/>
              <a:cs typeface="Baskerville" charset="0"/>
            </a:endParaRPr>
          </a:p>
          <a:p>
            <a:r>
              <a:rPr lang="en-US" sz="2400" dirty="0">
                <a:latin typeface="Century Gothic" panose="020B0502020202020204" pitchFamily="34" charset="0"/>
                <a:ea typeface="Baskerville" charset="0"/>
                <a:cs typeface="Baskerville" charset="0"/>
              </a:rPr>
              <a:t>From </a:t>
            </a:r>
            <a:r>
              <a:rPr lang="en-US" sz="2400" i="1" dirty="0">
                <a:latin typeface="Century Gothic" panose="020B0502020202020204" pitchFamily="34" charset="0"/>
                <a:ea typeface="Baskerville" charset="0"/>
                <a:cs typeface="Baskerville" charset="0"/>
              </a:rPr>
              <a:t>Invisible Oil</a:t>
            </a:r>
            <a:endParaRPr lang="en-US" sz="2400" dirty="0">
              <a:latin typeface="Century Gothic" panose="020B0502020202020204" pitchFamily="34" charset="0"/>
              <a:ea typeface="Baskerville" charset="0"/>
              <a:cs typeface="Baskerville" charset="0"/>
            </a:endParaRPr>
          </a:p>
        </p:txBody>
      </p:sp>
    </p:spTree>
    <p:extLst>
      <p:ext uri="{BB962C8B-B14F-4D97-AF65-F5344CB8AC3E}">
        <p14:creationId xmlns:p14="http://schemas.microsoft.com/office/powerpoint/2010/main" val="6589195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368300"/>
            <a:ext cx="9144000" cy="6099858"/>
          </a:xfrm>
          <a:prstGeom prst="rect">
            <a:avLst/>
          </a:prstGeom>
        </p:spPr>
      </p:pic>
    </p:spTree>
    <p:extLst>
      <p:ext uri="{BB962C8B-B14F-4D97-AF65-F5344CB8AC3E}">
        <p14:creationId xmlns:p14="http://schemas.microsoft.com/office/powerpoint/2010/main" val="3566354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1028701"/>
            <a:ext cx="9144000" cy="4787435"/>
          </a:xfrm>
          <a:prstGeom prst="rect">
            <a:avLst/>
          </a:prstGeom>
        </p:spPr>
      </p:pic>
    </p:spTree>
    <p:extLst>
      <p:ext uri="{BB962C8B-B14F-4D97-AF65-F5344CB8AC3E}">
        <p14:creationId xmlns:p14="http://schemas.microsoft.com/office/powerpoint/2010/main" val="24691541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text&#10;&#10;Description automatically generated">
            <a:extLst>
              <a:ext uri="{FF2B5EF4-FFF2-40B4-BE49-F238E27FC236}">
                <a16:creationId xmlns:a16="http://schemas.microsoft.com/office/drawing/2014/main" id="{42CE8CC6-A78F-25FB-E69B-77A4501354F9}"/>
              </a:ext>
            </a:extLst>
          </p:cNvPr>
          <p:cNvPicPr>
            <a:picLocks noChangeAspect="1"/>
          </p:cNvPicPr>
          <p:nvPr/>
        </p:nvPicPr>
        <p:blipFill>
          <a:blip r:embed="rId2"/>
          <a:stretch>
            <a:fillRect/>
          </a:stretch>
        </p:blipFill>
        <p:spPr>
          <a:xfrm>
            <a:off x="386771" y="534553"/>
            <a:ext cx="11002907" cy="1765301"/>
          </a:xfrm>
          <a:prstGeom prst="rect">
            <a:avLst/>
          </a:prstGeom>
        </p:spPr>
      </p:pic>
      <p:pic>
        <p:nvPicPr>
          <p:cNvPr id="5" name="Picture 4">
            <a:extLst>
              <a:ext uri="{FF2B5EF4-FFF2-40B4-BE49-F238E27FC236}">
                <a16:creationId xmlns:a16="http://schemas.microsoft.com/office/drawing/2014/main" id="{BDB55680-5455-5FBA-FA36-0E221B874650}"/>
              </a:ext>
            </a:extLst>
          </p:cNvPr>
          <p:cNvPicPr>
            <a:picLocks noChangeAspect="1"/>
          </p:cNvPicPr>
          <p:nvPr/>
        </p:nvPicPr>
        <p:blipFill>
          <a:blip r:embed="rId3"/>
          <a:stretch>
            <a:fillRect/>
          </a:stretch>
        </p:blipFill>
        <p:spPr>
          <a:xfrm>
            <a:off x="386771" y="2437622"/>
            <a:ext cx="10542591" cy="921589"/>
          </a:xfrm>
          <a:prstGeom prst="rect">
            <a:avLst/>
          </a:prstGeom>
        </p:spPr>
      </p:pic>
      <p:pic>
        <p:nvPicPr>
          <p:cNvPr id="7" name="Picture 6">
            <a:extLst>
              <a:ext uri="{FF2B5EF4-FFF2-40B4-BE49-F238E27FC236}">
                <a16:creationId xmlns:a16="http://schemas.microsoft.com/office/drawing/2014/main" id="{856B10C0-1AEB-F073-815A-63824C4AA2AC}"/>
              </a:ext>
            </a:extLst>
          </p:cNvPr>
          <p:cNvPicPr>
            <a:picLocks noChangeAspect="1"/>
          </p:cNvPicPr>
          <p:nvPr/>
        </p:nvPicPr>
        <p:blipFill>
          <a:blip r:embed="rId4"/>
          <a:stretch>
            <a:fillRect/>
          </a:stretch>
        </p:blipFill>
        <p:spPr>
          <a:xfrm>
            <a:off x="374649" y="3496979"/>
            <a:ext cx="11187219" cy="780503"/>
          </a:xfrm>
          <a:prstGeom prst="rect">
            <a:avLst/>
          </a:prstGeom>
        </p:spPr>
      </p:pic>
      <p:pic>
        <p:nvPicPr>
          <p:cNvPr id="9" name="Picture 8" descr="A close up of a text&#10;&#10;Description automatically generated">
            <a:extLst>
              <a:ext uri="{FF2B5EF4-FFF2-40B4-BE49-F238E27FC236}">
                <a16:creationId xmlns:a16="http://schemas.microsoft.com/office/drawing/2014/main" id="{372A83EC-281C-E94D-B464-19B0BC70450B}"/>
              </a:ext>
            </a:extLst>
          </p:cNvPr>
          <p:cNvPicPr>
            <a:picLocks noChangeAspect="1"/>
          </p:cNvPicPr>
          <p:nvPr/>
        </p:nvPicPr>
        <p:blipFill>
          <a:blip r:embed="rId5"/>
          <a:stretch>
            <a:fillRect/>
          </a:stretch>
        </p:blipFill>
        <p:spPr>
          <a:xfrm>
            <a:off x="386771" y="4415250"/>
            <a:ext cx="8145895" cy="2328692"/>
          </a:xfrm>
          <a:prstGeom prst="rect">
            <a:avLst/>
          </a:prstGeom>
        </p:spPr>
      </p:pic>
      <p:sp>
        <p:nvSpPr>
          <p:cNvPr id="10" name="TextBox 9">
            <a:extLst>
              <a:ext uri="{FF2B5EF4-FFF2-40B4-BE49-F238E27FC236}">
                <a16:creationId xmlns:a16="http://schemas.microsoft.com/office/drawing/2014/main" id="{4A420604-AB86-DEC0-6EF9-7EFED7626216}"/>
              </a:ext>
            </a:extLst>
          </p:cNvPr>
          <p:cNvSpPr txBox="1"/>
          <p:nvPr/>
        </p:nvSpPr>
        <p:spPr>
          <a:xfrm>
            <a:off x="8950036" y="4668982"/>
            <a:ext cx="2628412" cy="369332"/>
          </a:xfrm>
          <a:prstGeom prst="rect">
            <a:avLst/>
          </a:prstGeom>
          <a:noFill/>
        </p:spPr>
        <p:txBody>
          <a:bodyPr wrap="none" rtlCol="0">
            <a:spAutoFit/>
          </a:bodyPr>
          <a:lstStyle/>
          <a:p>
            <a:r>
              <a:rPr lang="en-US" dirty="0" err="1">
                <a:latin typeface="Athelas" panose="02000503000000020003" pitchFamily="2" charset="77"/>
              </a:rPr>
              <a:t>Malm</a:t>
            </a:r>
            <a:r>
              <a:rPr lang="en-US" dirty="0">
                <a:latin typeface="Athelas" panose="02000503000000020003" pitchFamily="2" charset="77"/>
              </a:rPr>
              <a:t>, </a:t>
            </a:r>
            <a:r>
              <a:rPr lang="en-US" i="1" dirty="0">
                <a:latin typeface="Athelas" panose="02000503000000020003" pitchFamily="2" charset="77"/>
              </a:rPr>
              <a:t>How to Blow Up</a:t>
            </a:r>
            <a:r>
              <a:rPr lang="en-US" dirty="0">
                <a:latin typeface="Athelas" panose="02000503000000020003" pitchFamily="2" charset="77"/>
              </a:rPr>
              <a:t>…. </a:t>
            </a:r>
          </a:p>
        </p:txBody>
      </p:sp>
    </p:spTree>
    <p:extLst>
      <p:ext uri="{BB962C8B-B14F-4D97-AF65-F5344CB8AC3E}">
        <p14:creationId xmlns:p14="http://schemas.microsoft.com/office/powerpoint/2010/main" val="3756646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5813AA-8CA0-1D38-5B4D-C52019CDA0D7}"/>
              </a:ext>
            </a:extLst>
          </p:cNvPr>
          <p:cNvSpPr txBox="1"/>
          <p:nvPr/>
        </p:nvSpPr>
        <p:spPr>
          <a:xfrm>
            <a:off x="443346" y="197346"/>
            <a:ext cx="6096000" cy="5909310"/>
          </a:xfrm>
          <a:prstGeom prst="rect">
            <a:avLst/>
          </a:prstGeom>
          <a:noFill/>
        </p:spPr>
        <p:txBody>
          <a:bodyPr wrap="square">
            <a:spAutoFit/>
          </a:bodyPr>
          <a:lstStyle/>
          <a:p>
            <a:r>
              <a:rPr lang="en-US" dirty="0">
                <a:latin typeface="Athelas" panose="02000503000000020003" pitchFamily="2" charset="77"/>
              </a:rPr>
              <a:t>“In the climate breakdown, the scales might tip quickly – on the one side, things like pipelines and diggers and SUVs; on the other, a weight that must tend towards the infinite because it encompasses all values. A woman’s life, her health and limbs, the right of a people to life itself and everything else is in peril. Because of the temporal dimension, moreover, Pankhurst’s question must also be posed from the standpoint of future generations: will those in school today or born next year grow up to think that the machines of the fossil economy were accorded insufficient respect? Or will they look back on this moment in time rather like we, or at least those of us with a modicum of feminist leanings, look back on the suffragettes and see smashed windows as a price worth paying? But when suffragettes broke panes, torched letterboxes and hammered on paintings, these things had, in and of themselves, at most a tangential relation to the problem of male monopoly on the vote. Now the machines of the fossil economy are the problem.” 104-105</a:t>
            </a:r>
          </a:p>
          <a:p>
            <a:endParaRPr lang="en-US" dirty="0">
              <a:latin typeface="Athelas" panose="02000503000000020003" pitchFamily="2" charset="77"/>
            </a:endParaRPr>
          </a:p>
          <a:p>
            <a:r>
              <a:rPr lang="en-US" i="1" dirty="0">
                <a:latin typeface="Athelas" panose="02000503000000020003" pitchFamily="2" charset="77"/>
              </a:rPr>
              <a:t>How to Blow Up a Pipeline: Learning to Fight in a World on Fire</a:t>
            </a:r>
          </a:p>
          <a:p>
            <a:r>
              <a:rPr lang="en-US" dirty="0">
                <a:latin typeface="Athelas" panose="02000503000000020003" pitchFamily="2" charset="77"/>
              </a:rPr>
              <a:t>Andreas </a:t>
            </a:r>
            <a:r>
              <a:rPr lang="en-US" dirty="0" err="1">
                <a:latin typeface="Athelas" panose="02000503000000020003" pitchFamily="2" charset="77"/>
              </a:rPr>
              <a:t>Malm</a:t>
            </a:r>
            <a:endParaRPr lang="en-US" dirty="0">
              <a:latin typeface="Athelas" panose="02000503000000020003" pitchFamily="2" charset="77"/>
            </a:endParaRPr>
          </a:p>
        </p:txBody>
      </p:sp>
      <p:pic>
        <p:nvPicPr>
          <p:cNvPr id="4" name="Picture 3">
            <a:extLst>
              <a:ext uri="{FF2B5EF4-FFF2-40B4-BE49-F238E27FC236}">
                <a16:creationId xmlns:a16="http://schemas.microsoft.com/office/drawing/2014/main" id="{A9AB86D2-A919-885E-AD3D-070406C82053}"/>
              </a:ext>
            </a:extLst>
          </p:cNvPr>
          <p:cNvPicPr>
            <a:picLocks noChangeAspect="1"/>
          </p:cNvPicPr>
          <p:nvPr/>
        </p:nvPicPr>
        <p:blipFill>
          <a:blip r:embed="rId2"/>
          <a:stretch>
            <a:fillRect/>
          </a:stretch>
        </p:blipFill>
        <p:spPr>
          <a:xfrm>
            <a:off x="7019562" y="0"/>
            <a:ext cx="4498258" cy="6858000"/>
          </a:xfrm>
          <a:prstGeom prst="rect">
            <a:avLst/>
          </a:prstGeom>
        </p:spPr>
      </p:pic>
    </p:spTree>
    <p:extLst>
      <p:ext uri="{BB962C8B-B14F-4D97-AF65-F5344CB8AC3E}">
        <p14:creationId xmlns:p14="http://schemas.microsoft.com/office/powerpoint/2010/main" val="953674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58E6844-F249-9018-2058-2E729A60F094}"/>
              </a:ext>
            </a:extLst>
          </p:cNvPr>
          <p:cNvSpPr txBox="1"/>
          <p:nvPr/>
        </p:nvSpPr>
        <p:spPr>
          <a:xfrm>
            <a:off x="581891" y="361974"/>
            <a:ext cx="6096000" cy="5909310"/>
          </a:xfrm>
          <a:prstGeom prst="rect">
            <a:avLst/>
          </a:prstGeom>
          <a:noFill/>
        </p:spPr>
        <p:txBody>
          <a:bodyPr wrap="square">
            <a:spAutoFit/>
          </a:bodyPr>
          <a:lstStyle/>
          <a:p>
            <a:r>
              <a:rPr lang="en-GB" dirty="0">
                <a:solidFill>
                  <a:srgbClr val="221F1F"/>
                </a:solidFill>
                <a:effectLst/>
                <a:latin typeface="Athelas" panose="02000503000000020003" pitchFamily="2" charset="77"/>
                <a:ea typeface="Calibri" panose="020F0502020204030204" pitchFamily="34" charset="0"/>
                <a:cs typeface="ñ_Ô'B9ò"/>
              </a:rPr>
              <a:t>We will here describe…capital’s</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sabotage from above, the sabotage of the nascent</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conditions of a self-organising labour force –</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materialises today in the managerial malignancy of</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cloud computing, digital technology, automation, renewable</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energy and the great swell in the (post)industrial</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reserve army of labourers. Hence any genuinely</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meaningful transition today cannot trigger a</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change in energy form without simultaneously triggering</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wholesale social transformation – precisely because</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carbon energy and capital remain inextricable.</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 </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 </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And in such a setting, the question with</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which we began – what will trigger transition away</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from fossil fuels? – cannot be answered except by</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reckoning how capital became dependent on energy</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both to dominate and to exploit. No amount of ethical</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err="1">
                <a:solidFill>
                  <a:srgbClr val="221F1F"/>
                </a:solidFill>
                <a:effectLst/>
                <a:latin typeface="Athelas" panose="02000503000000020003" pitchFamily="2" charset="77"/>
                <a:ea typeface="Calibri" panose="020F0502020204030204" pitchFamily="34" charset="0"/>
                <a:cs typeface="ñ_Ô'B9ò"/>
              </a:rPr>
              <a:t>delegitimisation</a:t>
            </a:r>
            <a:r>
              <a:rPr lang="en-GB" dirty="0">
                <a:solidFill>
                  <a:srgbClr val="221F1F"/>
                </a:solidFill>
                <a:effectLst/>
                <a:latin typeface="Athelas" panose="02000503000000020003" pitchFamily="2" charset="77"/>
                <a:ea typeface="Calibri" panose="020F0502020204030204" pitchFamily="34" charset="0"/>
                <a:cs typeface="ñ_Ô'B9ò"/>
              </a:rPr>
              <a:t> will divorce capital from energy.</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21F1F"/>
                </a:solidFill>
                <a:effectLst/>
                <a:latin typeface="Athelas" panose="02000503000000020003" pitchFamily="2" charset="77"/>
                <a:ea typeface="Calibri" panose="020F0502020204030204" pitchFamily="34" charset="0"/>
                <a:cs typeface="ñ_Ô'B9ò"/>
              </a:rPr>
              <a:t>Collective forms of struggle will.</a:t>
            </a:r>
          </a:p>
          <a:p>
            <a:r>
              <a:rPr lang="en-GB" dirty="0">
                <a:solidFill>
                  <a:srgbClr val="221F1F"/>
                </a:solidFill>
                <a:latin typeface="Athelas" panose="02000503000000020003" pitchFamily="2" charset="77"/>
                <a:ea typeface="Calibri" panose="020F0502020204030204" pitchFamily="34" charset="0"/>
                <a:cs typeface="Times New Roman" panose="02020603050405020304" pitchFamily="18" charset="0"/>
              </a:rPr>
              <a:t>Simpson &amp; </a:t>
            </a:r>
            <a:r>
              <a:rPr lang="en-GB" dirty="0" err="1">
                <a:solidFill>
                  <a:srgbClr val="221F1F"/>
                </a:solidFill>
                <a:latin typeface="Athelas" panose="02000503000000020003" pitchFamily="2" charset="77"/>
                <a:ea typeface="Calibri" panose="020F0502020204030204" pitchFamily="34" charset="0"/>
                <a:cs typeface="Times New Roman" panose="02020603050405020304" pitchFamily="18" charset="0"/>
              </a:rPr>
              <a:t>Diamanti</a:t>
            </a:r>
            <a:r>
              <a:rPr lang="en-GB" dirty="0">
                <a:solidFill>
                  <a:srgbClr val="221F1F"/>
                </a:solidFill>
                <a:latin typeface="Athelas" panose="02000503000000020003" pitchFamily="2" charset="77"/>
                <a:ea typeface="Calibri" panose="020F0502020204030204" pitchFamily="34" charset="0"/>
                <a:cs typeface="Times New Roman" panose="02020603050405020304" pitchFamily="18" charset="0"/>
              </a:rPr>
              <a:t>, “Five Theses on Sabotage….”</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p:txBody>
      </p:sp>
      <p:pic>
        <p:nvPicPr>
          <p:cNvPr id="10242" name="Picture 2" descr="How One of the World's Biggest Ships Jammed the Suez Canal - The New York  Times">
            <a:extLst>
              <a:ext uri="{FF2B5EF4-FFF2-40B4-BE49-F238E27FC236}">
                <a16:creationId xmlns:a16="http://schemas.microsoft.com/office/drawing/2014/main" id="{DF7C4F6C-742C-1A1D-DD53-7AFED96299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1" y="586716"/>
            <a:ext cx="5320145" cy="5320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737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group of women standing in front of stairs&#10;&#10;Description automatically generated">
            <a:extLst>
              <a:ext uri="{FF2B5EF4-FFF2-40B4-BE49-F238E27FC236}">
                <a16:creationId xmlns:a16="http://schemas.microsoft.com/office/drawing/2014/main" id="{996D804F-048C-A600-FEA0-0B7A6EC31A62}"/>
              </a:ext>
            </a:extLst>
          </p:cNvPr>
          <p:cNvPicPr>
            <a:picLocks noChangeAspect="1"/>
          </p:cNvPicPr>
          <p:nvPr/>
        </p:nvPicPr>
        <p:blipFill>
          <a:blip r:embed="rId2"/>
          <a:stretch>
            <a:fillRect/>
          </a:stretch>
        </p:blipFill>
        <p:spPr>
          <a:xfrm>
            <a:off x="63508" y="775855"/>
            <a:ext cx="3938243" cy="4788139"/>
          </a:xfrm>
          <a:prstGeom prst="rect">
            <a:avLst/>
          </a:prstGeom>
        </p:spPr>
      </p:pic>
      <p:cxnSp>
        <p:nvCxnSpPr>
          <p:cNvPr id="9" name="Straight Connector 8">
            <a:extLst>
              <a:ext uri="{FF2B5EF4-FFF2-40B4-BE49-F238E27FC236}">
                <a16:creationId xmlns:a16="http://schemas.microsoft.com/office/drawing/2014/main" id="{DCD67800-37AC-4E14-89B0-F79DCB3FB8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16560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3" name="Picture 2" descr="A screenshot of a newspaper&#10;&#10;Description automatically generated">
            <a:extLst>
              <a:ext uri="{FF2B5EF4-FFF2-40B4-BE49-F238E27FC236}">
                <a16:creationId xmlns:a16="http://schemas.microsoft.com/office/drawing/2014/main" id="{ACB58160-65FC-52EC-2927-4254AD66A158}"/>
              </a:ext>
            </a:extLst>
          </p:cNvPr>
          <p:cNvPicPr>
            <a:picLocks noChangeAspect="1"/>
          </p:cNvPicPr>
          <p:nvPr/>
        </p:nvPicPr>
        <p:blipFill>
          <a:blip r:embed="rId3"/>
          <a:stretch>
            <a:fillRect/>
          </a:stretch>
        </p:blipFill>
        <p:spPr>
          <a:xfrm>
            <a:off x="4310676" y="1821242"/>
            <a:ext cx="3541806" cy="3205333"/>
          </a:xfrm>
          <a:prstGeom prst="rect">
            <a:avLst/>
          </a:prstGeom>
        </p:spPr>
      </p:pic>
      <p:cxnSp>
        <p:nvCxnSpPr>
          <p:cNvPr id="10" name="Straight Connector 9">
            <a:extLst>
              <a:ext uri="{FF2B5EF4-FFF2-40B4-BE49-F238E27FC236}">
                <a16:creationId xmlns:a16="http://schemas.microsoft.com/office/drawing/2014/main" id="{20F1788F-A5AE-4188-8274-F7F2E3833E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59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5" name="Picture 4" descr="A screenshot of a news article&#10;&#10;Description automatically generated">
            <a:extLst>
              <a:ext uri="{FF2B5EF4-FFF2-40B4-BE49-F238E27FC236}">
                <a16:creationId xmlns:a16="http://schemas.microsoft.com/office/drawing/2014/main" id="{FC8A0E56-07DE-3082-11E2-F8511CF9FB58}"/>
              </a:ext>
            </a:extLst>
          </p:cNvPr>
          <p:cNvPicPr>
            <a:picLocks noChangeAspect="1"/>
          </p:cNvPicPr>
          <p:nvPr/>
        </p:nvPicPr>
        <p:blipFill>
          <a:blip r:embed="rId4"/>
          <a:stretch>
            <a:fillRect/>
          </a:stretch>
        </p:blipFill>
        <p:spPr>
          <a:xfrm>
            <a:off x="8162336" y="1821242"/>
            <a:ext cx="3517120" cy="3209371"/>
          </a:xfrm>
          <a:prstGeom prst="rect">
            <a:avLst/>
          </a:prstGeom>
        </p:spPr>
      </p:pic>
    </p:spTree>
    <p:extLst>
      <p:ext uri="{BB962C8B-B14F-4D97-AF65-F5344CB8AC3E}">
        <p14:creationId xmlns:p14="http://schemas.microsoft.com/office/powerpoint/2010/main" val="1783668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48" name="Rectangle 5147">
            <a:extLst>
              <a:ext uri="{FF2B5EF4-FFF2-40B4-BE49-F238E27FC236}">
                <a16:creationId xmlns:a16="http://schemas.microsoft.com/office/drawing/2014/main" id="{B78EDDD3-C548-48EF-B3CA-B290B1719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128" name="Picture 8" descr="I should have been there">
            <a:extLst>
              <a:ext uri="{FF2B5EF4-FFF2-40B4-BE49-F238E27FC236}">
                <a16:creationId xmlns:a16="http://schemas.microsoft.com/office/drawing/2014/main" id="{533EA39E-1EE2-77E7-2921-533DB7AC04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368" r="9520" b="-2"/>
          <a:stretch/>
        </p:blipFill>
        <p:spPr bwMode="auto">
          <a:xfrm>
            <a:off x="293713" y="166533"/>
            <a:ext cx="2158542" cy="369705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Ende Gelände 2016 | Fotos: 350.org/Tim Wagner | Ende Gelände | Flickr">
            <a:extLst>
              <a:ext uri="{FF2B5EF4-FFF2-40B4-BE49-F238E27FC236}">
                <a16:creationId xmlns:a16="http://schemas.microsoft.com/office/drawing/2014/main" id="{DF5A0E7E-E720-C8E4-450B-C371416588B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886" r="35555" b="-2"/>
          <a:stretch/>
        </p:blipFill>
        <p:spPr bwMode="auto">
          <a:xfrm>
            <a:off x="2744444" y="166533"/>
            <a:ext cx="3797618" cy="6524936"/>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Ende Gelände blockades 'fossil capitalism'">
            <a:extLst>
              <a:ext uri="{FF2B5EF4-FFF2-40B4-BE49-F238E27FC236}">
                <a16:creationId xmlns:a16="http://schemas.microsoft.com/office/drawing/2014/main" id="{B013DB28-5D12-0916-C726-72780AFF45E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166" r="14754" b="3"/>
          <a:stretch/>
        </p:blipFill>
        <p:spPr bwMode="auto">
          <a:xfrm>
            <a:off x="7825473" y="166532"/>
            <a:ext cx="3822808" cy="3160653"/>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Ende Gelände – Exploring Alternatives">
            <a:extLst>
              <a:ext uri="{FF2B5EF4-FFF2-40B4-BE49-F238E27FC236}">
                <a16:creationId xmlns:a16="http://schemas.microsoft.com/office/drawing/2014/main" id="{01061916-C38F-4C8B-EDBE-EAC7ECA0061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3377" r="6500" b="2"/>
          <a:stretch/>
        </p:blipFill>
        <p:spPr bwMode="auto">
          <a:xfrm>
            <a:off x="6834251" y="2951900"/>
            <a:ext cx="4538554" cy="3781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35043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text&#10;&#10;Description automatically generated">
            <a:extLst>
              <a:ext uri="{FF2B5EF4-FFF2-40B4-BE49-F238E27FC236}">
                <a16:creationId xmlns:a16="http://schemas.microsoft.com/office/drawing/2014/main" id="{59114D13-DD5F-ED24-2CD2-1D1D5C5D71AD}"/>
              </a:ext>
            </a:extLst>
          </p:cNvPr>
          <p:cNvPicPr>
            <a:picLocks noChangeAspect="1"/>
          </p:cNvPicPr>
          <p:nvPr/>
        </p:nvPicPr>
        <p:blipFill>
          <a:blip r:embed="rId2"/>
          <a:stretch>
            <a:fillRect/>
          </a:stretch>
        </p:blipFill>
        <p:spPr>
          <a:xfrm>
            <a:off x="300182" y="311634"/>
            <a:ext cx="8967750" cy="1200329"/>
          </a:xfrm>
          <a:prstGeom prst="rect">
            <a:avLst/>
          </a:prstGeom>
        </p:spPr>
      </p:pic>
      <p:sp>
        <p:nvSpPr>
          <p:cNvPr id="4" name="TextBox 3">
            <a:extLst>
              <a:ext uri="{FF2B5EF4-FFF2-40B4-BE49-F238E27FC236}">
                <a16:creationId xmlns:a16="http://schemas.microsoft.com/office/drawing/2014/main" id="{6383E15E-5D37-C10D-EF27-9FBC58A7621D}"/>
              </a:ext>
            </a:extLst>
          </p:cNvPr>
          <p:cNvSpPr txBox="1"/>
          <p:nvPr/>
        </p:nvSpPr>
        <p:spPr>
          <a:xfrm>
            <a:off x="979054" y="1511963"/>
            <a:ext cx="8008218" cy="1815882"/>
          </a:xfrm>
          <a:prstGeom prst="rect">
            <a:avLst/>
          </a:prstGeom>
          <a:noFill/>
        </p:spPr>
        <p:txBody>
          <a:bodyPr wrap="none" rtlCol="0">
            <a:spAutoFit/>
          </a:bodyPr>
          <a:lstStyle/>
          <a:p>
            <a:r>
              <a:rPr lang="en-GB" sz="1600" dirty="0">
                <a:effectLst/>
                <a:latin typeface="Athelas" panose="02000503000000020003" pitchFamily="2" charset="77"/>
                <a:ea typeface="Calibri" panose="020F0502020204030204" pitchFamily="34" charset="0"/>
                <a:cs typeface="Times New Roman" panose="02020603050405020304" pitchFamily="18" charset="0"/>
              </a:rPr>
              <a:t>“This is the impasse in which the climate movement finds itself, the historical victory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of capital and the ruination. Of the planet are one and the same thing. To break out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of it, we have to learn how to fight all over again in what might be the most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unpropitious moment so far in the history of human habitation on this planet.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New paragraph and here we reached the one dimension that most distinctly sets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this crisis apart. Time….The onrush of catastrophe does have a temporality of its own.” 62-63.</a:t>
            </a:r>
          </a:p>
          <a:p>
            <a:endParaRPr lang="en-US" sz="1600" dirty="0">
              <a:latin typeface="Athelas" panose="02000503000000020003" pitchFamily="2" charset="77"/>
            </a:endParaRPr>
          </a:p>
        </p:txBody>
      </p:sp>
      <p:sp>
        <p:nvSpPr>
          <p:cNvPr id="5" name="TextBox 4">
            <a:extLst>
              <a:ext uri="{FF2B5EF4-FFF2-40B4-BE49-F238E27FC236}">
                <a16:creationId xmlns:a16="http://schemas.microsoft.com/office/drawing/2014/main" id="{7AC176CE-9598-1671-8BA9-813266D483E3}"/>
              </a:ext>
            </a:extLst>
          </p:cNvPr>
          <p:cNvSpPr txBox="1"/>
          <p:nvPr/>
        </p:nvSpPr>
        <p:spPr>
          <a:xfrm>
            <a:off x="138546" y="3108434"/>
            <a:ext cx="10184776" cy="4031873"/>
          </a:xfrm>
          <a:prstGeom prst="rect">
            <a:avLst/>
          </a:prstGeom>
          <a:noFill/>
        </p:spPr>
        <p:txBody>
          <a:bodyPr wrap="none" rtlCol="0">
            <a:spAutoFit/>
          </a:bodyPr>
          <a:lstStyle/>
          <a:p>
            <a:r>
              <a:rPr lang="en-GB" sz="1600" dirty="0">
                <a:effectLst/>
                <a:latin typeface="Athelas" panose="02000503000000020003" pitchFamily="2" charset="77"/>
                <a:ea typeface="Calibri" panose="020F0502020204030204" pitchFamily="34" charset="0"/>
                <a:cs typeface="Times New Roman" panose="02020603050405020304" pitchFamily="18" charset="0"/>
              </a:rPr>
              <a:t>“This is the temporal predicament in which the climate movement has to devise meaningful strategies.”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“So here is what this movement of millions should do, for a start: announce and enforce the prohibition.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Damage and destroy new CO2-emitting devices. Put them out of commission, pick them apart, demolish</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 them, burn them, blow them up. Let the capitalists who keep on investing in the fire know that their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properties will be trashed. ‘We are the investment risk’, runs a slogan from Ende </a:t>
            </a:r>
            <a:r>
              <a:rPr lang="en-GB" sz="1600" dirty="0" err="1">
                <a:effectLst/>
                <a:latin typeface="Athelas" panose="02000503000000020003" pitchFamily="2" charset="77"/>
                <a:ea typeface="Calibri" panose="020F0502020204030204" pitchFamily="34" charset="0"/>
                <a:cs typeface="Times New Roman" panose="02020603050405020304" pitchFamily="18" charset="0"/>
              </a:rPr>
              <a:t>Gelände</a:t>
            </a:r>
            <a:r>
              <a:rPr lang="en-GB" sz="1600" dirty="0">
                <a:effectLst/>
                <a:latin typeface="Athelas" panose="02000503000000020003" pitchFamily="2" charset="77"/>
                <a:ea typeface="Calibri" panose="020F0502020204030204" pitchFamily="34" charset="0"/>
                <a:cs typeface="Times New Roman" panose="02020603050405020304" pitchFamily="18" charset="0"/>
              </a:rPr>
              <a:t>, but the risk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clearly needs to be higher than one or two days of interrupted production per year. ‘If we can’t get a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serious carbon tax from a corrupted Congress, we can impose a de facto one with our bodies,’ Bill McKibben</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 has argued, but a carbon tax is so 2004. If we can’t get a prohibition, we can impose a de facto one with our</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 bodies and any other means necessary.” 67</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“What forms of sabotage could not go down well, even in this most depoliticised of social formations, in 2025 or 2040?”</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 </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“Should we wait for approval for a near consensus?” </a:t>
            </a:r>
          </a:p>
          <a:p>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err="1">
                <a:latin typeface="Athelas" panose="02000503000000020003" pitchFamily="2" charset="77"/>
                <a:ea typeface="Calibri" panose="020F0502020204030204" pitchFamily="34" charset="0"/>
                <a:cs typeface="Times New Roman" panose="02020603050405020304" pitchFamily="18" charset="0"/>
              </a:rPr>
              <a:t>Malm</a:t>
            </a:r>
            <a:r>
              <a:rPr lang="en-GB" sz="1600" dirty="0">
                <a:latin typeface="Athelas" panose="02000503000000020003" pitchFamily="2" charset="77"/>
                <a:ea typeface="Calibri" panose="020F0502020204030204" pitchFamily="34" charset="0"/>
                <a:cs typeface="Times New Roman" panose="02020603050405020304" pitchFamily="18" charset="0"/>
              </a:rPr>
              <a:t>, </a:t>
            </a:r>
            <a:r>
              <a:rPr lang="en-GB" sz="1600" i="1" dirty="0">
                <a:latin typeface="Athelas" panose="02000503000000020003" pitchFamily="2" charset="77"/>
                <a:ea typeface="Calibri" panose="020F0502020204030204" pitchFamily="34" charset="0"/>
                <a:cs typeface="Times New Roman" panose="02020603050405020304" pitchFamily="18" charset="0"/>
              </a:rPr>
              <a:t>How to Blow Up a Pipeline</a:t>
            </a:r>
            <a:endParaRPr lang="en-GB" sz="1600" i="1" dirty="0">
              <a:effectLst/>
              <a:latin typeface="Athelas" panose="02000503000000020003" pitchFamily="2" charset="77"/>
              <a:ea typeface="Calibri" panose="020F0502020204030204" pitchFamily="34" charset="0"/>
              <a:cs typeface="Times New Roman" panose="02020603050405020304" pitchFamily="18" charset="0"/>
            </a:endParaRPr>
          </a:p>
          <a:p>
            <a:endParaRPr lang="en-US" sz="1600" dirty="0"/>
          </a:p>
        </p:txBody>
      </p:sp>
    </p:spTree>
    <p:extLst>
      <p:ext uri="{BB962C8B-B14F-4D97-AF65-F5344CB8AC3E}">
        <p14:creationId xmlns:p14="http://schemas.microsoft.com/office/powerpoint/2010/main" val="3987048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large group of people in a field&#10;&#10;Description automatically generated">
            <a:hlinkClick r:id="rId2"/>
            <a:extLst>
              <a:ext uri="{FF2B5EF4-FFF2-40B4-BE49-F238E27FC236}">
                <a16:creationId xmlns:a16="http://schemas.microsoft.com/office/drawing/2014/main" id="{AA24E65B-D7F3-D26C-0B10-198F1D376AF7}"/>
              </a:ext>
            </a:extLst>
          </p:cNvPr>
          <p:cNvPicPr>
            <a:picLocks noChangeAspect="1"/>
          </p:cNvPicPr>
          <p:nvPr/>
        </p:nvPicPr>
        <p:blipFill rotWithShape="1">
          <a:blip r:embed="rId3"/>
          <a:srcRect t="19"/>
          <a:stretch/>
        </p:blipFill>
        <p:spPr>
          <a:xfrm>
            <a:off x="20" y="1282"/>
            <a:ext cx="12191980" cy="6856718"/>
          </a:xfrm>
          <a:prstGeom prst="rect">
            <a:avLst/>
          </a:prstGeom>
        </p:spPr>
      </p:pic>
    </p:spTree>
    <p:extLst>
      <p:ext uri="{BB962C8B-B14F-4D97-AF65-F5344CB8AC3E}">
        <p14:creationId xmlns:p14="http://schemas.microsoft.com/office/powerpoint/2010/main" val="30841810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2823616-36C0-C2ED-A4C8-BE4C954EE984}"/>
              </a:ext>
            </a:extLst>
          </p:cNvPr>
          <p:cNvSpPr txBox="1"/>
          <p:nvPr/>
        </p:nvSpPr>
        <p:spPr>
          <a:xfrm>
            <a:off x="415637" y="197346"/>
            <a:ext cx="6096000" cy="6740307"/>
          </a:xfrm>
          <a:prstGeom prst="rect">
            <a:avLst/>
          </a:prstGeom>
          <a:noFill/>
        </p:spPr>
        <p:txBody>
          <a:bodyPr wrap="square">
            <a:spAutoFit/>
          </a:bodyPr>
          <a:lstStyle/>
          <a:p>
            <a:r>
              <a:rPr lang="en-US" sz="1600" dirty="0">
                <a:latin typeface="Athelas" panose="02000503000000020003" pitchFamily="2" charset="77"/>
              </a:rPr>
              <a:t>“At the end of the day, it will be states that ram through the transition or no one will.</a:t>
            </a:r>
          </a:p>
          <a:p>
            <a:r>
              <a:rPr lang="en-US" sz="1600" dirty="0">
                <a:latin typeface="Athelas" panose="02000503000000020003" pitchFamily="2" charset="77"/>
              </a:rPr>
              <a:t>But the states have fully proven that they will not be the prime movers. The question is not if sabotage from a militant wing of the climate movement will solve the crisis on its own – clearly a pipe dream – but if the disruptive commotion necessary for shaking business-as-usual out of the ruts can come about without it. It would seem foolhardy to trust in its absence and stick to tactics for normal times. </a:t>
            </a:r>
            <a:r>
              <a:rPr lang="en-US" sz="1600" dirty="0" err="1">
                <a:latin typeface="Athelas" panose="02000503000000020003" pitchFamily="2" charset="77"/>
              </a:rPr>
              <a:t>Recognising</a:t>
            </a:r>
            <a:r>
              <a:rPr lang="en-US" sz="1600" dirty="0">
                <a:latin typeface="Athelas" panose="02000503000000020003" pitchFamily="2" charset="77"/>
              </a:rPr>
              <a:t> the direness of the situation, it is high time for the movement to more decisively shift from protest to resistance: ‘Protest is when I say I don’t like this. Resistance is when I put an end to what I don’t like. Protest is when I say I refuse to go along with this anymore. Resistance is when I make sure everybody else stops going along too’, as one West German columnist wrote in 1968, relaying the words of a visiting Black Power activist. There will be no shortage of objections to such resistance. Would it, to begin with, be technically possible?” 69-70</a:t>
            </a:r>
          </a:p>
          <a:p>
            <a:endParaRPr lang="en-US" sz="1600" dirty="0">
              <a:latin typeface="Athelas" panose="02000503000000020003" pitchFamily="2" charset="77"/>
            </a:endParaRPr>
          </a:p>
          <a:p>
            <a:r>
              <a:rPr lang="en-US" sz="1600" dirty="0">
                <a:latin typeface="Athelas" panose="02000503000000020003" pitchFamily="2" charset="77"/>
              </a:rPr>
              <a:t>“Given this record from the past and present, the question is not whether it’s technically possible for people </a:t>
            </a:r>
            <a:r>
              <a:rPr lang="en-US" sz="1600" dirty="0" err="1">
                <a:latin typeface="Athelas" panose="02000503000000020003" pitchFamily="2" charset="77"/>
              </a:rPr>
              <a:t>organised</a:t>
            </a:r>
            <a:r>
              <a:rPr lang="en-US" sz="1600" dirty="0">
                <a:latin typeface="Athelas" panose="02000503000000020003" pitchFamily="2" charset="77"/>
              </a:rPr>
              <a:t> outside of the state to destroy the kind of property that destroys the planet; it evidently is, just as it’s technically possible to shift to renewable energy. The question is why these things don’t happen – or rather, why they happen for all sorts of reasons good and bad, but not for the climate. ” 75-6</a:t>
            </a:r>
          </a:p>
          <a:p>
            <a:endParaRPr lang="en-US" sz="1600" dirty="0">
              <a:latin typeface="Athelas" panose="02000503000000020003" pitchFamily="2" charset="77"/>
            </a:endParaRPr>
          </a:p>
          <a:p>
            <a:r>
              <a:rPr lang="en-US" sz="1600" i="1" dirty="0">
                <a:latin typeface="Athelas" panose="02000503000000020003" pitchFamily="2" charset="77"/>
              </a:rPr>
              <a:t>How to Blow Up a Pipeline: Learning to Fight in a World on Fire</a:t>
            </a:r>
          </a:p>
          <a:p>
            <a:r>
              <a:rPr lang="en-US" sz="1600" dirty="0">
                <a:latin typeface="Athelas" panose="02000503000000020003" pitchFamily="2" charset="77"/>
              </a:rPr>
              <a:t>Andreas </a:t>
            </a:r>
            <a:r>
              <a:rPr lang="en-US" sz="1600" dirty="0" err="1">
                <a:latin typeface="Athelas" panose="02000503000000020003" pitchFamily="2" charset="77"/>
              </a:rPr>
              <a:t>Malm</a:t>
            </a:r>
            <a:endParaRPr lang="en-US" sz="1600" dirty="0">
              <a:latin typeface="Athelas" panose="02000503000000020003" pitchFamily="2" charset="77"/>
            </a:endParaRPr>
          </a:p>
        </p:txBody>
      </p:sp>
      <p:pic>
        <p:nvPicPr>
          <p:cNvPr id="7" name="Picture 6">
            <a:extLst>
              <a:ext uri="{FF2B5EF4-FFF2-40B4-BE49-F238E27FC236}">
                <a16:creationId xmlns:a16="http://schemas.microsoft.com/office/drawing/2014/main" id="{66FDE92C-4131-ED5A-9F16-9D7C6167E1AB}"/>
              </a:ext>
            </a:extLst>
          </p:cNvPr>
          <p:cNvPicPr>
            <a:picLocks noChangeAspect="1"/>
          </p:cNvPicPr>
          <p:nvPr/>
        </p:nvPicPr>
        <p:blipFill>
          <a:blip r:embed="rId2"/>
          <a:stretch>
            <a:fillRect/>
          </a:stretch>
        </p:blipFill>
        <p:spPr>
          <a:xfrm>
            <a:off x="7019562" y="0"/>
            <a:ext cx="4498258" cy="6858000"/>
          </a:xfrm>
          <a:prstGeom prst="rect">
            <a:avLst/>
          </a:prstGeom>
        </p:spPr>
      </p:pic>
    </p:spTree>
    <p:extLst>
      <p:ext uri="{BB962C8B-B14F-4D97-AF65-F5344CB8AC3E}">
        <p14:creationId xmlns:p14="http://schemas.microsoft.com/office/powerpoint/2010/main" val="24197463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group of people sitting on a truck&#10;&#10;Description automatically generated">
            <a:hlinkClick r:id="rId2"/>
            <a:extLst>
              <a:ext uri="{FF2B5EF4-FFF2-40B4-BE49-F238E27FC236}">
                <a16:creationId xmlns:a16="http://schemas.microsoft.com/office/drawing/2014/main" id="{C29CDB26-3ECD-D643-76C4-9288EF28E2CC}"/>
              </a:ext>
            </a:extLst>
          </p:cNvPr>
          <p:cNvPicPr>
            <a:picLocks noChangeAspect="1"/>
          </p:cNvPicPr>
          <p:nvPr/>
        </p:nvPicPr>
        <p:blipFill rotWithShape="1">
          <a:blip r:embed="rId3"/>
          <a:srcRect l="426" r="-1" b="-1"/>
          <a:stretch/>
        </p:blipFill>
        <p:spPr>
          <a:xfrm>
            <a:off x="20" y="1282"/>
            <a:ext cx="12191980" cy="6856718"/>
          </a:xfrm>
          <a:prstGeom prst="rect">
            <a:avLst/>
          </a:prstGeom>
        </p:spPr>
      </p:pic>
    </p:spTree>
    <p:extLst>
      <p:ext uri="{BB962C8B-B14F-4D97-AF65-F5344CB8AC3E}">
        <p14:creationId xmlns:p14="http://schemas.microsoft.com/office/powerpoint/2010/main" val="194104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7F0DEA1-0741-77C6-1109-EC292F801D64}"/>
              </a:ext>
            </a:extLst>
          </p:cNvPr>
          <p:cNvSpPr txBox="1"/>
          <p:nvPr/>
        </p:nvSpPr>
        <p:spPr>
          <a:xfrm>
            <a:off x="3048000" y="1997839"/>
            <a:ext cx="6096000" cy="2862322"/>
          </a:xfrm>
          <a:prstGeom prst="rect">
            <a:avLst/>
          </a:prstGeom>
          <a:noFill/>
        </p:spPr>
        <p:txBody>
          <a:bodyPr wrap="square">
            <a:spAutoFit/>
          </a:bodyPr>
          <a:lstStyle/>
          <a:p>
            <a:r>
              <a:rPr lang="en-GB" sz="1800" b="1" dirty="0">
                <a:solidFill>
                  <a:srgbClr val="221F1F"/>
                </a:solidFill>
                <a:effectLst/>
                <a:latin typeface="ñ_Ô'B9ò"/>
                <a:ea typeface="Calibri" panose="020F0502020204030204" pitchFamily="34" charset="0"/>
                <a:cs typeface="ñ_Ô'B9ò"/>
              </a:rPr>
              <a:t>Thesis 1: The history of fossil capital is the history of capital’s sabotage of</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800" b="1" dirty="0">
                <a:solidFill>
                  <a:srgbClr val="221F1F"/>
                </a:solidFill>
                <a:effectLst/>
                <a:latin typeface="ñ_Ô'B9ò"/>
                <a:ea typeface="Calibri" panose="020F0502020204030204" pitchFamily="34" charset="0"/>
                <a:cs typeface="ñ_Ô'B9ò"/>
              </a:rPr>
              <a:t>labour through fossil fuelled subsumption.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b="1" dirty="0">
                <a:solidFill>
                  <a:srgbClr val="221F1F"/>
                </a:solidFill>
                <a:effectLst/>
                <a:latin typeface="ñ_Ô'B9ò"/>
                <a:ea typeface="Calibri" panose="020F0502020204030204" pitchFamily="34" charset="0"/>
                <a:cs typeface="ñ_Ô'B9ò"/>
              </a:rPr>
              <a:t>Thesis 2: Sabotage by fossil capital is serial sabotage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b="1" dirty="0">
                <a:solidFill>
                  <a:srgbClr val="221F1F"/>
                </a:solidFill>
                <a:effectLst/>
                <a:latin typeface="ñ_Ô'B9ò"/>
                <a:ea typeface="Calibri" panose="020F0502020204030204" pitchFamily="34" charset="0"/>
                <a:cs typeface="ñ_Ô'B9ò"/>
              </a:rPr>
              <a:t>Thesis 3: Sabotage from below targets energic dispositions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b="1" dirty="0">
                <a:solidFill>
                  <a:srgbClr val="221F1F"/>
                </a:solidFill>
                <a:effectLst/>
                <a:latin typeface="ñ_Ô'B9ò"/>
                <a:ea typeface="Calibri" panose="020F0502020204030204" pitchFamily="34" charset="0"/>
                <a:cs typeface="ñ_Ô'B9ò"/>
              </a:rPr>
              <a:t>Thesis 4: Sabotage after the onset of oil is a form of critique that takes capital’s</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800" b="1" dirty="0">
                <a:solidFill>
                  <a:srgbClr val="221F1F"/>
                </a:solidFill>
                <a:effectLst/>
                <a:latin typeface="ñ_Ô'B9ò"/>
                <a:ea typeface="Calibri" panose="020F0502020204030204" pitchFamily="34" charset="0"/>
                <a:cs typeface="ñ_Ô'B9ò"/>
              </a:rPr>
              <a:t>‘hidden factory’ as its object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b="1" dirty="0">
                <a:solidFill>
                  <a:srgbClr val="221F1F"/>
                </a:solidFill>
                <a:effectLst/>
                <a:latin typeface="ñ_Ô'B9ò"/>
                <a:ea typeface="Calibri" panose="020F0502020204030204" pitchFamily="34" charset="0"/>
                <a:cs typeface="ñ_Ô'B9ò"/>
              </a:rPr>
              <a:t>Thesis 5: Sabotage as counter-disposition is hermeneutic and aesthetic: a new way of knowing and seeing. </a:t>
            </a:r>
          </a:p>
          <a:p>
            <a:endParaRPr lang="en-GB" sz="1800" b="1" dirty="0">
              <a:solidFill>
                <a:srgbClr val="221F1F"/>
              </a:solidFill>
              <a:effectLst/>
              <a:latin typeface="ñ_Ô'B9ò"/>
              <a:ea typeface="Calibri" panose="020F0502020204030204" pitchFamily="34" charset="0"/>
              <a:cs typeface="ñ_Ô'B9ò"/>
            </a:endParaRPr>
          </a:p>
          <a:p>
            <a:r>
              <a:rPr lang="en-GB" b="1" dirty="0">
                <a:solidFill>
                  <a:srgbClr val="221F1F"/>
                </a:solidFill>
                <a:latin typeface="ñ_Ô'B9ò"/>
                <a:ea typeface="Calibri" panose="020F0502020204030204" pitchFamily="34" charset="0"/>
                <a:cs typeface="Times New Roman" panose="02020603050405020304" pitchFamily="18" charset="0"/>
              </a:rPr>
              <a:t>Simpson &amp; </a:t>
            </a:r>
            <a:r>
              <a:rPr lang="en-GB" b="1" dirty="0" err="1">
                <a:solidFill>
                  <a:srgbClr val="221F1F"/>
                </a:solidFill>
                <a:latin typeface="ñ_Ô'B9ò"/>
                <a:ea typeface="Calibri" panose="020F0502020204030204" pitchFamily="34" charset="0"/>
                <a:cs typeface="Times New Roman" panose="02020603050405020304" pitchFamily="18" charset="0"/>
              </a:rPr>
              <a:t>Diamanti</a:t>
            </a:r>
            <a:r>
              <a:rPr lang="en-GB" b="1" dirty="0">
                <a:solidFill>
                  <a:srgbClr val="221F1F"/>
                </a:solidFill>
                <a:latin typeface="ñ_Ô'B9ò"/>
                <a:ea typeface="Calibri" panose="020F0502020204030204" pitchFamily="34" charset="0"/>
                <a:cs typeface="Times New Roman" panose="02020603050405020304" pitchFamily="18" charset="0"/>
              </a:rPr>
              <a:t>, 5 Theses on Sabotage….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9382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Writing the Environment : Richard Kerridge, : 9781856494304 : Blackwell's">
            <a:extLst>
              <a:ext uri="{FF2B5EF4-FFF2-40B4-BE49-F238E27FC236}">
                <a16:creationId xmlns:a16="http://schemas.microsoft.com/office/drawing/2014/main" id="{CB9C76A7-160D-1B22-13A4-880AD1883DE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21350" y="511293"/>
            <a:ext cx="3541044" cy="5665670"/>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411812" y="1984443"/>
            <a:ext cx="5458838" cy="4192520"/>
          </a:xfrm>
          <a:prstGeom prst="rect">
            <a:avLst/>
          </a:prstGeom>
        </p:spPr>
        <p:txBody>
          <a:bodyPr vert="horz" lIns="91440" tIns="45720" rIns="91440" bIns="45720" rtlCol="0">
            <a:normAutofit/>
          </a:bodyPr>
          <a:lstStyle/>
          <a:p>
            <a:pPr>
              <a:lnSpc>
                <a:spcPct val="90000"/>
              </a:lnSpc>
              <a:spcAft>
                <a:spcPts val="600"/>
              </a:spcAft>
            </a:pPr>
            <a:r>
              <a:rPr lang="en-US" dirty="0">
                <a:latin typeface="Athelas" panose="02000503000000020003" pitchFamily="2" charset="77"/>
                <a:ea typeface="Baskerville" panose="02020502070401020303" pitchFamily="18" charset="0"/>
              </a:rPr>
              <a:t>The </a:t>
            </a:r>
            <a:r>
              <a:rPr lang="en-US" dirty="0" err="1">
                <a:latin typeface="Athelas" panose="02000503000000020003" pitchFamily="2" charset="77"/>
                <a:ea typeface="Baskerville" panose="02020502070401020303" pitchFamily="18" charset="0"/>
              </a:rPr>
              <a:t>ecocritic</a:t>
            </a:r>
            <a:r>
              <a:rPr lang="en-US" dirty="0">
                <a:latin typeface="Athelas" panose="02000503000000020003" pitchFamily="2" charset="77"/>
                <a:ea typeface="Baskerville" panose="02020502070401020303" pitchFamily="18" charset="0"/>
              </a:rPr>
              <a:t> wants to track environmental </a:t>
            </a:r>
            <a:r>
              <a:rPr lang="en-US" b="1" dirty="0">
                <a:latin typeface="Athelas" panose="02000503000000020003" pitchFamily="2" charset="77"/>
                <a:ea typeface="Baskerville" panose="02020502070401020303" pitchFamily="18" charset="0"/>
              </a:rPr>
              <a:t>ideas</a:t>
            </a:r>
            <a:r>
              <a:rPr lang="en-US" dirty="0">
                <a:latin typeface="Athelas" panose="02000503000000020003" pitchFamily="2" charset="77"/>
                <a:ea typeface="Baskerville" panose="02020502070401020303" pitchFamily="18" charset="0"/>
              </a:rPr>
              <a:t> and </a:t>
            </a:r>
            <a:r>
              <a:rPr lang="en-US" b="1" dirty="0">
                <a:latin typeface="Athelas" panose="02000503000000020003" pitchFamily="2" charset="77"/>
                <a:ea typeface="Baskerville" panose="02020502070401020303" pitchFamily="18" charset="0"/>
              </a:rPr>
              <a:t>representations</a:t>
            </a:r>
            <a:r>
              <a:rPr lang="en-US" dirty="0">
                <a:latin typeface="Athelas" panose="02000503000000020003" pitchFamily="2" charset="77"/>
                <a:ea typeface="Baskerville" panose="02020502070401020303" pitchFamily="18" charset="0"/>
              </a:rPr>
              <a:t> wherever they appear, to see more clearly a debate which seems to be taking place, often </a:t>
            </a:r>
            <a:r>
              <a:rPr lang="en-US" b="1" dirty="0">
                <a:latin typeface="Athelas" panose="02000503000000020003" pitchFamily="2" charset="77"/>
                <a:ea typeface="Baskerville" panose="02020502070401020303" pitchFamily="18" charset="0"/>
              </a:rPr>
              <a:t>part-concealed</a:t>
            </a:r>
            <a:r>
              <a:rPr lang="en-US" dirty="0">
                <a:latin typeface="Athelas" panose="02000503000000020003" pitchFamily="2" charset="77"/>
                <a:ea typeface="Baskerville" panose="02020502070401020303" pitchFamily="18" charset="0"/>
              </a:rPr>
              <a:t>, in a great many cultural spaces. Most of all, ecocriticism seeks to evaluate texts and ideas in terms of their </a:t>
            </a:r>
            <a:r>
              <a:rPr lang="en-US" b="1" dirty="0">
                <a:latin typeface="Athelas" panose="02000503000000020003" pitchFamily="2" charset="77"/>
                <a:ea typeface="Baskerville" panose="02020502070401020303" pitchFamily="18" charset="0"/>
              </a:rPr>
              <a:t>coherence and usefulness as responses to environmental crisis</a:t>
            </a:r>
            <a:r>
              <a:rPr lang="en-US" dirty="0">
                <a:latin typeface="Athelas" panose="02000503000000020003" pitchFamily="2" charset="77"/>
                <a:ea typeface="Baskerville" panose="02020502070401020303" pitchFamily="18" charset="0"/>
              </a:rPr>
              <a:t>.</a:t>
            </a:r>
          </a:p>
          <a:p>
            <a:pPr>
              <a:lnSpc>
                <a:spcPct val="90000"/>
              </a:lnSpc>
              <a:spcAft>
                <a:spcPts val="600"/>
              </a:spcAft>
            </a:pPr>
            <a:endParaRPr lang="en-US" dirty="0">
              <a:latin typeface="Athelas" panose="02000503000000020003" pitchFamily="2" charset="77"/>
              <a:ea typeface="Baskerville" panose="02020502070401020303" pitchFamily="18" charset="0"/>
            </a:endParaRPr>
          </a:p>
          <a:p>
            <a:pPr>
              <a:lnSpc>
                <a:spcPct val="90000"/>
              </a:lnSpc>
              <a:spcAft>
                <a:spcPts val="600"/>
              </a:spcAft>
            </a:pPr>
            <a:r>
              <a:rPr lang="en-US" dirty="0">
                <a:latin typeface="Athelas" panose="02000503000000020003" pitchFamily="2" charset="77"/>
                <a:ea typeface="Baskerville" panose="02020502070401020303" pitchFamily="18" charset="0"/>
              </a:rPr>
              <a:t>Richard </a:t>
            </a:r>
            <a:r>
              <a:rPr lang="en-US" dirty="0" err="1">
                <a:latin typeface="Athelas" panose="02000503000000020003" pitchFamily="2" charset="77"/>
                <a:ea typeface="Baskerville" panose="02020502070401020303" pitchFamily="18" charset="0"/>
              </a:rPr>
              <a:t>Kerridge</a:t>
            </a:r>
            <a:r>
              <a:rPr lang="en-US" dirty="0">
                <a:latin typeface="Athelas" panose="02000503000000020003" pitchFamily="2" charset="77"/>
                <a:ea typeface="Baskerville" panose="02020502070401020303" pitchFamily="18" charset="0"/>
              </a:rPr>
              <a:t>, </a:t>
            </a:r>
            <a:r>
              <a:rPr lang="en-US" i="1" dirty="0">
                <a:latin typeface="Athelas" panose="02000503000000020003" pitchFamily="2" charset="77"/>
                <a:ea typeface="Baskerville" panose="02020502070401020303" pitchFamily="18" charset="0"/>
              </a:rPr>
              <a:t>Writing the Environment</a:t>
            </a:r>
            <a:r>
              <a:rPr lang="en-US" dirty="0">
                <a:latin typeface="Athelas" panose="02000503000000020003" pitchFamily="2" charset="77"/>
                <a:ea typeface="Baskerville" panose="02020502070401020303" pitchFamily="18" charset="0"/>
              </a:rPr>
              <a:t> (1998)</a:t>
            </a:r>
          </a:p>
        </p:txBody>
      </p:sp>
    </p:spTree>
    <p:extLst>
      <p:ext uri="{BB962C8B-B14F-4D97-AF65-F5344CB8AC3E}">
        <p14:creationId xmlns:p14="http://schemas.microsoft.com/office/powerpoint/2010/main" val="10627014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26" name="Picture 10">
            <a:extLst>
              <a:ext uri="{FF2B5EF4-FFF2-40B4-BE49-F238E27FC236}">
                <a16:creationId xmlns:a16="http://schemas.microsoft.com/office/drawing/2014/main" id="{641E6F03-F337-274A-D0B9-5336301C5F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450" y="642938"/>
            <a:ext cx="1778000" cy="2655888"/>
          </a:xfrm>
          <a:prstGeom prst="rect">
            <a:avLst/>
          </a:prstGeom>
          <a:extLst>
            <a:ext uri="{909E8E84-426E-40DD-AFC4-6F175D3DCCD1}">
              <a14:hiddenFill xmlns:a14="http://schemas.microsoft.com/office/drawing/2010/main">
                <a:solidFill>
                  <a:srgbClr val="FFFFFF"/>
                </a:solidFill>
              </a14:hiddenFill>
            </a:ext>
          </a:extLst>
        </p:spPr>
      </p:pic>
      <p:pic>
        <p:nvPicPr>
          <p:cNvPr id="9220" name="Picture 4" descr="The Year of the Flood, Atwood, Margaret, Used; Good Book - Picture 1 of 1">
            <a:extLst>
              <a:ext uri="{FF2B5EF4-FFF2-40B4-BE49-F238E27FC236}">
                <a16:creationId xmlns:a16="http://schemas.microsoft.com/office/drawing/2014/main" id="{207E1567-06F6-6AC8-4B01-079E0153BE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450" y="3371850"/>
            <a:ext cx="1778000" cy="2841625"/>
          </a:xfrm>
          <a:prstGeom prst="rect">
            <a:avLst/>
          </a:prstGeom>
          <a:extLst>
            <a:ext uri="{909E8E84-426E-40DD-AFC4-6F175D3DCCD1}">
              <a14:hiddenFill xmlns:a14="http://schemas.microsoft.com/office/drawing/2010/main">
                <a:solidFill>
                  <a:srgbClr val="FFFFFF"/>
                </a:solidFill>
              </a14:hiddenFill>
            </a:ext>
          </a:extLst>
        </p:spPr>
      </p:pic>
      <p:pic>
        <p:nvPicPr>
          <p:cNvPr id="9232" name="Picture 16">
            <a:extLst>
              <a:ext uri="{FF2B5EF4-FFF2-40B4-BE49-F238E27FC236}">
                <a16:creationId xmlns:a16="http://schemas.microsoft.com/office/drawing/2014/main" id="{27DCC4D4-D905-7073-B5B5-AFEFAEAF6F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2063" y="642938"/>
            <a:ext cx="1804988" cy="2770188"/>
          </a:xfrm>
          <a:prstGeom prst="rect">
            <a:avLst/>
          </a:prstGeom>
          <a:extLst>
            <a:ext uri="{909E8E84-426E-40DD-AFC4-6F175D3DCCD1}">
              <a14:hiddenFill xmlns:a14="http://schemas.microsoft.com/office/drawing/2010/main">
                <a:solidFill>
                  <a:srgbClr val="FFFFFF"/>
                </a:solidFill>
              </a14:hiddenFill>
            </a:ext>
          </a:extLst>
        </p:spPr>
      </p:pic>
      <p:pic>
        <p:nvPicPr>
          <p:cNvPr id="9222" name="Picture 6">
            <a:extLst>
              <a:ext uri="{FF2B5EF4-FFF2-40B4-BE49-F238E27FC236}">
                <a16:creationId xmlns:a16="http://schemas.microsoft.com/office/drawing/2014/main" id="{FC82C498-EB7A-6C96-63F8-328E752AB6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32063" y="3487738"/>
            <a:ext cx="1804988" cy="2725738"/>
          </a:xfrm>
          <a:prstGeom prst="rect">
            <a:avLst/>
          </a:prstGeom>
          <a:extLst>
            <a:ext uri="{909E8E84-426E-40DD-AFC4-6F175D3DCCD1}">
              <a14:hiddenFill xmlns:a14="http://schemas.microsoft.com/office/drawing/2010/main">
                <a:solidFill>
                  <a:srgbClr val="FFFFFF"/>
                </a:solidFill>
              </a14:hiddenFill>
            </a:ext>
          </a:extLst>
        </p:spPr>
      </p:pic>
      <p:pic>
        <p:nvPicPr>
          <p:cNvPr id="9234" name="Picture 18">
            <a:extLst>
              <a:ext uri="{FF2B5EF4-FFF2-40B4-BE49-F238E27FC236}">
                <a16:creationId xmlns:a16="http://schemas.microsoft.com/office/drawing/2014/main" id="{3C88127A-D627-67F6-BAE3-372995A6B6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0075" y="642938"/>
            <a:ext cx="1760538" cy="2743200"/>
          </a:xfrm>
          <a:prstGeom prst="rect">
            <a:avLst/>
          </a:prstGeom>
          <a:extLst>
            <a:ext uri="{909E8E84-426E-40DD-AFC4-6F175D3DCCD1}">
              <a14:hiddenFill xmlns:a14="http://schemas.microsoft.com/office/drawing/2010/main">
                <a:solidFill>
                  <a:srgbClr val="FFFFFF"/>
                </a:solidFill>
              </a14:hiddenFill>
            </a:ext>
          </a:extLst>
        </p:spPr>
      </p:pic>
      <p:pic>
        <p:nvPicPr>
          <p:cNvPr id="9224" name="Picture 8">
            <a:extLst>
              <a:ext uri="{FF2B5EF4-FFF2-40B4-BE49-F238E27FC236}">
                <a16:creationId xmlns:a16="http://schemas.microsoft.com/office/drawing/2014/main" id="{12224467-81E9-AE5B-3B43-B690DD91832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0075" y="3460750"/>
            <a:ext cx="1760538" cy="2752725"/>
          </a:xfrm>
          <a:prstGeom prst="rect">
            <a:avLst/>
          </a:prstGeom>
          <a:extLst>
            <a:ext uri="{909E8E84-426E-40DD-AFC4-6F175D3DCCD1}">
              <a14:hiddenFill xmlns:a14="http://schemas.microsoft.com/office/drawing/2010/main">
                <a:solidFill>
                  <a:srgbClr val="FFFFFF"/>
                </a:solidFill>
              </a14:hiddenFill>
            </a:ext>
          </a:extLst>
        </p:spPr>
      </p:pic>
      <p:pic>
        <p:nvPicPr>
          <p:cNvPr id="9228" name="Picture 12">
            <a:extLst>
              <a:ext uri="{FF2B5EF4-FFF2-40B4-BE49-F238E27FC236}">
                <a16:creationId xmlns:a16="http://schemas.microsoft.com/office/drawing/2014/main" id="{4CAC3F19-C7EC-141A-0DF9-2BA3AF1ACE9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45225" y="642938"/>
            <a:ext cx="1738313" cy="2738438"/>
          </a:xfrm>
          <a:prstGeom prst="rect">
            <a:avLst/>
          </a:prstGeom>
          <a:extLst>
            <a:ext uri="{909E8E84-426E-40DD-AFC4-6F175D3DCCD1}">
              <a14:hiddenFill xmlns:a14="http://schemas.microsoft.com/office/drawing/2010/main">
                <a:solidFill>
                  <a:srgbClr val="FFFFFF"/>
                </a:solidFill>
              </a14:hiddenFill>
            </a:ext>
          </a:extLst>
        </p:spPr>
      </p:pic>
      <p:pic>
        <p:nvPicPr>
          <p:cNvPr id="9218" name="Picture 2">
            <a:extLst>
              <a:ext uri="{FF2B5EF4-FFF2-40B4-BE49-F238E27FC236}">
                <a16:creationId xmlns:a16="http://schemas.microsoft.com/office/drawing/2014/main" id="{6D2F9BE9-084B-0A6C-3471-F0535721E95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45225" y="3455988"/>
            <a:ext cx="1738313" cy="2757488"/>
          </a:xfrm>
          <a:prstGeom prst="rect">
            <a:avLst/>
          </a:prstGeom>
          <a:extLst>
            <a:ext uri="{909E8E84-426E-40DD-AFC4-6F175D3DCCD1}">
              <a14:hiddenFill xmlns:a14="http://schemas.microsoft.com/office/drawing/2010/main">
                <a:solidFill>
                  <a:srgbClr val="FFFFFF"/>
                </a:solidFill>
              </a14:hiddenFill>
            </a:ext>
          </a:extLst>
        </p:spPr>
      </p:pic>
      <p:pic>
        <p:nvPicPr>
          <p:cNvPr id="9236" name="Picture 20">
            <a:extLst>
              <a:ext uri="{FF2B5EF4-FFF2-40B4-BE49-F238E27FC236}">
                <a16:creationId xmlns:a16="http://schemas.microsoft.com/office/drawing/2014/main" id="{EC23440F-A2EB-464E-41A3-2FF90B89D57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58150" y="642938"/>
            <a:ext cx="3452813" cy="5570538"/>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8305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82" name="Rectangle 11281">
            <a:extLst>
              <a:ext uri="{FF2B5EF4-FFF2-40B4-BE49-F238E27FC236}">
                <a16:creationId xmlns:a16="http://schemas.microsoft.com/office/drawing/2014/main" id="{B63E10B8-7A5C-4E1D-BE92-AAA068608C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485804"/>
            <a:ext cx="2686328" cy="3510776"/>
          </a:xfrm>
          <a:prstGeom prst="rect">
            <a:avLst/>
          </a:prstGeom>
          <a:solidFill>
            <a:srgbClr val="FFFFFF"/>
          </a:solidFill>
          <a:ln w="63500">
            <a:solidFill>
              <a:srgbClr val="77755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a:extLst>
              <a:ext uri="{FF2B5EF4-FFF2-40B4-BE49-F238E27FC236}">
                <a16:creationId xmlns:a16="http://schemas.microsoft.com/office/drawing/2014/main" id="{4D26C96E-3BC8-1280-DAF1-A14557A7FAE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8016" y="632526"/>
            <a:ext cx="2086612" cy="3185668"/>
          </a:xfrm>
          <a:prstGeom prst="rect">
            <a:avLst/>
          </a:prstGeom>
          <a:noFill/>
          <a:extLst>
            <a:ext uri="{909E8E84-426E-40DD-AFC4-6F175D3DCCD1}">
              <a14:hiddenFill xmlns:a14="http://schemas.microsoft.com/office/drawing/2010/main">
                <a:solidFill>
                  <a:srgbClr val="FFFFFF"/>
                </a:solidFill>
              </a14:hiddenFill>
            </a:ext>
          </a:extLst>
        </p:spPr>
      </p:pic>
      <p:sp>
        <p:nvSpPr>
          <p:cNvPr id="11281" name="Rectangle 11280">
            <a:extLst>
              <a:ext uri="{FF2B5EF4-FFF2-40B4-BE49-F238E27FC236}">
                <a16:creationId xmlns:a16="http://schemas.microsoft.com/office/drawing/2014/main" id="{25C29AA3-A1AC-448F-A505-87CEAA1D90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7949" y="485804"/>
            <a:ext cx="2686328" cy="3510776"/>
          </a:xfrm>
          <a:prstGeom prst="rect">
            <a:avLst/>
          </a:prstGeom>
          <a:solidFill>
            <a:srgbClr val="FFFFFF"/>
          </a:solidFill>
          <a:ln w="63500">
            <a:solidFill>
              <a:srgbClr val="77755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70" name="Picture 6">
            <a:extLst>
              <a:ext uri="{FF2B5EF4-FFF2-40B4-BE49-F238E27FC236}">
                <a16:creationId xmlns:a16="http://schemas.microsoft.com/office/drawing/2014/main" id="{638A22A5-9D3D-A4E4-3BC0-CA468B64027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663541" y="633849"/>
            <a:ext cx="2022898" cy="3185667"/>
          </a:xfrm>
          <a:prstGeom prst="rect">
            <a:avLst/>
          </a:prstGeom>
          <a:noFill/>
          <a:extLst>
            <a:ext uri="{909E8E84-426E-40DD-AFC4-6F175D3DCCD1}">
              <a14:hiddenFill xmlns:a14="http://schemas.microsoft.com/office/drawing/2010/main">
                <a:solidFill>
                  <a:srgbClr val="FFFFFF"/>
                </a:solidFill>
              </a14:hiddenFill>
            </a:ext>
          </a:extLst>
        </p:spPr>
      </p:pic>
      <p:sp>
        <p:nvSpPr>
          <p:cNvPr id="11283" name="Rectangle 11282">
            <a:extLst>
              <a:ext uri="{FF2B5EF4-FFF2-40B4-BE49-F238E27FC236}">
                <a16:creationId xmlns:a16="http://schemas.microsoft.com/office/drawing/2014/main" id="{E1C32068-6A8E-44A5-BE2D-65E7EC2DBF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3" y="4157449"/>
            <a:ext cx="2686328" cy="2216840"/>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72" name="Picture 8">
            <a:extLst>
              <a:ext uri="{FF2B5EF4-FFF2-40B4-BE49-F238E27FC236}">
                <a16:creationId xmlns:a16="http://schemas.microsoft.com/office/drawing/2014/main" id="{B3CD7CF3-8713-703B-4F10-67A205F7F5FD}"/>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211594" y="4328887"/>
            <a:ext cx="1246186" cy="1873965"/>
          </a:xfrm>
          <a:prstGeom prst="rect">
            <a:avLst/>
          </a:prstGeom>
          <a:noFill/>
          <a:extLst>
            <a:ext uri="{909E8E84-426E-40DD-AFC4-6F175D3DCCD1}">
              <a14:hiddenFill xmlns:a14="http://schemas.microsoft.com/office/drawing/2010/main">
                <a:solidFill>
                  <a:srgbClr val="FFFFFF"/>
                </a:solidFill>
              </a14:hiddenFill>
            </a:ext>
          </a:extLst>
        </p:spPr>
      </p:pic>
      <p:sp>
        <p:nvSpPr>
          <p:cNvPr id="11285" name="Rectangle 11284">
            <a:extLst>
              <a:ext uri="{FF2B5EF4-FFF2-40B4-BE49-F238E27FC236}">
                <a16:creationId xmlns:a16="http://schemas.microsoft.com/office/drawing/2014/main" id="{83940A33-AE5F-4FC1-AFFF-1BC5DD32E1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31827" y="4157449"/>
            <a:ext cx="2686328" cy="2216840"/>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74" name="Picture 10" descr="The Yield">
            <a:extLst>
              <a:ext uri="{FF2B5EF4-FFF2-40B4-BE49-F238E27FC236}">
                <a16:creationId xmlns:a16="http://schemas.microsoft.com/office/drawing/2014/main" id="{79A06901-6B0E-804F-A861-4B806ECC269D}"/>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738008" y="4350186"/>
            <a:ext cx="1873965" cy="1873965"/>
          </a:xfrm>
          <a:prstGeom prst="rect">
            <a:avLst/>
          </a:prstGeom>
          <a:noFill/>
          <a:extLst>
            <a:ext uri="{909E8E84-426E-40DD-AFC4-6F175D3DCCD1}">
              <a14:hiddenFill xmlns:a14="http://schemas.microsoft.com/office/drawing/2010/main">
                <a:solidFill>
                  <a:srgbClr val="FFFFFF"/>
                </a:solidFill>
              </a14:hiddenFill>
            </a:ext>
          </a:extLst>
        </p:spPr>
      </p:pic>
      <p:sp>
        <p:nvSpPr>
          <p:cNvPr id="11287" name="Rectangle 11286">
            <a:extLst>
              <a:ext uri="{FF2B5EF4-FFF2-40B4-BE49-F238E27FC236}">
                <a16:creationId xmlns:a16="http://schemas.microsoft.com/office/drawing/2014/main" id="{9310DD53-17D0-4A12-A0E2-72F333487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6188" y="485805"/>
            <a:ext cx="5511179" cy="5888484"/>
          </a:xfrm>
          <a:prstGeom prst="rect">
            <a:avLst/>
          </a:prstGeom>
          <a:solidFill>
            <a:srgbClr val="FFFFFF"/>
          </a:solidFill>
          <a:ln w="6350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8" name="Picture 4">
            <a:extLst>
              <a:ext uri="{FF2B5EF4-FFF2-40B4-BE49-F238E27FC236}">
                <a16:creationId xmlns:a16="http://schemas.microsoft.com/office/drawing/2014/main" id="{E7C3332B-F9F1-2668-1D2F-5DD2FC7C634E}"/>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7100684" y="635943"/>
            <a:ext cx="3702187" cy="558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32659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Screen Shot 2016-04-21 at 07.34.4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774700"/>
            <a:ext cx="9144000" cy="5307558"/>
          </a:xfrm>
          <a:prstGeom prst="rect">
            <a:avLst/>
          </a:prstGeom>
        </p:spPr>
      </p:pic>
    </p:spTree>
    <p:extLst>
      <p:ext uri="{BB962C8B-B14F-4D97-AF65-F5344CB8AC3E}">
        <p14:creationId xmlns:p14="http://schemas.microsoft.com/office/powerpoint/2010/main" val="337281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person looking up at the camera&#10;&#10;Description automatically generated">
            <a:hlinkClick r:id="rId2"/>
            <a:extLst>
              <a:ext uri="{FF2B5EF4-FFF2-40B4-BE49-F238E27FC236}">
                <a16:creationId xmlns:a16="http://schemas.microsoft.com/office/drawing/2014/main" id="{7F5049F3-B54A-DFFD-8BDC-519BAB6221BD}"/>
              </a:ext>
            </a:extLst>
          </p:cNvPr>
          <p:cNvPicPr>
            <a:picLocks noChangeAspect="1"/>
          </p:cNvPicPr>
          <p:nvPr/>
        </p:nvPicPr>
        <p:blipFill rotWithShape="1">
          <a:blip r:embed="rId3"/>
          <a:srcRect l="7050" r="4934"/>
          <a:stretch/>
        </p:blipFill>
        <p:spPr>
          <a:xfrm>
            <a:off x="20" y="1282"/>
            <a:ext cx="12191980" cy="6856718"/>
          </a:xfrm>
          <a:prstGeom prst="rect">
            <a:avLst/>
          </a:prstGeom>
        </p:spPr>
      </p:pic>
    </p:spTree>
    <p:extLst>
      <p:ext uri="{BB962C8B-B14F-4D97-AF65-F5344CB8AC3E}">
        <p14:creationId xmlns:p14="http://schemas.microsoft.com/office/powerpoint/2010/main" val="12206301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11270" b="11270"/>
          <a:stretch>
            <a:fillRect/>
          </a:stretch>
        </p:blipFill>
        <p:spPr/>
      </p:pic>
    </p:spTree>
    <p:extLst>
      <p:ext uri="{BB962C8B-B14F-4D97-AF65-F5344CB8AC3E}">
        <p14:creationId xmlns:p14="http://schemas.microsoft.com/office/powerpoint/2010/main" val="7624009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Big Caslon"/>
                <a:cs typeface="Big Caslon"/>
              </a:rPr>
              <a:t>Liberate Tate</a:t>
            </a:r>
          </a:p>
        </p:txBody>
      </p:sp>
      <p:pic>
        <p:nvPicPr>
          <p:cNvPr id="4" name="Content Placeholder 3"/>
          <p:cNvPicPr>
            <a:picLocks noGrp="1" noChangeAspect="1"/>
          </p:cNvPicPr>
          <p:nvPr>
            <p:ph idx="1"/>
          </p:nvPr>
        </p:nvPicPr>
        <p:blipFill>
          <a:blip r:embed="rId2"/>
          <a:srcRect t="8643" b="8643"/>
          <a:stretch>
            <a:fillRect/>
          </a:stretch>
        </p:blipFill>
        <p:spPr/>
      </p:pic>
    </p:spTree>
    <p:extLst>
      <p:ext uri="{BB962C8B-B14F-4D97-AF65-F5344CB8AC3E}">
        <p14:creationId xmlns:p14="http://schemas.microsoft.com/office/powerpoint/2010/main" val="1076227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62559" y="0"/>
            <a:ext cx="4569578" cy="6858000"/>
          </a:xfrm>
          <a:prstGeom prst="rect">
            <a:avLst/>
          </a:prstGeom>
        </p:spPr>
      </p:pic>
      <p:sp>
        <p:nvSpPr>
          <p:cNvPr id="3" name="TextBox 2"/>
          <p:cNvSpPr txBox="1"/>
          <p:nvPr/>
        </p:nvSpPr>
        <p:spPr>
          <a:xfrm>
            <a:off x="96983" y="192095"/>
            <a:ext cx="2065576" cy="830997"/>
          </a:xfrm>
          <a:prstGeom prst="rect">
            <a:avLst/>
          </a:prstGeom>
          <a:noFill/>
        </p:spPr>
        <p:txBody>
          <a:bodyPr wrap="square" rtlCol="0">
            <a:spAutoFit/>
          </a:bodyPr>
          <a:lstStyle/>
          <a:p>
            <a:r>
              <a:rPr lang="en-US" sz="2400" i="1" dirty="0" err="1"/>
              <a:t>Licence</a:t>
            </a:r>
            <a:r>
              <a:rPr lang="en-US" sz="2400" i="1" dirty="0"/>
              <a:t> to Spill</a:t>
            </a:r>
          </a:p>
          <a:p>
            <a:r>
              <a:rPr lang="en-US" sz="2400" dirty="0"/>
              <a:t> (2010)</a:t>
            </a:r>
          </a:p>
        </p:txBody>
      </p:sp>
      <p:sp>
        <p:nvSpPr>
          <p:cNvPr id="4" name="TextBox 3">
            <a:extLst>
              <a:ext uri="{FF2B5EF4-FFF2-40B4-BE49-F238E27FC236}">
                <a16:creationId xmlns:a16="http://schemas.microsoft.com/office/drawing/2014/main" id="{B63B2586-044C-0853-4CF9-EC644C6A9881}"/>
              </a:ext>
            </a:extLst>
          </p:cNvPr>
          <p:cNvSpPr txBox="1"/>
          <p:nvPr/>
        </p:nvSpPr>
        <p:spPr>
          <a:xfrm>
            <a:off x="6982691" y="1454728"/>
            <a:ext cx="4569579" cy="1938992"/>
          </a:xfrm>
          <a:prstGeom prst="rect">
            <a:avLst/>
          </a:prstGeom>
          <a:noFill/>
        </p:spPr>
        <p:txBody>
          <a:bodyPr wrap="square" rtlCol="0">
            <a:spAutoFit/>
          </a:bodyPr>
          <a:lstStyle/>
          <a:p>
            <a:r>
              <a:rPr lang="en-US" sz="2000" dirty="0">
                <a:latin typeface="Athelas" panose="02000503000000020003" pitchFamily="2" charset="77"/>
              </a:rPr>
              <a:t>“Next time A Caribbean island is battered beyond Recognition, burst in upon  banquet of luxury emissions or a Shell board meeting.”</a:t>
            </a:r>
          </a:p>
          <a:p>
            <a:endParaRPr lang="en-US" sz="2000" dirty="0">
              <a:latin typeface="Athelas" panose="02000503000000020003" pitchFamily="2" charset="77"/>
            </a:endParaRPr>
          </a:p>
          <a:p>
            <a:r>
              <a:rPr lang="en-US" sz="2000" dirty="0">
                <a:latin typeface="Athelas" panose="02000503000000020003" pitchFamily="2" charset="77"/>
              </a:rPr>
              <a:t>Andreas </a:t>
            </a:r>
            <a:r>
              <a:rPr lang="en-US" sz="2000" dirty="0" err="1">
                <a:latin typeface="Athelas" panose="02000503000000020003" pitchFamily="2" charset="77"/>
              </a:rPr>
              <a:t>Malm</a:t>
            </a:r>
            <a:r>
              <a:rPr lang="en-US" sz="2000" dirty="0">
                <a:latin typeface="Athelas" panose="02000503000000020003" pitchFamily="2" charset="77"/>
              </a:rPr>
              <a:t>, </a:t>
            </a:r>
            <a:r>
              <a:rPr lang="en-US" sz="2000" i="1" dirty="0">
                <a:latin typeface="Athelas" panose="02000503000000020003" pitchFamily="2" charset="77"/>
              </a:rPr>
              <a:t>How to Blow Up a Pipeline</a:t>
            </a:r>
            <a:endParaRPr lang="en-US" sz="2000" dirty="0">
              <a:latin typeface="Athelas" panose="02000503000000020003" pitchFamily="2" charset="77"/>
            </a:endParaRPr>
          </a:p>
        </p:txBody>
      </p:sp>
    </p:spTree>
    <p:extLst>
      <p:ext uri="{BB962C8B-B14F-4D97-AF65-F5344CB8AC3E}">
        <p14:creationId xmlns:p14="http://schemas.microsoft.com/office/powerpoint/2010/main" val="37961552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286000" y="1041400"/>
            <a:ext cx="7620000" cy="4762500"/>
          </a:xfrm>
          <a:prstGeom prst="rect">
            <a:avLst/>
          </a:prstGeom>
        </p:spPr>
      </p:pic>
      <p:sp>
        <p:nvSpPr>
          <p:cNvPr id="5" name="TextBox 4"/>
          <p:cNvSpPr txBox="1"/>
          <p:nvPr/>
        </p:nvSpPr>
        <p:spPr>
          <a:xfrm>
            <a:off x="2457334" y="6119800"/>
            <a:ext cx="4031534" cy="461665"/>
          </a:xfrm>
          <a:prstGeom prst="rect">
            <a:avLst/>
          </a:prstGeom>
          <a:noFill/>
        </p:spPr>
        <p:txBody>
          <a:bodyPr wrap="square" rtlCol="0">
            <a:spAutoFit/>
          </a:bodyPr>
          <a:lstStyle/>
          <a:p>
            <a:r>
              <a:rPr lang="en-US" sz="2400" i="1" dirty="0">
                <a:latin typeface="Big Caslon"/>
                <a:cs typeface="Big Caslon"/>
              </a:rPr>
              <a:t>Human Cost</a:t>
            </a:r>
            <a:r>
              <a:rPr lang="en-US" sz="2400" dirty="0">
                <a:latin typeface="Big Caslon"/>
                <a:cs typeface="Big Caslon"/>
              </a:rPr>
              <a:t> (2011)</a:t>
            </a:r>
          </a:p>
        </p:txBody>
      </p:sp>
    </p:spTree>
    <p:extLst>
      <p:ext uri="{BB962C8B-B14F-4D97-AF65-F5344CB8AC3E}">
        <p14:creationId xmlns:p14="http://schemas.microsoft.com/office/powerpoint/2010/main" val="2601335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342900"/>
            <a:ext cx="9144000" cy="6149340"/>
          </a:xfrm>
          <a:prstGeom prst="rect">
            <a:avLst/>
          </a:prstGeom>
        </p:spPr>
      </p:pic>
    </p:spTree>
    <p:extLst>
      <p:ext uri="{BB962C8B-B14F-4D97-AF65-F5344CB8AC3E}">
        <p14:creationId xmlns:p14="http://schemas.microsoft.com/office/powerpoint/2010/main" val="19836562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05891" y="4882253"/>
            <a:ext cx="2549237" cy="1714362"/>
          </a:xfrm>
          <a:prstGeom prst="rect">
            <a:avLst/>
          </a:prstGeom>
        </p:spPr>
      </p:pic>
      <p:sp>
        <p:nvSpPr>
          <p:cNvPr id="4" name="TextBox 3">
            <a:extLst>
              <a:ext uri="{FF2B5EF4-FFF2-40B4-BE49-F238E27FC236}">
                <a16:creationId xmlns:a16="http://schemas.microsoft.com/office/drawing/2014/main" id="{BE88DD81-D2E8-DB83-618F-53862943011D}"/>
              </a:ext>
            </a:extLst>
          </p:cNvPr>
          <p:cNvSpPr txBox="1"/>
          <p:nvPr/>
        </p:nvSpPr>
        <p:spPr>
          <a:xfrm>
            <a:off x="166254" y="357938"/>
            <a:ext cx="5334001" cy="4524315"/>
          </a:xfrm>
          <a:prstGeom prst="rect">
            <a:avLst/>
          </a:prstGeom>
          <a:noFill/>
        </p:spPr>
        <p:txBody>
          <a:bodyPr wrap="square">
            <a:spAutoFit/>
          </a:bodyPr>
          <a:lstStyle/>
          <a:p>
            <a:r>
              <a:rPr lang="en-US" sz="1600" dirty="0">
                <a:latin typeface="Athelas" panose="02000503000000020003" pitchFamily="2" charset="77"/>
              </a:rPr>
              <a:t>“How could a militant climate struggle avoid veering down into such deep ditches? The set-up would, for a start, inverse deep ecology: whereas the latter wants to wage war against </a:t>
            </a:r>
            <a:r>
              <a:rPr lang="en-US" sz="1600" dirty="0" err="1">
                <a:latin typeface="Athelas" panose="02000503000000020003" pitchFamily="2" charset="77"/>
              </a:rPr>
              <a:t>civilisation</a:t>
            </a:r>
            <a:r>
              <a:rPr lang="en-US" sz="1600" dirty="0">
                <a:latin typeface="Athelas" panose="02000503000000020003" pitchFamily="2" charset="77"/>
              </a:rPr>
              <a:t> and indeed humanity as such, the former would fight for the possibility of </a:t>
            </a:r>
            <a:r>
              <a:rPr lang="en-US" sz="1600" dirty="0" err="1">
                <a:latin typeface="Athelas" panose="02000503000000020003" pitchFamily="2" charset="77"/>
              </a:rPr>
              <a:t>civilisation</a:t>
            </a:r>
            <a:r>
              <a:rPr lang="en-US" sz="1600" dirty="0">
                <a:latin typeface="Athelas" panose="02000503000000020003" pitchFamily="2" charset="77"/>
              </a:rPr>
              <a:t>, in the sense of </a:t>
            </a:r>
            <a:r>
              <a:rPr lang="en-US" sz="1600" dirty="0" err="1">
                <a:latin typeface="Athelas" panose="02000503000000020003" pitchFamily="2" charset="77"/>
              </a:rPr>
              <a:t>organised</a:t>
            </a:r>
            <a:r>
              <a:rPr lang="en-US" sz="1600" dirty="0">
                <a:latin typeface="Athelas" panose="02000503000000020003" pitchFamily="2" charset="77"/>
              </a:rPr>
              <a:t> social life for Homo sapiens. Unlike the deep variety, it would target a particular deformed kind of </a:t>
            </a:r>
            <a:r>
              <a:rPr lang="en-US" sz="1600" dirty="0" err="1">
                <a:latin typeface="Athelas" panose="02000503000000020003" pitchFamily="2" charset="77"/>
              </a:rPr>
              <a:t>civilisation</a:t>
            </a:r>
            <a:r>
              <a:rPr lang="en-US" sz="1600" dirty="0">
                <a:latin typeface="Athelas" panose="02000503000000020003" pitchFamily="2" charset="77"/>
              </a:rPr>
              <a:t> – namely, that erected on the plinth of fossil capital – and tear it down so that another form of </a:t>
            </a:r>
            <a:r>
              <a:rPr lang="en-US" sz="1600" dirty="0" err="1">
                <a:latin typeface="Athelas" panose="02000503000000020003" pitchFamily="2" charset="77"/>
              </a:rPr>
              <a:t>civilisation</a:t>
            </a:r>
            <a:r>
              <a:rPr lang="en-US" sz="1600" dirty="0">
                <a:latin typeface="Athelas" panose="02000503000000020003" pitchFamily="2" charset="77"/>
              </a:rPr>
              <a:t> can endure (or none will). This implies that climate militancy would have to be articulated to a wider anti-capitalist groundswell, much as in earlier shifts of modes of production, when physical attacks on ruling classes formed only minor parts of </a:t>
            </a:r>
            <a:r>
              <a:rPr lang="en-US" sz="1600" dirty="0" err="1">
                <a:latin typeface="Athelas" panose="02000503000000020003" pitchFamily="2" charset="77"/>
              </a:rPr>
              <a:t>societywide</a:t>
            </a:r>
            <a:r>
              <a:rPr lang="en-US" sz="1600" dirty="0">
                <a:latin typeface="Athelas" panose="02000503000000020003" pitchFamily="2" charset="77"/>
              </a:rPr>
              <a:t> </a:t>
            </a:r>
            <a:r>
              <a:rPr lang="en-US" sz="1600" dirty="0" err="1">
                <a:latin typeface="Athelas" panose="02000503000000020003" pitchFamily="2" charset="77"/>
              </a:rPr>
              <a:t>reorganisation</a:t>
            </a:r>
            <a:r>
              <a:rPr lang="en-US" sz="1600" dirty="0">
                <a:latin typeface="Athelas" panose="02000503000000020003" pitchFamily="2" charset="77"/>
              </a:rPr>
              <a:t>. How could that happen? This cannot be known beforehand. It can be found out only through immersion in practice.” 157-8</a:t>
            </a:r>
          </a:p>
          <a:p>
            <a:r>
              <a:rPr lang="en-US" sz="1600" i="1" dirty="0">
                <a:latin typeface="Athelas" panose="02000503000000020003" pitchFamily="2" charset="77"/>
              </a:rPr>
              <a:t>How to Blow Up a Pipeline: Learning to Fight in a World on Fire</a:t>
            </a:r>
          </a:p>
          <a:p>
            <a:r>
              <a:rPr lang="en-US" sz="1600" dirty="0">
                <a:latin typeface="Athelas" panose="02000503000000020003" pitchFamily="2" charset="77"/>
              </a:rPr>
              <a:t>Andreas </a:t>
            </a:r>
            <a:r>
              <a:rPr lang="en-US" sz="1600" dirty="0" err="1">
                <a:latin typeface="Athelas" panose="02000503000000020003" pitchFamily="2" charset="77"/>
              </a:rPr>
              <a:t>Malm</a:t>
            </a:r>
            <a:endParaRPr lang="en-US" sz="1600" dirty="0">
              <a:latin typeface="Athelas" panose="02000503000000020003" pitchFamily="2" charset="77"/>
            </a:endParaRPr>
          </a:p>
        </p:txBody>
      </p:sp>
      <p:sp>
        <p:nvSpPr>
          <p:cNvPr id="6" name="TextBox 5">
            <a:extLst>
              <a:ext uri="{FF2B5EF4-FFF2-40B4-BE49-F238E27FC236}">
                <a16:creationId xmlns:a16="http://schemas.microsoft.com/office/drawing/2014/main" id="{195958B7-3651-959C-1F52-38896CF7D7B8}"/>
              </a:ext>
            </a:extLst>
          </p:cNvPr>
          <p:cNvSpPr txBox="1"/>
          <p:nvPr/>
        </p:nvSpPr>
        <p:spPr>
          <a:xfrm>
            <a:off x="5694218" y="1760414"/>
            <a:ext cx="7557657" cy="4939814"/>
          </a:xfrm>
          <a:prstGeom prst="rect">
            <a:avLst/>
          </a:prstGeom>
          <a:noFill/>
        </p:spPr>
        <p:txBody>
          <a:bodyPr wrap="square">
            <a:spAutoFit/>
          </a:bodyPr>
          <a:lstStyle/>
          <a:p>
            <a:r>
              <a:rPr lang="en-GB" sz="1500" dirty="0">
                <a:effectLst/>
                <a:latin typeface="Athelas" panose="02000503000000020003" pitchFamily="2" charset="77"/>
                <a:ea typeface="Calibri" panose="020F0502020204030204" pitchFamily="34" charset="0"/>
                <a:cs typeface="Times New Roman" panose="02020603050405020304" pitchFamily="18" charset="0"/>
              </a:rPr>
              <a:t>To make an effective challenge to the ethics of the art museum, a</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confrontation needs to be made from within the gallery. This might</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mean from within a community of artists who hold a stake in the</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formation of the institutional politic, from within the public realm that</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can claim the museum as a public space, or</a:t>
            </a:r>
            <a:r>
              <a:rPr lang="en-GB" sz="1500" dirty="0">
                <a:latin typeface="Athelas" panose="02000503000000020003" pitchFamily="2" charset="77"/>
                <a:ea typeface="Calibri" panose="020F0502020204030204" pitchFamily="34" charset="0"/>
                <a:cs typeface="Times New Roman" panose="02020603050405020304" pitchFamily="18" charset="0"/>
              </a:rPr>
              <a:t> </a:t>
            </a:r>
            <a:r>
              <a:rPr lang="en-GB" sz="1500" dirty="0">
                <a:effectLst/>
                <a:latin typeface="Athelas" panose="02000503000000020003" pitchFamily="2" charset="77"/>
                <a:ea typeface="Calibri" panose="020F0502020204030204" pitchFamily="34" charset="0"/>
                <a:cs typeface="Times New Roman" panose="02020603050405020304" pitchFamily="18" charset="0"/>
              </a:rPr>
              <a:t>to be sufficiently confrontational</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to pose opposition, from physically within the galleries. This</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sheds light on the space to be opened out by artists wishing to create</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institutional critique in their work: not too close yet not too far, seeking</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to open up an ‘interstice’, or crack, of dissent within the institution.</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This opening is forged at an ‘interstitial distance’ between the inside</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and the outside of the institution.</a:t>
            </a:r>
          </a:p>
          <a:p>
            <a:endParaRPr lang="en-GB" sz="1500" dirty="0">
              <a:latin typeface="Athelas" panose="02000503000000020003" pitchFamily="2" charset="77"/>
              <a:ea typeface="Calibri" panose="020F0502020204030204" pitchFamily="34" charset="0"/>
              <a:cs typeface="Times New Roman" panose="02020603050405020304" pitchFamily="18" charset="0"/>
            </a:endParaRPr>
          </a:p>
          <a:p>
            <a:r>
              <a:rPr lang="en-GB" sz="1500" dirty="0">
                <a:effectLst/>
                <a:latin typeface="Athelas" panose="02000503000000020003" pitchFamily="2" charset="77"/>
                <a:ea typeface="Calibri" panose="020F0502020204030204" pitchFamily="34" charset="0"/>
                <a:cs typeface="Times New Roman" panose="02020603050405020304" pitchFamily="18" charset="0"/>
              </a:rPr>
              <a:t>Sometimes art as intervention might not have the proximity to the</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subject to give sufficient leverage to create a space within it, at other</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moments too great an intimacy and acceptance by the gallery might</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limit efficacy. A tightrope must be walked, or a route in especially</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carved. In this understanding, artists are critical friends of the larger</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institution: part of Cutler’s Guattarian </a:t>
            </a:r>
            <a:r>
              <a:rPr lang="en-GB" sz="1500" dirty="0" err="1">
                <a:effectLst/>
                <a:latin typeface="Athelas" panose="02000503000000020003" pitchFamily="2" charset="77"/>
                <a:ea typeface="Calibri" panose="020F0502020204030204" pitchFamily="34" charset="0"/>
                <a:cs typeface="Times New Roman" panose="02020603050405020304" pitchFamily="18" charset="0"/>
              </a:rPr>
              <a:t>ecosophic</a:t>
            </a:r>
            <a:r>
              <a:rPr lang="en-GB" sz="1500" dirty="0">
                <a:effectLst/>
                <a:latin typeface="Athelas" panose="02000503000000020003" pitchFamily="2" charset="77"/>
                <a:ea typeface="Calibri" panose="020F0502020204030204" pitchFamily="34" charset="0"/>
                <a:cs typeface="Times New Roman" panose="02020603050405020304" pitchFamily="18" charset="0"/>
              </a:rPr>
              <a:t> whole, but acting at</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enough critical distance to make an e</a:t>
            </a:r>
            <a:r>
              <a:rPr lang="en-GB" sz="1500" dirty="0">
                <a:latin typeface="Athelas" panose="02000503000000020003" pitchFamily="2" charset="77"/>
                <a:ea typeface="Calibri" panose="020F0502020204030204" pitchFamily="34" charset="0"/>
                <a:cs typeface="Times New Roman" panose="02020603050405020304" pitchFamily="18" charset="0"/>
              </a:rPr>
              <a:t>ffe</a:t>
            </a:r>
            <a:r>
              <a:rPr lang="en-GB" sz="1500" dirty="0">
                <a:effectLst/>
                <a:latin typeface="Athelas" panose="02000503000000020003" pitchFamily="2" charset="77"/>
                <a:ea typeface="Calibri" panose="020F0502020204030204" pitchFamily="34" charset="0"/>
                <a:cs typeface="Times New Roman" panose="02020603050405020304" pitchFamily="18" charset="0"/>
              </a:rPr>
              <a:t>ctive challenge. In this way</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artworks can open up an interstice of opposition to the status quo of</a:t>
            </a:r>
          </a:p>
          <a:p>
            <a:r>
              <a:rPr lang="en-GB" sz="1500" dirty="0">
                <a:effectLst/>
                <a:latin typeface="Athelas" panose="02000503000000020003" pitchFamily="2" charset="77"/>
                <a:ea typeface="Times New Roman" panose="02020603050405020304" pitchFamily="18" charset="0"/>
              </a:rPr>
              <a:t>the gallery.   </a:t>
            </a:r>
            <a:r>
              <a:rPr lang="en-GB" sz="1500" i="1" dirty="0" err="1">
                <a:effectLst/>
                <a:latin typeface="Athelas" panose="02000503000000020003" pitchFamily="2" charset="77"/>
                <a:ea typeface="Times New Roman" panose="02020603050405020304" pitchFamily="18" charset="0"/>
              </a:rPr>
              <a:t>Artwash</a:t>
            </a:r>
            <a:r>
              <a:rPr lang="en-GB" sz="1500" i="1" dirty="0">
                <a:effectLst/>
                <a:latin typeface="Athelas" panose="02000503000000020003" pitchFamily="2" charset="77"/>
                <a:ea typeface="Times New Roman" panose="02020603050405020304" pitchFamily="18" charset="0"/>
              </a:rPr>
              <a:t> </a:t>
            </a:r>
            <a:r>
              <a:rPr lang="en-GB" sz="1500" dirty="0">
                <a:effectLst/>
                <a:latin typeface="Athelas" panose="02000503000000020003" pitchFamily="2" charset="77"/>
                <a:ea typeface="Times New Roman" panose="02020603050405020304" pitchFamily="18" charset="0"/>
              </a:rPr>
              <a:t>161 </a:t>
            </a:r>
          </a:p>
        </p:txBody>
      </p:sp>
    </p:spTree>
    <p:extLst>
      <p:ext uri="{BB962C8B-B14F-4D97-AF65-F5344CB8AC3E}">
        <p14:creationId xmlns:p14="http://schemas.microsoft.com/office/powerpoint/2010/main" val="8714713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rotWithShape="1">
          <a:blip r:embed="rId2">
            <a:alphaModFix amt="50000"/>
          </a:blip>
          <a:srcRect l="13877" r="14122" b="-1"/>
          <a:stretch/>
        </p:blipFill>
        <p:spPr>
          <a:xfrm>
            <a:off x="20" y="1"/>
            <a:ext cx="12191980" cy="6857999"/>
          </a:xfrm>
          <a:prstGeom prst="rect">
            <a:avLst/>
          </a:prstGeom>
        </p:spPr>
      </p:pic>
      <p:sp>
        <p:nvSpPr>
          <p:cNvPr id="3" name="TextBox 2"/>
          <p:cNvSpPr txBox="1"/>
          <p:nvPr/>
        </p:nvSpPr>
        <p:spPr>
          <a:xfrm>
            <a:off x="1524000" y="1122362"/>
            <a:ext cx="9144000" cy="2900518"/>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6000" i="1" dirty="0">
                <a:solidFill>
                  <a:srgbClr val="FFFFFF"/>
                </a:solidFill>
                <a:latin typeface="Athelas" panose="02000503000000020003" pitchFamily="2" charset="77"/>
                <a:ea typeface="+mj-ea"/>
                <a:cs typeface="+mj-cs"/>
              </a:rPr>
              <a:t>The Gift </a:t>
            </a:r>
            <a:r>
              <a:rPr lang="en-US" sz="6000" dirty="0">
                <a:solidFill>
                  <a:srgbClr val="FFFFFF"/>
                </a:solidFill>
                <a:latin typeface="Athelas" panose="02000503000000020003" pitchFamily="2" charset="77"/>
                <a:ea typeface="+mj-ea"/>
                <a:cs typeface="+mj-cs"/>
              </a:rPr>
              <a:t>(2012)</a:t>
            </a:r>
          </a:p>
        </p:txBody>
      </p:sp>
    </p:spTree>
    <p:extLst>
      <p:ext uri="{BB962C8B-B14F-4D97-AF65-F5344CB8AC3E}">
        <p14:creationId xmlns:p14="http://schemas.microsoft.com/office/powerpoint/2010/main" val="2031413019"/>
      </p:ext>
    </p:extLst>
  </p:cSld>
  <p:clrMapOvr>
    <a:overrideClrMapping bg1="dk1" tx1="lt1" bg2="dk2" tx2="lt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p:cNvPicPr>
            <a:picLocks noChangeAspect="1"/>
          </p:cNvPicPr>
          <p:nvPr/>
        </p:nvPicPr>
        <p:blipFill rotWithShape="1">
          <a:blip r:embed="rId2"/>
          <a:srcRect t="19"/>
          <a:stretch/>
        </p:blipFill>
        <p:spPr>
          <a:xfrm>
            <a:off x="20" y="1282"/>
            <a:ext cx="12191980" cy="6856718"/>
          </a:xfrm>
          <a:prstGeom prst="rect">
            <a:avLst/>
          </a:prstGeom>
        </p:spPr>
      </p:pic>
    </p:spTree>
    <p:extLst>
      <p:ext uri="{BB962C8B-B14F-4D97-AF65-F5344CB8AC3E}">
        <p14:creationId xmlns:p14="http://schemas.microsoft.com/office/powerpoint/2010/main" val="39281980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0"/>
            <a:ext cx="9144000" cy="6096000"/>
          </a:xfrm>
          <a:prstGeom prst="rect">
            <a:avLst/>
          </a:prstGeom>
        </p:spPr>
      </p:pic>
      <p:sp>
        <p:nvSpPr>
          <p:cNvPr id="3" name="TextBox 2"/>
          <p:cNvSpPr txBox="1"/>
          <p:nvPr/>
        </p:nvSpPr>
        <p:spPr>
          <a:xfrm>
            <a:off x="1830012" y="6096001"/>
            <a:ext cx="3809841" cy="461665"/>
          </a:xfrm>
          <a:prstGeom prst="rect">
            <a:avLst/>
          </a:prstGeom>
          <a:noFill/>
        </p:spPr>
        <p:txBody>
          <a:bodyPr wrap="square" rtlCol="0">
            <a:spAutoFit/>
          </a:bodyPr>
          <a:lstStyle/>
          <a:p>
            <a:r>
              <a:rPr lang="en-US" sz="2400" i="1" dirty="0">
                <a:latin typeface="Athelas" panose="02000503000000020003" pitchFamily="2" charset="77"/>
                <a:cs typeface="Big Caslon"/>
              </a:rPr>
              <a:t>Birthmark</a:t>
            </a:r>
            <a:r>
              <a:rPr lang="en-US" sz="2400" dirty="0">
                <a:latin typeface="Athelas" panose="02000503000000020003" pitchFamily="2" charset="77"/>
                <a:cs typeface="Big Caslon"/>
              </a:rPr>
              <a:t> (2015)</a:t>
            </a:r>
          </a:p>
        </p:txBody>
      </p:sp>
    </p:spTree>
    <p:extLst>
      <p:ext uri="{BB962C8B-B14F-4D97-AF65-F5344CB8AC3E}">
        <p14:creationId xmlns:p14="http://schemas.microsoft.com/office/powerpoint/2010/main" val="258247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04-21 at 07.53.2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736601"/>
            <a:ext cx="9144000" cy="5364609"/>
          </a:xfrm>
          <a:prstGeom prst="rect">
            <a:avLst/>
          </a:prstGeom>
        </p:spPr>
      </p:pic>
    </p:spTree>
    <p:extLst>
      <p:ext uri="{BB962C8B-B14F-4D97-AF65-F5344CB8AC3E}">
        <p14:creationId xmlns:p14="http://schemas.microsoft.com/office/powerpoint/2010/main" val="2172300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2" name="Picture 4" descr="Reframing the Environmental Movement with Placemaking">
            <a:extLst>
              <a:ext uri="{FF2B5EF4-FFF2-40B4-BE49-F238E27FC236}">
                <a16:creationId xmlns:a16="http://schemas.microsoft.com/office/drawing/2014/main" id="{675513B7-A75E-68B2-8933-4529C0FBA86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1576917"/>
            <a:ext cx="5291666" cy="3704166"/>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Fifty years on from the first Earth Day in 1970, pictured here, much of the world is wearing masks for a different reason - and the protest has moved online (Credit: Getty Images)">
            <a:extLst>
              <a:ext uri="{FF2B5EF4-FFF2-40B4-BE49-F238E27FC236}">
                <a16:creationId xmlns:a16="http://schemas.microsoft.com/office/drawing/2014/main" id="{602C0E6B-09B6-E6D4-04D9-1693F4CB93E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6865" y="1940719"/>
            <a:ext cx="5291667" cy="2976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6460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6FF228E-3A53-1E19-5580-1A7949A611D5}"/>
              </a:ext>
            </a:extLst>
          </p:cNvPr>
          <p:cNvPicPr>
            <a:picLocks noChangeAspect="1"/>
          </p:cNvPicPr>
          <p:nvPr/>
        </p:nvPicPr>
        <p:blipFill rotWithShape="1">
          <a:blip r:embed="rId2"/>
          <a:srcRect t="2999" r="2" b="13461"/>
          <a:stretch/>
        </p:blipFill>
        <p:spPr>
          <a:xfrm>
            <a:off x="-1" y="10"/>
            <a:ext cx="5151179" cy="6857990"/>
          </a:xfrm>
          <a:prstGeom prst="rect">
            <a:avLst/>
          </a:prstGeom>
        </p:spPr>
      </p:pic>
      <p:cxnSp>
        <p:nvCxnSpPr>
          <p:cNvPr id="8" name="Straight Connector 7">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1697"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819296" y="871146"/>
            <a:ext cx="5970921" cy="3591207"/>
          </a:xfrm>
          <a:prstGeom prst="rect">
            <a:avLst/>
          </a:prstGeom>
        </p:spPr>
        <p:txBody>
          <a:bodyPr vert="horz" lIns="91440" tIns="45720" rIns="91440" bIns="45720" rtlCol="0">
            <a:noAutofit/>
          </a:bodyPr>
          <a:lstStyle/>
          <a:p>
            <a:pPr>
              <a:lnSpc>
                <a:spcPct val="90000"/>
              </a:lnSpc>
              <a:spcAft>
                <a:spcPts val="600"/>
              </a:spcAft>
            </a:pPr>
            <a:r>
              <a:rPr lang="en-US" sz="2400" dirty="0">
                <a:latin typeface="Athelas" panose="02000503000000020003" pitchFamily="2" charset="77"/>
              </a:rPr>
              <a:t>There is a cynical PR strategy to every oil sponsorship deal, and the companies themselves do not deny this….Oil companies’ desire to associate themselves with prestigious arts institutions is a survival strategy of an industry that itself feels increasingly precarious, both upstream and downstream. </a:t>
            </a:r>
            <a:r>
              <a:rPr lang="en-US" sz="2400" b="1" dirty="0">
                <a:latin typeface="Athelas" panose="02000503000000020003" pitchFamily="2" charset="77"/>
              </a:rPr>
              <a:t>In the theatre of the global public relations</a:t>
            </a:r>
            <a:r>
              <a:rPr lang="en-US" sz="2400" dirty="0">
                <a:latin typeface="Athelas" panose="02000503000000020003" pitchFamily="2" charset="77"/>
              </a:rPr>
              <a:t> and brand management industry, arts sponsorship becomes a way for the global, transnational corporation to </a:t>
            </a:r>
            <a:r>
              <a:rPr lang="en-US" sz="2400" b="1" dirty="0">
                <a:latin typeface="Athelas" panose="02000503000000020003" pitchFamily="2" charset="77"/>
              </a:rPr>
              <a:t>present</a:t>
            </a:r>
            <a:r>
              <a:rPr lang="en-US" sz="2400" dirty="0">
                <a:latin typeface="Athelas" panose="02000503000000020003" pitchFamily="2" charset="77"/>
              </a:rPr>
              <a:t> and benefit from a nationally specific brand identity: it offers a </a:t>
            </a:r>
            <a:r>
              <a:rPr lang="en-US" sz="2400" b="1" dirty="0" err="1">
                <a:latin typeface="Athelas" panose="02000503000000020003" pitchFamily="2" charset="77"/>
              </a:rPr>
              <a:t>pretence</a:t>
            </a:r>
            <a:r>
              <a:rPr lang="en-US" sz="2400" dirty="0">
                <a:latin typeface="Athelas" panose="02000503000000020003" pitchFamily="2" charset="77"/>
              </a:rPr>
              <a:t> of corporate responsibility for the callous profiteer; and becomes an </a:t>
            </a:r>
            <a:r>
              <a:rPr lang="en-US" sz="2400" b="1" dirty="0">
                <a:latin typeface="Athelas" panose="02000503000000020003" pitchFamily="2" charset="77"/>
              </a:rPr>
              <a:t>illusionary act</a:t>
            </a:r>
            <a:r>
              <a:rPr lang="en-US" sz="2400" dirty="0">
                <a:latin typeface="Athelas" panose="02000503000000020003" pitchFamily="2" charset="77"/>
              </a:rPr>
              <a:t> of cultural relevance for outmoded industries.</a:t>
            </a:r>
          </a:p>
          <a:p>
            <a:pPr>
              <a:lnSpc>
                <a:spcPct val="90000"/>
              </a:lnSpc>
              <a:spcAft>
                <a:spcPts val="600"/>
              </a:spcAft>
            </a:pPr>
            <a:r>
              <a:rPr lang="en-US" sz="2400" dirty="0">
                <a:latin typeface="Athelas" panose="02000503000000020003" pitchFamily="2" charset="77"/>
              </a:rPr>
              <a:t>Mel Evans, </a:t>
            </a:r>
            <a:r>
              <a:rPr lang="en-US" sz="2400" i="1" dirty="0" err="1">
                <a:latin typeface="Athelas" panose="02000503000000020003" pitchFamily="2" charset="77"/>
              </a:rPr>
              <a:t>Artwash</a:t>
            </a:r>
            <a:endParaRPr lang="en-US" sz="2400" dirty="0">
              <a:latin typeface="Athelas" panose="02000503000000020003" pitchFamily="2" charset="77"/>
            </a:endParaRPr>
          </a:p>
        </p:txBody>
      </p:sp>
    </p:spTree>
    <p:extLst>
      <p:ext uri="{BB962C8B-B14F-4D97-AF65-F5344CB8AC3E}">
        <p14:creationId xmlns:p14="http://schemas.microsoft.com/office/powerpoint/2010/main" val="30657195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a:latin typeface="Big Caslon"/>
                <a:cs typeface="Big Caslon"/>
                <a:hlinkClick r:id="rId2"/>
              </a:rPr>
              <a:t>“It started with a crude spill/on the Gulf Coast/from a rig of BP…”</a:t>
            </a:r>
            <a:endParaRPr lang="en-US" sz="2800" dirty="0">
              <a:latin typeface="Big Caslon"/>
              <a:cs typeface="Big Caslon"/>
            </a:endParaRPr>
          </a:p>
        </p:txBody>
      </p:sp>
      <p:pic>
        <p:nvPicPr>
          <p:cNvPr id="4" name="Content Placeholder 3" descr="Screen Shot 2016-04-21 at 22.14.35.png"/>
          <p:cNvPicPr>
            <a:picLocks noGrp="1" noChangeAspect="1"/>
          </p:cNvPicPr>
          <p:nvPr>
            <p:ph idx="1"/>
          </p:nvPr>
        </p:nvPicPr>
        <p:blipFill>
          <a:blip r:embed="rId3">
            <a:extLst>
              <a:ext uri="{28A0092B-C50C-407E-A947-70E740481C1C}">
                <a14:useLocalDpi xmlns:a14="http://schemas.microsoft.com/office/drawing/2010/main" val="0"/>
              </a:ext>
            </a:extLst>
          </a:blip>
          <a:srcRect l="2276" r="2276"/>
          <a:stretch>
            <a:fillRect/>
          </a:stretch>
        </p:blipFill>
        <p:spPr/>
      </p:pic>
    </p:spTree>
    <p:extLst>
      <p:ext uri="{BB962C8B-B14F-4D97-AF65-F5344CB8AC3E}">
        <p14:creationId xmlns:p14="http://schemas.microsoft.com/office/powerpoint/2010/main" val="38174377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86000" y="876300"/>
            <a:ext cx="7620000" cy="5105400"/>
          </a:xfrm>
          <a:prstGeom prst="rect">
            <a:avLst/>
          </a:prstGeom>
        </p:spPr>
      </p:pic>
    </p:spTree>
    <p:extLst>
      <p:ext uri="{BB962C8B-B14F-4D97-AF65-F5344CB8AC3E}">
        <p14:creationId xmlns:p14="http://schemas.microsoft.com/office/powerpoint/2010/main" val="5470990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06582" y="0"/>
            <a:ext cx="4572000" cy="6858000"/>
          </a:xfrm>
          <a:prstGeom prst="rect">
            <a:avLst/>
          </a:prstGeom>
        </p:spPr>
      </p:pic>
      <p:sp>
        <p:nvSpPr>
          <p:cNvPr id="3" name="TextBox 2">
            <a:extLst>
              <a:ext uri="{FF2B5EF4-FFF2-40B4-BE49-F238E27FC236}">
                <a16:creationId xmlns:a16="http://schemas.microsoft.com/office/drawing/2014/main" id="{F6188887-823E-2C43-2C66-4A08D6B0A265}"/>
              </a:ext>
            </a:extLst>
          </p:cNvPr>
          <p:cNvSpPr txBox="1"/>
          <p:nvPr/>
        </p:nvSpPr>
        <p:spPr>
          <a:xfrm>
            <a:off x="5611092" y="692727"/>
            <a:ext cx="6447855" cy="1569660"/>
          </a:xfrm>
          <a:prstGeom prst="rect">
            <a:avLst/>
          </a:prstGeom>
          <a:noFill/>
        </p:spPr>
        <p:txBody>
          <a:bodyPr wrap="none" rtlCol="0">
            <a:spAutoFit/>
          </a:bodyPr>
          <a:lstStyle/>
          <a:p>
            <a:r>
              <a:rPr lang="en-GB" sz="2400" dirty="0">
                <a:latin typeface="Athelas" panose="02000503000000020003" pitchFamily="2" charset="77"/>
                <a:cs typeface="Big Caslon"/>
              </a:rPr>
              <a:t>Performance is a core part of communications. </a:t>
            </a:r>
          </a:p>
          <a:p>
            <a:r>
              <a:rPr lang="en-GB" sz="2400" dirty="0">
                <a:latin typeface="Athelas" panose="02000503000000020003" pitchFamily="2" charset="77"/>
                <a:cs typeface="Big Caslon"/>
              </a:rPr>
              <a:t>This rule applies from public relations to protest. </a:t>
            </a:r>
          </a:p>
          <a:p>
            <a:r>
              <a:rPr lang="en-GB" sz="2400" dirty="0">
                <a:latin typeface="Athelas" panose="02000503000000020003" pitchFamily="2" charset="77"/>
                <a:cs typeface="Big Caslon"/>
              </a:rPr>
              <a:t>To </a:t>
            </a:r>
            <a:r>
              <a:rPr lang="en-GB" sz="2400" dirty="0" err="1">
                <a:latin typeface="Athelas" panose="02000503000000020003" pitchFamily="2" charset="77"/>
                <a:cs typeface="Big Caslon"/>
              </a:rPr>
              <a:t>artwash</a:t>
            </a:r>
            <a:r>
              <a:rPr lang="en-GB" sz="2400" dirty="0">
                <a:latin typeface="Athelas" panose="02000503000000020003" pitchFamily="2" charset="77"/>
                <a:cs typeface="Big Caslon"/>
              </a:rPr>
              <a:t> is therefore part </a:t>
            </a:r>
            <a:r>
              <a:rPr lang="en-GB" sz="2400" b="1" dirty="0">
                <a:latin typeface="Athelas" panose="02000503000000020003" pitchFamily="2" charset="77"/>
                <a:cs typeface="Big Caslon"/>
              </a:rPr>
              <a:t>public relations</a:t>
            </a:r>
            <a:r>
              <a:rPr lang="en-GB" sz="2400" dirty="0">
                <a:latin typeface="Athelas" panose="02000503000000020003" pitchFamily="2" charset="77"/>
                <a:cs typeface="Big Caslon"/>
              </a:rPr>
              <a:t> and </a:t>
            </a:r>
          </a:p>
          <a:p>
            <a:r>
              <a:rPr lang="en-GB" sz="2400" b="1" dirty="0">
                <a:latin typeface="Athelas" panose="02000503000000020003" pitchFamily="2" charset="77"/>
                <a:cs typeface="Big Caslon"/>
              </a:rPr>
              <a:t>part theatre</a:t>
            </a:r>
            <a:r>
              <a:rPr lang="en-GB" sz="2400" dirty="0">
                <a:latin typeface="Athelas" panose="02000503000000020003" pitchFamily="2" charset="77"/>
                <a:cs typeface="Big Caslon"/>
              </a:rPr>
              <a:t>. Mel Evans, </a:t>
            </a:r>
            <a:r>
              <a:rPr lang="en-GB" sz="2400" i="1" dirty="0" err="1">
                <a:latin typeface="Athelas" panose="02000503000000020003" pitchFamily="2" charset="77"/>
                <a:cs typeface="Big Caslon"/>
              </a:rPr>
              <a:t>Artwash</a:t>
            </a:r>
            <a:endParaRPr lang="en-US" sz="2400" dirty="0">
              <a:latin typeface="Athelas" panose="02000503000000020003" pitchFamily="2" charset="77"/>
              <a:cs typeface="Big Caslon"/>
            </a:endParaRPr>
          </a:p>
        </p:txBody>
      </p:sp>
    </p:spTree>
    <p:extLst>
      <p:ext uri="{BB962C8B-B14F-4D97-AF65-F5344CB8AC3E}">
        <p14:creationId xmlns:p14="http://schemas.microsoft.com/office/powerpoint/2010/main" val="42455842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hlinkClick r:id="rId2"/>
            <a:extLst>
              <a:ext uri="{FF2B5EF4-FFF2-40B4-BE49-F238E27FC236}">
                <a16:creationId xmlns:a16="http://schemas.microsoft.com/office/drawing/2014/main" id="{F8814FAF-3872-AD25-52A9-4D68CA5BFF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748" y="0"/>
            <a:ext cx="513873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screenshot of a website&#10;&#10;Description automatically generated">
            <a:hlinkClick r:id="rId4"/>
            <a:extLst>
              <a:ext uri="{FF2B5EF4-FFF2-40B4-BE49-F238E27FC236}">
                <a16:creationId xmlns:a16="http://schemas.microsoft.com/office/drawing/2014/main" id="{1A9E7F25-C0CE-FAED-5B0E-61B0AC33FF09}"/>
              </a:ext>
            </a:extLst>
          </p:cNvPr>
          <p:cNvPicPr>
            <a:picLocks noChangeAspect="1"/>
          </p:cNvPicPr>
          <p:nvPr/>
        </p:nvPicPr>
        <p:blipFill>
          <a:blip r:embed="rId5"/>
          <a:stretch>
            <a:fillRect/>
          </a:stretch>
        </p:blipFill>
        <p:spPr>
          <a:xfrm>
            <a:off x="5557079" y="1939637"/>
            <a:ext cx="6434940" cy="3250591"/>
          </a:xfrm>
          <a:prstGeom prst="rect">
            <a:avLst/>
          </a:prstGeom>
        </p:spPr>
      </p:pic>
    </p:spTree>
    <p:extLst>
      <p:ext uri="{BB962C8B-B14F-4D97-AF65-F5344CB8AC3E}">
        <p14:creationId xmlns:p14="http://schemas.microsoft.com/office/powerpoint/2010/main" val="973632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br>
              <a:rPr lang="en-US" sz="2400" dirty="0">
                <a:latin typeface="Big Caslon"/>
                <a:cs typeface="Big Caslon"/>
              </a:rPr>
            </a:br>
            <a:br>
              <a:rPr lang="en-US" sz="2400" dirty="0">
                <a:latin typeface="Big Caslon"/>
                <a:cs typeface="Big Caslon"/>
              </a:rPr>
            </a:br>
            <a:br>
              <a:rPr lang="en-US" sz="2400" dirty="0">
                <a:latin typeface="Big Caslon"/>
                <a:cs typeface="Big Caslon"/>
              </a:rPr>
            </a:br>
            <a:br>
              <a:rPr lang="en-US" sz="2400" dirty="0">
                <a:latin typeface="Big Caslon"/>
                <a:cs typeface="Big Caslon"/>
              </a:rPr>
            </a:br>
            <a:r>
              <a:rPr lang="en-US" sz="2400" dirty="0">
                <a:latin typeface="Athelas" panose="02000503000000020003" pitchFamily="2" charset="77"/>
                <a:cs typeface="Big Caslon"/>
              </a:rPr>
              <a:t>Our words spill into this space like oil. We utter a stain; a slick black trail traced through spheres of art and history. It’s a gestural embodiment of the BP oil money invested in the cultural estate. Sponsorship money that </a:t>
            </a:r>
            <a:r>
              <a:rPr lang="en-US" sz="2400" dirty="0" err="1">
                <a:latin typeface="Athelas" panose="02000503000000020003" pitchFamily="2" charset="77"/>
                <a:cs typeface="Big Caslon"/>
              </a:rPr>
              <a:t>artwashes</a:t>
            </a:r>
            <a:r>
              <a:rPr lang="en-US" sz="2400" dirty="0">
                <a:latin typeface="Athelas" panose="02000503000000020003" pitchFamily="2" charset="77"/>
                <a:cs typeface="Big Caslon"/>
              </a:rPr>
              <a:t> the oil giant’s image and grants its social license to operate. This oil trail leads our performance intervention from Tate, through the National Portrait Gallery.  </a:t>
            </a:r>
            <a:r>
              <a:rPr lang="en-US" sz="2400" i="1" dirty="0">
                <a:latin typeface="Athelas" panose="02000503000000020003" pitchFamily="2" charset="77"/>
                <a:cs typeface="Big Caslon"/>
              </a:rPr>
              <a:t>Liberate Tate – 5</a:t>
            </a:r>
            <a:r>
              <a:rPr lang="en-US" sz="2400" i="1" baseline="30000" dirty="0">
                <a:latin typeface="Athelas" panose="02000503000000020003" pitchFamily="2" charset="77"/>
                <a:cs typeface="Big Caslon"/>
              </a:rPr>
              <a:t>th</a:t>
            </a:r>
            <a:r>
              <a:rPr lang="en-US" sz="2400" i="1" dirty="0">
                <a:latin typeface="Athelas" panose="02000503000000020003" pitchFamily="2" charset="77"/>
                <a:cs typeface="Big Caslon"/>
              </a:rPr>
              <a:t> Assessment 2015 </a:t>
            </a:r>
            <a:r>
              <a:rPr lang="en-US" sz="2400" dirty="0">
                <a:latin typeface="Athelas" panose="02000503000000020003" pitchFamily="2" charset="77"/>
                <a:cs typeface="Big Caslon"/>
              </a:rPr>
              <a:t>http://</a:t>
            </a:r>
            <a:r>
              <a:rPr lang="en-US" sz="2400" dirty="0" err="1">
                <a:latin typeface="Athelas" panose="02000503000000020003" pitchFamily="2" charset="77"/>
                <a:cs typeface="Big Caslon"/>
              </a:rPr>
              <a:t>www.liberatetate.org.uk</a:t>
            </a:r>
            <a:r>
              <a:rPr lang="en-US" sz="2400" dirty="0">
                <a:latin typeface="Athelas" panose="02000503000000020003" pitchFamily="2" charset="77"/>
                <a:cs typeface="Big Caslon"/>
              </a:rPr>
              <a:t>/5th-assessment/</a:t>
            </a:r>
            <a:br>
              <a:rPr lang="en-GB" sz="2400" dirty="0">
                <a:latin typeface="Athelas" panose="02000503000000020003" pitchFamily="2" charset="77"/>
                <a:cs typeface="Big Caslon"/>
              </a:rPr>
            </a:br>
            <a:endParaRPr lang="en-US" sz="2400" dirty="0">
              <a:latin typeface="Athelas" panose="02000503000000020003" pitchFamily="2" charset="77"/>
            </a:endParaRPr>
          </a:p>
        </p:txBody>
      </p:sp>
      <p:sp>
        <p:nvSpPr>
          <p:cNvPr id="3" name="Vertical Text Placeholder 2"/>
          <p:cNvSpPr>
            <a:spLocks noGrp="1"/>
          </p:cNvSpPr>
          <p:nvPr>
            <p:ph type="body" orient="vert" idx="1"/>
          </p:nvPr>
        </p:nvSpPr>
        <p:spPr>
          <a:xfrm>
            <a:off x="1981200" y="1600200"/>
            <a:ext cx="8447729" cy="5116280"/>
          </a:xfrm>
        </p:spPr>
        <p:txBody>
          <a:bodyPr/>
          <a:lstStyle/>
          <a:p>
            <a:endParaRPr lang="en-US" dirty="0"/>
          </a:p>
        </p:txBody>
      </p:sp>
      <p:pic>
        <p:nvPicPr>
          <p:cNvPr id="4" name="Picture 3" descr="Screen Shot 2016-04-21 at 23.21.2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1" y="2845706"/>
            <a:ext cx="8486741" cy="4765539"/>
          </a:xfrm>
          <a:prstGeom prst="rect">
            <a:avLst/>
          </a:prstGeom>
        </p:spPr>
      </p:pic>
    </p:spTree>
    <p:extLst>
      <p:ext uri="{BB962C8B-B14F-4D97-AF65-F5344CB8AC3E}">
        <p14:creationId xmlns:p14="http://schemas.microsoft.com/office/powerpoint/2010/main" val="40702824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86100" y="1663700"/>
            <a:ext cx="6019800" cy="3530600"/>
          </a:xfrm>
          <a:prstGeom prst="rect">
            <a:avLst/>
          </a:prstGeom>
        </p:spPr>
      </p:pic>
    </p:spTree>
    <p:extLst>
      <p:ext uri="{BB962C8B-B14F-4D97-AF65-F5344CB8AC3E}">
        <p14:creationId xmlns:p14="http://schemas.microsoft.com/office/powerpoint/2010/main" val="436843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5" name="Rectangle 4104">
            <a:extLst>
              <a:ext uri="{FF2B5EF4-FFF2-40B4-BE49-F238E27FC236}">
                <a16:creationId xmlns:a16="http://schemas.microsoft.com/office/drawing/2014/main" id="{D99D2C73-08B0-4F6B-A8E9-4651E6BDBE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7" name="Rectangle 4106">
            <a:extLst>
              <a:ext uri="{FF2B5EF4-FFF2-40B4-BE49-F238E27FC236}">
                <a16:creationId xmlns:a16="http://schemas.microsoft.com/office/drawing/2014/main" id="{968DB88C-7EF2-487C-85D1-848F61F13E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0" name="Picture 4" descr="Naked climate action protesters disrupt parliament Brexit debate | Dazed">
            <a:extLst>
              <a:ext uri="{FF2B5EF4-FFF2-40B4-BE49-F238E27FC236}">
                <a16:creationId xmlns:a16="http://schemas.microsoft.com/office/drawing/2014/main" id="{6C7E1145-05BD-A8B6-984E-C579B58126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794" r="21646" b="3"/>
          <a:stretch/>
        </p:blipFill>
        <p:spPr bwMode="auto">
          <a:xfrm>
            <a:off x="643467" y="643467"/>
            <a:ext cx="5372099" cy="5571066"/>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XR protesters shut down central London bridges including Westminster | UK  news | The Guardian">
            <a:extLst>
              <a:ext uri="{FF2B5EF4-FFF2-40B4-BE49-F238E27FC236}">
                <a16:creationId xmlns:a16="http://schemas.microsoft.com/office/drawing/2014/main" id="{91025702-6886-0BBF-B5A6-053E04384C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655" r="14023" b="-1"/>
          <a:stretch/>
        </p:blipFill>
        <p:spPr bwMode="auto">
          <a:xfrm>
            <a:off x="6176432" y="643467"/>
            <a:ext cx="5372100"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460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0"/>
            <a:ext cx="9136626" cy="6858000"/>
          </a:xfrm>
          <a:prstGeom prst="rect">
            <a:avLst/>
          </a:prstGeom>
        </p:spPr>
      </p:pic>
    </p:spTree>
    <p:extLst>
      <p:ext uri="{BB962C8B-B14F-4D97-AF65-F5344CB8AC3E}">
        <p14:creationId xmlns:p14="http://schemas.microsoft.com/office/powerpoint/2010/main" val="2371614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Earth Day environmental activism, raised hand with climate change and other  environmental messages, human solidarity and protest to save the earth  Stock Photo - Alamy">
            <a:extLst>
              <a:ext uri="{FF2B5EF4-FFF2-40B4-BE49-F238E27FC236}">
                <a16:creationId xmlns:a16="http://schemas.microsoft.com/office/drawing/2014/main" id="{7703A34E-4629-34E2-C3AB-61D58143037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94278" y="321734"/>
            <a:ext cx="3952612" cy="290517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4C3C86E2-792E-29FA-3D50-C220800B2C1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7201" y="3987074"/>
            <a:ext cx="5426764" cy="2048603"/>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2058">
            <a:extLst>
              <a:ext uri="{FF2B5EF4-FFF2-40B4-BE49-F238E27FC236}">
                <a16:creationId xmlns:a16="http://schemas.microsoft.com/office/drawing/2014/main" id="{799448F2-0E5B-42DA-B2D1-11A14E947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0280" y="0"/>
            <a:ext cx="9144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1" name="Rectangle 2060">
            <a:extLst>
              <a:ext uri="{FF2B5EF4-FFF2-40B4-BE49-F238E27FC236}">
                <a16:creationId xmlns:a16="http://schemas.microsoft.com/office/drawing/2014/main" id="{4E8A7552-20E1-4F34-ADAB-C1DB6634D4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83280"/>
            <a:ext cx="6126480" cy="914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4" name="Picture 6" descr="Greta Thunberg | Biography, Climate Change, &amp; Activism | Britannica">
            <a:extLst>
              <a:ext uri="{FF2B5EF4-FFF2-40B4-BE49-F238E27FC236}">
                <a16:creationId xmlns:a16="http://schemas.microsoft.com/office/drawing/2014/main" id="{65C25799-A805-7A5B-BA8B-B987742451A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843831" y="321734"/>
            <a:ext cx="4355169" cy="6069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2506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Just Stop Oil: My guide to smarter protesting">
            <a:extLst>
              <a:ext uri="{FF2B5EF4-FFF2-40B4-BE49-F238E27FC236}">
                <a16:creationId xmlns:a16="http://schemas.microsoft.com/office/drawing/2014/main" id="{2A53ABE6-53DF-08AF-418E-4656713076A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1662906"/>
            <a:ext cx="5291666" cy="353218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5 ways Just Stop Oil's £40m taxpayer cost could have been spent | UK | News  | Express.co.uk">
            <a:extLst>
              <a:ext uri="{FF2B5EF4-FFF2-40B4-BE49-F238E27FC236}">
                <a16:creationId xmlns:a16="http://schemas.microsoft.com/office/drawing/2014/main" id="{BB94B896-64F2-7979-3EF3-2A898BC7E8B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6865" y="1940719"/>
            <a:ext cx="5291667" cy="2976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91825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Roadblocks, soup hurling, superglue … Just Stop Oil protests divide  activists on direct action | Climate crisis | The Guardian">
            <a:extLst>
              <a:ext uri="{FF2B5EF4-FFF2-40B4-BE49-F238E27FC236}">
                <a16:creationId xmlns:a16="http://schemas.microsoft.com/office/drawing/2014/main" id="{8D152B02-E5E7-538B-58D2-AC9B6D7558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136" b="9878"/>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09960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1478</TotalTime>
  <Words>2095</Words>
  <Application>Microsoft Macintosh PowerPoint</Application>
  <PresentationFormat>Widescreen</PresentationFormat>
  <Paragraphs>123</Paragraphs>
  <Slides>46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Arial</vt:lpstr>
      <vt:lpstr>Athelas</vt:lpstr>
      <vt:lpstr>Big Caslon</vt:lpstr>
      <vt:lpstr>Calibri</vt:lpstr>
      <vt:lpstr>Calibri Light</vt:lpstr>
      <vt:lpstr>Century Gothic</vt:lpstr>
      <vt:lpstr>ñ_Ô'B9ò</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Ernst Logar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Liberate Tate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“It started with a crude spill/on the Gulf Coast/from a rig of BP…”</vt:lpstr>
      <vt:lpstr>PowerPoint Presentation</vt:lpstr>
      <vt:lpstr>PowerPoint Presentation</vt:lpstr>
      <vt:lpstr>PowerPoint Presentation</vt:lpstr>
      <vt:lpstr>    Our words spill into this space like oil. We utter a stain; a slick black trail traced through spheres of art and history. It’s a gestural embodiment of the BP oil money invested in the cultural estate. Sponsorship money that artwashes the oil giant’s image and grants its social license to operate. This oil trail leads our performance intervention from Tate, through the National Portrait Gallery.  Liberate Tate – 5th Assessment 2015 http://www.liberatetate.org.uk/5th-assessment/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Macdonald, Graeme</dc:creator>
  <cp:lastModifiedBy>Macdonald, Graeme</cp:lastModifiedBy>
  <cp:revision>8</cp:revision>
  <dcterms:created xsi:type="dcterms:W3CDTF">2023-11-20T10:15:08Z</dcterms:created>
  <dcterms:modified xsi:type="dcterms:W3CDTF">2023-11-21T10:55:30Z</dcterms:modified>
</cp:coreProperties>
</file>