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9" r:id="rId3"/>
    <p:sldId id="275" r:id="rId4"/>
    <p:sldId id="283" r:id="rId5"/>
    <p:sldId id="272" r:id="rId6"/>
    <p:sldId id="276" r:id="rId7"/>
    <p:sldId id="280" r:id="rId8"/>
    <p:sldId id="277" r:id="rId9"/>
    <p:sldId id="278" r:id="rId10"/>
    <p:sldId id="279" r:id="rId11"/>
    <p:sldId id="284" r:id="rId12"/>
    <p:sldId id="281" r:id="rId13"/>
    <p:sldId id="28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725"/>
    <p:restoredTop sz="94560"/>
  </p:normalViewPr>
  <p:slideViewPr>
    <p:cSldViewPr snapToGrid="0" snapToObjects="1">
      <p:cViewPr varScale="1">
        <p:scale>
          <a:sx n="97" d="100"/>
          <a:sy n="97" d="100"/>
        </p:scale>
        <p:origin x="42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E6049-190D-BD49-AFB8-73FB7211ED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831EA0-E122-CB44-9843-E133C7C116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2F2747E-4BCB-8C46-927C-A74C86C9D048}"/>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5" name="Footer Placeholder 4">
            <a:extLst>
              <a:ext uri="{FF2B5EF4-FFF2-40B4-BE49-F238E27FC236}">
                <a16:creationId xmlns:a16="http://schemas.microsoft.com/office/drawing/2014/main" id="{1FC05FA1-141E-BF47-A1F6-6B8F2FC192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2D95D1-2223-AC4A-B2FC-92CC8F9E9D2E}"/>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3078365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32A3B-8887-084C-89A0-2DCC9A3B7D9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6A905A-54E2-8342-B13C-4BD803D125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A4E7C0-8516-A042-8BB3-E237FF0EDFF0}"/>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5" name="Footer Placeholder 4">
            <a:extLst>
              <a:ext uri="{FF2B5EF4-FFF2-40B4-BE49-F238E27FC236}">
                <a16:creationId xmlns:a16="http://schemas.microsoft.com/office/drawing/2014/main" id="{0DF84E0C-0A38-DF43-8364-F100BFB156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DFFFDB-5D7B-0C4D-91EF-5CC374F41536}"/>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1999582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686B87-1A59-2847-89E3-376AD851A6B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DB4EB2A-39D9-0740-A533-936CB7A3E69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9A7DF1-D19C-2245-9390-B9C3946CD9AC}"/>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5" name="Footer Placeholder 4">
            <a:extLst>
              <a:ext uri="{FF2B5EF4-FFF2-40B4-BE49-F238E27FC236}">
                <a16:creationId xmlns:a16="http://schemas.microsoft.com/office/drawing/2014/main" id="{42315D2B-111F-0143-95EE-8849C6460A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CA6460-9F4C-534C-94F8-DFA6262CE94A}"/>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133283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A1B97-2916-194B-BCD5-001F25F9D8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8AE83-9EEA-4342-B5D3-99412DE2769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167F26-A035-4840-840B-EC973F7EE925}"/>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5" name="Footer Placeholder 4">
            <a:extLst>
              <a:ext uri="{FF2B5EF4-FFF2-40B4-BE49-F238E27FC236}">
                <a16:creationId xmlns:a16="http://schemas.microsoft.com/office/drawing/2014/main" id="{B956458E-CD12-254B-98D6-3DF24489C3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49A7FC-4E51-CC4E-B511-A0FF99DA8703}"/>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294734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0B2D2-4C00-DC4A-B1AA-09BF56451B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E2762FA-8D17-F144-90BE-F18CED776D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82CB356-C340-FA49-8BDA-DD817F93E7B1}"/>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5" name="Footer Placeholder 4">
            <a:extLst>
              <a:ext uri="{FF2B5EF4-FFF2-40B4-BE49-F238E27FC236}">
                <a16:creationId xmlns:a16="http://schemas.microsoft.com/office/drawing/2014/main" id="{5D30D888-8593-FB4E-9940-6AD5118283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A37F20-982A-2740-9508-D3CED0614BDE}"/>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496162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F6A66-1C76-EA46-A31A-79447E19E6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6F486E-1FFE-BC44-9FC2-A0C18FB1745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06A95C1-7A70-CD4A-8B12-A501F7EB67C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DA4D3F-946E-5F42-ACA8-395FC0D58B4D}"/>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6" name="Footer Placeholder 5">
            <a:extLst>
              <a:ext uri="{FF2B5EF4-FFF2-40B4-BE49-F238E27FC236}">
                <a16:creationId xmlns:a16="http://schemas.microsoft.com/office/drawing/2014/main" id="{636A072B-4CA8-A047-A870-76549266BA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1D6F62-8C4C-F547-A778-B7C57517990B}"/>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3016463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F47CE-EF2B-C046-A649-E9AD2D862C6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5CD445A-60DD-5E49-BF04-4BBA440D21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881E229-EC7D-1040-ACA3-21D87AD3AB7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41B68C6-BED5-A54A-BBF7-AA0486A4EE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F081D99-FE64-1844-BECD-D0F1CAD2250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160E073-7AF0-D949-B724-9877B78015D8}"/>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8" name="Footer Placeholder 7">
            <a:extLst>
              <a:ext uri="{FF2B5EF4-FFF2-40B4-BE49-F238E27FC236}">
                <a16:creationId xmlns:a16="http://schemas.microsoft.com/office/drawing/2014/main" id="{1D8F4681-70F8-E14A-AC79-195846E5CA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8344D0-E0DB-EC47-9BE7-47D2849CDF78}"/>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484599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4FA1F-EAB8-184B-8095-69FDA65BF9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F70D395-5E70-C841-B861-581889012853}"/>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4" name="Footer Placeholder 3">
            <a:extLst>
              <a:ext uri="{FF2B5EF4-FFF2-40B4-BE49-F238E27FC236}">
                <a16:creationId xmlns:a16="http://schemas.microsoft.com/office/drawing/2014/main" id="{4A93531A-852D-2D49-AFD4-4801E404AB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238A93-8C93-294C-857A-FF6EF5DF744A}"/>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4108835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275339-83ED-3F40-9CDB-7A8F0C44A712}"/>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3" name="Footer Placeholder 2">
            <a:extLst>
              <a:ext uri="{FF2B5EF4-FFF2-40B4-BE49-F238E27FC236}">
                <a16:creationId xmlns:a16="http://schemas.microsoft.com/office/drawing/2014/main" id="{884DCB11-FE93-A047-8E23-0F74F821EA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E47A01-80FD-B849-9DF1-59118383C909}"/>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1134160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B61E5-DA87-394E-8E87-9E30BBED75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EA84A8-964F-D243-9B38-F44D6CD3DF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7BB26BF-9FAA-6F49-A748-BDCCC6C6D5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BF255DC-03CE-E244-A60E-844B6DC07AFA}"/>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6" name="Footer Placeholder 5">
            <a:extLst>
              <a:ext uri="{FF2B5EF4-FFF2-40B4-BE49-F238E27FC236}">
                <a16:creationId xmlns:a16="http://schemas.microsoft.com/office/drawing/2014/main" id="{5D38815E-68D1-9448-97A3-0BCBBAE2FB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23B565-C242-5B45-8C58-DE3DD9817F20}"/>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3706632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6ABEF-51AF-2342-B122-CA19F4574A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47F2023-2ACA-C84B-997E-D7598CE352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ED7BFD-9733-E14F-B475-060EEC98A1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83BDD46-1BFE-424F-9538-35337EEAB459}"/>
              </a:ext>
            </a:extLst>
          </p:cNvPr>
          <p:cNvSpPr>
            <a:spLocks noGrp="1"/>
          </p:cNvSpPr>
          <p:nvPr>
            <p:ph type="dt" sz="half" idx="10"/>
          </p:nvPr>
        </p:nvSpPr>
        <p:spPr/>
        <p:txBody>
          <a:bodyPr/>
          <a:lstStyle/>
          <a:p>
            <a:fld id="{E1291500-229F-604B-9A8A-09B84E6C3A96}" type="datetimeFigureOut">
              <a:rPr lang="en-US" smtClean="0"/>
              <a:t>2/12/24</a:t>
            </a:fld>
            <a:endParaRPr lang="en-US"/>
          </a:p>
        </p:txBody>
      </p:sp>
      <p:sp>
        <p:nvSpPr>
          <p:cNvPr id="6" name="Footer Placeholder 5">
            <a:extLst>
              <a:ext uri="{FF2B5EF4-FFF2-40B4-BE49-F238E27FC236}">
                <a16:creationId xmlns:a16="http://schemas.microsoft.com/office/drawing/2014/main" id="{66FC8399-2BC5-0343-8715-C284D5DAC0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ED345E-05AE-F440-8AE5-FEA16A40F187}"/>
              </a:ext>
            </a:extLst>
          </p:cNvPr>
          <p:cNvSpPr>
            <a:spLocks noGrp="1"/>
          </p:cNvSpPr>
          <p:nvPr>
            <p:ph type="sldNum" sz="quarter" idx="12"/>
          </p:nvPr>
        </p:nvSpPr>
        <p:spPr/>
        <p:txBody>
          <a:bodyPr/>
          <a:lstStyle/>
          <a:p>
            <a:fld id="{46C1FB54-7E84-3A4D-9827-BE908CC962B9}" type="slidenum">
              <a:rPr lang="en-US" smtClean="0"/>
              <a:t>‹#›</a:t>
            </a:fld>
            <a:endParaRPr lang="en-US"/>
          </a:p>
        </p:txBody>
      </p:sp>
    </p:spTree>
    <p:extLst>
      <p:ext uri="{BB962C8B-B14F-4D97-AF65-F5344CB8AC3E}">
        <p14:creationId xmlns:p14="http://schemas.microsoft.com/office/powerpoint/2010/main" val="2404448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3215C5-26CA-C449-AAE8-3B4F03E9A0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920A89-2597-3643-B378-0171598106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D9F2C5-B01E-3F41-9F30-E01C24F756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91500-229F-604B-9A8A-09B84E6C3A96}" type="datetimeFigureOut">
              <a:rPr lang="en-US" smtClean="0"/>
              <a:t>2/12/24</a:t>
            </a:fld>
            <a:endParaRPr lang="en-US"/>
          </a:p>
        </p:txBody>
      </p:sp>
      <p:sp>
        <p:nvSpPr>
          <p:cNvPr id="5" name="Footer Placeholder 4">
            <a:extLst>
              <a:ext uri="{FF2B5EF4-FFF2-40B4-BE49-F238E27FC236}">
                <a16:creationId xmlns:a16="http://schemas.microsoft.com/office/drawing/2014/main" id="{B011DF24-1579-CB4F-91EC-F42697F3C6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483C978-DD4B-154E-89A7-E71D209870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C1FB54-7E84-3A4D-9827-BE908CC962B9}" type="slidenum">
              <a:rPr lang="en-US" smtClean="0"/>
              <a:t>‹#›</a:t>
            </a:fld>
            <a:endParaRPr lang="en-US"/>
          </a:p>
        </p:txBody>
      </p:sp>
    </p:spTree>
    <p:extLst>
      <p:ext uri="{BB962C8B-B14F-4D97-AF65-F5344CB8AC3E}">
        <p14:creationId xmlns:p14="http://schemas.microsoft.com/office/powerpoint/2010/main" val="2725894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C1E9F-6E3C-784F-A4AA-E74F013E37E2}"/>
              </a:ext>
            </a:extLst>
          </p:cNvPr>
          <p:cNvSpPr>
            <a:spLocks noGrp="1"/>
          </p:cNvSpPr>
          <p:nvPr>
            <p:ph type="ctrTitle"/>
          </p:nvPr>
        </p:nvSpPr>
        <p:spPr/>
        <p:txBody>
          <a:bodyPr/>
          <a:lstStyle/>
          <a:p>
            <a:endParaRPr lang="en-US" dirty="0"/>
          </a:p>
        </p:txBody>
      </p:sp>
      <p:sp>
        <p:nvSpPr>
          <p:cNvPr id="3" name="Subtitle 2">
            <a:extLst>
              <a:ext uri="{FF2B5EF4-FFF2-40B4-BE49-F238E27FC236}">
                <a16:creationId xmlns:a16="http://schemas.microsoft.com/office/drawing/2014/main" id="{F7B5978E-688D-264B-A5A0-F104BAAB2A99}"/>
              </a:ext>
            </a:extLst>
          </p:cNvPr>
          <p:cNvSpPr>
            <a:spLocks noGrp="1"/>
          </p:cNvSpPr>
          <p:nvPr>
            <p:ph type="subTitle" idx="1"/>
          </p:nvPr>
        </p:nvSpPr>
        <p:spPr>
          <a:xfrm>
            <a:off x="4783014" y="4906108"/>
            <a:ext cx="6545386" cy="1211936"/>
          </a:xfrm>
        </p:spPr>
        <p:txBody>
          <a:bodyPr>
            <a:noAutofit/>
          </a:bodyPr>
          <a:lstStyle/>
          <a:p>
            <a:pPr algn="l"/>
            <a:r>
              <a:rPr lang="en-US" sz="4000" dirty="0">
                <a:solidFill>
                  <a:schemeClr val="bg1"/>
                </a:solidFill>
                <a:latin typeface="Garamond" panose="02020404030301010803" pitchFamily="18" charset="0"/>
              </a:rPr>
              <a:t>Radioactive Colonialism and Leslie Marmon Silko’s </a:t>
            </a:r>
            <a:r>
              <a:rPr lang="en-US" sz="4000" i="1" dirty="0">
                <a:solidFill>
                  <a:schemeClr val="bg1"/>
                </a:solidFill>
                <a:latin typeface="Garamond" panose="02020404030301010803" pitchFamily="18" charset="0"/>
              </a:rPr>
              <a:t>Ceremony</a:t>
            </a:r>
          </a:p>
        </p:txBody>
      </p:sp>
      <p:sp>
        <p:nvSpPr>
          <p:cNvPr id="4" name="AutoShape 2" descr="Image result for ceremony silko"/>
          <p:cNvSpPr>
            <a:spLocks noChangeAspect="1" noChangeArrowheads="1"/>
          </p:cNvSpPr>
          <p:nvPr/>
        </p:nvSpPr>
        <p:spPr bwMode="auto">
          <a:xfrm>
            <a:off x="1349829" y="4024726"/>
            <a:ext cx="472480" cy="47248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8" name="Picture 4" descr="Image result for ceremony silk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9828" y="817415"/>
            <a:ext cx="3248297" cy="5300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644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66CAC-3D66-EAC7-5C8B-922A98B004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2F3B1EE-EB43-7072-68E1-7F6B44C3776B}"/>
              </a:ext>
            </a:extLst>
          </p:cNvPr>
          <p:cNvSpPr>
            <a:spLocks noGrp="1"/>
          </p:cNvSpPr>
          <p:nvPr>
            <p:ph idx="1"/>
          </p:nvPr>
        </p:nvSpPr>
        <p:spPr/>
        <p:txBody>
          <a:bodyPr/>
          <a:lstStyle/>
          <a:p>
            <a:endParaRPr lang="en-US"/>
          </a:p>
        </p:txBody>
      </p:sp>
      <p:pic>
        <p:nvPicPr>
          <p:cNvPr id="2052" name="Picture 4" descr="Jackpile-Paguate Uranium Mine - Anderson Engineering">
            <a:extLst>
              <a:ext uri="{FF2B5EF4-FFF2-40B4-BE49-F238E27FC236}">
                <a16:creationId xmlns:a16="http://schemas.microsoft.com/office/drawing/2014/main" id="{8550C78D-FDB5-A4CC-4F06-D0130762C7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8500" y="349250"/>
            <a:ext cx="8255000" cy="6159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795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96675C8-9C9B-140E-30B9-7E35313D0DE7}"/>
            </a:ext>
          </a:extLst>
        </p:cNvPr>
        <p:cNvGrpSpPr/>
        <p:nvPr/>
      </p:nvGrpSpPr>
      <p:grpSpPr>
        <a:xfrm>
          <a:off x="0" y="0"/>
          <a:ext cx="0" cy="0"/>
          <a:chOff x="0" y="0"/>
          <a:chExt cx="0" cy="0"/>
        </a:xfrm>
      </p:grpSpPr>
      <p:sp>
        <p:nvSpPr>
          <p:cNvPr id="2059" name="Rectangle 2058">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Jackpile-Paguate Uranium Mine - Anderson Engineering">
            <a:extLst>
              <a:ext uri="{FF2B5EF4-FFF2-40B4-BE49-F238E27FC236}">
                <a16:creationId xmlns:a16="http://schemas.microsoft.com/office/drawing/2014/main" id="{38E05B06-E47A-5C89-11FA-C9966FB7F8CF}"/>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24497"/>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814C9C-BA89-E3B6-BF06-237ABB507366}"/>
              </a:ext>
            </a:extLst>
          </p:cNvPr>
          <p:cNvSpPr>
            <a:spLocks noGrp="1"/>
          </p:cNvSpPr>
          <p:nvPr>
            <p:ph type="title"/>
          </p:nvPr>
        </p:nvSpPr>
        <p:spPr>
          <a:xfrm>
            <a:off x="838200" y="365125"/>
            <a:ext cx="10515600" cy="1325563"/>
          </a:xfrm>
        </p:spPr>
        <p:txBody>
          <a:bodyPr>
            <a:normAutofit/>
          </a:bodyPr>
          <a:lstStyle/>
          <a:p>
            <a:endParaRPr lang="en-US">
              <a:solidFill>
                <a:srgbClr val="FFFFFF"/>
              </a:solidFill>
            </a:endParaRPr>
          </a:p>
        </p:txBody>
      </p:sp>
      <p:sp>
        <p:nvSpPr>
          <p:cNvPr id="3" name="Content Placeholder 2">
            <a:extLst>
              <a:ext uri="{FF2B5EF4-FFF2-40B4-BE49-F238E27FC236}">
                <a16:creationId xmlns:a16="http://schemas.microsoft.com/office/drawing/2014/main" id="{F656B513-9449-39A1-0C7D-87B3B198C141}"/>
              </a:ext>
            </a:extLst>
          </p:cNvPr>
          <p:cNvSpPr>
            <a:spLocks noGrp="1"/>
          </p:cNvSpPr>
          <p:nvPr>
            <p:ph idx="1"/>
          </p:nvPr>
        </p:nvSpPr>
        <p:spPr>
          <a:xfrm>
            <a:off x="838200" y="1825625"/>
            <a:ext cx="10515600" cy="4351338"/>
          </a:xfrm>
        </p:spPr>
        <p:txBody>
          <a:bodyPr>
            <a:normAutofit/>
          </a:bodyPr>
          <a:lstStyle/>
          <a:p>
            <a:pPr marL="0" indent="0">
              <a:buNone/>
            </a:pPr>
            <a:r>
              <a:rPr lang="en-GB" sz="2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“All that remains of the gardens and orchards that used to grow in the sandy flats of southeast of </a:t>
            </a:r>
            <a:r>
              <a:rPr lang="en-GB" sz="2200" dirty="0" err="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Paguate</a:t>
            </a:r>
            <a:r>
              <a:rPr lang="en-GB" sz="2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village are the stories of the lovely big peaches and apricots that people used to grow. The </a:t>
            </a:r>
            <a:r>
              <a:rPr lang="en-GB" sz="2200" dirty="0" err="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Jackpile</a:t>
            </a:r>
            <a:r>
              <a:rPr lang="en-GB" sz="2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Mine is an open pit that has been blasted out of the many hundreds of acres where the orchards and melon patches once grew. The Laguna people have not witnessed changes to the land without strong reactions. Descriptions of the landscape </a:t>
            </a:r>
            <a:r>
              <a:rPr lang="en-GB" sz="2200" i="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before </a:t>
            </a:r>
            <a:r>
              <a:rPr lang="en-GB" sz="2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the mine are as vivid as any description of the present-day destruction by the open-pit mining. By its very ugliness and by the violence it does to the land, the </a:t>
            </a:r>
            <a:r>
              <a:rPr lang="en-GB" sz="2200" dirty="0" err="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Jackpile</a:t>
            </a:r>
            <a:r>
              <a:rPr lang="en-GB" sz="2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Mine insures that, from now on, it, too, will be included in the vast body of narratives that makes up the history of the Laguna people and the Pueblo landscape. And the description of what that landscape looked like </a:t>
            </a:r>
            <a:r>
              <a:rPr lang="en-GB" sz="2200" i="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before</a:t>
            </a:r>
            <a:r>
              <a:rPr lang="en-GB" sz="2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the uranium mining will always carry considerable impact” (Leslie Marmon Silko, “Interior and Exterior landscapes” </a:t>
            </a:r>
            <a:r>
              <a:rPr lang="en-GB" sz="2200" i="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Yellow Woman and a Beauty of the Spirit: Essays on Native American Life Today</a:t>
            </a:r>
            <a:r>
              <a:rPr lang="en-GB" sz="2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Simon &amp; Schuster, 1996. pp</a:t>
            </a:r>
            <a:r>
              <a:rPr lang="en-GB" sz="2200" i="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a:t>
            </a:r>
            <a:r>
              <a:rPr lang="en-GB" sz="2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43-4)</a:t>
            </a:r>
          </a:p>
          <a:p>
            <a:endParaRPr lang="en-US" sz="2200" dirty="0">
              <a:solidFill>
                <a:srgbClr val="FFFF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6683390"/>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F4017-B1A7-68FE-7BA2-0A4A1BAA11F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EC92E69-8CAF-4A57-A76C-7605AC70E3E2}"/>
              </a:ext>
            </a:extLst>
          </p:cNvPr>
          <p:cNvSpPr>
            <a:spLocks noGrp="1"/>
          </p:cNvSpPr>
          <p:nvPr>
            <p:ph idx="1"/>
          </p:nvPr>
        </p:nvSpPr>
        <p:spPr/>
        <p:txBody>
          <a:bodyPr/>
          <a:lstStyle/>
          <a:p>
            <a:endParaRPr lang="en-US"/>
          </a:p>
        </p:txBody>
      </p:sp>
      <p:pic>
        <p:nvPicPr>
          <p:cNvPr id="3076" name="Picture 4" descr="U.S. 1.,RUKEYSER, Muriel.,1938">
            <a:extLst>
              <a:ext uri="{FF2B5EF4-FFF2-40B4-BE49-F238E27FC236}">
                <a16:creationId xmlns:a16="http://schemas.microsoft.com/office/drawing/2014/main" id="{77C8987A-8B53-F8F9-2D69-F72F486B62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3420" y="499156"/>
            <a:ext cx="5677807" cy="5677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26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CCC3B4-96CD-538D-D3F9-DCD07D576029}"/>
              </a:ext>
            </a:extLst>
          </p:cNvPr>
          <p:cNvSpPr>
            <a:spLocks noGrp="1"/>
          </p:cNvSpPr>
          <p:nvPr>
            <p:ph type="title"/>
          </p:nvPr>
        </p:nvSpPr>
        <p:spPr>
          <a:xfrm>
            <a:off x="5297762" y="329184"/>
            <a:ext cx="6251110" cy="1783080"/>
          </a:xfrm>
        </p:spPr>
        <p:txBody>
          <a:bodyPr anchor="b">
            <a:normAutofit/>
          </a:bodyPr>
          <a:lstStyle/>
          <a:p>
            <a:endParaRPr lang="en-US" sz="5400"/>
          </a:p>
        </p:txBody>
      </p:sp>
      <p:pic>
        <p:nvPicPr>
          <p:cNvPr id="4098" name="Picture 2" descr="American Road Narratives by Ann Brigham | Waterstones">
            <a:extLst>
              <a:ext uri="{FF2B5EF4-FFF2-40B4-BE49-F238E27FC236}">
                <a16:creationId xmlns:a16="http://schemas.microsoft.com/office/drawing/2014/main" id="{3763C990-B62C-882B-93CB-8E2A29B9FB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011"/>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410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A5176E9-CFB3-F770-F296-D9F827D5DDAA}"/>
              </a:ext>
            </a:extLst>
          </p:cNvPr>
          <p:cNvSpPr>
            <a:spLocks noGrp="1"/>
          </p:cNvSpPr>
          <p:nvPr>
            <p:ph idx="1"/>
          </p:nvPr>
        </p:nvSpPr>
        <p:spPr>
          <a:xfrm>
            <a:off x="5297762" y="2706624"/>
            <a:ext cx="6251110" cy="3483864"/>
          </a:xfrm>
        </p:spPr>
        <p:txBody>
          <a:bodyPr>
            <a:normAutofit/>
          </a:bodyPr>
          <a:lstStyle/>
          <a:p>
            <a:r>
              <a:rPr lang="en-GB" sz="1900" kern="100">
                <a:latin typeface="Calibri" panose="020F0502020204030204" pitchFamily="34" charset="0"/>
                <a:ea typeface="Times New Roman" panose="02020603050405020304" pitchFamily="18" charset="0"/>
                <a:cs typeface="Calibri" panose="020F0502020204030204" pitchFamily="34" charset="0"/>
              </a:rPr>
              <a:t>“</a:t>
            </a:r>
            <a:r>
              <a:rPr lang="en-GB" sz="1900" kern="100">
                <a:effectLst/>
                <a:latin typeface="Calibri" panose="020F0502020204030204" pitchFamily="34" charset="0"/>
                <a:ea typeface="Times New Roman" panose="02020603050405020304" pitchFamily="18" charset="0"/>
                <a:cs typeface="Calibri" panose="020F0502020204030204" pitchFamily="34" charset="0"/>
              </a:rPr>
              <a:t>the road trip is not merely the means but the actual manifestation of an authentic American experience” Ann Brigham, </a:t>
            </a:r>
            <a:r>
              <a:rPr lang="en-GB" sz="1900" b="0" i="1">
                <a:effectLst/>
                <a:latin typeface="Calibri" panose="020F0502020204030204" pitchFamily="34" charset="0"/>
                <a:cs typeface="Calibri" panose="020F0502020204030204" pitchFamily="34" charset="0"/>
              </a:rPr>
              <a:t>American Road Narratives: Reimagining Mobility in Literature and Film</a:t>
            </a:r>
            <a:r>
              <a:rPr lang="en-GB" sz="1900" b="0" i="0">
                <a:effectLst/>
                <a:latin typeface="Calibri" panose="020F0502020204030204" pitchFamily="34" charset="0"/>
                <a:cs typeface="Calibri" panose="020F0502020204030204" pitchFamily="34" charset="0"/>
              </a:rPr>
              <a:t>. University of Virginia Press, 2015.</a:t>
            </a:r>
          </a:p>
          <a:p>
            <a:endParaRPr lang="en-GB" sz="1900" kern="100">
              <a:effectLst/>
              <a:latin typeface="Calibri" panose="020F0502020204030204" pitchFamily="34" charset="0"/>
              <a:ea typeface="Times New Roman" panose="02020603050405020304" pitchFamily="18" charset="0"/>
              <a:cs typeface="Calibri" panose="020F0502020204030204" pitchFamily="34" charset="0"/>
            </a:endParaRPr>
          </a:p>
          <a:p>
            <a:r>
              <a:rPr lang="en-GB" sz="1900" kern="100">
                <a:latin typeface="Calibri" panose="020F0502020204030204" pitchFamily="34" charset="0"/>
                <a:ea typeface="Times New Roman" panose="02020603050405020304" pitchFamily="18" charset="0"/>
                <a:cs typeface="Calibri" panose="020F0502020204030204" pitchFamily="34" charset="0"/>
              </a:rPr>
              <a:t>“P</a:t>
            </a:r>
            <a:r>
              <a:rPr lang="en-GB" sz="1900" kern="100">
                <a:effectLst/>
                <a:latin typeface="Calibri" panose="020F0502020204030204" pitchFamily="34" charset="0"/>
                <a:ea typeface="Times New Roman" panose="02020603050405020304" pitchFamily="18" charset="0"/>
                <a:cs typeface="Calibri" panose="020F0502020204030204" pitchFamily="34" charset="0"/>
              </a:rPr>
              <a:t>ostwar and postmodern road stories offer a glimpse not only of contemporary automobility but also of the revolution in authority between people clinging to prewar social privileges […] and those who turned the story of America’s open road into a declaration of independence. “Katie Mills, </a:t>
            </a:r>
            <a:r>
              <a:rPr lang="en-GB" sz="1900" b="0" i="1">
                <a:effectLst/>
                <a:latin typeface="Calibri" panose="020F0502020204030204" pitchFamily="34" charset="0"/>
                <a:cs typeface="Calibri" panose="020F0502020204030204" pitchFamily="34" charset="0"/>
              </a:rPr>
              <a:t>The road story and the rebel</a:t>
            </a:r>
            <a:r>
              <a:rPr lang="en-GB" sz="1900" b="0" i="0">
                <a:effectLst/>
                <a:latin typeface="Calibri" panose="020F0502020204030204" pitchFamily="34" charset="0"/>
                <a:cs typeface="Calibri" panose="020F0502020204030204" pitchFamily="34" charset="0"/>
              </a:rPr>
              <a:t>. SIU Press, 2006.</a:t>
            </a:r>
            <a:endParaRPr lang="en-GB" sz="1900" kern="100">
              <a:effectLst/>
              <a:latin typeface="Calibri" panose="020F0502020204030204" pitchFamily="34" charset="0"/>
              <a:ea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978297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7AD57-AFCE-6740-923A-F081FEED1BE6}"/>
              </a:ext>
            </a:extLst>
          </p:cNvPr>
          <p:cNvSpPr>
            <a:spLocks noGrp="1"/>
          </p:cNvSpPr>
          <p:nvPr>
            <p:ph type="title"/>
          </p:nvPr>
        </p:nvSpPr>
        <p:spPr/>
        <p:txBody>
          <a:bodyPr/>
          <a:lstStyle/>
          <a:p>
            <a:endParaRPr lang="en-US"/>
          </a:p>
        </p:txBody>
      </p:sp>
      <p:sp>
        <p:nvSpPr>
          <p:cNvPr id="4" name="Content Placeholder 2">
            <a:extLst>
              <a:ext uri="{FF2B5EF4-FFF2-40B4-BE49-F238E27FC236}">
                <a16:creationId xmlns:a16="http://schemas.microsoft.com/office/drawing/2014/main" id="{3EDEF346-40FC-7241-AEE2-2932821E74D2}"/>
              </a:ext>
            </a:extLst>
          </p:cNvPr>
          <p:cNvSpPr txBox="1">
            <a:spLocks/>
          </p:cNvSpPr>
          <p:nvPr/>
        </p:nvSpPr>
        <p:spPr>
          <a:xfrm>
            <a:off x="8324528" y="2804071"/>
            <a:ext cx="3210980" cy="337289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bg1"/>
                </a:solidFill>
                <a:latin typeface="Garamond" panose="02020404030301010803" pitchFamily="18" charset="0"/>
              </a:rPr>
              <a:t>Louisiana Purchase (1803)</a:t>
            </a:r>
          </a:p>
          <a:p>
            <a:r>
              <a:rPr lang="en-GB" dirty="0">
                <a:solidFill>
                  <a:schemeClr val="bg1"/>
                </a:solidFill>
                <a:latin typeface="Garamond" panose="02020404030301010803" pitchFamily="18" charset="0"/>
              </a:rPr>
              <a:t>Indian Removal Act 1830</a:t>
            </a:r>
          </a:p>
          <a:p>
            <a:r>
              <a:rPr lang="en-GB" dirty="0">
                <a:solidFill>
                  <a:schemeClr val="bg1"/>
                </a:solidFill>
                <a:latin typeface="Garamond" panose="02020404030301010803" pitchFamily="18" charset="0"/>
              </a:rPr>
              <a:t>Mexican-US War 1848</a:t>
            </a:r>
          </a:p>
          <a:p>
            <a:r>
              <a:rPr lang="en-GB" dirty="0">
                <a:solidFill>
                  <a:schemeClr val="bg1"/>
                </a:solidFill>
                <a:latin typeface="Garamond" panose="02020404030301010803" pitchFamily="18" charset="0"/>
              </a:rPr>
              <a:t>Dawes ‘Homesteading’ Act 1887</a:t>
            </a:r>
          </a:p>
        </p:txBody>
      </p:sp>
      <p:pic>
        <p:nvPicPr>
          <p:cNvPr id="5" name="Picture 4">
            <a:extLst>
              <a:ext uri="{FF2B5EF4-FFF2-40B4-BE49-F238E27FC236}">
                <a16:creationId xmlns:a16="http://schemas.microsoft.com/office/drawing/2014/main" id="{9851B2C7-45B4-5C44-B80A-AEA54ABB2D64}"/>
              </a:ext>
            </a:extLst>
          </p:cNvPr>
          <p:cNvPicPr>
            <a:picLocks noChangeAspect="1"/>
          </p:cNvPicPr>
          <p:nvPr/>
        </p:nvPicPr>
        <p:blipFill>
          <a:blip r:embed="rId2"/>
          <a:stretch>
            <a:fillRect/>
          </a:stretch>
        </p:blipFill>
        <p:spPr>
          <a:xfrm>
            <a:off x="567559" y="283488"/>
            <a:ext cx="7678477" cy="5893475"/>
          </a:xfrm>
          <a:prstGeom prst="rect">
            <a:avLst/>
          </a:prstGeom>
        </p:spPr>
      </p:pic>
    </p:spTree>
    <p:extLst>
      <p:ext uri="{BB962C8B-B14F-4D97-AF65-F5344CB8AC3E}">
        <p14:creationId xmlns:p14="http://schemas.microsoft.com/office/powerpoint/2010/main" val="1378286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AB7CC-2052-D76A-7DDB-DC08FF01E13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0207304-FA15-C672-2BD1-ABD31867F03B}"/>
              </a:ext>
            </a:extLst>
          </p:cNvPr>
          <p:cNvSpPr>
            <a:spLocks noGrp="1"/>
          </p:cNvSpPr>
          <p:nvPr>
            <p:ph idx="1"/>
          </p:nvPr>
        </p:nvSpPr>
        <p:spPr>
          <a:xfrm>
            <a:off x="8105679" y="2600326"/>
            <a:ext cx="3852959" cy="3304000"/>
          </a:xfrm>
        </p:spPr>
        <p:txBody>
          <a:bodyPr>
            <a:noAutofit/>
          </a:bodyPr>
          <a:lstStyle/>
          <a:p>
            <a:pPr marL="0" indent="0">
              <a:buNone/>
            </a:pPr>
            <a:r>
              <a:rPr lang="en-CA" sz="200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“Allotment combined the making of land into private property and the taking of that private property from Indians.” </a:t>
            </a:r>
          </a:p>
          <a:p>
            <a:pPr marL="0" indent="0">
              <a:buNone/>
            </a:pPr>
            <a:r>
              <a:rPr lang="en-CA" sz="160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 David Chang </a:t>
            </a:r>
            <a:r>
              <a:rPr lang="en-GB" sz="1600" b="0" i="0" dirty="0">
                <a:solidFill>
                  <a:schemeClr val="bg1"/>
                </a:solidFill>
                <a:effectLst/>
                <a:latin typeface="Calibri" panose="020F0502020204030204" pitchFamily="34" charset="0"/>
                <a:cs typeface="Calibri" panose="020F0502020204030204" pitchFamily="34" charset="0"/>
              </a:rPr>
              <a:t>Chang, David A. </a:t>
            </a:r>
            <a:r>
              <a:rPr lang="en-GB" sz="1600" b="0" i="1" dirty="0">
                <a:solidFill>
                  <a:schemeClr val="bg1"/>
                </a:solidFill>
                <a:effectLst/>
                <a:latin typeface="Calibri" panose="020F0502020204030204" pitchFamily="34" charset="0"/>
                <a:cs typeface="Calibri" panose="020F0502020204030204" pitchFamily="34" charset="0"/>
              </a:rPr>
              <a:t>The color of the land: race, nation, and the politics of landownership in Oklahoma, 1832-1929</a:t>
            </a:r>
            <a:r>
              <a:rPr lang="en-GB" sz="1600" b="0" i="0" dirty="0">
                <a:solidFill>
                  <a:schemeClr val="bg1"/>
                </a:solidFill>
                <a:effectLst/>
                <a:latin typeface="Calibri" panose="020F0502020204030204" pitchFamily="34" charset="0"/>
                <a:cs typeface="Calibri" panose="020F0502020204030204" pitchFamily="34" charset="0"/>
              </a:rPr>
              <a:t>. </a:t>
            </a:r>
            <a:r>
              <a:rPr lang="en-GB" sz="1600" b="0" i="0" dirty="0" err="1">
                <a:solidFill>
                  <a:schemeClr val="bg1"/>
                </a:solidFill>
                <a:effectLst/>
                <a:latin typeface="Calibri" panose="020F0502020204030204" pitchFamily="34" charset="0"/>
                <a:cs typeface="Calibri" panose="020F0502020204030204" pitchFamily="34" charset="0"/>
              </a:rPr>
              <a:t>Univ</a:t>
            </a:r>
            <a:r>
              <a:rPr lang="en-GB" sz="1600" b="0" i="0" dirty="0">
                <a:solidFill>
                  <a:schemeClr val="bg1"/>
                </a:solidFill>
                <a:effectLst/>
                <a:latin typeface="Calibri" panose="020F0502020204030204" pitchFamily="34" charset="0"/>
                <a:cs typeface="Calibri" panose="020F0502020204030204" pitchFamily="34" charset="0"/>
              </a:rPr>
              <a:t> of North Carolina Press, 2010.</a:t>
            </a:r>
            <a:r>
              <a:rPr lang="en-CA" sz="160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 108.</a:t>
            </a:r>
          </a:p>
          <a:p>
            <a:pPr marL="0" indent="0">
              <a:buNone/>
            </a:pPr>
            <a:endParaRPr lang="en-CA" sz="1600" dirty="0">
              <a:solidFill>
                <a:schemeClr val="bg1"/>
              </a:solidFill>
              <a:latin typeface="Calibri" panose="020F0502020204030204" pitchFamily="34" charset="0"/>
              <a:cs typeface="Calibri" panose="020F0502020204030204" pitchFamily="34" charset="0"/>
            </a:endParaRPr>
          </a:p>
          <a:p>
            <a:pPr marL="0" indent="0">
              <a:buNone/>
            </a:pPr>
            <a:endParaRPr lang="en-US" sz="2000" dirty="0">
              <a:solidFill>
                <a:schemeClr val="bg1"/>
              </a:solidFill>
              <a:latin typeface="Calibri" panose="020F0502020204030204" pitchFamily="34" charset="0"/>
              <a:cs typeface="Calibri" panose="020F0502020204030204" pitchFamily="34" charset="0"/>
            </a:endParaRPr>
          </a:p>
        </p:txBody>
      </p:sp>
      <p:pic>
        <p:nvPicPr>
          <p:cNvPr id="3074" name="Picture 2">
            <a:extLst>
              <a:ext uri="{FF2B5EF4-FFF2-40B4-BE49-F238E27FC236}">
                <a16:creationId xmlns:a16="http://schemas.microsoft.com/office/drawing/2014/main" id="{56A4EE9D-D110-423E-9988-07E96A1BBA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924" y="235363"/>
            <a:ext cx="7521755" cy="5811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8031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42B52-06FB-E1C2-4BDF-06BD1C152E0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F3AD4EC-58DB-7A3B-63D6-AC2DA7F30BF3}"/>
              </a:ext>
            </a:extLst>
          </p:cNvPr>
          <p:cNvSpPr>
            <a:spLocks noGrp="1"/>
          </p:cNvSpPr>
          <p:nvPr>
            <p:ph idx="1"/>
          </p:nvPr>
        </p:nvSpPr>
        <p:spPr/>
        <p:txBody>
          <a:bodyPr>
            <a:normAutofit/>
          </a:bodyPr>
          <a:lstStyle/>
          <a:p>
            <a:pPr marL="0" indent="0" algn="l">
              <a:buNone/>
            </a:pPr>
            <a:r>
              <a:rPr lang="en-GB" sz="1600" b="0" i="0">
                <a:solidFill>
                  <a:schemeClr val="bg1"/>
                </a:solidFill>
                <a:effectLst/>
                <a:latin typeface="Calibri" panose="020F0502020204030204" pitchFamily="34" charset="0"/>
                <a:cs typeface="Calibri" panose="020F0502020204030204" pitchFamily="34" charset="0"/>
              </a:rPr>
              <a:t>“He </a:t>
            </a:r>
            <a:r>
              <a:rPr lang="en-GB" sz="1600" b="0" i="0" dirty="0">
                <a:solidFill>
                  <a:schemeClr val="bg1"/>
                </a:solidFill>
                <a:effectLst/>
                <a:latin typeface="Calibri" panose="020F0502020204030204" pitchFamily="34" charset="0"/>
                <a:cs typeface="Calibri" panose="020F0502020204030204" pitchFamily="34" charset="0"/>
              </a:rPr>
              <a:t>had a stack of books on the floor beside his bed, with his reading glasses sitting on top. Every night, for a few minutes after he got in bed, he’d read about cattle breeding in the books the extension agent had loaned to him. Scientific cattle breeding was very complicated, he said, and he used to wait until Rocky and Tayo were doing their homework on the kitchen table, and then he would come in from the back room, with his glasses on, carrying a book. “Read this,” he would tell Rocky, “and see if you think it’s saying the same thing I think it says,” When Rocky finished it, Josiah pushed the book in front of Tayo and pointed at the passage. Then he’d say, “Well?” And the boys would tell him what they got out of it. “That’s what I thought too,” Josiah would say, “but it seemed like such a stupid idea I wasn’t sure if I was understanding it right.” The problem was the books were written by white people who did not think about drought or winter blizzards or dry thistles, which the cattle had to live with. </a:t>
            </a:r>
            <a:r>
              <a:rPr lang="en-GB" sz="1600" dirty="0">
                <a:solidFill>
                  <a:schemeClr val="bg1"/>
                </a:solidFill>
                <a:latin typeface="Calibri" panose="020F0502020204030204" pitchFamily="34" charset="0"/>
                <a:cs typeface="Calibri" panose="020F0502020204030204" pitchFamily="34" charset="0"/>
              </a:rPr>
              <a:t>[…] </a:t>
            </a:r>
            <a:r>
              <a:rPr lang="en-GB" sz="1600" b="0" i="0" dirty="0">
                <a:solidFill>
                  <a:schemeClr val="bg1"/>
                </a:solidFill>
                <a:effectLst/>
                <a:latin typeface="Calibri" panose="020F0502020204030204" pitchFamily="34" charset="0"/>
                <a:cs typeface="Calibri" panose="020F0502020204030204" pitchFamily="34" charset="0"/>
              </a:rPr>
              <a:t>“I guess we will have to get along without these books,” he said. “We’ll have to do things our own way. Maybe we’ll even write our own book, Cattle Raising on Indian Land, or how to raise cattle that don’t eat grass or drink water.” Tayo and Robert laughed with him, but Rocky was quiet. He looked up from his books. “Those books are written by scientists. They know everything there is to know about beef cattle. That’s the trouble with the way the people around here have always done things—they never knew what they were doing.” He went back to reading his book. He did not hesitate to speak like that, to his father and his uncle, because the subject was books and scientific knowledge —those things that Rocky had learned to believe in. Tayo was suddenly sad because what Rocky said was true. What did they know about raising cattle? They weren’t scientists.</a:t>
            </a:r>
            <a:r>
              <a:rPr lang="en-US" sz="1600" b="0" i="0" dirty="0">
                <a:solidFill>
                  <a:schemeClr val="bg1"/>
                </a:solidFill>
                <a:effectLst/>
                <a:latin typeface="Calibri" panose="020F0502020204030204" pitchFamily="34" charset="0"/>
                <a:cs typeface="Calibri" panose="020F0502020204030204" pitchFamily="34" charset="0"/>
              </a:rPr>
              <a:t>”</a:t>
            </a:r>
            <a:endParaRPr lang="en-GB" sz="1600" b="0" i="0" dirty="0">
              <a:solidFill>
                <a:schemeClr val="bg1"/>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00679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5C77D-6C54-BE95-A325-CFBFB8BBBD4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5E3DE172-5429-830E-88D1-DA7F90DED9C2}"/>
              </a:ext>
            </a:extLst>
          </p:cNvPr>
          <p:cNvSpPr>
            <a:spLocks noGrp="1"/>
          </p:cNvSpPr>
          <p:nvPr>
            <p:ph idx="1"/>
          </p:nvPr>
        </p:nvSpPr>
        <p:spPr>
          <a:xfrm>
            <a:off x="838200" y="1915297"/>
            <a:ext cx="6477000" cy="5484986"/>
          </a:xfrm>
        </p:spPr>
        <p:txBody>
          <a:bodyPr>
            <a:normAutofit/>
          </a:bodyPr>
          <a:lstStyle/>
          <a:p>
            <a:pPr marL="0" indent="0">
              <a:buNone/>
            </a:pPr>
            <a:endParaRPr lang="en-US" sz="2000" dirty="0">
              <a:solidFill>
                <a:schemeClr val="bg1"/>
              </a:solidFill>
              <a:latin typeface="Fd40213-Identity-H"/>
            </a:endParaRPr>
          </a:p>
          <a:p>
            <a:pPr marL="0" indent="0">
              <a:buNone/>
            </a:pPr>
            <a:r>
              <a:rPr lang="en-GB" sz="2000" dirty="0">
                <a:solidFill>
                  <a:schemeClr val="bg1"/>
                </a:solidFill>
                <a:effectLst/>
                <a:latin typeface="Fd40213-Identity-H"/>
              </a:rPr>
              <a:t>“It allegedly cares for Indian lands and resources. Education, health services, and technical assistance are provided to the major tribes by the Bureau of Indian Affairs which is in the Department of the Interior” (Vine Deloria, </a:t>
            </a:r>
            <a:r>
              <a:rPr lang="en-GB" sz="2000" i="1" dirty="0">
                <a:solidFill>
                  <a:schemeClr val="bg1"/>
                </a:solidFill>
                <a:effectLst/>
                <a:latin typeface="Fd40213-Identity-H"/>
              </a:rPr>
              <a:t>Custer Died for Your Sins: An Indian Manifesto</a:t>
            </a:r>
            <a:r>
              <a:rPr lang="en-GB" sz="2000" dirty="0">
                <a:solidFill>
                  <a:schemeClr val="bg1"/>
                </a:solidFill>
                <a:effectLst/>
                <a:latin typeface="Fd40213-Identity-H"/>
              </a:rPr>
              <a:t>,</a:t>
            </a:r>
            <a:r>
              <a:rPr lang="en-GB" sz="2000" i="1" dirty="0">
                <a:solidFill>
                  <a:schemeClr val="bg1"/>
                </a:solidFill>
                <a:effectLst/>
                <a:latin typeface="Fd40213-Identity-H"/>
              </a:rPr>
              <a:t> </a:t>
            </a:r>
            <a:r>
              <a:rPr lang="en-GB" sz="2000" dirty="0">
                <a:solidFill>
                  <a:schemeClr val="bg1"/>
                </a:solidFill>
                <a:effectLst/>
                <a:latin typeface="Fd40213-Identity-H"/>
              </a:rPr>
              <a:t>13)</a:t>
            </a:r>
            <a:endParaRPr lang="en-GB" sz="2000" dirty="0">
              <a:solidFill>
                <a:schemeClr val="bg1"/>
              </a:solidFill>
            </a:endParaRPr>
          </a:p>
          <a:p>
            <a:pPr marL="0" indent="0">
              <a:buNone/>
            </a:pPr>
            <a:endParaRPr lang="en-GB" sz="2000" dirty="0">
              <a:solidFill>
                <a:schemeClr val="bg1"/>
              </a:solidFill>
            </a:endParaRPr>
          </a:p>
        </p:txBody>
      </p:sp>
      <p:pic>
        <p:nvPicPr>
          <p:cNvPr id="1026" name="Picture 2" descr="Custer Died for Your Sins - Wikipedia">
            <a:extLst>
              <a:ext uri="{FF2B5EF4-FFF2-40B4-BE49-F238E27FC236}">
                <a16:creationId xmlns:a16="http://schemas.microsoft.com/office/drawing/2014/main" id="{51F10F0E-7CA2-4FC2-A294-B6E87E1259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5600" y="1480175"/>
            <a:ext cx="3378200" cy="473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589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1DD2D-D463-9DCC-2E53-479CBAA27C8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3AE2874-8E30-4D66-01E4-A22A91AA0C47}"/>
              </a:ext>
            </a:extLst>
          </p:cNvPr>
          <p:cNvSpPr>
            <a:spLocks noGrp="1"/>
          </p:cNvSpPr>
          <p:nvPr>
            <p:ph idx="1"/>
          </p:nvPr>
        </p:nvSpPr>
        <p:spPr/>
        <p:txBody>
          <a:bodyPr/>
          <a:lstStyle/>
          <a:p>
            <a:pPr marL="0" indent="0">
              <a:buNone/>
            </a:pPr>
            <a:r>
              <a:rPr lang="en-GB" sz="1800" kern="10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“A primary (and classic) vehicle of </a:t>
            </a:r>
            <a:r>
              <a:rPr lang="en-GB" sz="1800" kern="100" dirty="0" err="1">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neocolonialism</a:t>
            </a:r>
            <a:r>
              <a:rPr lang="en-GB" sz="1800" kern="10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 was created under the so-called ‘Indian Reorganization Act’ (1934) whereby the United States imposed a system of ‘tribal council’ governments on each reservation, a mechanism designed to replace traditional (and resistant) Indian governmental forms with an apparatus approved by and owing its allegiance to Washington DC […] The US rational was/is readily apparent. The new ‘governments’ were charged with responsibilities for ‘economic planning:’ mineral lease negotiations, contracting with external corporate agencies, long-term agricultural/ranching leasing, water-rights negotiations, land transfers, and so on, all of which required direct approval from Bureau of Indian Affairs representatives prior to consummation, and most of which had long been staunchly resisted by the traditional leadership” (Winona LaDuke and Ward Churchill, “Radioactive colonialism,” 54)</a:t>
            </a:r>
            <a:endParaRPr lang="en-GB" sz="1800" kern="100" dirty="0">
              <a:solidFill>
                <a:schemeClr val="bg1"/>
              </a:solidFill>
              <a:effectLst/>
              <a:latin typeface="Calibri" panose="020F0502020204030204" pitchFamily="34" charset="0"/>
              <a:ea typeface="Aptos" panose="020B0004020202020204" pitchFamily="34" charset="0"/>
              <a:cs typeface="Calibri" panose="020F0502020204030204" pitchFamily="34" charset="0"/>
            </a:endParaRPr>
          </a:p>
          <a:p>
            <a:endParaRPr lang="en-US"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0939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A096E-8251-39C5-9FEB-D1507E84B33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771DA20-D7CC-A8EF-1F53-F8274B5765D7}"/>
              </a:ext>
            </a:extLst>
          </p:cNvPr>
          <p:cNvSpPr>
            <a:spLocks noGrp="1"/>
          </p:cNvSpPr>
          <p:nvPr>
            <p:ph idx="1"/>
          </p:nvPr>
        </p:nvSpPr>
        <p:spPr/>
        <p:txBody>
          <a:bodyPr/>
          <a:lstStyle/>
          <a:p>
            <a:endParaRPr lang="en-US"/>
          </a:p>
        </p:txBody>
      </p:sp>
      <p:pic>
        <p:nvPicPr>
          <p:cNvPr id="1028" name="Picture 4">
            <a:extLst>
              <a:ext uri="{FF2B5EF4-FFF2-40B4-BE49-F238E27FC236}">
                <a16:creationId xmlns:a16="http://schemas.microsoft.com/office/drawing/2014/main" id="{577001DB-B0CE-CC3D-B85D-A18CC36CE3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925" y="0"/>
            <a:ext cx="105981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426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leanup of abandoned uranium mines stirs demand for workers | Wyoming  Public Media">
            <a:extLst>
              <a:ext uri="{FF2B5EF4-FFF2-40B4-BE49-F238E27FC236}">
                <a16:creationId xmlns:a16="http://schemas.microsoft.com/office/drawing/2014/main" id="{1821BBB9-B682-A7CA-C23F-27143ACE7BC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35024" y="1968618"/>
            <a:ext cx="5260976" cy="350094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A959F8C-A66A-972C-53B7-C293507110B4}"/>
              </a:ext>
            </a:extLst>
          </p:cNvPr>
          <p:cNvSpPr>
            <a:spLocks noGrp="1"/>
          </p:cNvSpPr>
          <p:nvPr>
            <p:ph idx="1"/>
          </p:nvPr>
        </p:nvSpPr>
        <p:spPr>
          <a:xfrm>
            <a:off x="6981824" y="3146400"/>
            <a:ext cx="4391025" cy="2454300"/>
          </a:xfrm>
        </p:spPr>
        <p:txBody>
          <a:bodyPr>
            <a:normAutofit lnSpcReduction="10000"/>
          </a:bodyPr>
          <a:lstStyle/>
          <a:p>
            <a:pPr marL="0" indent="0">
              <a:buNone/>
            </a:pPr>
            <a:r>
              <a:rPr lang="en-GB" sz="2400" dirty="0">
                <a:solidFill>
                  <a:schemeClr val="bg1">
                    <a:alpha val="80000"/>
                  </a:schemeClr>
                </a:solidFill>
                <a:latin typeface="Aptos" panose="020B0004020202020204" pitchFamily="34" charset="0"/>
                <a:ea typeface="Aptos" panose="020B0004020202020204" pitchFamily="34" charset="0"/>
                <a:cs typeface="Times New Roman" panose="02020603050405020304" pitchFamily="18" charset="0"/>
              </a:rPr>
              <a:t>“Having grown up poor, I know I felt personally better off, was able to help my family, and I bought a car shortly”</a:t>
            </a:r>
          </a:p>
          <a:p>
            <a:pPr marL="0" indent="0">
              <a:buNone/>
            </a:pPr>
            <a:r>
              <a:rPr lang="en-GB" sz="2400" dirty="0">
                <a:solidFill>
                  <a:schemeClr val="bg1">
                    <a:alpha val="80000"/>
                  </a:schemeClr>
                </a:solidFill>
                <a:latin typeface="Aptos" panose="020B0004020202020204" pitchFamily="34" charset="0"/>
                <a:ea typeface="Aptos" panose="020B0004020202020204" pitchFamily="34" charset="0"/>
                <a:cs typeface="Times New Roman" panose="02020603050405020304" pitchFamily="18" charset="0"/>
              </a:rPr>
              <a:t> Simon </a:t>
            </a:r>
            <a:r>
              <a:rPr lang="en-GB" sz="2400" dirty="0">
                <a:solidFill>
                  <a:schemeClr val="bg1">
                    <a:alpha val="80000"/>
                  </a:schemeClr>
                </a:solidFill>
                <a:effectLst/>
                <a:latin typeface="Aptos" panose="020B0004020202020204" pitchFamily="34" charset="0"/>
                <a:ea typeface="Aptos" panose="020B0004020202020204" pitchFamily="34" charset="0"/>
                <a:cs typeface="Times New Roman" panose="02020603050405020304" pitchFamily="18" charset="0"/>
              </a:rPr>
              <a:t>Ortiz, “Introduction,” </a:t>
            </a:r>
            <a:r>
              <a:rPr lang="en-GB" sz="2400" i="1" dirty="0">
                <a:solidFill>
                  <a:schemeClr val="bg1">
                    <a:alpha val="80000"/>
                  </a:schemeClr>
                </a:solidFill>
                <a:effectLst/>
                <a:latin typeface="Aptos" panose="020B0004020202020204" pitchFamily="34" charset="0"/>
                <a:ea typeface="Aptos" panose="020B0004020202020204" pitchFamily="34" charset="0"/>
                <a:cs typeface="Times New Roman" panose="02020603050405020304" pitchFamily="18" charset="0"/>
              </a:rPr>
              <a:t>Woven Stone, </a:t>
            </a:r>
            <a:r>
              <a:rPr lang="en-GB" sz="2400" dirty="0">
                <a:solidFill>
                  <a:schemeClr val="bg1">
                    <a:alpha val="80000"/>
                  </a:schemeClr>
                </a:solidFill>
                <a:effectLst/>
                <a:latin typeface="Aptos" panose="020B0004020202020204" pitchFamily="34" charset="0"/>
                <a:ea typeface="Aptos" panose="020B0004020202020204" pitchFamily="34" charset="0"/>
                <a:cs typeface="Times New Roman" panose="02020603050405020304" pitchFamily="18" charset="0"/>
              </a:rPr>
              <a:t>University of Arizona Press, 2022, 22).</a:t>
            </a:r>
            <a:endParaRPr lang="en-US" sz="2400" dirty="0">
              <a:solidFill>
                <a:schemeClr val="bg1">
                  <a:alpha val="80000"/>
                </a:schemeClr>
              </a:solidFill>
            </a:endParaRPr>
          </a:p>
        </p:txBody>
      </p:sp>
    </p:spTree>
    <p:extLst>
      <p:ext uri="{BB962C8B-B14F-4D97-AF65-F5344CB8AC3E}">
        <p14:creationId xmlns:p14="http://schemas.microsoft.com/office/powerpoint/2010/main" val="1474297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4FF1A1-738F-030A-C27A-636E4FED3140}"/>
              </a:ext>
            </a:extLst>
          </p:cNvPr>
          <p:cNvSpPr>
            <a:spLocks noGrp="1"/>
          </p:cNvSpPr>
          <p:nvPr>
            <p:ph type="title"/>
          </p:nvPr>
        </p:nvSpPr>
        <p:spPr>
          <a:xfrm>
            <a:off x="761800" y="762001"/>
            <a:ext cx="5334197" cy="1708242"/>
          </a:xfrm>
        </p:spPr>
        <p:txBody>
          <a:bodyPr anchor="ctr">
            <a:normAutofit/>
          </a:bodyPr>
          <a:lstStyle/>
          <a:p>
            <a:endParaRPr lang="en-US" sz="4000"/>
          </a:p>
        </p:txBody>
      </p:sp>
      <p:sp>
        <p:nvSpPr>
          <p:cNvPr id="3" name="Content Placeholder 2">
            <a:extLst>
              <a:ext uri="{FF2B5EF4-FFF2-40B4-BE49-F238E27FC236}">
                <a16:creationId xmlns:a16="http://schemas.microsoft.com/office/drawing/2014/main" id="{1CAD5159-277F-E8FF-D517-D6AC7B4F8B77}"/>
              </a:ext>
            </a:extLst>
          </p:cNvPr>
          <p:cNvSpPr>
            <a:spLocks noGrp="1"/>
          </p:cNvSpPr>
          <p:nvPr>
            <p:ph idx="1"/>
          </p:nvPr>
        </p:nvSpPr>
        <p:spPr>
          <a:xfrm>
            <a:off x="761800" y="2470244"/>
            <a:ext cx="5334197" cy="3769835"/>
          </a:xfrm>
        </p:spPr>
        <p:txBody>
          <a:bodyPr anchor="ctr">
            <a:normAutofit/>
          </a:bodyPr>
          <a:lstStyle/>
          <a:p>
            <a:pPr marL="0" indent="0">
              <a:buNone/>
            </a:pPr>
            <a:r>
              <a:rPr lang="en-GB" sz="1900">
                <a:effectLst/>
                <a:latin typeface="Aptos" panose="020B0004020202020204" pitchFamily="34" charset="0"/>
                <a:ea typeface="Aptos" panose="020B0004020202020204" pitchFamily="34" charset="0"/>
                <a:cs typeface="Times New Roman" panose="02020603050405020304" pitchFamily="18" charset="0"/>
              </a:rPr>
              <a:t>“The ripening of contradictions and the growth of the struggle in the Middle-East, the main source of oil for imperialism, brought about an energy crisis in the imperialist nations. [...] From that time, we could detect an alteration in their profit-making strategy. They re-directed their investments in oil exploration from the Middle-East [...] to the imperialist nations” </a:t>
            </a:r>
          </a:p>
          <a:p>
            <a:pPr marL="0" indent="0">
              <a:buNone/>
            </a:pPr>
            <a:r>
              <a:rPr lang="en-GB" sz="1900">
                <a:effectLst/>
                <a:latin typeface="Aptos" panose="020B0004020202020204" pitchFamily="34" charset="0"/>
                <a:ea typeface="Aptos" panose="020B0004020202020204" pitchFamily="34" charset="0"/>
                <a:cs typeface="Times New Roman" panose="02020603050405020304" pitchFamily="18" charset="0"/>
              </a:rPr>
              <a:t>“The Native Study Group” qtd in Glen </a:t>
            </a:r>
            <a:r>
              <a:rPr lang="en-GB" sz="1900">
                <a:latin typeface="Aptos" panose="020B0004020202020204" pitchFamily="34" charset="0"/>
                <a:cs typeface="Times New Roman" panose="02020603050405020304" pitchFamily="18" charset="0"/>
              </a:rPr>
              <a:t>Coulthard, “"Once Were Maoists: Third World Currents in Fourth World Anti-colonialism, Vancouver, 1967–1975." </a:t>
            </a:r>
            <a:r>
              <a:rPr lang="en-GB" sz="1900" i="1">
                <a:latin typeface="Aptos" panose="020B0004020202020204" pitchFamily="34" charset="0"/>
                <a:cs typeface="Times New Roman" panose="02020603050405020304" pitchFamily="18" charset="0"/>
              </a:rPr>
              <a:t>Routledge Handbook of Critical Indigenous Studies,</a:t>
            </a:r>
            <a:r>
              <a:rPr lang="en-GB" sz="1900">
                <a:latin typeface="Aptos" panose="020B0004020202020204" pitchFamily="34" charset="0"/>
                <a:cs typeface="Times New Roman" panose="02020603050405020304" pitchFamily="18" charset="0"/>
              </a:rPr>
              <a:t> Routledge, 2020, 383)</a:t>
            </a:r>
            <a:endParaRPr lang="en-US" sz="1900">
              <a:latin typeface="Aptos" panose="020B0004020202020204" pitchFamily="34" charset="0"/>
              <a:cs typeface="Times New Roman" panose="02020603050405020304" pitchFamily="18" charset="0"/>
            </a:endParaRPr>
          </a:p>
        </p:txBody>
      </p:sp>
      <p:pic>
        <p:nvPicPr>
          <p:cNvPr id="2050" name="Picture 2" descr="The Importance of Newspapers for the Red Power Movement - JSTOR Daily">
            <a:extLst>
              <a:ext uri="{FF2B5EF4-FFF2-40B4-BE49-F238E27FC236}">
                <a16:creationId xmlns:a16="http://schemas.microsoft.com/office/drawing/2014/main" id="{D30AA630-CD16-F9A0-A2AF-92A5FDF1A6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220" r="22944" b="-1"/>
          <a:stretch/>
        </p:blipFill>
        <p:spPr bwMode="auto">
          <a:xfrm>
            <a:off x="6857797" y="-10886"/>
            <a:ext cx="5334204" cy="6868886"/>
          </a:xfrm>
          <a:prstGeom prst="rect">
            <a:avLst/>
          </a:prstGeom>
          <a:noFill/>
          <a:effectLst>
            <a:outerShdw blurRad="127000" dist="50800" dir="10800000" sx="99000" sy="99000" algn="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64283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22690</TotalTime>
  <Words>1162</Words>
  <Application>Microsoft Macintosh PowerPoint</Application>
  <PresentationFormat>Widescreen</PresentationFormat>
  <Paragraphs>19</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Aptos</vt:lpstr>
      <vt:lpstr>Arial</vt:lpstr>
      <vt:lpstr>Calibri</vt:lpstr>
      <vt:lpstr>Calibri Light</vt:lpstr>
      <vt:lpstr>Fd40213-Identity-H</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24</cp:revision>
  <dcterms:created xsi:type="dcterms:W3CDTF">2019-01-17T08:50:16Z</dcterms:created>
  <dcterms:modified xsi:type="dcterms:W3CDTF">2024-02-12T18:30:16Z</dcterms:modified>
</cp:coreProperties>
</file>