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3" r:id="rId3"/>
    <p:sldId id="259" r:id="rId4"/>
    <p:sldId id="260" r:id="rId5"/>
    <p:sldId id="262" r:id="rId6"/>
    <p:sldId id="264" r:id="rId7"/>
    <p:sldId id="257" r:id="rId8"/>
    <p:sldId id="258" r:id="rId9"/>
    <p:sldId id="265"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94649"/>
  </p:normalViewPr>
  <p:slideViewPr>
    <p:cSldViewPr snapToGrid="0">
      <p:cViewPr>
        <p:scale>
          <a:sx n="64" d="100"/>
          <a:sy n="64" d="100"/>
        </p:scale>
        <p:origin x="1096" y="7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313687-745D-85ED-995E-D0C4B00D7A63}"/>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688C1F08-CB93-C13C-FE3D-2A3F412B74F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DAE428A8-2C1F-0F44-F65B-9B0CE8DF60B3}"/>
              </a:ext>
            </a:extLst>
          </p:cNvPr>
          <p:cNvSpPr>
            <a:spLocks noGrp="1"/>
          </p:cNvSpPr>
          <p:nvPr>
            <p:ph type="dt" sz="half" idx="10"/>
          </p:nvPr>
        </p:nvSpPr>
        <p:spPr/>
        <p:txBody>
          <a:bodyPr/>
          <a:lstStyle/>
          <a:p>
            <a:fld id="{89416ED1-8B47-5649-A5EB-2CC690360D7A}" type="datetimeFigureOut">
              <a:rPr lang="en-US" smtClean="0"/>
              <a:t>2/14/24</a:t>
            </a:fld>
            <a:endParaRPr lang="en-US"/>
          </a:p>
        </p:txBody>
      </p:sp>
      <p:sp>
        <p:nvSpPr>
          <p:cNvPr id="5" name="Footer Placeholder 4">
            <a:extLst>
              <a:ext uri="{FF2B5EF4-FFF2-40B4-BE49-F238E27FC236}">
                <a16:creationId xmlns:a16="http://schemas.microsoft.com/office/drawing/2014/main" id="{5F15AE48-E523-5282-7731-79E3F2FBC5B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47EC03A-5542-611F-A347-B437877D6A17}"/>
              </a:ext>
            </a:extLst>
          </p:cNvPr>
          <p:cNvSpPr>
            <a:spLocks noGrp="1"/>
          </p:cNvSpPr>
          <p:nvPr>
            <p:ph type="sldNum" sz="quarter" idx="12"/>
          </p:nvPr>
        </p:nvSpPr>
        <p:spPr/>
        <p:txBody>
          <a:bodyPr/>
          <a:lstStyle/>
          <a:p>
            <a:fld id="{1B35072A-16B2-044C-ACE2-44C6B73E6A5C}" type="slidenum">
              <a:rPr lang="en-US" smtClean="0"/>
              <a:t>‹#›</a:t>
            </a:fld>
            <a:endParaRPr lang="en-US"/>
          </a:p>
        </p:txBody>
      </p:sp>
    </p:spTree>
    <p:extLst>
      <p:ext uri="{BB962C8B-B14F-4D97-AF65-F5344CB8AC3E}">
        <p14:creationId xmlns:p14="http://schemas.microsoft.com/office/powerpoint/2010/main" val="37427967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A9A886-54CC-AE50-0506-52785360ED09}"/>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33CE0704-1F8E-F7AC-B5FC-50787D6FE7C8}"/>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F276C9-84B3-CED0-9494-7673CCC6AA85}"/>
              </a:ext>
            </a:extLst>
          </p:cNvPr>
          <p:cNvSpPr>
            <a:spLocks noGrp="1"/>
          </p:cNvSpPr>
          <p:nvPr>
            <p:ph type="dt" sz="half" idx="10"/>
          </p:nvPr>
        </p:nvSpPr>
        <p:spPr/>
        <p:txBody>
          <a:bodyPr/>
          <a:lstStyle/>
          <a:p>
            <a:fld id="{89416ED1-8B47-5649-A5EB-2CC690360D7A}" type="datetimeFigureOut">
              <a:rPr lang="en-US" smtClean="0"/>
              <a:t>2/14/24</a:t>
            </a:fld>
            <a:endParaRPr lang="en-US"/>
          </a:p>
        </p:txBody>
      </p:sp>
      <p:sp>
        <p:nvSpPr>
          <p:cNvPr id="5" name="Footer Placeholder 4">
            <a:extLst>
              <a:ext uri="{FF2B5EF4-FFF2-40B4-BE49-F238E27FC236}">
                <a16:creationId xmlns:a16="http://schemas.microsoft.com/office/drawing/2014/main" id="{46CD7028-820C-A3BF-5E5C-DD100009A41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007C13A-1B10-A1B2-7F01-D1997A48E1AF}"/>
              </a:ext>
            </a:extLst>
          </p:cNvPr>
          <p:cNvSpPr>
            <a:spLocks noGrp="1"/>
          </p:cNvSpPr>
          <p:nvPr>
            <p:ph type="sldNum" sz="quarter" idx="12"/>
          </p:nvPr>
        </p:nvSpPr>
        <p:spPr/>
        <p:txBody>
          <a:bodyPr/>
          <a:lstStyle/>
          <a:p>
            <a:fld id="{1B35072A-16B2-044C-ACE2-44C6B73E6A5C}" type="slidenum">
              <a:rPr lang="en-US" smtClean="0"/>
              <a:t>‹#›</a:t>
            </a:fld>
            <a:endParaRPr lang="en-US"/>
          </a:p>
        </p:txBody>
      </p:sp>
    </p:spTree>
    <p:extLst>
      <p:ext uri="{BB962C8B-B14F-4D97-AF65-F5344CB8AC3E}">
        <p14:creationId xmlns:p14="http://schemas.microsoft.com/office/powerpoint/2010/main" val="1498978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064FFA-EA2E-11B0-3498-2361DDD43580}"/>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86CFC28C-D542-F99C-B2CE-1D1D421A7446}"/>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EDAB441-FA4A-A06D-18B0-665A29E29370}"/>
              </a:ext>
            </a:extLst>
          </p:cNvPr>
          <p:cNvSpPr>
            <a:spLocks noGrp="1"/>
          </p:cNvSpPr>
          <p:nvPr>
            <p:ph type="dt" sz="half" idx="10"/>
          </p:nvPr>
        </p:nvSpPr>
        <p:spPr/>
        <p:txBody>
          <a:bodyPr/>
          <a:lstStyle/>
          <a:p>
            <a:fld id="{89416ED1-8B47-5649-A5EB-2CC690360D7A}" type="datetimeFigureOut">
              <a:rPr lang="en-US" smtClean="0"/>
              <a:t>2/14/24</a:t>
            </a:fld>
            <a:endParaRPr lang="en-US"/>
          </a:p>
        </p:txBody>
      </p:sp>
      <p:sp>
        <p:nvSpPr>
          <p:cNvPr id="5" name="Footer Placeholder 4">
            <a:extLst>
              <a:ext uri="{FF2B5EF4-FFF2-40B4-BE49-F238E27FC236}">
                <a16:creationId xmlns:a16="http://schemas.microsoft.com/office/drawing/2014/main" id="{18D3F723-0162-1F5B-4DEB-13244566447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9B8CEEB-192A-F845-9AD7-69F6EA0B9BE8}"/>
              </a:ext>
            </a:extLst>
          </p:cNvPr>
          <p:cNvSpPr>
            <a:spLocks noGrp="1"/>
          </p:cNvSpPr>
          <p:nvPr>
            <p:ph type="sldNum" sz="quarter" idx="12"/>
          </p:nvPr>
        </p:nvSpPr>
        <p:spPr/>
        <p:txBody>
          <a:bodyPr/>
          <a:lstStyle/>
          <a:p>
            <a:fld id="{1B35072A-16B2-044C-ACE2-44C6B73E6A5C}" type="slidenum">
              <a:rPr lang="en-US" smtClean="0"/>
              <a:t>‹#›</a:t>
            </a:fld>
            <a:endParaRPr lang="en-US"/>
          </a:p>
        </p:txBody>
      </p:sp>
    </p:spTree>
    <p:extLst>
      <p:ext uri="{BB962C8B-B14F-4D97-AF65-F5344CB8AC3E}">
        <p14:creationId xmlns:p14="http://schemas.microsoft.com/office/powerpoint/2010/main" val="13260788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6C6625-9B76-DFCF-2CD8-E25C0E7104A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ACBDC41-4361-D82A-2441-EBC2FCAE7A96}"/>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B8C5B04-2A0F-5D3F-AF2C-1888544D2195}"/>
              </a:ext>
            </a:extLst>
          </p:cNvPr>
          <p:cNvSpPr>
            <a:spLocks noGrp="1"/>
          </p:cNvSpPr>
          <p:nvPr>
            <p:ph type="dt" sz="half" idx="10"/>
          </p:nvPr>
        </p:nvSpPr>
        <p:spPr/>
        <p:txBody>
          <a:bodyPr/>
          <a:lstStyle/>
          <a:p>
            <a:fld id="{89416ED1-8B47-5649-A5EB-2CC690360D7A}" type="datetimeFigureOut">
              <a:rPr lang="en-US" smtClean="0"/>
              <a:t>2/14/24</a:t>
            </a:fld>
            <a:endParaRPr lang="en-US"/>
          </a:p>
        </p:txBody>
      </p:sp>
      <p:sp>
        <p:nvSpPr>
          <p:cNvPr id="5" name="Footer Placeholder 4">
            <a:extLst>
              <a:ext uri="{FF2B5EF4-FFF2-40B4-BE49-F238E27FC236}">
                <a16:creationId xmlns:a16="http://schemas.microsoft.com/office/drawing/2014/main" id="{7E37F3A7-7902-5CCD-732F-AD686921336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5046923-2677-E50B-A77F-BEAB4D57BCD7}"/>
              </a:ext>
            </a:extLst>
          </p:cNvPr>
          <p:cNvSpPr>
            <a:spLocks noGrp="1"/>
          </p:cNvSpPr>
          <p:nvPr>
            <p:ph type="sldNum" sz="quarter" idx="12"/>
          </p:nvPr>
        </p:nvSpPr>
        <p:spPr/>
        <p:txBody>
          <a:bodyPr/>
          <a:lstStyle/>
          <a:p>
            <a:fld id="{1B35072A-16B2-044C-ACE2-44C6B73E6A5C}" type="slidenum">
              <a:rPr lang="en-US" smtClean="0"/>
              <a:t>‹#›</a:t>
            </a:fld>
            <a:endParaRPr lang="en-US"/>
          </a:p>
        </p:txBody>
      </p:sp>
    </p:spTree>
    <p:extLst>
      <p:ext uri="{BB962C8B-B14F-4D97-AF65-F5344CB8AC3E}">
        <p14:creationId xmlns:p14="http://schemas.microsoft.com/office/powerpoint/2010/main" val="2575495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CE77C1-643E-9319-B7ED-3291E8B7DBE5}"/>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D5AAFFC9-51DA-5264-83AE-991465E1E57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E061369A-F747-FD88-AB0F-9D5D4D81CB8E}"/>
              </a:ext>
            </a:extLst>
          </p:cNvPr>
          <p:cNvSpPr>
            <a:spLocks noGrp="1"/>
          </p:cNvSpPr>
          <p:nvPr>
            <p:ph type="dt" sz="half" idx="10"/>
          </p:nvPr>
        </p:nvSpPr>
        <p:spPr/>
        <p:txBody>
          <a:bodyPr/>
          <a:lstStyle/>
          <a:p>
            <a:fld id="{89416ED1-8B47-5649-A5EB-2CC690360D7A}" type="datetimeFigureOut">
              <a:rPr lang="en-US" smtClean="0"/>
              <a:t>2/14/24</a:t>
            </a:fld>
            <a:endParaRPr lang="en-US"/>
          </a:p>
        </p:txBody>
      </p:sp>
      <p:sp>
        <p:nvSpPr>
          <p:cNvPr id="5" name="Footer Placeholder 4">
            <a:extLst>
              <a:ext uri="{FF2B5EF4-FFF2-40B4-BE49-F238E27FC236}">
                <a16:creationId xmlns:a16="http://schemas.microsoft.com/office/drawing/2014/main" id="{EA925CE1-78A3-B835-58DF-1E6E124AED5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2098187-B95D-EA00-A4D3-01A298A450A4}"/>
              </a:ext>
            </a:extLst>
          </p:cNvPr>
          <p:cNvSpPr>
            <a:spLocks noGrp="1"/>
          </p:cNvSpPr>
          <p:nvPr>
            <p:ph type="sldNum" sz="quarter" idx="12"/>
          </p:nvPr>
        </p:nvSpPr>
        <p:spPr/>
        <p:txBody>
          <a:bodyPr/>
          <a:lstStyle/>
          <a:p>
            <a:fld id="{1B35072A-16B2-044C-ACE2-44C6B73E6A5C}" type="slidenum">
              <a:rPr lang="en-US" smtClean="0"/>
              <a:t>‹#›</a:t>
            </a:fld>
            <a:endParaRPr lang="en-US"/>
          </a:p>
        </p:txBody>
      </p:sp>
    </p:spTree>
    <p:extLst>
      <p:ext uri="{BB962C8B-B14F-4D97-AF65-F5344CB8AC3E}">
        <p14:creationId xmlns:p14="http://schemas.microsoft.com/office/powerpoint/2010/main" val="1037571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DDC622-5E4B-BBA8-A5A7-EBFB43A1B1CB}"/>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864D73C2-ECF8-9B4F-C732-C084CD417DD6}"/>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7E767DD5-5E9B-1D79-63AE-58DF7EF8D07F}"/>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884E690-B24A-2C6F-2AAA-B1EDE214701F}"/>
              </a:ext>
            </a:extLst>
          </p:cNvPr>
          <p:cNvSpPr>
            <a:spLocks noGrp="1"/>
          </p:cNvSpPr>
          <p:nvPr>
            <p:ph type="dt" sz="half" idx="10"/>
          </p:nvPr>
        </p:nvSpPr>
        <p:spPr/>
        <p:txBody>
          <a:bodyPr/>
          <a:lstStyle/>
          <a:p>
            <a:fld id="{89416ED1-8B47-5649-A5EB-2CC690360D7A}" type="datetimeFigureOut">
              <a:rPr lang="en-US" smtClean="0"/>
              <a:t>2/14/24</a:t>
            </a:fld>
            <a:endParaRPr lang="en-US"/>
          </a:p>
        </p:txBody>
      </p:sp>
      <p:sp>
        <p:nvSpPr>
          <p:cNvPr id="6" name="Footer Placeholder 5">
            <a:extLst>
              <a:ext uri="{FF2B5EF4-FFF2-40B4-BE49-F238E27FC236}">
                <a16:creationId xmlns:a16="http://schemas.microsoft.com/office/drawing/2014/main" id="{89520124-A290-7061-8FF1-44C472CC739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8E65C58-133F-082E-0E45-CD1697C3F8F1}"/>
              </a:ext>
            </a:extLst>
          </p:cNvPr>
          <p:cNvSpPr>
            <a:spLocks noGrp="1"/>
          </p:cNvSpPr>
          <p:nvPr>
            <p:ph type="sldNum" sz="quarter" idx="12"/>
          </p:nvPr>
        </p:nvSpPr>
        <p:spPr/>
        <p:txBody>
          <a:bodyPr/>
          <a:lstStyle/>
          <a:p>
            <a:fld id="{1B35072A-16B2-044C-ACE2-44C6B73E6A5C}" type="slidenum">
              <a:rPr lang="en-US" smtClean="0"/>
              <a:t>‹#›</a:t>
            </a:fld>
            <a:endParaRPr lang="en-US"/>
          </a:p>
        </p:txBody>
      </p:sp>
    </p:spTree>
    <p:extLst>
      <p:ext uri="{BB962C8B-B14F-4D97-AF65-F5344CB8AC3E}">
        <p14:creationId xmlns:p14="http://schemas.microsoft.com/office/powerpoint/2010/main" val="33170930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6D33A1-D91B-1659-5869-5B8D780B1054}"/>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C4007F6-C88C-6658-60BF-256BF24E775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46DB78DB-E672-7345-8F83-6D350DBC1091}"/>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7CEC040A-4812-B0A4-DB14-30DF783E773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8C34FF65-829D-38F2-10A9-E375F584FE94}"/>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17D52766-E039-3DB1-CF8B-1CF9958816A8}"/>
              </a:ext>
            </a:extLst>
          </p:cNvPr>
          <p:cNvSpPr>
            <a:spLocks noGrp="1"/>
          </p:cNvSpPr>
          <p:nvPr>
            <p:ph type="dt" sz="half" idx="10"/>
          </p:nvPr>
        </p:nvSpPr>
        <p:spPr/>
        <p:txBody>
          <a:bodyPr/>
          <a:lstStyle/>
          <a:p>
            <a:fld id="{89416ED1-8B47-5649-A5EB-2CC690360D7A}" type="datetimeFigureOut">
              <a:rPr lang="en-US" smtClean="0"/>
              <a:t>2/14/24</a:t>
            </a:fld>
            <a:endParaRPr lang="en-US"/>
          </a:p>
        </p:txBody>
      </p:sp>
      <p:sp>
        <p:nvSpPr>
          <p:cNvPr id="8" name="Footer Placeholder 7">
            <a:extLst>
              <a:ext uri="{FF2B5EF4-FFF2-40B4-BE49-F238E27FC236}">
                <a16:creationId xmlns:a16="http://schemas.microsoft.com/office/drawing/2014/main" id="{748A74F2-6FC6-7DE6-4955-48D672175A0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AC54F1A-A4AA-C9CD-0D6B-12B2FBA02A38}"/>
              </a:ext>
            </a:extLst>
          </p:cNvPr>
          <p:cNvSpPr>
            <a:spLocks noGrp="1"/>
          </p:cNvSpPr>
          <p:nvPr>
            <p:ph type="sldNum" sz="quarter" idx="12"/>
          </p:nvPr>
        </p:nvSpPr>
        <p:spPr/>
        <p:txBody>
          <a:bodyPr/>
          <a:lstStyle/>
          <a:p>
            <a:fld id="{1B35072A-16B2-044C-ACE2-44C6B73E6A5C}" type="slidenum">
              <a:rPr lang="en-US" smtClean="0"/>
              <a:t>‹#›</a:t>
            </a:fld>
            <a:endParaRPr lang="en-US"/>
          </a:p>
        </p:txBody>
      </p:sp>
    </p:spTree>
    <p:extLst>
      <p:ext uri="{BB962C8B-B14F-4D97-AF65-F5344CB8AC3E}">
        <p14:creationId xmlns:p14="http://schemas.microsoft.com/office/powerpoint/2010/main" val="9797652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BA4B36-78A2-6706-7742-321B75CA7F42}"/>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3B0BC7EF-0892-CDBE-5EDD-00667FFA8717}"/>
              </a:ext>
            </a:extLst>
          </p:cNvPr>
          <p:cNvSpPr>
            <a:spLocks noGrp="1"/>
          </p:cNvSpPr>
          <p:nvPr>
            <p:ph type="dt" sz="half" idx="10"/>
          </p:nvPr>
        </p:nvSpPr>
        <p:spPr/>
        <p:txBody>
          <a:bodyPr/>
          <a:lstStyle/>
          <a:p>
            <a:fld id="{89416ED1-8B47-5649-A5EB-2CC690360D7A}" type="datetimeFigureOut">
              <a:rPr lang="en-US" smtClean="0"/>
              <a:t>2/14/24</a:t>
            </a:fld>
            <a:endParaRPr lang="en-US"/>
          </a:p>
        </p:txBody>
      </p:sp>
      <p:sp>
        <p:nvSpPr>
          <p:cNvPr id="4" name="Footer Placeholder 3">
            <a:extLst>
              <a:ext uri="{FF2B5EF4-FFF2-40B4-BE49-F238E27FC236}">
                <a16:creationId xmlns:a16="http://schemas.microsoft.com/office/drawing/2014/main" id="{C133B8B3-032F-AF72-A9F7-B2D6CC28508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A7D1354-042E-D397-E591-11B01A4F8A44}"/>
              </a:ext>
            </a:extLst>
          </p:cNvPr>
          <p:cNvSpPr>
            <a:spLocks noGrp="1"/>
          </p:cNvSpPr>
          <p:nvPr>
            <p:ph type="sldNum" sz="quarter" idx="12"/>
          </p:nvPr>
        </p:nvSpPr>
        <p:spPr/>
        <p:txBody>
          <a:bodyPr/>
          <a:lstStyle/>
          <a:p>
            <a:fld id="{1B35072A-16B2-044C-ACE2-44C6B73E6A5C}" type="slidenum">
              <a:rPr lang="en-US" smtClean="0"/>
              <a:t>‹#›</a:t>
            </a:fld>
            <a:endParaRPr lang="en-US"/>
          </a:p>
        </p:txBody>
      </p:sp>
    </p:spTree>
    <p:extLst>
      <p:ext uri="{BB962C8B-B14F-4D97-AF65-F5344CB8AC3E}">
        <p14:creationId xmlns:p14="http://schemas.microsoft.com/office/powerpoint/2010/main" val="1372096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905D387-6162-BA27-1EC1-2590A5D591C3}"/>
              </a:ext>
            </a:extLst>
          </p:cNvPr>
          <p:cNvSpPr>
            <a:spLocks noGrp="1"/>
          </p:cNvSpPr>
          <p:nvPr>
            <p:ph type="dt" sz="half" idx="10"/>
          </p:nvPr>
        </p:nvSpPr>
        <p:spPr/>
        <p:txBody>
          <a:bodyPr/>
          <a:lstStyle/>
          <a:p>
            <a:fld id="{89416ED1-8B47-5649-A5EB-2CC690360D7A}" type="datetimeFigureOut">
              <a:rPr lang="en-US" smtClean="0"/>
              <a:t>2/14/24</a:t>
            </a:fld>
            <a:endParaRPr lang="en-US"/>
          </a:p>
        </p:txBody>
      </p:sp>
      <p:sp>
        <p:nvSpPr>
          <p:cNvPr id="3" name="Footer Placeholder 2">
            <a:extLst>
              <a:ext uri="{FF2B5EF4-FFF2-40B4-BE49-F238E27FC236}">
                <a16:creationId xmlns:a16="http://schemas.microsoft.com/office/drawing/2014/main" id="{1FD0F28B-E271-9437-1CB9-BE5B21A532E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3DDDAFD-12BB-C707-8023-C9C2483A773D}"/>
              </a:ext>
            </a:extLst>
          </p:cNvPr>
          <p:cNvSpPr>
            <a:spLocks noGrp="1"/>
          </p:cNvSpPr>
          <p:nvPr>
            <p:ph type="sldNum" sz="quarter" idx="12"/>
          </p:nvPr>
        </p:nvSpPr>
        <p:spPr/>
        <p:txBody>
          <a:bodyPr/>
          <a:lstStyle/>
          <a:p>
            <a:fld id="{1B35072A-16B2-044C-ACE2-44C6B73E6A5C}" type="slidenum">
              <a:rPr lang="en-US" smtClean="0"/>
              <a:t>‹#›</a:t>
            </a:fld>
            <a:endParaRPr lang="en-US"/>
          </a:p>
        </p:txBody>
      </p:sp>
    </p:spTree>
    <p:extLst>
      <p:ext uri="{BB962C8B-B14F-4D97-AF65-F5344CB8AC3E}">
        <p14:creationId xmlns:p14="http://schemas.microsoft.com/office/powerpoint/2010/main" val="16248315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04CEF1-F458-AD3A-FACA-570B7DDC870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9EDB3F57-EC5E-EAA4-8F36-545749AD8E9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DABF3687-B6F3-E286-93AE-D79F125811D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DCEBA8F-38B3-9B06-0C9C-39464327F4B8}"/>
              </a:ext>
            </a:extLst>
          </p:cNvPr>
          <p:cNvSpPr>
            <a:spLocks noGrp="1"/>
          </p:cNvSpPr>
          <p:nvPr>
            <p:ph type="dt" sz="half" idx="10"/>
          </p:nvPr>
        </p:nvSpPr>
        <p:spPr/>
        <p:txBody>
          <a:bodyPr/>
          <a:lstStyle/>
          <a:p>
            <a:fld id="{89416ED1-8B47-5649-A5EB-2CC690360D7A}" type="datetimeFigureOut">
              <a:rPr lang="en-US" smtClean="0"/>
              <a:t>2/14/24</a:t>
            </a:fld>
            <a:endParaRPr lang="en-US"/>
          </a:p>
        </p:txBody>
      </p:sp>
      <p:sp>
        <p:nvSpPr>
          <p:cNvPr id="6" name="Footer Placeholder 5">
            <a:extLst>
              <a:ext uri="{FF2B5EF4-FFF2-40B4-BE49-F238E27FC236}">
                <a16:creationId xmlns:a16="http://schemas.microsoft.com/office/drawing/2014/main" id="{45CBD389-ECA9-597F-FB23-4AECF6449C9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D992151-0508-136F-3087-904D84327673}"/>
              </a:ext>
            </a:extLst>
          </p:cNvPr>
          <p:cNvSpPr>
            <a:spLocks noGrp="1"/>
          </p:cNvSpPr>
          <p:nvPr>
            <p:ph type="sldNum" sz="quarter" idx="12"/>
          </p:nvPr>
        </p:nvSpPr>
        <p:spPr/>
        <p:txBody>
          <a:bodyPr/>
          <a:lstStyle/>
          <a:p>
            <a:fld id="{1B35072A-16B2-044C-ACE2-44C6B73E6A5C}" type="slidenum">
              <a:rPr lang="en-US" smtClean="0"/>
              <a:t>‹#›</a:t>
            </a:fld>
            <a:endParaRPr lang="en-US"/>
          </a:p>
        </p:txBody>
      </p:sp>
    </p:spTree>
    <p:extLst>
      <p:ext uri="{BB962C8B-B14F-4D97-AF65-F5344CB8AC3E}">
        <p14:creationId xmlns:p14="http://schemas.microsoft.com/office/powerpoint/2010/main" val="22934314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06BD3F-C258-9C2C-E642-B238725589A6}"/>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56960653-B370-3787-92B4-1513570E147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1BAD7D4-492B-6D6C-20FA-DC62FEDEA0E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8FA16700-9291-B256-7DF6-2B8E26866BA7}"/>
              </a:ext>
            </a:extLst>
          </p:cNvPr>
          <p:cNvSpPr>
            <a:spLocks noGrp="1"/>
          </p:cNvSpPr>
          <p:nvPr>
            <p:ph type="dt" sz="half" idx="10"/>
          </p:nvPr>
        </p:nvSpPr>
        <p:spPr/>
        <p:txBody>
          <a:bodyPr/>
          <a:lstStyle/>
          <a:p>
            <a:fld id="{89416ED1-8B47-5649-A5EB-2CC690360D7A}" type="datetimeFigureOut">
              <a:rPr lang="en-US" smtClean="0"/>
              <a:t>2/14/24</a:t>
            </a:fld>
            <a:endParaRPr lang="en-US"/>
          </a:p>
        </p:txBody>
      </p:sp>
      <p:sp>
        <p:nvSpPr>
          <p:cNvPr id="6" name="Footer Placeholder 5">
            <a:extLst>
              <a:ext uri="{FF2B5EF4-FFF2-40B4-BE49-F238E27FC236}">
                <a16:creationId xmlns:a16="http://schemas.microsoft.com/office/drawing/2014/main" id="{CE9C3B0D-AC4E-CED3-2559-9EC240F7ED5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6C0E61B-8B93-D712-DFF5-9BA39E1A2B93}"/>
              </a:ext>
            </a:extLst>
          </p:cNvPr>
          <p:cNvSpPr>
            <a:spLocks noGrp="1"/>
          </p:cNvSpPr>
          <p:nvPr>
            <p:ph type="sldNum" sz="quarter" idx="12"/>
          </p:nvPr>
        </p:nvSpPr>
        <p:spPr/>
        <p:txBody>
          <a:bodyPr/>
          <a:lstStyle/>
          <a:p>
            <a:fld id="{1B35072A-16B2-044C-ACE2-44C6B73E6A5C}" type="slidenum">
              <a:rPr lang="en-US" smtClean="0"/>
              <a:t>‹#›</a:t>
            </a:fld>
            <a:endParaRPr lang="en-US"/>
          </a:p>
        </p:txBody>
      </p:sp>
    </p:spTree>
    <p:extLst>
      <p:ext uri="{BB962C8B-B14F-4D97-AF65-F5344CB8AC3E}">
        <p14:creationId xmlns:p14="http://schemas.microsoft.com/office/powerpoint/2010/main" val="25383165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CB1EBB5-819C-5D6E-14C3-8EC15BCFA78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4F66C9F0-27A2-7B85-F3D9-89E3642FED8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CDF6EA3-EC7C-3771-D2C9-0A748177D99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416ED1-8B47-5649-A5EB-2CC690360D7A}" type="datetimeFigureOut">
              <a:rPr lang="en-US" smtClean="0"/>
              <a:t>2/14/24</a:t>
            </a:fld>
            <a:endParaRPr lang="en-US"/>
          </a:p>
        </p:txBody>
      </p:sp>
      <p:sp>
        <p:nvSpPr>
          <p:cNvPr id="5" name="Footer Placeholder 4">
            <a:extLst>
              <a:ext uri="{FF2B5EF4-FFF2-40B4-BE49-F238E27FC236}">
                <a16:creationId xmlns:a16="http://schemas.microsoft.com/office/drawing/2014/main" id="{07517EF4-13EE-4505-F709-FBB59BF8124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5716A12-9E84-7C80-97FF-1D8BA090DD2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35072A-16B2-044C-ACE2-44C6B73E6A5C}" type="slidenum">
              <a:rPr lang="en-US" smtClean="0"/>
              <a:t>‹#›</a:t>
            </a:fld>
            <a:endParaRPr lang="en-US"/>
          </a:p>
        </p:txBody>
      </p:sp>
    </p:spTree>
    <p:extLst>
      <p:ext uri="{BB962C8B-B14F-4D97-AF65-F5344CB8AC3E}">
        <p14:creationId xmlns:p14="http://schemas.microsoft.com/office/powerpoint/2010/main" val="27840474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9.png"/><Relationship Id="rId7" Type="http://schemas.openxmlformats.org/officeDocument/2006/relationships/image" Target="../media/image12.jpe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hyperlink" Target="https://www.google.com/url?sa=i&amp;url=https%3A%2F%2Fwoodsquat.wordpress.com%2Freference%2Fcomic%2F&amp;psig=AOvVaw2Vx9QF5FrTQbI_knWI0CAr&amp;ust=1708081012786000&amp;source=images&amp;cd=vfe&amp;opi=89978449&amp;ved=0CBMQjRxqFwoTCKjh2-SXrYQDFQAAAAAdAAAAABAz" TargetMode="External"/><Relationship Id="rId5" Type="http://schemas.openxmlformats.org/officeDocument/2006/relationships/image" Target="../media/image11.jpe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8D51CD-857F-F8F9-88A0-E2463D6A4B89}"/>
              </a:ext>
            </a:extLst>
          </p:cNvPr>
          <p:cNvSpPr>
            <a:spLocks noGrp="1"/>
          </p:cNvSpPr>
          <p:nvPr>
            <p:ph type="ctrTitle"/>
          </p:nvPr>
        </p:nvSpPr>
        <p:spPr/>
        <p:txBody>
          <a:bodyPr/>
          <a:lstStyle/>
          <a:p>
            <a:endParaRPr lang="en-US"/>
          </a:p>
        </p:txBody>
      </p:sp>
      <p:sp>
        <p:nvSpPr>
          <p:cNvPr id="3" name="Subtitle 2">
            <a:extLst>
              <a:ext uri="{FF2B5EF4-FFF2-40B4-BE49-F238E27FC236}">
                <a16:creationId xmlns:a16="http://schemas.microsoft.com/office/drawing/2014/main" id="{01B9FB53-CAA6-0F48-0028-681078949107}"/>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14818685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F1CF427-6560-E9CD-E65C-BD8C8241A8CB}"/>
              </a:ext>
            </a:extLst>
          </p:cNvPr>
          <p:cNvSpPr>
            <a:spLocks noGrp="1"/>
          </p:cNvSpPr>
          <p:nvPr>
            <p:ph idx="1"/>
          </p:nvPr>
        </p:nvSpPr>
        <p:spPr>
          <a:xfrm>
            <a:off x="838200" y="1711569"/>
            <a:ext cx="6899031" cy="4465394"/>
          </a:xfrm>
        </p:spPr>
        <p:txBody>
          <a:bodyPr>
            <a:normAutofit fontScale="92500"/>
          </a:bodyPr>
          <a:lstStyle/>
          <a:p>
            <a:pPr marL="0" indent="0">
              <a:buNone/>
            </a:pPr>
            <a:r>
              <a:rPr lang="en-GB" sz="2000" dirty="0"/>
              <a:t>“The four scenes of violence to which I refer are: </a:t>
            </a:r>
          </a:p>
          <a:p>
            <a:pPr marL="0" indent="0">
              <a:buNone/>
            </a:pPr>
            <a:r>
              <a:rPr lang="en-GB" sz="2000" dirty="0"/>
              <a:t>1) The implosion of violence in homes as an effect of the crisis of the figure of the male breadwinner, and his subsequent loss of authority and privileged role in relation to his position in the labor market; </a:t>
            </a:r>
          </a:p>
          <a:p>
            <a:pPr marL="0" indent="0">
              <a:buNone/>
            </a:pPr>
            <a:r>
              <a:rPr lang="en-GB" sz="2000" dirty="0"/>
              <a:t>2) the organization of new forms of violence as a principle of authority in popular-sector </a:t>
            </a:r>
            <a:r>
              <a:rPr lang="en-GB" sz="2000" dirty="0" err="1"/>
              <a:t>neighborhoods</a:t>
            </a:r>
            <a:r>
              <a:rPr lang="en-GB" sz="2000" dirty="0"/>
              <a:t>, rooted in the expansion of illegal economies that replace other modes of provisioning resources; </a:t>
            </a:r>
          </a:p>
          <a:p>
            <a:pPr marL="0" indent="0">
              <a:buNone/>
            </a:pPr>
            <a:r>
              <a:rPr lang="en-GB" sz="2000" dirty="0"/>
              <a:t>3) the dispossession and looting of common lands and resources by transnational corporations, and thus the deprivation of the material autonomy of other economies; </a:t>
            </a:r>
          </a:p>
          <a:p>
            <a:pPr marL="0" indent="0">
              <a:buNone/>
            </a:pPr>
            <a:r>
              <a:rPr lang="en-GB" sz="2000" dirty="0"/>
              <a:t>and 4) the articulation of forms of exploitation and value extraction for which the financialization of social life—particularly through the apparatus of debt—is a common code.” (59-60)</a:t>
            </a:r>
            <a:endParaRPr lang="en-US" sz="2000" dirty="0"/>
          </a:p>
        </p:txBody>
      </p:sp>
      <p:pic>
        <p:nvPicPr>
          <p:cNvPr id="4098" name="Picture 2" descr="Feminist International: How to Change Everything by Verónica Gago |  Goodreads">
            <a:extLst>
              <a:ext uri="{FF2B5EF4-FFF2-40B4-BE49-F238E27FC236}">
                <a16:creationId xmlns:a16="http://schemas.microsoft.com/office/drawing/2014/main" id="{391B1E68-BDE5-4B3A-BE3E-9624B32BE5E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69384" y="562708"/>
            <a:ext cx="3618523" cy="54277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05195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Woodward's Redevelopment | Heidelberg Materials">
            <a:extLst>
              <a:ext uri="{FF2B5EF4-FFF2-40B4-BE49-F238E27FC236}">
                <a16:creationId xmlns:a16="http://schemas.microsoft.com/office/drawing/2014/main" id="{17360071-D29D-43FF-BC9A-9DC5512D551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41425" y="0"/>
            <a:ext cx="970915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6" name="Content Placeholder 5">
            <a:extLst>
              <a:ext uri="{FF2B5EF4-FFF2-40B4-BE49-F238E27FC236}">
                <a16:creationId xmlns:a16="http://schemas.microsoft.com/office/drawing/2014/main" id="{BE5AD5BB-275C-E4D1-470F-8B5F9F6D2ADD}"/>
              </a:ext>
            </a:extLst>
          </p:cNvPr>
          <p:cNvPicPr>
            <a:picLocks noGrp="1" noChangeAspect="1"/>
          </p:cNvPicPr>
          <p:nvPr>
            <p:ph idx="1"/>
          </p:nvPr>
        </p:nvPicPr>
        <p:blipFill>
          <a:blip r:embed="rId3"/>
          <a:stretch>
            <a:fillRect/>
          </a:stretch>
        </p:blipFill>
        <p:spPr>
          <a:xfrm>
            <a:off x="1465790" y="1825625"/>
            <a:ext cx="3680236" cy="4351338"/>
          </a:xfrm>
          <a:prstGeom prst="rect">
            <a:avLst/>
          </a:prstGeom>
        </p:spPr>
      </p:pic>
      <p:pic>
        <p:nvPicPr>
          <p:cNvPr id="5" name="Picture 4">
            <a:extLst>
              <a:ext uri="{FF2B5EF4-FFF2-40B4-BE49-F238E27FC236}">
                <a16:creationId xmlns:a16="http://schemas.microsoft.com/office/drawing/2014/main" id="{5C2CDD99-20F6-CA34-3E50-65991D333A17}"/>
              </a:ext>
            </a:extLst>
          </p:cNvPr>
          <p:cNvPicPr>
            <a:picLocks noChangeAspect="1"/>
          </p:cNvPicPr>
          <p:nvPr/>
        </p:nvPicPr>
        <p:blipFill>
          <a:blip r:embed="rId4"/>
          <a:stretch>
            <a:fillRect/>
          </a:stretch>
        </p:blipFill>
        <p:spPr>
          <a:xfrm>
            <a:off x="6869723" y="1825625"/>
            <a:ext cx="3856487" cy="4147543"/>
          </a:xfrm>
          <a:prstGeom prst="rect">
            <a:avLst/>
          </a:prstGeom>
        </p:spPr>
      </p:pic>
    </p:spTree>
    <p:extLst>
      <p:ext uri="{BB962C8B-B14F-4D97-AF65-F5344CB8AC3E}">
        <p14:creationId xmlns:p14="http://schemas.microsoft.com/office/powerpoint/2010/main" val="37210924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81" name="Rectangle 3080">
            <a:extLst>
              <a:ext uri="{FF2B5EF4-FFF2-40B4-BE49-F238E27FC236}">
                <a16:creationId xmlns:a16="http://schemas.microsoft.com/office/drawing/2014/main" id="{9228552E-C8B1-4A80-8448-0787CE0FC7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6" name="Picture 4" descr="Map of burrard inlet hi-res stock photography and images - Alamy">
            <a:extLst>
              <a:ext uri="{FF2B5EF4-FFF2-40B4-BE49-F238E27FC236}">
                <a16:creationId xmlns:a16="http://schemas.microsoft.com/office/drawing/2014/main" id="{508A657E-586B-9B3A-9384-6960A9E7CC7B}"/>
              </a:ext>
            </a:extLst>
          </p:cNvPr>
          <p:cNvPicPr>
            <a:picLocks noChangeAspect="1" noChangeArrowheads="1"/>
          </p:cNvPicPr>
          <p:nvPr/>
        </p:nvPicPr>
        <p:blipFill rotWithShape="1">
          <a:blip r:embed="rId2">
            <a:alphaModFix amt="35000"/>
            <a:extLst>
              <a:ext uri="{28A0092B-C50C-407E-A947-70E740481C1C}">
                <a14:useLocalDpi xmlns:a14="http://schemas.microsoft.com/office/drawing/2010/main" val="0"/>
              </a:ext>
            </a:extLst>
          </a:blip>
          <a:srcRect t="8849" b="8125"/>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E0676C5A-1B9B-9030-210F-7690BD4546CB}"/>
              </a:ext>
            </a:extLst>
          </p:cNvPr>
          <p:cNvSpPr txBox="1"/>
          <p:nvPr/>
        </p:nvSpPr>
        <p:spPr>
          <a:xfrm>
            <a:off x="838200" y="1825625"/>
            <a:ext cx="10515600" cy="4351338"/>
          </a:xfrm>
          <a:prstGeom prst="rect">
            <a:avLst/>
          </a:prstGeom>
        </p:spPr>
        <p:txBody>
          <a:bodyPr vert="horz" lIns="91440" tIns="45720" rIns="91440" bIns="45720" rtlCol="0">
            <a:normAutofit/>
          </a:bodyPr>
          <a:lstStyle/>
          <a:p>
            <a:pPr>
              <a:lnSpc>
                <a:spcPct val="90000"/>
              </a:lnSpc>
              <a:spcAft>
                <a:spcPts val="600"/>
              </a:spcAft>
            </a:pPr>
            <a:r>
              <a:rPr lang="en-US" dirty="0">
                <a:solidFill>
                  <a:srgbClr val="FFFFFF"/>
                </a:solidFill>
                <a:effectLst/>
              </a:rPr>
              <a:t>“Topography is both the detailed description of a particular location and the totality of the features that comprise the place itself. Both are produced, and an examination of how this is done can reveal the interested nature of both topographies and topographical knowledge. Topographies provide deliberate, purposeful, and systematic—albeit partial—information at all geo- graphic scales to the military, the state, and business. Topographical knowledge provides the grist for Global Information Systems (GIS) and related spatialized data bases that guide and inform resource extraction, public and private surveillance, military movements, and various forms of governance and domination. […]  Topographies produced to counter these impulses [e.g. </a:t>
            </a:r>
            <a:r>
              <a:rPr lang="en-US" dirty="0" err="1">
                <a:solidFill>
                  <a:srgbClr val="FFFFFF"/>
                </a:solidFill>
                <a:effectLst/>
              </a:rPr>
              <a:t>countertopographies</a:t>
            </a:r>
            <a:r>
              <a:rPr lang="en-US" dirty="0">
                <a:solidFill>
                  <a:srgbClr val="FFFFFF"/>
                </a:solidFill>
                <a:effectLst/>
              </a:rPr>
              <a:t>] will provide thick descriptions of particular places that can get at the ways in which a process associated with—for example—the globalization of capitalist production, the prosecution of war, or the imposition of structural adjustment programs affects a particular place. Topographies allow us to look, not only at particular processes in place, but at the effects of their encounters with sedimented social relations of production and reproduction there” (Cindi Katz, </a:t>
            </a:r>
            <a:r>
              <a:rPr lang="en-US" b="0" i="0" dirty="0">
                <a:solidFill>
                  <a:srgbClr val="FFFFFF"/>
                </a:solidFill>
                <a:effectLst/>
              </a:rPr>
              <a:t>"Vagabond capitalism and the necessity of social reproduction," </a:t>
            </a:r>
            <a:r>
              <a:rPr lang="en-US" b="0" i="1" dirty="0">
                <a:solidFill>
                  <a:srgbClr val="FFFFFF"/>
                </a:solidFill>
                <a:effectLst/>
              </a:rPr>
              <a:t>Antipode</a:t>
            </a:r>
            <a:r>
              <a:rPr lang="en-US" b="0" i="0" dirty="0">
                <a:solidFill>
                  <a:srgbClr val="FFFFFF"/>
                </a:solidFill>
                <a:effectLst/>
              </a:rPr>
              <a:t> 33.4 (2001), </a:t>
            </a:r>
            <a:r>
              <a:rPr lang="en-US" dirty="0">
                <a:solidFill>
                  <a:srgbClr val="FFFFFF"/>
                </a:solidFill>
                <a:effectLst/>
              </a:rPr>
              <a:t>720)</a:t>
            </a:r>
          </a:p>
        </p:txBody>
      </p:sp>
    </p:spTree>
    <p:extLst>
      <p:ext uri="{BB962C8B-B14F-4D97-AF65-F5344CB8AC3E}">
        <p14:creationId xmlns:p14="http://schemas.microsoft.com/office/powerpoint/2010/main" val="2354874231"/>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172A0AC-3DCE-4672-BCAF-28FEF91F60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E6F1C77-EDC9-4C5F-8C1C-62DD46BDA3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2" descr="Feminist International: How to Change Everything by Verónica Gago |  Goodreads">
            <a:extLst>
              <a:ext uri="{FF2B5EF4-FFF2-40B4-BE49-F238E27FC236}">
                <a16:creationId xmlns:a16="http://schemas.microsoft.com/office/drawing/2014/main" id="{EE875F83-8AE9-7636-1ABE-8361403D9785}"/>
              </a:ext>
            </a:extLst>
          </p:cNvPr>
          <p:cNvPicPr>
            <a:picLocks noChangeAspect="1" noChangeArrowheads="1"/>
          </p:cNvPicPr>
          <p:nvPr/>
        </p:nvPicPr>
        <p:blipFill rotWithShape="1">
          <a:blip r:embed="rId2">
            <a:alphaModFix amt="40000"/>
            <a:extLst>
              <a:ext uri="{28A0092B-C50C-407E-A947-70E740481C1C}">
                <a14:useLocalDpi xmlns:a14="http://schemas.microsoft.com/office/drawing/2010/main" val="0"/>
              </a:ext>
            </a:extLst>
          </a:blip>
          <a:srcRect t="11801" b="34027"/>
          <a:stretch/>
        </p:blipFill>
        <p:spPr bwMode="auto">
          <a:xfrm>
            <a:off x="20" y="10"/>
            <a:ext cx="8450297" cy="6857990"/>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0502E457-F103-1B52-9A99-C104247B262B}"/>
              </a:ext>
            </a:extLst>
          </p:cNvPr>
          <p:cNvSpPr>
            <a:spLocks noGrp="1"/>
          </p:cNvSpPr>
          <p:nvPr>
            <p:ph idx="1"/>
          </p:nvPr>
        </p:nvSpPr>
        <p:spPr>
          <a:xfrm>
            <a:off x="838200" y="2219785"/>
            <a:ext cx="4619621" cy="3957178"/>
          </a:xfrm>
        </p:spPr>
        <p:txBody>
          <a:bodyPr>
            <a:normAutofit/>
          </a:bodyPr>
          <a:lstStyle/>
          <a:p>
            <a:pPr marL="0" indent="0">
              <a:buNone/>
            </a:pPr>
            <a:r>
              <a:rPr lang="en-GB" sz="2000"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“only by producing a political cartography, connecting the threads that make different forms of violence function as interrelated dynamics, can we denounce the ways their segmentation seeks to enclose us in isolated cells. Such a cartography implies overflowing the confines of ‘gender-based violence’ to link it with the multiple forms of violence that make it possible” (Gago 57)</a:t>
            </a:r>
          </a:p>
          <a:p>
            <a:endParaRPr lang="en-US" sz="2000" dirty="0">
              <a:solidFill>
                <a:srgbClr val="FFFFFF"/>
              </a:solidFill>
              <a:latin typeface="Calibri" panose="020F0502020204030204" pitchFamily="34" charset="0"/>
              <a:cs typeface="Calibri" panose="020F0502020204030204" pitchFamily="34" charset="0"/>
            </a:endParaRPr>
          </a:p>
        </p:txBody>
      </p:sp>
      <p:pic>
        <p:nvPicPr>
          <p:cNvPr id="5" name="Picture 4">
            <a:extLst>
              <a:ext uri="{FF2B5EF4-FFF2-40B4-BE49-F238E27FC236}">
                <a16:creationId xmlns:a16="http://schemas.microsoft.com/office/drawing/2014/main" id="{A8FC702F-B305-33CB-BA5D-F7BC6F5C503C}"/>
              </a:ext>
            </a:extLst>
          </p:cNvPr>
          <p:cNvPicPr>
            <a:picLocks noChangeAspect="1"/>
          </p:cNvPicPr>
          <p:nvPr/>
        </p:nvPicPr>
        <p:blipFill rotWithShape="1">
          <a:blip r:embed="rId3"/>
          <a:srcRect t="5854" r="-1" b="6160"/>
          <a:stretch/>
        </p:blipFill>
        <p:spPr>
          <a:xfrm>
            <a:off x="6225997"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28336971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87BE92-C236-1E8E-D02D-B9356D810C53}"/>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CD38E913-1FCE-89D2-46B7-D6BFB99BDAAA}"/>
              </a:ext>
            </a:extLst>
          </p:cNvPr>
          <p:cNvSpPr>
            <a:spLocks noGrp="1"/>
          </p:cNvSpPr>
          <p:nvPr>
            <p:ph idx="1"/>
          </p:nvPr>
        </p:nvSpPr>
        <p:spPr>
          <a:xfrm>
            <a:off x="838200" y="2304066"/>
            <a:ext cx="5257800" cy="4188809"/>
          </a:xfrm>
        </p:spPr>
        <p:txBody>
          <a:bodyPr/>
          <a:lstStyle/>
          <a:p>
            <a:pPr marL="0" indent="0">
              <a:buNone/>
            </a:pPr>
            <a:r>
              <a:rPr lang="en-GB" sz="1800" dirty="0">
                <a:effectLst/>
                <a:latin typeface="Calibri" panose="020F0502020204030204" pitchFamily="34" charset="0"/>
                <a:ea typeface="Times New Roman" panose="02020603050405020304" pitchFamily="18" charset="0"/>
              </a:rPr>
              <a:t>“When I moved to the Downtown </a:t>
            </a:r>
            <a:r>
              <a:rPr lang="en-GB" sz="1800" dirty="0" err="1">
                <a:effectLst/>
                <a:latin typeface="Calibri" panose="020F0502020204030204" pitchFamily="34" charset="0"/>
                <a:ea typeface="Times New Roman" panose="02020603050405020304" pitchFamily="18" charset="0"/>
              </a:rPr>
              <a:t>Eastside</a:t>
            </a:r>
            <a:r>
              <a:rPr lang="en-GB" sz="1800" dirty="0">
                <a:effectLst/>
                <a:latin typeface="Calibri" panose="020F0502020204030204" pitchFamily="34" charset="0"/>
                <a:ea typeface="Times New Roman" panose="02020603050405020304" pitchFamily="18" charset="0"/>
              </a:rPr>
              <a:t> in 1996, I was an addict and street sex worker, and the space that one of the picketed restaurants occupies was a second-hand shop, then a pharmacy where I filled my methadone prescription when I went into recovery, and the space above it, now occupied by expensive private residences, was low-income housing. I’ve changed too: in socioeconomic class and attendant privilege, I now typify the new residents that have displaced the kind of resident I used to be. My life is far removed from that of the women I worked with. For one, I am among the living.” (Mercedes </a:t>
            </a:r>
            <a:r>
              <a:rPr lang="en-GB" sz="1800" dirty="0" err="1">
                <a:effectLst/>
                <a:latin typeface="Calibri" panose="020F0502020204030204" pitchFamily="34" charset="0"/>
                <a:ea typeface="Times New Roman" panose="02020603050405020304" pitchFamily="18" charset="0"/>
              </a:rPr>
              <a:t>Eng</a:t>
            </a:r>
            <a:r>
              <a:rPr lang="en-GB" sz="1800" dirty="0">
                <a:effectLst/>
                <a:latin typeface="Calibri" panose="020F0502020204030204" pitchFamily="34" charset="0"/>
                <a:ea typeface="Times New Roman" panose="02020603050405020304" pitchFamily="18" charset="0"/>
              </a:rPr>
              <a:t>, “Afterword: </a:t>
            </a:r>
            <a:r>
              <a:rPr lang="en-GB" sz="1800" dirty="0">
                <a:effectLst/>
                <a:latin typeface="GlacialIndifference"/>
              </a:rPr>
              <a:t>there goes the neighbourhood!” </a:t>
            </a:r>
            <a:r>
              <a:rPr lang="en-GB" sz="1800" i="1" dirty="0">
                <a:effectLst/>
                <a:latin typeface="Calibri" panose="020F0502020204030204" pitchFamily="34" charset="0"/>
                <a:ea typeface="Times New Roman" panose="02020603050405020304" pitchFamily="18" charset="0"/>
              </a:rPr>
              <a:t>Mercenary English</a:t>
            </a:r>
            <a:r>
              <a:rPr lang="en-GB" sz="1800" dirty="0">
                <a:effectLst/>
                <a:latin typeface="Calibri" panose="020F0502020204030204" pitchFamily="34" charset="0"/>
                <a:ea typeface="Times New Roman" panose="02020603050405020304" pitchFamily="18" charset="0"/>
              </a:rPr>
              <a:t>, Mercenary Press, 2016.</a:t>
            </a:r>
            <a:r>
              <a:rPr lang="en-GB" sz="1800" i="1" dirty="0">
                <a:effectLst/>
                <a:latin typeface="Calibri" panose="020F0502020204030204" pitchFamily="34" charset="0"/>
                <a:ea typeface="Times New Roman" panose="02020603050405020304" pitchFamily="18" charset="0"/>
              </a:rPr>
              <a:t> </a:t>
            </a:r>
            <a:r>
              <a:rPr lang="en-GB" sz="1800" dirty="0">
                <a:effectLst/>
                <a:latin typeface="Calibri" panose="020F0502020204030204" pitchFamily="34" charset="0"/>
                <a:ea typeface="Times New Roman" panose="02020603050405020304" pitchFamily="18" charset="0"/>
              </a:rPr>
              <a:t>118)</a:t>
            </a:r>
            <a:endParaRPr lang="en-GB" sz="1800" dirty="0">
              <a:effectLst/>
              <a:latin typeface="Times New Roman" panose="02020603050405020304" pitchFamily="18" charset="0"/>
              <a:ea typeface="Times New Roman" panose="02020603050405020304" pitchFamily="18" charset="0"/>
            </a:endParaRPr>
          </a:p>
          <a:p>
            <a:endParaRPr lang="en-US" dirty="0"/>
          </a:p>
        </p:txBody>
      </p:sp>
      <p:pic>
        <p:nvPicPr>
          <p:cNvPr id="4" name="Picture 3">
            <a:extLst>
              <a:ext uri="{FF2B5EF4-FFF2-40B4-BE49-F238E27FC236}">
                <a16:creationId xmlns:a16="http://schemas.microsoft.com/office/drawing/2014/main" id="{201AFBBB-7C49-51BA-8550-083B114C566F}"/>
              </a:ext>
            </a:extLst>
          </p:cNvPr>
          <p:cNvPicPr>
            <a:picLocks noChangeAspect="1"/>
          </p:cNvPicPr>
          <p:nvPr/>
        </p:nvPicPr>
        <p:blipFill>
          <a:blip r:embed="rId2"/>
          <a:stretch>
            <a:fillRect/>
          </a:stretch>
        </p:blipFill>
        <p:spPr>
          <a:xfrm>
            <a:off x="6096000" y="0"/>
            <a:ext cx="5935246" cy="6858000"/>
          </a:xfrm>
          <a:prstGeom prst="rect">
            <a:avLst/>
          </a:prstGeom>
        </p:spPr>
      </p:pic>
    </p:spTree>
    <p:extLst>
      <p:ext uri="{BB962C8B-B14F-4D97-AF65-F5344CB8AC3E}">
        <p14:creationId xmlns:p14="http://schemas.microsoft.com/office/powerpoint/2010/main" val="3261066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7032094-D014-93C0-AF19-38CB3E79774A}"/>
              </a:ext>
            </a:extLst>
          </p:cNvPr>
          <p:cNvPicPr>
            <a:picLocks noChangeAspect="1"/>
          </p:cNvPicPr>
          <p:nvPr/>
        </p:nvPicPr>
        <p:blipFill>
          <a:blip r:embed="rId2"/>
          <a:stretch>
            <a:fillRect/>
          </a:stretch>
        </p:blipFill>
        <p:spPr>
          <a:xfrm>
            <a:off x="6540956" y="3312956"/>
            <a:ext cx="1931831" cy="3189767"/>
          </a:xfrm>
          <a:prstGeom prst="rect">
            <a:avLst/>
          </a:prstGeom>
        </p:spPr>
      </p:pic>
      <p:pic>
        <p:nvPicPr>
          <p:cNvPr id="5" name="Picture 4">
            <a:extLst>
              <a:ext uri="{FF2B5EF4-FFF2-40B4-BE49-F238E27FC236}">
                <a16:creationId xmlns:a16="http://schemas.microsoft.com/office/drawing/2014/main" id="{AE4288E8-AD6B-FA25-0FC0-F98B65D24D82}"/>
              </a:ext>
            </a:extLst>
          </p:cNvPr>
          <p:cNvPicPr>
            <a:picLocks noChangeAspect="1"/>
          </p:cNvPicPr>
          <p:nvPr/>
        </p:nvPicPr>
        <p:blipFill>
          <a:blip r:embed="rId3"/>
          <a:stretch>
            <a:fillRect/>
          </a:stretch>
        </p:blipFill>
        <p:spPr>
          <a:xfrm>
            <a:off x="1076490" y="3646333"/>
            <a:ext cx="4574556" cy="2384609"/>
          </a:xfrm>
          <a:prstGeom prst="rect">
            <a:avLst/>
          </a:prstGeom>
        </p:spPr>
      </p:pic>
      <p:pic>
        <p:nvPicPr>
          <p:cNvPr id="6" name="Picture 5">
            <a:extLst>
              <a:ext uri="{FF2B5EF4-FFF2-40B4-BE49-F238E27FC236}">
                <a16:creationId xmlns:a16="http://schemas.microsoft.com/office/drawing/2014/main" id="{BFD4FD90-1FF7-8A5F-F929-D808946A4BB4}"/>
              </a:ext>
            </a:extLst>
          </p:cNvPr>
          <p:cNvPicPr>
            <a:picLocks noChangeAspect="1"/>
          </p:cNvPicPr>
          <p:nvPr/>
        </p:nvPicPr>
        <p:blipFill>
          <a:blip r:embed="rId4"/>
          <a:stretch>
            <a:fillRect/>
          </a:stretch>
        </p:blipFill>
        <p:spPr>
          <a:xfrm>
            <a:off x="1076490" y="394172"/>
            <a:ext cx="3624008" cy="2490160"/>
          </a:xfrm>
          <a:prstGeom prst="rect">
            <a:avLst/>
          </a:prstGeom>
        </p:spPr>
      </p:pic>
      <p:pic>
        <p:nvPicPr>
          <p:cNvPr id="6148" name="Picture 4" descr="About | Woodsquat">
            <a:extLst>
              <a:ext uri="{FF2B5EF4-FFF2-40B4-BE49-F238E27FC236}">
                <a16:creationId xmlns:a16="http://schemas.microsoft.com/office/drawing/2014/main" id="{3F7F3859-A939-FA6F-0551-9FD57E1B8C1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65194" y="355277"/>
            <a:ext cx="5102238" cy="2643095"/>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Trevor M, “Woodsquat” | Woodsquat">
            <a:hlinkClick r:id="rId6"/>
            <a:extLst>
              <a:ext uri="{FF2B5EF4-FFF2-40B4-BE49-F238E27FC236}">
                <a16:creationId xmlns:a16="http://schemas.microsoft.com/office/drawing/2014/main" id="{7CC1DE5A-E95E-9C55-7649-7B0007BC78B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104243" y="3429000"/>
            <a:ext cx="1769165" cy="2986252"/>
          </a:xfrm>
          <a:prstGeom prst="rect">
            <a:avLst/>
          </a:prstGeom>
          <a:noFill/>
          <a:extLst>
            <a:ext uri="{909E8E84-426E-40DD-AFC4-6F175D3DCCD1}">
              <a14:hiddenFill xmlns:a14="http://schemas.microsoft.com/office/drawing/2010/main">
                <a:solidFill>
                  <a:srgbClr val="FFFFFF"/>
                </a:solidFill>
              </a14:hiddenFill>
            </a:ext>
          </a:extLst>
        </p:spPr>
      </p:pic>
      <p:pic>
        <p:nvPicPr>
          <p:cNvPr id="6151" name="Picture 7" descr="Trevor M, “Woodsquat” | Woodsquat">
            <a:extLst>
              <a:ext uri="{FF2B5EF4-FFF2-40B4-BE49-F238E27FC236}">
                <a16:creationId xmlns:a16="http://schemas.microsoft.com/office/drawing/2014/main" id="{1EB97C26-64D0-8C6D-FE24-503A80470E2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flipH="1">
            <a:off x="22640456" y="-17174948"/>
            <a:ext cx="612811" cy="8491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29111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8" name="Picture 4" descr="Guatemala's president proposes 2-year mining moratorium | Oxfam">
            <a:extLst>
              <a:ext uri="{FF2B5EF4-FFF2-40B4-BE49-F238E27FC236}">
                <a16:creationId xmlns:a16="http://schemas.microsoft.com/office/drawing/2014/main" id="{AE19DC5D-37DD-0EA2-3FF2-EE98463AB54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 b="6208"/>
          <a:stretch/>
        </p:blipFill>
        <p:spPr bwMode="auto">
          <a:xfrm>
            <a:off x="5419264" y="3265080"/>
            <a:ext cx="6129269" cy="3592925"/>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Vancouver Skyline British Columbia - Free photo on Pixabay - Pixabay">
            <a:extLst>
              <a:ext uri="{FF2B5EF4-FFF2-40B4-BE49-F238E27FC236}">
                <a16:creationId xmlns:a16="http://schemas.microsoft.com/office/drawing/2014/main" id="{4BF59D20-C4DC-98EC-D9D1-CA8AACDF289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3452" r="1" b="1"/>
          <a:stretch/>
        </p:blipFill>
        <p:spPr bwMode="auto">
          <a:xfrm>
            <a:off x="643467" y="-5"/>
            <a:ext cx="6082711" cy="3920044"/>
          </a:xfrm>
          <a:custGeom>
            <a:avLst/>
            <a:gdLst/>
            <a:ahLst/>
            <a:cxnLst/>
            <a:rect l="l" t="t" r="r" b="b"/>
            <a:pathLst>
              <a:path w="6082711" h="3920044">
                <a:moveTo>
                  <a:pt x="0" y="0"/>
                </a:moveTo>
                <a:lnTo>
                  <a:pt x="6082711" y="0"/>
                </a:lnTo>
                <a:lnTo>
                  <a:pt x="6082711" y="3103225"/>
                </a:lnTo>
                <a:lnTo>
                  <a:pt x="4614930" y="3103225"/>
                </a:lnTo>
                <a:lnTo>
                  <a:pt x="4614930" y="3920044"/>
                </a:lnTo>
                <a:lnTo>
                  <a:pt x="0" y="3920044"/>
                </a:lnTo>
                <a:close/>
              </a:path>
            </a:pathLst>
          </a:custGeom>
          <a:noFill/>
          <a:extLst>
            <a:ext uri="{909E8E84-426E-40DD-AFC4-6F175D3DCCD1}">
              <a14:hiddenFill xmlns:a14="http://schemas.microsoft.com/office/drawing/2010/main">
                <a:solidFill>
                  <a:srgbClr val="FFFFFF"/>
                </a:solidFill>
              </a14:hiddenFill>
            </a:ext>
          </a:extLst>
        </p:spPr>
      </p:pic>
      <p:sp>
        <p:nvSpPr>
          <p:cNvPr id="1051" name="Rectangle 1050">
            <a:extLst>
              <a:ext uri="{FF2B5EF4-FFF2-40B4-BE49-F238E27FC236}">
                <a16:creationId xmlns:a16="http://schemas.microsoft.com/office/drawing/2014/main" id="{E97C36FC-DEAA-4DCA-B0AB-7F9357FA40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87045" y="643467"/>
            <a:ext cx="4661488" cy="2460741"/>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0" name="Rectangle 1049">
            <a:extLst>
              <a:ext uri="{FF2B5EF4-FFF2-40B4-BE49-F238E27FC236}">
                <a16:creationId xmlns:a16="http://schemas.microsoft.com/office/drawing/2014/main" id="{278C38CD-A630-49FF-8417-6792A2B13F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68" y="4080063"/>
            <a:ext cx="4614930" cy="2156145"/>
          </a:xfrm>
          <a:prstGeom prst="rect">
            <a:avLst/>
          </a:prstGeom>
          <a:solidFill>
            <a:schemeClr val="tx1">
              <a:lumMod val="50000"/>
              <a:lumOff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102027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75" name="Rectangle 7174">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170" name="Picture 2" descr="Thousands gathered on Vancouver's Downtown Eastside for 32nd annual Women's  Memorial March | CBC News">
            <a:extLst>
              <a:ext uri="{FF2B5EF4-FFF2-40B4-BE49-F238E27FC236}">
                <a16:creationId xmlns:a16="http://schemas.microsoft.com/office/drawing/2014/main" id="{A5DCDF11-BB35-E650-E6DD-337847467CD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967" r="16722"/>
          <a:stretch/>
        </p:blipFill>
        <p:spPr bwMode="auto">
          <a:xfrm>
            <a:off x="2522356"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7177" name="Rectangle 7176">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BE57E2D2-F572-B185-0595-9538185F7B35}"/>
              </a:ext>
            </a:extLst>
          </p:cNvPr>
          <p:cNvSpPr>
            <a:spLocks noGrp="1"/>
          </p:cNvSpPr>
          <p:nvPr>
            <p:ph idx="1"/>
          </p:nvPr>
        </p:nvSpPr>
        <p:spPr>
          <a:xfrm>
            <a:off x="358328" y="516835"/>
            <a:ext cx="4790142" cy="5844208"/>
          </a:xfrm>
        </p:spPr>
        <p:txBody>
          <a:bodyPr>
            <a:noAutofit/>
          </a:bodyPr>
          <a:lstStyle/>
          <a:p>
            <a:pPr marL="0" indent="0">
              <a:buNone/>
            </a:pPr>
            <a:r>
              <a:rPr lang="en-GB" sz="1800" dirty="0">
                <a:effectLst/>
                <a:latin typeface="Calibri" panose="020F0502020204030204" pitchFamily="34" charset="0"/>
                <a:ea typeface="Times New Roman" panose="02020603050405020304" pitchFamily="18" charset="0"/>
                <a:cs typeface="Calibri" panose="020F0502020204030204" pitchFamily="34" charset="0"/>
              </a:rPr>
              <a:t>“Protesting the Olympics was when my beliefs became praxis, and I was ready, able, to oppose the violence of genocide and accumulation, which my whole life has been teaching me about, but it was during the Olympics that I voiced and bodied my opposition to it in a public way. The poem about the dick my mouth was initiated by the fear I had that the City, in their effort to limit dissent and thus control public perception about the Olympics (everyone’s super into it!), wouldn’t grant the Memorial March Committee a permit. Knowing that many women were </a:t>
            </a:r>
            <a:r>
              <a:rPr lang="en-GB" sz="1800" dirty="0" err="1">
                <a:effectLst/>
                <a:latin typeface="Calibri" panose="020F0502020204030204" pitchFamily="34" charset="0"/>
                <a:ea typeface="Times New Roman" panose="02020603050405020304" pitchFamily="18" charset="0"/>
                <a:cs typeface="Calibri" panose="020F0502020204030204" pitchFamily="34" charset="0"/>
              </a:rPr>
              <a:t>gonna</a:t>
            </a:r>
            <a:r>
              <a:rPr lang="en-GB" sz="1800" dirty="0">
                <a:effectLst/>
                <a:latin typeface="Calibri" panose="020F0502020204030204" pitchFamily="34" charset="0"/>
                <a:ea typeface="Times New Roman" panose="02020603050405020304" pitchFamily="18" charset="0"/>
                <a:cs typeface="Calibri" panose="020F0502020204030204" pitchFamily="34" charset="0"/>
              </a:rPr>
              <a:t> march anyway both excited and scared me. I thought: these women are so tough to not be scared of the police, or to be scared and do it regardless! And the police were stockpiling all these weapons like the MRAD and I was worried they’d use them. But the march was glorious! You straight up can’t fuck with these women.” (</a:t>
            </a:r>
            <a:r>
              <a:rPr lang="en-GB" sz="1800" dirty="0" err="1">
                <a:effectLst/>
                <a:latin typeface="Calibri" panose="020F0502020204030204" pitchFamily="34" charset="0"/>
                <a:ea typeface="Times New Roman" panose="02020603050405020304" pitchFamily="18" charset="0"/>
                <a:cs typeface="Calibri" panose="020F0502020204030204" pitchFamily="34" charset="0"/>
              </a:rPr>
              <a:t>Merceds</a:t>
            </a:r>
            <a:r>
              <a:rPr lang="en-GB" sz="1800" dirty="0">
                <a:effectLst/>
                <a:latin typeface="Calibri" panose="020F0502020204030204" pitchFamily="34" charset="0"/>
                <a:ea typeface="Times New Roman" panose="02020603050405020304" pitchFamily="18" charset="0"/>
                <a:cs typeface="Calibri" panose="020F0502020204030204" pitchFamily="34" charset="0"/>
              </a:rPr>
              <a:t> </a:t>
            </a:r>
            <a:r>
              <a:rPr lang="en-GB" sz="1800" dirty="0" err="1">
                <a:effectLst/>
                <a:latin typeface="Calibri" panose="020F0502020204030204" pitchFamily="34" charset="0"/>
                <a:ea typeface="Times New Roman" panose="02020603050405020304" pitchFamily="18" charset="0"/>
                <a:cs typeface="Calibri" panose="020F0502020204030204" pitchFamily="34" charset="0"/>
              </a:rPr>
              <a:t>Eng</a:t>
            </a:r>
            <a:r>
              <a:rPr lang="en-GB" sz="1800" dirty="0">
                <a:effectLst/>
                <a:latin typeface="Calibri" panose="020F0502020204030204" pitchFamily="34" charset="0"/>
                <a:ea typeface="Times New Roman" panose="02020603050405020304" pitchFamily="18" charset="0"/>
                <a:cs typeface="Calibri" panose="020F0502020204030204" pitchFamily="34" charset="0"/>
              </a:rPr>
              <a:t>, “</a:t>
            </a:r>
            <a:r>
              <a:rPr lang="en-GB" sz="1800" dirty="0">
                <a:effectLst/>
                <a:latin typeface="Calibri" panose="020F0502020204030204" pitchFamily="34" charset="0"/>
                <a:cs typeface="Calibri" panose="020F0502020204030204" pitchFamily="34" charset="0"/>
              </a:rPr>
              <a:t>echolocation: in conversation with Fred Moten” </a:t>
            </a:r>
            <a:r>
              <a:rPr lang="en-GB" sz="1800" i="1" dirty="0">
                <a:effectLst/>
                <a:latin typeface="Calibri" panose="020F0502020204030204" pitchFamily="34" charset="0"/>
                <a:cs typeface="Calibri" panose="020F0502020204030204" pitchFamily="34" charset="0"/>
              </a:rPr>
              <a:t>Mercenary English, </a:t>
            </a:r>
            <a:r>
              <a:rPr lang="en-GB" sz="1800" dirty="0">
                <a:effectLst/>
                <a:latin typeface="Calibri" panose="020F0502020204030204" pitchFamily="34" charset="0"/>
                <a:cs typeface="Calibri" panose="020F0502020204030204" pitchFamily="34" charset="0"/>
              </a:rPr>
              <a:t>124) </a:t>
            </a:r>
            <a:endParaRPr lang="en-GB" sz="1800" dirty="0">
              <a:latin typeface="Calibri" panose="020F0502020204030204" pitchFamily="34" charset="0"/>
              <a:cs typeface="Calibri" panose="020F0502020204030204" pitchFamily="34" charset="0"/>
            </a:endParaRPr>
          </a:p>
          <a:p>
            <a:pPr marL="0" indent="0">
              <a:buNone/>
            </a:pPr>
            <a:endParaRPr lang="en-GB" sz="1800" dirty="0">
              <a:effectLst/>
              <a:latin typeface="Calibri" panose="020F0502020204030204" pitchFamily="34" charset="0"/>
              <a:ea typeface="Times New Roman" panose="02020603050405020304" pitchFamily="18" charset="0"/>
              <a:cs typeface="Calibri" panose="020F0502020204030204" pitchFamily="34" charset="0"/>
            </a:endParaRPr>
          </a:p>
        </p:txBody>
      </p:sp>
    </p:spTree>
    <p:extLst>
      <p:ext uri="{BB962C8B-B14F-4D97-AF65-F5344CB8AC3E}">
        <p14:creationId xmlns:p14="http://schemas.microsoft.com/office/powerpoint/2010/main" val="333530260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1551</TotalTime>
  <Words>778</Words>
  <Application>Microsoft Macintosh PowerPoint</Application>
  <PresentationFormat>Widescreen</PresentationFormat>
  <Paragraphs>9</Paragraphs>
  <Slides>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Calibri</vt:lpstr>
      <vt:lpstr>Calibri Light</vt:lpstr>
      <vt:lpstr>GlacialIndifference</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Tucker-Abramson, Myka</dc:creator>
  <cp:lastModifiedBy>Tucker-Abramson, Myka</cp:lastModifiedBy>
  <cp:revision>2</cp:revision>
  <dcterms:created xsi:type="dcterms:W3CDTF">2024-02-14T09:22:50Z</dcterms:created>
  <dcterms:modified xsi:type="dcterms:W3CDTF">2024-02-15T11:14:15Z</dcterms:modified>
</cp:coreProperties>
</file>