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7" r:id="rId6"/>
    <p:sldId id="268" r:id="rId7"/>
    <p:sldId id="269" r:id="rId8"/>
    <p:sldId id="270" r:id="rId9"/>
    <p:sldId id="271" r:id="rId10"/>
    <p:sldId id="272" r:id="rId11"/>
    <p:sldId id="273" r:id="rId12"/>
    <p:sldId id="274" r:id="rId13"/>
    <p:sldId id="275" r:id="rId14"/>
    <p:sldId id="27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89" d="100"/>
          <a:sy n="89" d="100"/>
        </p:scale>
        <p:origin x="168" y="5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3999391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4194722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403411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8BAD0F-196C-47F9-9225-0E5B1BFADB2C}" type="datetimeFigureOut">
              <a:rPr lang="en-GB" smtClean="0"/>
              <a:t>08/01/2024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1106370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8BAD0F-196C-47F9-9225-0E5B1BFADB2C}" type="datetimeFigureOut">
              <a:rPr lang="en-GB" smtClean="0"/>
              <a:t>08/01/2024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859099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8BAD0F-196C-47F9-9225-0E5B1BFADB2C}" type="datetimeFigureOut">
              <a:rPr lang="en-GB" smtClean="0"/>
              <a:t>08/01/2024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2870884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8BAD0F-196C-47F9-9225-0E5B1BFADB2C}" type="datetimeFigureOut">
              <a:rPr lang="en-GB" smtClean="0"/>
              <a:t>08/01/2024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910782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8BAD0F-196C-47F9-9225-0E5B1BFADB2C}" type="datetimeFigureOut">
              <a:rPr lang="en-GB" smtClean="0"/>
              <a:t>08/01/2024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601611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BAD0F-196C-47F9-9225-0E5B1BFADB2C}" type="datetimeFigureOut">
              <a:rPr lang="en-GB" smtClean="0"/>
              <a:t>08/01/2024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3384226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8BAD0F-196C-47F9-9225-0E5B1BFADB2C}" type="datetimeFigureOut">
              <a:rPr lang="en-GB" smtClean="0"/>
              <a:t>08/01/2024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4286252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8BAD0F-196C-47F9-9225-0E5B1BFADB2C}" type="datetimeFigureOut">
              <a:rPr lang="en-GB" smtClean="0"/>
              <a:t>08/01/2024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2837FD-F731-4B35-A94C-72C0B4CB0D68}" type="slidenum">
              <a:rPr lang="en-GB" smtClean="0"/>
              <a:t>‹#›</a:t>
            </a:fld>
            <a:endParaRPr lang="en-GB"/>
          </a:p>
        </p:txBody>
      </p:sp>
    </p:spTree>
    <p:extLst>
      <p:ext uri="{BB962C8B-B14F-4D97-AF65-F5344CB8AC3E}">
        <p14:creationId xmlns:p14="http://schemas.microsoft.com/office/powerpoint/2010/main" val="4280994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8BAD0F-196C-47F9-9225-0E5B1BFADB2C}" type="datetimeFigureOut">
              <a:rPr lang="en-GB" smtClean="0"/>
              <a:t>08/01/2024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837FD-F731-4B35-A94C-72C0B4CB0D68}" type="slidenum">
              <a:rPr lang="en-GB" smtClean="0"/>
              <a:t>‹#›</a:t>
            </a:fld>
            <a:endParaRPr lang="en-GB"/>
          </a:p>
        </p:txBody>
      </p:sp>
    </p:spTree>
    <p:extLst>
      <p:ext uri="{BB962C8B-B14F-4D97-AF65-F5344CB8AC3E}">
        <p14:creationId xmlns:p14="http://schemas.microsoft.com/office/powerpoint/2010/main" val="151157304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The real palm oil problem: it's not just in your food | New Scientist">
            <a:extLst>
              <a:ext uri="{FF2B5EF4-FFF2-40B4-BE49-F238E27FC236}">
                <a16:creationId xmlns:a16="http://schemas.microsoft.com/office/drawing/2014/main" id="{AACB7C32-5485-DB83-1A59-498A27E435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091" r="13818"/>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C0620A1-4A79-6409-7802-D2A27688CB80}"/>
              </a:ext>
            </a:extLst>
          </p:cNvPr>
          <p:cNvSpPr>
            <a:spLocks noGrp="1"/>
          </p:cNvSpPr>
          <p:nvPr>
            <p:ph type="ctrTitle"/>
          </p:nvPr>
        </p:nvSpPr>
        <p:spPr>
          <a:xfrm>
            <a:off x="477981" y="1122363"/>
            <a:ext cx="4023360" cy="3204134"/>
          </a:xfrm>
        </p:spPr>
        <p:txBody>
          <a:bodyPr anchor="b">
            <a:normAutofit/>
          </a:bodyPr>
          <a:lstStyle/>
          <a:p>
            <a:pPr algn="l"/>
            <a:r>
              <a:rPr lang="en-GB" sz="4400" b="1" dirty="0">
                <a:solidFill>
                  <a:schemeClr val="bg1"/>
                </a:solidFill>
              </a:rPr>
              <a:t>World Literature in the Anthropocene</a:t>
            </a:r>
          </a:p>
        </p:txBody>
      </p:sp>
      <p:sp>
        <p:nvSpPr>
          <p:cNvPr id="3" name="Subtitle 2">
            <a:extLst>
              <a:ext uri="{FF2B5EF4-FFF2-40B4-BE49-F238E27FC236}">
                <a16:creationId xmlns:a16="http://schemas.microsoft.com/office/drawing/2014/main" id="{2FB89D25-E4D8-4170-DE34-7E326D4BF60F}"/>
              </a:ext>
            </a:extLst>
          </p:cNvPr>
          <p:cNvSpPr>
            <a:spLocks noGrp="1"/>
          </p:cNvSpPr>
          <p:nvPr>
            <p:ph type="subTitle" idx="1"/>
          </p:nvPr>
        </p:nvSpPr>
        <p:spPr>
          <a:xfrm>
            <a:off x="477980" y="4872922"/>
            <a:ext cx="4023359" cy="1208141"/>
          </a:xfrm>
        </p:spPr>
        <p:txBody>
          <a:bodyPr>
            <a:normAutofit/>
          </a:bodyPr>
          <a:lstStyle/>
          <a:p>
            <a:pPr algn="l"/>
            <a:endParaRPr lang="en-GB" sz="2000">
              <a:solidFill>
                <a:schemeClr val="bg1"/>
              </a:solidFill>
            </a:endParaRPr>
          </a:p>
        </p:txBody>
      </p:sp>
      <p:sp>
        <p:nvSpPr>
          <p:cNvPr id="1035" name="Rectangle 103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7" name="Rectangle 103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6465389"/>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13BCF-3205-AD31-D6E1-5F029025A17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ACACE65-C145-D7A4-40A5-2B8F25517D22}"/>
              </a:ext>
            </a:extLst>
          </p:cNvPr>
          <p:cNvSpPr>
            <a:spLocks noGrp="1"/>
          </p:cNvSpPr>
          <p:nvPr>
            <p:ph idx="1"/>
          </p:nvPr>
        </p:nvSpPr>
        <p:spPr/>
        <p:txBody>
          <a:bodyPr/>
          <a:lstStyle/>
          <a:p>
            <a:r>
              <a:rPr lang="en-GB" dirty="0"/>
              <a:t>“Are the currents of global warming too wild to be navigated in the accustomed barques of narration? But the truth, as is now widely acknowledged, is that we have entered a time when the wild has become the norm: if certain literary forms are unable to negotiate these torrents, then they will have failed—and their failures will have to be counted as an aspect of the broader imaginative and cultural failure that lies at the heart of the climate crisis.” (Amitav Ghosh, </a:t>
            </a:r>
            <a:r>
              <a:rPr lang="en-GB" i="1" dirty="0"/>
              <a:t>The Great Derangement</a:t>
            </a:r>
            <a:r>
              <a:rPr lang="en-GB" dirty="0"/>
              <a:t>, p. 14).</a:t>
            </a:r>
          </a:p>
        </p:txBody>
      </p:sp>
    </p:spTree>
    <p:extLst>
      <p:ext uri="{BB962C8B-B14F-4D97-AF65-F5344CB8AC3E}">
        <p14:creationId xmlns:p14="http://schemas.microsoft.com/office/powerpoint/2010/main" val="1801308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5D4892-E199-461F-DD30-13B6FFE55FBB}"/>
              </a:ext>
            </a:extLst>
          </p:cNvPr>
          <p:cNvSpPr>
            <a:spLocks noGrp="1"/>
          </p:cNvSpPr>
          <p:nvPr>
            <p:ph type="title"/>
          </p:nvPr>
        </p:nvSpPr>
        <p:spPr>
          <a:xfrm>
            <a:off x="572493" y="238539"/>
            <a:ext cx="11018520" cy="1434415"/>
          </a:xfrm>
        </p:spPr>
        <p:txBody>
          <a:bodyPr anchor="b">
            <a:normAutofit/>
          </a:bodyPr>
          <a:lstStyle/>
          <a:p>
            <a:endParaRPr lang="en-US" sz="5400"/>
          </a:p>
        </p:txBody>
      </p:sp>
      <p:sp>
        <p:nvSpPr>
          <p:cNvPr id="103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5A84D09-EA20-F908-F85A-699BEF82733A}"/>
              </a:ext>
            </a:extLst>
          </p:cNvPr>
          <p:cNvSpPr>
            <a:spLocks noGrp="1"/>
          </p:cNvSpPr>
          <p:nvPr>
            <p:ph idx="1"/>
          </p:nvPr>
        </p:nvSpPr>
        <p:spPr>
          <a:xfrm>
            <a:off x="572493" y="2071316"/>
            <a:ext cx="6713552" cy="4119172"/>
          </a:xfrm>
        </p:spPr>
        <p:txBody>
          <a:bodyPr anchor="t">
            <a:normAutofit/>
          </a:bodyPr>
          <a:lstStyle/>
          <a:p>
            <a:pPr marL="0" indent="0" rtl="0">
              <a:spcBef>
                <a:spcPts val="0"/>
              </a:spcBef>
              <a:spcAft>
                <a:spcPts val="0"/>
              </a:spcAft>
              <a:buNone/>
            </a:pPr>
            <a:r>
              <a:rPr lang="en-GB" sz="1700" b="0" i="0" u="none" strike="noStrike">
                <a:effectLst/>
              </a:rPr>
              <a:t>“the tunneling operation uncovered a huge deposit of extremely (90-99 percent) pure silica, a key factor in the electroprocessing of steel. Tunnel construction was quickly transformed into a mining operation; the tunnel’s width was doubled and the fast dry-drilling method used to facilitate the extraction of silica, which was then shipped to Electro-MetallurgicaI’s processing plant in Alloy, West Virginia. According to the US. Bureau of Mines, silica was to be mined with hydraulic water drills, which raised less silica dust than dry drills, and miners were to wear safety masks with filters at the mouth. Union Carbide’s insistence on drilling the tunnel dry resulted in the release of tons of silica dust, and the company’s refusal to provide safety masks to the workers, who would have had to stop every hour to rinse dust from the filters, caused between 476 and 2,000 miners’ deaths from silicosis” (Michael Thurston, “Documentary Modernism as Popular Front Petics: Muriel Rukeyser’s ‘Book of the Dead,’” </a:t>
            </a:r>
            <a:r>
              <a:rPr lang="en-GB" sz="1700" b="0" i="1" u="none" strike="noStrike">
                <a:effectLst/>
              </a:rPr>
              <a:t>MLQ</a:t>
            </a:r>
            <a:r>
              <a:rPr lang="en-GB" sz="1700" b="0" u="none" strike="noStrike">
                <a:effectLst/>
              </a:rPr>
              <a:t>,</a:t>
            </a:r>
            <a:r>
              <a:rPr lang="en-GB" sz="1700" b="0" i="0" u="none" strike="noStrike">
                <a:effectLst/>
              </a:rPr>
              <a:t> 60)</a:t>
            </a:r>
            <a:endParaRPr lang="en-GB" sz="1700" b="0">
              <a:effectLst/>
            </a:endParaRPr>
          </a:p>
          <a:p>
            <a:pPr marL="0" indent="0">
              <a:buNone/>
            </a:pPr>
            <a:br>
              <a:rPr lang="en-GB" sz="1700"/>
            </a:br>
            <a:endParaRPr lang="en-US" sz="1700"/>
          </a:p>
        </p:txBody>
      </p:sp>
      <p:pic>
        <p:nvPicPr>
          <p:cNvPr id="1026" name="Picture 2" descr="Before Black Lung, The Hawks Nest Tunnel Disaster Killed Hundreds : NPR">
            <a:extLst>
              <a:ext uri="{FF2B5EF4-FFF2-40B4-BE49-F238E27FC236}">
                <a16:creationId xmlns:a16="http://schemas.microsoft.com/office/drawing/2014/main" id="{23D8673B-2F23-4B98-D2C4-12B324AE58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785" r="3154"/>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743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81C3C07-49DE-61C1-674F-501092BD627A}"/>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1500" b="0" i="0" u="none" strike="noStrike">
                <a:effectLst/>
              </a:rPr>
              <a:t>“From the late nineteenth century until the 1970s, this area was nostalgically described as the last place in the country where ‘time stood still,’ preserving the vanishing American frontier life. Presuming that the region had not undergone the ‘normal’ linear advance toward modernity, journalists and intellectuals contended that isolation froze Appalachians into ‘a folk world of small, isolated, homogeneous societies’ shaped by the traditions of early settlers. Fascinated with the imagery of a ‘strange land’ and a ’peculiar folk,’ Americans still view Southern Appalachia as one of the most distinct subregions left in the United States” (</a:t>
            </a:r>
            <a:r>
              <a:rPr lang="en-US" sz="1500" b="0" i="1" u="none" strike="noStrike">
                <a:effectLst/>
              </a:rPr>
              <a:t>The First American Frontier: Transition to Capitalism in Southern Appalachia, 1700-1860</a:t>
            </a:r>
            <a:r>
              <a:rPr lang="en-US" sz="1500" b="0" i="0" u="none" strike="noStrike">
                <a:effectLst/>
              </a:rPr>
              <a:t>). </a:t>
            </a:r>
            <a:endParaRPr lang="en-US" sz="1500"/>
          </a:p>
        </p:txBody>
      </p:sp>
      <p:pic>
        <p:nvPicPr>
          <p:cNvPr id="2052" name="Picture 4" descr="Appalachian Trail Map Sunrise - Etsy UK">
            <a:extLst>
              <a:ext uri="{FF2B5EF4-FFF2-40B4-BE49-F238E27FC236}">
                <a16:creationId xmlns:a16="http://schemas.microsoft.com/office/drawing/2014/main" id="{32DA1F46-9713-7DE3-E413-1A0DC963EDB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6318" b="2137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425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C3168-3114-1145-8353-9C390BC4BFD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9C717D5-3121-FAE4-BE30-1E7DC6C17A99}"/>
              </a:ext>
            </a:extLst>
          </p:cNvPr>
          <p:cNvSpPr>
            <a:spLocks noGrp="1"/>
          </p:cNvSpPr>
          <p:nvPr>
            <p:ph idx="1"/>
          </p:nvPr>
        </p:nvSpPr>
        <p:spPr/>
        <p:txBody>
          <a:bodyPr/>
          <a:lstStyle/>
          <a:p>
            <a:endParaRPr lang="en-US"/>
          </a:p>
        </p:txBody>
      </p:sp>
      <p:pic>
        <p:nvPicPr>
          <p:cNvPr id="3074" name="Picture 2" descr="Jupiter Woods">
            <a:extLst>
              <a:ext uri="{FF2B5EF4-FFF2-40B4-BE49-F238E27FC236}">
                <a16:creationId xmlns:a16="http://schemas.microsoft.com/office/drawing/2014/main" id="{E455BE87-38E3-8EFA-CE55-E71E8C2C94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275" y="0"/>
            <a:ext cx="9059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947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S. 1.,RUKEYSER, Muriel.,1938">
            <a:extLst>
              <a:ext uri="{FF2B5EF4-FFF2-40B4-BE49-F238E27FC236}">
                <a16:creationId xmlns:a16="http://schemas.microsoft.com/office/drawing/2014/main" id="{61D58FDE-5196-B981-D4B7-B2815B54FE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1675" y="1027906"/>
            <a:ext cx="4997450" cy="499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284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2E345-0FE0-5DE5-FAB2-D8135624DE3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5202C80-30CB-7C9F-CBBC-A7C2B4B6A4DB}"/>
              </a:ext>
            </a:extLst>
          </p:cNvPr>
          <p:cNvSpPr>
            <a:spLocks noGrp="1"/>
          </p:cNvSpPr>
          <p:nvPr>
            <p:ph idx="1"/>
          </p:nvPr>
        </p:nvSpPr>
        <p:spPr/>
        <p:txBody>
          <a:bodyPr/>
          <a:lstStyle/>
          <a:p>
            <a:pPr marL="0" indent="0">
              <a:buNone/>
            </a:pPr>
            <a:r>
              <a:rPr lang="en-GB" dirty="0"/>
              <a:t>Dating the Anthropocene?</a:t>
            </a:r>
            <a:endParaRPr lang="en-GB" sz="2400" dirty="0"/>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1784 – James Watt’s patenting of the steam engine?</a:t>
            </a:r>
          </a:p>
          <a:p>
            <a:r>
              <a:rPr lang="en-GB" sz="2400" kern="100" dirty="0">
                <a:effectLst/>
                <a:latin typeface="Calibri" panose="020F0502020204030204" pitchFamily="34" charset="0"/>
                <a:ea typeface="Calibri" panose="020F0502020204030204" pitchFamily="34" charset="0"/>
                <a:cs typeface="Times New Roman" panose="02020603050405020304" pitchFamily="18" charset="0"/>
              </a:rPr>
              <a:t>1.8 million years ago with the mastery of fire? </a:t>
            </a:r>
          </a:p>
          <a:p>
            <a:r>
              <a:rPr lang="en-GB" sz="2400" kern="100" dirty="0">
                <a:latin typeface="Calibri" panose="020F0502020204030204" pitchFamily="34" charset="0"/>
                <a:ea typeface="Calibri" panose="020F0502020204030204" pitchFamily="34" charset="0"/>
                <a:cs typeface="Times New Roman" panose="02020603050405020304" pitchFamily="18" charset="0"/>
              </a:rPr>
              <a:t>p</a:t>
            </a:r>
            <a:r>
              <a:rPr lang="en-GB" sz="2400" kern="100" dirty="0">
                <a:effectLst/>
                <a:latin typeface="Calibri" panose="020F0502020204030204" pitchFamily="34" charset="0"/>
                <a:ea typeface="Calibri" panose="020F0502020204030204" pitchFamily="34" charset="0"/>
                <a:cs typeface="Times New Roman" panose="02020603050405020304" pitchFamily="18" charset="0"/>
              </a:rPr>
              <a:t>ost-45/1964 with the ‘Great Acceleration’?</a:t>
            </a:r>
          </a:p>
          <a:p>
            <a:r>
              <a:rPr lang="en-GB" sz="2400" kern="100" dirty="0">
                <a:latin typeface="Calibri" panose="020F0502020204030204" pitchFamily="34" charset="0"/>
                <a:ea typeface="Calibri" panose="020F0502020204030204" pitchFamily="34" charset="0"/>
                <a:cs typeface="Times New Roman" panose="02020603050405020304" pitchFamily="18" charset="0"/>
              </a:rPr>
              <a:t>1610 – the ‘O</a:t>
            </a:r>
            <a:r>
              <a:rPr lang="en-GB" sz="2400" kern="100" dirty="0">
                <a:effectLst/>
                <a:latin typeface="Calibri" panose="020F0502020204030204" pitchFamily="34" charset="0"/>
                <a:ea typeface="Calibri" panose="020F0502020204030204" pitchFamily="34" charset="0"/>
                <a:cs typeface="Times New Roman" panose="02020603050405020304" pitchFamily="18" charset="0"/>
              </a:rPr>
              <a:t>rbis Spike’ / the elimination of nearly 90% of indigenous peoples in the Americas (55 million), which led to the “little ice age” of the 17th-century?</a:t>
            </a:r>
          </a:p>
          <a:p>
            <a:pPr marL="0" indent="0">
              <a:buNone/>
            </a:pPr>
            <a:endParaRPr lang="en-GB" dirty="0"/>
          </a:p>
        </p:txBody>
      </p:sp>
    </p:spTree>
    <p:extLst>
      <p:ext uri="{BB962C8B-B14F-4D97-AF65-F5344CB8AC3E}">
        <p14:creationId xmlns:p14="http://schemas.microsoft.com/office/powerpoint/2010/main" val="1431379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FA54-2D31-79D3-DAFB-112DF728ED1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B5E4B8F-EC28-4805-6B1E-46E2ED5D0537}"/>
              </a:ext>
            </a:extLst>
          </p:cNvPr>
          <p:cNvSpPr>
            <a:spLocks noGrp="1"/>
          </p:cNvSpPr>
          <p:nvPr>
            <p:ph idx="1"/>
          </p:nvPr>
        </p:nvSpPr>
        <p:spPr/>
        <p:txBody>
          <a:bodyPr/>
          <a:lstStyle/>
          <a:p>
            <a:pPr marL="0" indent="0">
              <a:buNone/>
            </a:pPr>
            <a:r>
              <a:rPr lang="en-GB" dirty="0"/>
              <a:t>Bruce Robbins:</a:t>
            </a:r>
          </a:p>
          <a:p>
            <a:r>
              <a:rPr lang="en-GB" dirty="0"/>
              <a:t>“How do you tell the history of the world? Not long ago this question would have seemed naive”. Now, however, in the context of “the decline of American power and the rise of China”, as well as “global warming and other looming resource-related catastrophes”, “urgent reasons have made themselves felt [. . .] for trying to make sense of history on a planetary scale” (</a:t>
            </a:r>
            <a:r>
              <a:rPr lang="en-GB" i="1" dirty="0"/>
              <a:t>n+1 magazine</a:t>
            </a:r>
            <a:r>
              <a:rPr lang="en-GB" dirty="0"/>
              <a:t>, 2013).</a:t>
            </a:r>
          </a:p>
          <a:p>
            <a:endParaRPr lang="en-GB" dirty="0"/>
          </a:p>
        </p:txBody>
      </p:sp>
    </p:spTree>
    <p:extLst>
      <p:ext uri="{BB962C8B-B14F-4D97-AF65-F5344CB8AC3E}">
        <p14:creationId xmlns:p14="http://schemas.microsoft.com/office/powerpoint/2010/main" val="3011721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3AD2B-4677-08D0-0D55-C3E30B7185A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EBFFE5F-EAD4-F9C3-07C8-A2DBB0CBE350}"/>
              </a:ext>
            </a:extLst>
          </p:cNvPr>
          <p:cNvSpPr>
            <a:spLocks noGrp="1"/>
          </p:cNvSpPr>
          <p:nvPr>
            <p:ph idx="1"/>
          </p:nvPr>
        </p:nvSpPr>
        <p:spPr/>
        <p:txBody>
          <a:bodyPr/>
          <a:lstStyle/>
          <a:p>
            <a:pPr marL="0" indent="0">
              <a:buNone/>
            </a:pPr>
            <a:r>
              <a:rPr lang="en-GB" dirty="0"/>
              <a:t>Jason W. Moore:</a:t>
            </a:r>
          </a:p>
          <a:p>
            <a:r>
              <a:rPr lang="en-GB" dirty="0"/>
              <a:t>“By the dawn of the 21st century, it had become increasingly difficult to address core issues in social theory and social change without some reference to environmental change. [. . .] The environment is now firmly established as a legitimate and relevant object of analysis” (‘From Object to </a:t>
            </a:r>
            <a:r>
              <a:rPr lang="en-GB" dirty="0" err="1"/>
              <a:t>Oikeios</a:t>
            </a:r>
            <a:r>
              <a:rPr lang="en-GB" dirty="0"/>
              <a:t>: Environment-Making in the Capitalist World-Ecology,’ 2013: 1).</a:t>
            </a:r>
          </a:p>
          <a:p>
            <a:endParaRPr lang="en-GB" dirty="0"/>
          </a:p>
        </p:txBody>
      </p:sp>
    </p:spTree>
    <p:extLst>
      <p:ext uri="{BB962C8B-B14F-4D97-AF65-F5344CB8AC3E}">
        <p14:creationId xmlns:p14="http://schemas.microsoft.com/office/powerpoint/2010/main" val="2780404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960583" y="738909"/>
            <a:ext cx="10393218" cy="5520223"/>
          </a:xfrm>
        </p:spPr>
        <p:txBody>
          <a:bodyPr>
            <a:normAutofit fontScale="85000" lnSpcReduction="20000"/>
          </a:bodyPr>
          <a:lstStyle/>
          <a:p>
            <a:r>
              <a:rPr lang="en-GB" dirty="0"/>
              <a:t>Postcolonial studies and ecocriticism as offering correctives to one another’s </a:t>
            </a:r>
            <a:r>
              <a:rPr lang="en-GB" dirty="0" err="1"/>
              <a:t>blindspots</a:t>
            </a:r>
            <a:endParaRPr lang="en-GB" dirty="0"/>
          </a:p>
          <a:p>
            <a:endParaRPr lang="en-GB" dirty="0"/>
          </a:p>
          <a:p>
            <a:pPr hangingPunct="0"/>
            <a:r>
              <a:rPr lang="en-GB" dirty="0"/>
              <a:t>For postcolonial studies it was necessary to more clearly foreground the ecological devastation entailed by colonialism and imperialism, </a:t>
            </a:r>
          </a:p>
          <a:p>
            <a:pPr hangingPunct="0"/>
            <a:endParaRPr lang="en-GB" dirty="0"/>
          </a:p>
          <a:p>
            <a:pPr hangingPunct="0"/>
            <a:r>
              <a:rPr lang="en-GB" dirty="0"/>
              <a:t>For ecocriticism, postcolonial perspectives offered a necessary corrective to the field’s tendency towards First Worldism and its privileging of North American wilderness narratives and British Romanticism. </a:t>
            </a:r>
          </a:p>
          <a:p>
            <a:pPr hangingPunct="0"/>
            <a:endParaRPr lang="en-GB" dirty="0"/>
          </a:p>
          <a:p>
            <a:pPr hangingPunct="0"/>
            <a:r>
              <a:rPr lang="en-GB" dirty="0"/>
              <a:t>Works interrogating intersection of two fields: Lawrence Buell, </a:t>
            </a:r>
            <a:r>
              <a:rPr lang="en-GB" i="1" dirty="0"/>
              <a:t>The Future of Environmental Criticism </a:t>
            </a:r>
            <a:r>
              <a:rPr lang="en-GB" dirty="0"/>
              <a:t>(2005); Ursula </a:t>
            </a:r>
            <a:r>
              <a:rPr lang="en-GB" dirty="0" err="1"/>
              <a:t>Heise</a:t>
            </a:r>
            <a:r>
              <a:rPr lang="en-GB" dirty="0"/>
              <a:t>, </a:t>
            </a:r>
            <a:r>
              <a:rPr lang="en-GB" i="1" dirty="0"/>
              <a:t>Sense of Place, Sense of Planet: Environmental Imagination of the Global</a:t>
            </a:r>
            <a:r>
              <a:rPr lang="en-GB" dirty="0"/>
              <a:t> (2008); Graham </a:t>
            </a:r>
            <a:r>
              <a:rPr lang="en-GB" dirty="0" err="1"/>
              <a:t>Huggan</a:t>
            </a:r>
            <a:r>
              <a:rPr lang="en-GB" dirty="0"/>
              <a:t> and Helen </a:t>
            </a:r>
            <a:r>
              <a:rPr lang="en-GB" dirty="0" err="1"/>
              <a:t>Tiffen</a:t>
            </a:r>
            <a:r>
              <a:rPr lang="en-GB" dirty="0"/>
              <a:t>, </a:t>
            </a:r>
            <a:r>
              <a:rPr lang="en-GB" i="1" dirty="0"/>
              <a:t>Postcolonial Ecocriticism </a:t>
            </a:r>
            <a:r>
              <a:rPr lang="en-GB" dirty="0"/>
              <a:t>(2009); Pablo Mukherjee, </a:t>
            </a:r>
            <a:r>
              <a:rPr lang="en-GB" i="1" dirty="0"/>
              <a:t>Postcolonial Environments</a:t>
            </a:r>
            <a:r>
              <a:rPr lang="en-GB" dirty="0"/>
              <a:t> (2010); Elizabeth </a:t>
            </a:r>
            <a:r>
              <a:rPr lang="en-GB" dirty="0" err="1"/>
              <a:t>DeLoughrey</a:t>
            </a:r>
            <a:r>
              <a:rPr lang="en-GB" dirty="0"/>
              <a:t> and George B. Handley’s </a:t>
            </a:r>
            <a:r>
              <a:rPr lang="en-GB" i="1" dirty="0"/>
              <a:t>Postcolonial Ecologies</a:t>
            </a:r>
            <a:r>
              <a:rPr lang="en-GB" dirty="0"/>
              <a:t> (2011); and Rob Nixon’s </a:t>
            </a:r>
            <a:r>
              <a:rPr lang="en-GB" i="1" dirty="0"/>
              <a:t>Slow Violence and the Environmentalism of the Poor</a:t>
            </a:r>
            <a:r>
              <a:rPr lang="en-GB" dirty="0"/>
              <a:t> (2011).</a:t>
            </a:r>
          </a:p>
          <a:p>
            <a:endParaRPr lang="en-GB" dirty="0"/>
          </a:p>
        </p:txBody>
      </p:sp>
    </p:spTree>
    <p:extLst>
      <p:ext uri="{BB962C8B-B14F-4D97-AF65-F5344CB8AC3E}">
        <p14:creationId xmlns:p14="http://schemas.microsoft.com/office/powerpoint/2010/main" val="3585955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8869F-C866-7313-B7C7-48746FB1E08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7141093-4EA4-8D92-34F4-1FB890AD1FE9}"/>
              </a:ext>
            </a:extLst>
          </p:cNvPr>
          <p:cNvSpPr>
            <a:spLocks noGrp="1"/>
          </p:cNvSpPr>
          <p:nvPr>
            <p:ph idx="1"/>
          </p:nvPr>
        </p:nvSpPr>
        <p:spPr/>
        <p:txBody>
          <a:bodyPr/>
          <a:lstStyle/>
          <a:p>
            <a:pPr marL="0" indent="0">
              <a:buNone/>
            </a:pPr>
            <a:r>
              <a:rPr lang="en-GB" dirty="0"/>
              <a:t>What is the ‘world’ in ‘world literature’?</a:t>
            </a:r>
          </a:p>
          <a:p>
            <a:pPr marL="0" indent="0">
              <a:buNone/>
            </a:pPr>
            <a:endParaRPr lang="en-GB" dirty="0"/>
          </a:p>
          <a:p>
            <a:r>
              <a:rPr lang="en-GB" dirty="0"/>
              <a:t>the planet/the whole world?</a:t>
            </a:r>
          </a:p>
          <a:p>
            <a:r>
              <a:rPr lang="en-GB" dirty="0"/>
              <a:t>the global public sphere (or marketplace) in which ‘great’ texts are translated and circulate?</a:t>
            </a:r>
          </a:p>
          <a:p>
            <a:r>
              <a:rPr lang="en-GB" dirty="0"/>
              <a:t>the capitalist world-system?</a:t>
            </a:r>
          </a:p>
          <a:p>
            <a:endParaRPr lang="en-GB" dirty="0"/>
          </a:p>
        </p:txBody>
      </p:sp>
    </p:spTree>
    <p:extLst>
      <p:ext uri="{BB962C8B-B14F-4D97-AF65-F5344CB8AC3E}">
        <p14:creationId xmlns:p14="http://schemas.microsoft.com/office/powerpoint/2010/main" val="117553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15156-B3C6-34E8-DA40-0A8CCD37A8F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CD60D74-1465-76C6-1C31-9FCAEEE4F96F}"/>
              </a:ext>
            </a:extLst>
          </p:cNvPr>
          <p:cNvSpPr>
            <a:spLocks noGrp="1"/>
          </p:cNvSpPr>
          <p:nvPr>
            <p:ph idx="1"/>
          </p:nvPr>
        </p:nvSpPr>
        <p:spPr/>
        <p:txBody>
          <a:bodyPr>
            <a:normAutofit fontScale="85000" lnSpcReduction="10000"/>
          </a:bodyPr>
          <a:lstStyle/>
          <a:p>
            <a:r>
              <a:rPr lang="en-GB" dirty="0"/>
              <a:t>“Geological terms rarely become articles of fashion: great changes in the surface of the earth, generally unfolding so slowly as to mock the brief careers of civilisations, offer no analogy to the far more rapid and reversible developments of political and intellectual life. But the vogue for the Anthropocene makes sense. It expresses, first, an awareness that environmental change of the most durable significance is taking place as we speak, with unaccustomed speed. [. . .] Second, the Anthropocene gathers all disparate environmental issues under a single heading, from global warming down to the emissions of a trash incinerator in a poor neighbourhood of Birmingham [. . .] What was once true about the now passé term ‘postmodernism’ is true for the Anthropocene today: it names an effort to consider the contemporary world historically, in an age that otherwise struggles with its attention span.”</a:t>
            </a:r>
          </a:p>
          <a:p>
            <a:pPr marL="0" indent="0">
              <a:buNone/>
            </a:pPr>
            <a:r>
              <a:rPr lang="en-GB" dirty="0"/>
              <a:t>	Benjamin Kunkel, ‘The </a:t>
            </a:r>
            <a:r>
              <a:rPr lang="en-GB" dirty="0" err="1"/>
              <a:t>Capitalocene</a:t>
            </a:r>
            <a:r>
              <a:rPr lang="en-GB" dirty="0"/>
              <a:t>’, London Review of Books, 39.5 (2017)</a:t>
            </a:r>
          </a:p>
          <a:p>
            <a:endParaRPr lang="en-GB" dirty="0"/>
          </a:p>
        </p:txBody>
      </p:sp>
    </p:spTree>
    <p:extLst>
      <p:ext uri="{BB962C8B-B14F-4D97-AF65-F5344CB8AC3E}">
        <p14:creationId xmlns:p14="http://schemas.microsoft.com/office/powerpoint/2010/main" val="2106942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7C7D-049C-EEE2-1C6E-02CED75CD2B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140EF70-42CA-A9F8-F050-73D3B7107456}"/>
              </a:ext>
            </a:extLst>
          </p:cNvPr>
          <p:cNvSpPr>
            <a:spLocks noGrp="1"/>
          </p:cNvSpPr>
          <p:nvPr>
            <p:ph idx="1"/>
          </p:nvPr>
        </p:nvSpPr>
        <p:spPr>
          <a:xfrm>
            <a:off x="838200" y="1496291"/>
            <a:ext cx="10515600" cy="4680672"/>
          </a:xfrm>
        </p:spPr>
        <p:txBody>
          <a:bodyPr/>
          <a:lstStyle/>
          <a:p>
            <a:r>
              <a:rPr lang="en-GB" dirty="0"/>
              <a:t>“by virtue of their means of production, books…are looped into…regional ecosystem failure,” their paper made from “cooking wood chips until the tightly bound wood </a:t>
            </a:r>
            <a:r>
              <a:rPr lang="en-GB" dirty="0" err="1"/>
              <a:t>fiber</a:t>
            </a:r>
            <a:r>
              <a:rPr lang="en-GB" dirty="0"/>
              <a:t> separate into pulp, a process that consumes a tremendous amount of fresh water — which is why paper mills are often built next to rivers”</a:t>
            </a:r>
          </a:p>
          <a:p>
            <a:r>
              <a:rPr lang="en-GB" dirty="0"/>
              <a:t>books are implicated in global climate change since the “book industry is the fourth-largest industrial emitter of greenhouse gasses” (Stephanie </a:t>
            </a:r>
            <a:r>
              <a:rPr lang="en-GB" dirty="0" err="1"/>
              <a:t>LeMenager</a:t>
            </a:r>
            <a:r>
              <a:rPr lang="en-GB" dirty="0"/>
              <a:t>, “Petro-melancholia” 2011: 49-50)</a:t>
            </a:r>
          </a:p>
        </p:txBody>
      </p:sp>
    </p:spTree>
    <p:extLst>
      <p:ext uri="{BB962C8B-B14F-4D97-AF65-F5344CB8AC3E}">
        <p14:creationId xmlns:p14="http://schemas.microsoft.com/office/powerpoint/2010/main" val="1542004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5F86A-3BC5-9D0B-9D41-17CFCAD2045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F2B978C-6DC4-68D1-A954-7FF2D91CA21A}"/>
              </a:ext>
            </a:extLst>
          </p:cNvPr>
          <p:cNvSpPr>
            <a:spLocks noGrp="1"/>
          </p:cNvSpPr>
          <p:nvPr>
            <p:ph idx="1"/>
          </p:nvPr>
        </p:nvSpPr>
        <p:spPr/>
        <p:txBody>
          <a:bodyPr/>
          <a:lstStyle/>
          <a:p>
            <a:r>
              <a:rPr lang="en-GB" dirty="0"/>
              <a:t>“In the course of the 1990s, climate change also began to make its way into the cultural imagination. Like other processes of global systemic transformation, ecological or not, climate change poses a challenge for narrative and lyrical forms that have conventionally focused above all on individuals, families, or nations, since it requires the articulation of connections between events at vastly different scales.” (Ursula </a:t>
            </a:r>
            <a:r>
              <a:rPr lang="en-GB" dirty="0" err="1"/>
              <a:t>Heise</a:t>
            </a:r>
            <a:r>
              <a:rPr lang="en-GB" dirty="0"/>
              <a:t>, </a:t>
            </a:r>
            <a:r>
              <a:rPr lang="en-GB" i="1" dirty="0"/>
              <a:t>Sense of Place, Sense of Planet </a:t>
            </a:r>
            <a:r>
              <a:rPr lang="en-GB" dirty="0"/>
              <a:t>p. 207)</a:t>
            </a:r>
          </a:p>
        </p:txBody>
      </p:sp>
    </p:spTree>
    <p:extLst>
      <p:ext uri="{BB962C8B-B14F-4D97-AF65-F5344CB8AC3E}">
        <p14:creationId xmlns:p14="http://schemas.microsoft.com/office/powerpoint/2010/main" val="24869528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2013 - 2022 Theme</Template>
  <TotalTime>1708</TotalTime>
  <Words>1185</Words>
  <Application>Microsoft Macintosh PowerPoint</Application>
  <PresentationFormat>Widescreen</PresentationFormat>
  <Paragraphs>31</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World Literature in the Anthropocene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Plot and Plantationocene</dc:title>
  <dc:creator>Niblett, Michael</dc:creator>
  <cp:lastModifiedBy>Tucker-Abramson, Myka</cp:lastModifiedBy>
  <cp:revision>5</cp:revision>
  <dcterms:created xsi:type="dcterms:W3CDTF">2023-10-05T18:41:16Z</dcterms:created>
  <dcterms:modified xsi:type="dcterms:W3CDTF">2024-01-08T17:17:50Z</dcterms:modified>
</cp:coreProperties>
</file>