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98" r:id="rId5"/>
    <p:sldId id="300" r:id="rId6"/>
    <p:sldId id="299" r:id="rId7"/>
    <p:sldId id="301" r:id="rId8"/>
    <p:sldId id="302" r:id="rId9"/>
    <p:sldId id="303" r:id="rId10"/>
    <p:sldId id="275" r:id="rId11"/>
    <p:sldId id="277" r:id="rId12"/>
    <p:sldId id="304"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3" autoAdjust="0"/>
    <p:restoredTop sz="94660"/>
  </p:normalViewPr>
  <p:slideViewPr>
    <p:cSldViewPr snapToGrid="0">
      <p:cViewPr varScale="1">
        <p:scale>
          <a:sx n="109" d="100"/>
          <a:sy n="109" d="100"/>
        </p:scale>
        <p:origin x="62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E8F85-B1D3-1A89-1FD2-1CC6FE4334B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0C1BCC8-A784-339C-7271-11EB8EC5328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58FA2C3-4C49-3EDC-60F6-8CCFFBD25E61}"/>
              </a:ext>
            </a:extLst>
          </p:cNvPr>
          <p:cNvSpPr>
            <a:spLocks noGrp="1"/>
          </p:cNvSpPr>
          <p:nvPr>
            <p:ph type="dt" sz="half" idx="10"/>
          </p:nvPr>
        </p:nvSpPr>
        <p:spPr/>
        <p:txBody>
          <a:bodyPr/>
          <a:lstStyle/>
          <a:p>
            <a:fld id="{A37CA719-33E5-4D4B-9C65-9AA3B79A522B}" type="datetimeFigureOut">
              <a:rPr lang="en-GB" smtClean="0"/>
              <a:t>16/01/2024</a:t>
            </a:fld>
            <a:endParaRPr lang="en-GB"/>
          </a:p>
        </p:txBody>
      </p:sp>
      <p:sp>
        <p:nvSpPr>
          <p:cNvPr id="5" name="Footer Placeholder 4">
            <a:extLst>
              <a:ext uri="{FF2B5EF4-FFF2-40B4-BE49-F238E27FC236}">
                <a16:creationId xmlns:a16="http://schemas.microsoft.com/office/drawing/2014/main" id="{D961668E-DE2A-787A-CC99-F96F5BB2D1A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ECC2852-D0FF-DE4E-376F-B3C7D28F7C4D}"/>
              </a:ext>
            </a:extLst>
          </p:cNvPr>
          <p:cNvSpPr>
            <a:spLocks noGrp="1"/>
          </p:cNvSpPr>
          <p:nvPr>
            <p:ph type="sldNum" sz="quarter" idx="12"/>
          </p:nvPr>
        </p:nvSpPr>
        <p:spPr/>
        <p:txBody>
          <a:bodyPr/>
          <a:lstStyle/>
          <a:p>
            <a:fld id="{F3598EB2-51E5-4FA0-9F6C-A6798881664C}" type="slidenum">
              <a:rPr lang="en-GB" smtClean="0"/>
              <a:t>‹#›</a:t>
            </a:fld>
            <a:endParaRPr lang="en-GB"/>
          </a:p>
        </p:txBody>
      </p:sp>
    </p:spTree>
    <p:extLst>
      <p:ext uri="{BB962C8B-B14F-4D97-AF65-F5344CB8AC3E}">
        <p14:creationId xmlns:p14="http://schemas.microsoft.com/office/powerpoint/2010/main" val="18995144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0590A-073F-F164-AF67-EE8735BE3E2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7B9813D-1602-ABC1-DDEB-2E7BCEC5827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661DC42-1AB5-9FC0-68FD-B407B2E66574}"/>
              </a:ext>
            </a:extLst>
          </p:cNvPr>
          <p:cNvSpPr>
            <a:spLocks noGrp="1"/>
          </p:cNvSpPr>
          <p:nvPr>
            <p:ph type="dt" sz="half" idx="10"/>
          </p:nvPr>
        </p:nvSpPr>
        <p:spPr/>
        <p:txBody>
          <a:bodyPr/>
          <a:lstStyle/>
          <a:p>
            <a:fld id="{A37CA719-33E5-4D4B-9C65-9AA3B79A522B}" type="datetimeFigureOut">
              <a:rPr lang="en-GB" smtClean="0"/>
              <a:t>16/01/2024</a:t>
            </a:fld>
            <a:endParaRPr lang="en-GB"/>
          </a:p>
        </p:txBody>
      </p:sp>
      <p:sp>
        <p:nvSpPr>
          <p:cNvPr id="5" name="Footer Placeholder 4">
            <a:extLst>
              <a:ext uri="{FF2B5EF4-FFF2-40B4-BE49-F238E27FC236}">
                <a16:creationId xmlns:a16="http://schemas.microsoft.com/office/drawing/2014/main" id="{AE147AC1-CC27-D70E-A99A-A996B99F0A1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486B999-67DD-C9FC-EAA5-2FDF33BB038F}"/>
              </a:ext>
            </a:extLst>
          </p:cNvPr>
          <p:cNvSpPr>
            <a:spLocks noGrp="1"/>
          </p:cNvSpPr>
          <p:nvPr>
            <p:ph type="sldNum" sz="quarter" idx="12"/>
          </p:nvPr>
        </p:nvSpPr>
        <p:spPr/>
        <p:txBody>
          <a:bodyPr/>
          <a:lstStyle/>
          <a:p>
            <a:fld id="{F3598EB2-51E5-4FA0-9F6C-A6798881664C}" type="slidenum">
              <a:rPr lang="en-GB" smtClean="0"/>
              <a:t>‹#›</a:t>
            </a:fld>
            <a:endParaRPr lang="en-GB"/>
          </a:p>
        </p:txBody>
      </p:sp>
    </p:spTree>
    <p:extLst>
      <p:ext uri="{BB962C8B-B14F-4D97-AF65-F5344CB8AC3E}">
        <p14:creationId xmlns:p14="http://schemas.microsoft.com/office/powerpoint/2010/main" val="11319569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929B8CA-A8E7-6747-9201-7E78A8BAA04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C7A2295-3D4E-EFE9-629E-A7ED85DC175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C2C3CB6-525C-B0DB-5058-CDD2306189E6}"/>
              </a:ext>
            </a:extLst>
          </p:cNvPr>
          <p:cNvSpPr>
            <a:spLocks noGrp="1"/>
          </p:cNvSpPr>
          <p:nvPr>
            <p:ph type="dt" sz="half" idx="10"/>
          </p:nvPr>
        </p:nvSpPr>
        <p:spPr/>
        <p:txBody>
          <a:bodyPr/>
          <a:lstStyle/>
          <a:p>
            <a:fld id="{A37CA719-33E5-4D4B-9C65-9AA3B79A522B}" type="datetimeFigureOut">
              <a:rPr lang="en-GB" smtClean="0"/>
              <a:t>16/01/2024</a:t>
            </a:fld>
            <a:endParaRPr lang="en-GB"/>
          </a:p>
        </p:txBody>
      </p:sp>
      <p:sp>
        <p:nvSpPr>
          <p:cNvPr id="5" name="Footer Placeholder 4">
            <a:extLst>
              <a:ext uri="{FF2B5EF4-FFF2-40B4-BE49-F238E27FC236}">
                <a16:creationId xmlns:a16="http://schemas.microsoft.com/office/drawing/2014/main" id="{04715ECE-AF14-03EB-683E-39714F5E3BB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B9081A7-1B16-E55B-641B-E5869F3DFC50}"/>
              </a:ext>
            </a:extLst>
          </p:cNvPr>
          <p:cNvSpPr>
            <a:spLocks noGrp="1"/>
          </p:cNvSpPr>
          <p:nvPr>
            <p:ph type="sldNum" sz="quarter" idx="12"/>
          </p:nvPr>
        </p:nvSpPr>
        <p:spPr/>
        <p:txBody>
          <a:bodyPr/>
          <a:lstStyle/>
          <a:p>
            <a:fld id="{F3598EB2-51E5-4FA0-9F6C-A6798881664C}" type="slidenum">
              <a:rPr lang="en-GB" smtClean="0"/>
              <a:t>‹#›</a:t>
            </a:fld>
            <a:endParaRPr lang="en-GB"/>
          </a:p>
        </p:txBody>
      </p:sp>
    </p:spTree>
    <p:extLst>
      <p:ext uri="{BB962C8B-B14F-4D97-AF65-F5344CB8AC3E}">
        <p14:creationId xmlns:p14="http://schemas.microsoft.com/office/powerpoint/2010/main" val="2285439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007DB-E87A-FC80-122D-7F356B55727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D337F1-C6FE-2962-11AA-367822558D9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61FB06F-44EA-26F2-7342-AD8058CA6A56}"/>
              </a:ext>
            </a:extLst>
          </p:cNvPr>
          <p:cNvSpPr>
            <a:spLocks noGrp="1"/>
          </p:cNvSpPr>
          <p:nvPr>
            <p:ph type="dt" sz="half" idx="10"/>
          </p:nvPr>
        </p:nvSpPr>
        <p:spPr/>
        <p:txBody>
          <a:bodyPr/>
          <a:lstStyle/>
          <a:p>
            <a:fld id="{A37CA719-33E5-4D4B-9C65-9AA3B79A522B}" type="datetimeFigureOut">
              <a:rPr lang="en-GB" smtClean="0"/>
              <a:t>16/01/2024</a:t>
            </a:fld>
            <a:endParaRPr lang="en-GB"/>
          </a:p>
        </p:txBody>
      </p:sp>
      <p:sp>
        <p:nvSpPr>
          <p:cNvPr id="5" name="Footer Placeholder 4">
            <a:extLst>
              <a:ext uri="{FF2B5EF4-FFF2-40B4-BE49-F238E27FC236}">
                <a16:creationId xmlns:a16="http://schemas.microsoft.com/office/drawing/2014/main" id="{C2B62FF7-DAAC-82F9-6DBC-891C7759E62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746F234-6A3E-DF22-0DCC-2747FBD06665}"/>
              </a:ext>
            </a:extLst>
          </p:cNvPr>
          <p:cNvSpPr>
            <a:spLocks noGrp="1"/>
          </p:cNvSpPr>
          <p:nvPr>
            <p:ph type="sldNum" sz="quarter" idx="12"/>
          </p:nvPr>
        </p:nvSpPr>
        <p:spPr/>
        <p:txBody>
          <a:bodyPr/>
          <a:lstStyle/>
          <a:p>
            <a:fld id="{F3598EB2-51E5-4FA0-9F6C-A6798881664C}" type="slidenum">
              <a:rPr lang="en-GB" smtClean="0"/>
              <a:t>‹#›</a:t>
            </a:fld>
            <a:endParaRPr lang="en-GB"/>
          </a:p>
        </p:txBody>
      </p:sp>
    </p:spTree>
    <p:extLst>
      <p:ext uri="{BB962C8B-B14F-4D97-AF65-F5344CB8AC3E}">
        <p14:creationId xmlns:p14="http://schemas.microsoft.com/office/powerpoint/2010/main" val="34667663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CD524-5DDD-D1C2-45D0-9866631ADD9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62F94A2-02EE-9B95-C6AE-BFBDD3C7814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F690EBE-B450-409A-864D-EA9560CF5ADA}"/>
              </a:ext>
            </a:extLst>
          </p:cNvPr>
          <p:cNvSpPr>
            <a:spLocks noGrp="1"/>
          </p:cNvSpPr>
          <p:nvPr>
            <p:ph type="dt" sz="half" idx="10"/>
          </p:nvPr>
        </p:nvSpPr>
        <p:spPr/>
        <p:txBody>
          <a:bodyPr/>
          <a:lstStyle/>
          <a:p>
            <a:fld id="{A37CA719-33E5-4D4B-9C65-9AA3B79A522B}" type="datetimeFigureOut">
              <a:rPr lang="en-GB" smtClean="0"/>
              <a:t>16/01/2024</a:t>
            </a:fld>
            <a:endParaRPr lang="en-GB"/>
          </a:p>
        </p:txBody>
      </p:sp>
      <p:sp>
        <p:nvSpPr>
          <p:cNvPr id="5" name="Footer Placeholder 4">
            <a:extLst>
              <a:ext uri="{FF2B5EF4-FFF2-40B4-BE49-F238E27FC236}">
                <a16:creationId xmlns:a16="http://schemas.microsoft.com/office/drawing/2014/main" id="{42C47263-1B43-68B7-877D-7F0CFEC9F4A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87C34C0-B67C-576B-7932-D40776C89B93}"/>
              </a:ext>
            </a:extLst>
          </p:cNvPr>
          <p:cNvSpPr>
            <a:spLocks noGrp="1"/>
          </p:cNvSpPr>
          <p:nvPr>
            <p:ph type="sldNum" sz="quarter" idx="12"/>
          </p:nvPr>
        </p:nvSpPr>
        <p:spPr/>
        <p:txBody>
          <a:bodyPr/>
          <a:lstStyle/>
          <a:p>
            <a:fld id="{F3598EB2-51E5-4FA0-9F6C-A6798881664C}" type="slidenum">
              <a:rPr lang="en-GB" smtClean="0"/>
              <a:t>‹#›</a:t>
            </a:fld>
            <a:endParaRPr lang="en-GB"/>
          </a:p>
        </p:txBody>
      </p:sp>
    </p:spTree>
    <p:extLst>
      <p:ext uri="{BB962C8B-B14F-4D97-AF65-F5344CB8AC3E}">
        <p14:creationId xmlns:p14="http://schemas.microsoft.com/office/powerpoint/2010/main" val="12630647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3A072-22C8-4F0D-180B-97BAE3E73E9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3E309C1-FA27-628C-F967-1350D95B14F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AD81C76-D7EB-0889-99FC-2EDAE821F2D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6CF6694-FC5C-522D-3B50-6F12A665115B}"/>
              </a:ext>
            </a:extLst>
          </p:cNvPr>
          <p:cNvSpPr>
            <a:spLocks noGrp="1"/>
          </p:cNvSpPr>
          <p:nvPr>
            <p:ph type="dt" sz="half" idx="10"/>
          </p:nvPr>
        </p:nvSpPr>
        <p:spPr/>
        <p:txBody>
          <a:bodyPr/>
          <a:lstStyle/>
          <a:p>
            <a:fld id="{A37CA719-33E5-4D4B-9C65-9AA3B79A522B}" type="datetimeFigureOut">
              <a:rPr lang="en-GB" smtClean="0"/>
              <a:t>16/01/2024</a:t>
            </a:fld>
            <a:endParaRPr lang="en-GB"/>
          </a:p>
        </p:txBody>
      </p:sp>
      <p:sp>
        <p:nvSpPr>
          <p:cNvPr id="6" name="Footer Placeholder 5">
            <a:extLst>
              <a:ext uri="{FF2B5EF4-FFF2-40B4-BE49-F238E27FC236}">
                <a16:creationId xmlns:a16="http://schemas.microsoft.com/office/drawing/2014/main" id="{313ABD3C-19A8-09D4-BD1F-104D8436A5D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09FEC18-C2B4-3F2E-D70F-641256DA6BA3}"/>
              </a:ext>
            </a:extLst>
          </p:cNvPr>
          <p:cNvSpPr>
            <a:spLocks noGrp="1"/>
          </p:cNvSpPr>
          <p:nvPr>
            <p:ph type="sldNum" sz="quarter" idx="12"/>
          </p:nvPr>
        </p:nvSpPr>
        <p:spPr/>
        <p:txBody>
          <a:bodyPr/>
          <a:lstStyle/>
          <a:p>
            <a:fld id="{F3598EB2-51E5-4FA0-9F6C-A6798881664C}" type="slidenum">
              <a:rPr lang="en-GB" smtClean="0"/>
              <a:t>‹#›</a:t>
            </a:fld>
            <a:endParaRPr lang="en-GB"/>
          </a:p>
        </p:txBody>
      </p:sp>
    </p:spTree>
    <p:extLst>
      <p:ext uri="{BB962C8B-B14F-4D97-AF65-F5344CB8AC3E}">
        <p14:creationId xmlns:p14="http://schemas.microsoft.com/office/powerpoint/2010/main" val="3720930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E708E-0DFC-1EB5-0948-7B78FFD3387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FC79055-DEC5-3B34-8BA2-FBCE4654478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367F6A1-5BBB-A448-062E-EC1743EB43F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8191E02-1603-1668-8CC3-D99FE77719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223568F-B7D9-781F-5B38-03B30A5FD54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C0C7899-AD11-9CA4-FCFC-82A514622CE8}"/>
              </a:ext>
            </a:extLst>
          </p:cNvPr>
          <p:cNvSpPr>
            <a:spLocks noGrp="1"/>
          </p:cNvSpPr>
          <p:nvPr>
            <p:ph type="dt" sz="half" idx="10"/>
          </p:nvPr>
        </p:nvSpPr>
        <p:spPr/>
        <p:txBody>
          <a:bodyPr/>
          <a:lstStyle/>
          <a:p>
            <a:fld id="{A37CA719-33E5-4D4B-9C65-9AA3B79A522B}" type="datetimeFigureOut">
              <a:rPr lang="en-GB" smtClean="0"/>
              <a:t>16/01/2024</a:t>
            </a:fld>
            <a:endParaRPr lang="en-GB"/>
          </a:p>
        </p:txBody>
      </p:sp>
      <p:sp>
        <p:nvSpPr>
          <p:cNvPr id="8" name="Footer Placeholder 7">
            <a:extLst>
              <a:ext uri="{FF2B5EF4-FFF2-40B4-BE49-F238E27FC236}">
                <a16:creationId xmlns:a16="http://schemas.microsoft.com/office/drawing/2014/main" id="{7101DC00-3E99-F9F9-46C9-2E15F7402AA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2092814-63C0-88E3-065A-9088B0D9FFFA}"/>
              </a:ext>
            </a:extLst>
          </p:cNvPr>
          <p:cNvSpPr>
            <a:spLocks noGrp="1"/>
          </p:cNvSpPr>
          <p:nvPr>
            <p:ph type="sldNum" sz="quarter" idx="12"/>
          </p:nvPr>
        </p:nvSpPr>
        <p:spPr/>
        <p:txBody>
          <a:bodyPr/>
          <a:lstStyle/>
          <a:p>
            <a:fld id="{F3598EB2-51E5-4FA0-9F6C-A6798881664C}" type="slidenum">
              <a:rPr lang="en-GB" smtClean="0"/>
              <a:t>‹#›</a:t>
            </a:fld>
            <a:endParaRPr lang="en-GB"/>
          </a:p>
        </p:txBody>
      </p:sp>
    </p:spTree>
    <p:extLst>
      <p:ext uri="{BB962C8B-B14F-4D97-AF65-F5344CB8AC3E}">
        <p14:creationId xmlns:p14="http://schemas.microsoft.com/office/powerpoint/2010/main" val="243547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B15EB-32A0-5F37-DDED-51454F58396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28BD919-4C08-44A6-145A-FE9E8640D856}"/>
              </a:ext>
            </a:extLst>
          </p:cNvPr>
          <p:cNvSpPr>
            <a:spLocks noGrp="1"/>
          </p:cNvSpPr>
          <p:nvPr>
            <p:ph type="dt" sz="half" idx="10"/>
          </p:nvPr>
        </p:nvSpPr>
        <p:spPr/>
        <p:txBody>
          <a:bodyPr/>
          <a:lstStyle/>
          <a:p>
            <a:fld id="{A37CA719-33E5-4D4B-9C65-9AA3B79A522B}" type="datetimeFigureOut">
              <a:rPr lang="en-GB" smtClean="0"/>
              <a:t>16/01/2024</a:t>
            </a:fld>
            <a:endParaRPr lang="en-GB"/>
          </a:p>
        </p:txBody>
      </p:sp>
      <p:sp>
        <p:nvSpPr>
          <p:cNvPr id="4" name="Footer Placeholder 3">
            <a:extLst>
              <a:ext uri="{FF2B5EF4-FFF2-40B4-BE49-F238E27FC236}">
                <a16:creationId xmlns:a16="http://schemas.microsoft.com/office/drawing/2014/main" id="{8EF47D06-14D7-5D87-4FB6-EBEB386AC80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3891F14-6F27-D80C-4F5E-7415382382AF}"/>
              </a:ext>
            </a:extLst>
          </p:cNvPr>
          <p:cNvSpPr>
            <a:spLocks noGrp="1"/>
          </p:cNvSpPr>
          <p:nvPr>
            <p:ph type="sldNum" sz="quarter" idx="12"/>
          </p:nvPr>
        </p:nvSpPr>
        <p:spPr/>
        <p:txBody>
          <a:bodyPr/>
          <a:lstStyle/>
          <a:p>
            <a:fld id="{F3598EB2-51E5-4FA0-9F6C-A6798881664C}" type="slidenum">
              <a:rPr lang="en-GB" smtClean="0"/>
              <a:t>‹#›</a:t>
            </a:fld>
            <a:endParaRPr lang="en-GB"/>
          </a:p>
        </p:txBody>
      </p:sp>
    </p:spTree>
    <p:extLst>
      <p:ext uri="{BB962C8B-B14F-4D97-AF65-F5344CB8AC3E}">
        <p14:creationId xmlns:p14="http://schemas.microsoft.com/office/powerpoint/2010/main" val="3853994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EB7B8C2-57EE-60F9-981F-BA550489527D}"/>
              </a:ext>
            </a:extLst>
          </p:cNvPr>
          <p:cNvSpPr>
            <a:spLocks noGrp="1"/>
          </p:cNvSpPr>
          <p:nvPr>
            <p:ph type="dt" sz="half" idx="10"/>
          </p:nvPr>
        </p:nvSpPr>
        <p:spPr/>
        <p:txBody>
          <a:bodyPr/>
          <a:lstStyle/>
          <a:p>
            <a:fld id="{A37CA719-33E5-4D4B-9C65-9AA3B79A522B}" type="datetimeFigureOut">
              <a:rPr lang="en-GB" smtClean="0"/>
              <a:t>16/01/2024</a:t>
            </a:fld>
            <a:endParaRPr lang="en-GB"/>
          </a:p>
        </p:txBody>
      </p:sp>
      <p:sp>
        <p:nvSpPr>
          <p:cNvPr id="3" name="Footer Placeholder 2">
            <a:extLst>
              <a:ext uri="{FF2B5EF4-FFF2-40B4-BE49-F238E27FC236}">
                <a16:creationId xmlns:a16="http://schemas.microsoft.com/office/drawing/2014/main" id="{6D94833D-A033-2690-763F-09AAC5A35A7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95FC7B6-4A37-CE69-5B33-D20B6190B1BA}"/>
              </a:ext>
            </a:extLst>
          </p:cNvPr>
          <p:cNvSpPr>
            <a:spLocks noGrp="1"/>
          </p:cNvSpPr>
          <p:nvPr>
            <p:ph type="sldNum" sz="quarter" idx="12"/>
          </p:nvPr>
        </p:nvSpPr>
        <p:spPr/>
        <p:txBody>
          <a:bodyPr/>
          <a:lstStyle/>
          <a:p>
            <a:fld id="{F3598EB2-51E5-4FA0-9F6C-A6798881664C}" type="slidenum">
              <a:rPr lang="en-GB" smtClean="0"/>
              <a:t>‹#›</a:t>
            </a:fld>
            <a:endParaRPr lang="en-GB"/>
          </a:p>
        </p:txBody>
      </p:sp>
    </p:spTree>
    <p:extLst>
      <p:ext uri="{BB962C8B-B14F-4D97-AF65-F5344CB8AC3E}">
        <p14:creationId xmlns:p14="http://schemas.microsoft.com/office/powerpoint/2010/main" val="16892631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3C7CA7-C705-8783-747A-5B23D114FE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BE46ACB-4B1A-6A10-2324-66165CC4AE5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BCA221A-C91B-8746-747A-0846E911A5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FCBC6A0-5AD5-544C-07A8-F74D984741FB}"/>
              </a:ext>
            </a:extLst>
          </p:cNvPr>
          <p:cNvSpPr>
            <a:spLocks noGrp="1"/>
          </p:cNvSpPr>
          <p:nvPr>
            <p:ph type="dt" sz="half" idx="10"/>
          </p:nvPr>
        </p:nvSpPr>
        <p:spPr/>
        <p:txBody>
          <a:bodyPr/>
          <a:lstStyle/>
          <a:p>
            <a:fld id="{A37CA719-33E5-4D4B-9C65-9AA3B79A522B}" type="datetimeFigureOut">
              <a:rPr lang="en-GB" smtClean="0"/>
              <a:t>16/01/2024</a:t>
            </a:fld>
            <a:endParaRPr lang="en-GB"/>
          </a:p>
        </p:txBody>
      </p:sp>
      <p:sp>
        <p:nvSpPr>
          <p:cNvPr id="6" name="Footer Placeholder 5">
            <a:extLst>
              <a:ext uri="{FF2B5EF4-FFF2-40B4-BE49-F238E27FC236}">
                <a16:creationId xmlns:a16="http://schemas.microsoft.com/office/drawing/2014/main" id="{BD5C0848-5705-634C-AF96-87F88D3AEBD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676C32C-F34F-59F5-E6D4-3D359CEEAA15}"/>
              </a:ext>
            </a:extLst>
          </p:cNvPr>
          <p:cNvSpPr>
            <a:spLocks noGrp="1"/>
          </p:cNvSpPr>
          <p:nvPr>
            <p:ph type="sldNum" sz="quarter" idx="12"/>
          </p:nvPr>
        </p:nvSpPr>
        <p:spPr/>
        <p:txBody>
          <a:bodyPr/>
          <a:lstStyle/>
          <a:p>
            <a:fld id="{F3598EB2-51E5-4FA0-9F6C-A6798881664C}" type="slidenum">
              <a:rPr lang="en-GB" smtClean="0"/>
              <a:t>‹#›</a:t>
            </a:fld>
            <a:endParaRPr lang="en-GB"/>
          </a:p>
        </p:txBody>
      </p:sp>
    </p:spTree>
    <p:extLst>
      <p:ext uri="{BB962C8B-B14F-4D97-AF65-F5344CB8AC3E}">
        <p14:creationId xmlns:p14="http://schemas.microsoft.com/office/powerpoint/2010/main" val="28517633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E40E13-2A5E-1AF1-2603-E93594F2F31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D088ADF-CE19-00A5-D50F-690ED1AF07D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5B4797C-D4F5-0A3E-075C-46C2E8D3AA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8FA7087-7F33-00D6-FB73-B5A884D1F6C1}"/>
              </a:ext>
            </a:extLst>
          </p:cNvPr>
          <p:cNvSpPr>
            <a:spLocks noGrp="1"/>
          </p:cNvSpPr>
          <p:nvPr>
            <p:ph type="dt" sz="half" idx="10"/>
          </p:nvPr>
        </p:nvSpPr>
        <p:spPr/>
        <p:txBody>
          <a:bodyPr/>
          <a:lstStyle/>
          <a:p>
            <a:fld id="{A37CA719-33E5-4D4B-9C65-9AA3B79A522B}" type="datetimeFigureOut">
              <a:rPr lang="en-GB" smtClean="0"/>
              <a:t>16/01/2024</a:t>
            </a:fld>
            <a:endParaRPr lang="en-GB"/>
          </a:p>
        </p:txBody>
      </p:sp>
      <p:sp>
        <p:nvSpPr>
          <p:cNvPr id="6" name="Footer Placeholder 5">
            <a:extLst>
              <a:ext uri="{FF2B5EF4-FFF2-40B4-BE49-F238E27FC236}">
                <a16:creationId xmlns:a16="http://schemas.microsoft.com/office/drawing/2014/main" id="{72338498-ED48-9445-67AF-85E24B849DE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8530E4D-2824-BFB4-4CB5-CD0BE54150F2}"/>
              </a:ext>
            </a:extLst>
          </p:cNvPr>
          <p:cNvSpPr>
            <a:spLocks noGrp="1"/>
          </p:cNvSpPr>
          <p:nvPr>
            <p:ph type="sldNum" sz="quarter" idx="12"/>
          </p:nvPr>
        </p:nvSpPr>
        <p:spPr/>
        <p:txBody>
          <a:bodyPr/>
          <a:lstStyle/>
          <a:p>
            <a:fld id="{F3598EB2-51E5-4FA0-9F6C-A6798881664C}" type="slidenum">
              <a:rPr lang="en-GB" smtClean="0"/>
              <a:t>‹#›</a:t>
            </a:fld>
            <a:endParaRPr lang="en-GB"/>
          </a:p>
        </p:txBody>
      </p:sp>
    </p:spTree>
    <p:extLst>
      <p:ext uri="{BB962C8B-B14F-4D97-AF65-F5344CB8AC3E}">
        <p14:creationId xmlns:p14="http://schemas.microsoft.com/office/powerpoint/2010/main" val="40721912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7ABDD3A-F276-FDC8-3D02-7903EE97DCC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D23C28B-F9F1-34A1-B5B9-3C9D54A0323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527F21C-B1D3-46F4-34FC-0CD3A19AFF1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7CA719-33E5-4D4B-9C65-9AA3B79A522B}" type="datetimeFigureOut">
              <a:rPr lang="en-GB" smtClean="0"/>
              <a:t>16/01/2024</a:t>
            </a:fld>
            <a:endParaRPr lang="en-GB"/>
          </a:p>
        </p:txBody>
      </p:sp>
      <p:sp>
        <p:nvSpPr>
          <p:cNvPr id="5" name="Footer Placeholder 4">
            <a:extLst>
              <a:ext uri="{FF2B5EF4-FFF2-40B4-BE49-F238E27FC236}">
                <a16:creationId xmlns:a16="http://schemas.microsoft.com/office/drawing/2014/main" id="{81C56CD8-A33F-CFA5-9610-57DECA570E3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2125F45-C0BF-5AB5-06C1-89E90C14494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598EB2-51E5-4FA0-9F6C-A6798881664C}" type="slidenum">
              <a:rPr lang="en-GB" smtClean="0"/>
              <a:t>‹#›</a:t>
            </a:fld>
            <a:endParaRPr lang="en-GB"/>
          </a:p>
        </p:txBody>
      </p:sp>
    </p:spTree>
    <p:extLst>
      <p:ext uri="{BB962C8B-B14F-4D97-AF65-F5344CB8AC3E}">
        <p14:creationId xmlns:p14="http://schemas.microsoft.com/office/powerpoint/2010/main" val="26343254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salvage.zone/latin-america-from-reform-to-resistance-an-interview-with-jeffery-webber-part-1/"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A3C8B4-D5CB-13CC-8112-15635EA0E3C9}"/>
              </a:ext>
            </a:extLst>
          </p:cNvPr>
          <p:cNvSpPr>
            <a:spLocks noGrp="1"/>
          </p:cNvSpPr>
          <p:nvPr>
            <p:ph type="title"/>
          </p:nvPr>
        </p:nvSpPr>
        <p:spPr/>
        <p:txBody>
          <a:bodyPr/>
          <a:lstStyle/>
          <a:p>
            <a:endParaRPr lang="en-GB"/>
          </a:p>
        </p:txBody>
      </p:sp>
      <p:pic>
        <p:nvPicPr>
          <p:cNvPr id="1030" name="Picture 6" descr="10 Years Ago the Amazon Was Being Bulldozed for Soy — Then Everything  Changed - Greenpeace USA">
            <a:extLst>
              <a:ext uri="{FF2B5EF4-FFF2-40B4-BE49-F238E27FC236}">
                <a16:creationId xmlns:a16="http://schemas.microsoft.com/office/drawing/2014/main" id="{4AB8AD60-4052-0204-7339-9A4DF65309B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7160"/>
          <a:stretch/>
        </p:blipFill>
        <p:spPr bwMode="auto">
          <a:xfrm>
            <a:off x="139148" y="11166"/>
            <a:ext cx="12052852" cy="6846834"/>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B51B4D5E-9F4D-24B3-1239-CFE9132BBC23}"/>
              </a:ext>
            </a:extLst>
          </p:cNvPr>
          <p:cNvSpPr>
            <a:spLocks noGrp="1"/>
          </p:cNvSpPr>
          <p:nvPr>
            <p:ph idx="1"/>
          </p:nvPr>
        </p:nvSpPr>
        <p:spPr/>
        <p:txBody>
          <a:bodyPr/>
          <a:lstStyle/>
          <a:p>
            <a:pPr marL="0" indent="0">
              <a:buNone/>
            </a:pPr>
            <a:r>
              <a:rPr lang="en-GB" b="1" dirty="0"/>
              <a:t>Week 2: Contesting the Anthropocene</a:t>
            </a:r>
          </a:p>
        </p:txBody>
      </p:sp>
    </p:spTree>
    <p:extLst>
      <p:ext uri="{BB962C8B-B14F-4D97-AF65-F5344CB8AC3E}">
        <p14:creationId xmlns:p14="http://schemas.microsoft.com/office/powerpoint/2010/main" val="8831796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64145-7C7D-7A26-4E7C-848E9B0046F9}"/>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5D6A4B81-228C-19B2-0228-D2B8820553F7}"/>
              </a:ext>
            </a:extLst>
          </p:cNvPr>
          <p:cNvSpPr>
            <a:spLocks noGrp="1"/>
          </p:cNvSpPr>
          <p:nvPr>
            <p:ph idx="1"/>
          </p:nvPr>
        </p:nvSpPr>
        <p:spPr>
          <a:xfrm>
            <a:off x="838200" y="942975"/>
            <a:ext cx="10515600" cy="5439352"/>
          </a:xfrm>
        </p:spPr>
        <p:txBody>
          <a:bodyPr>
            <a:normAutofit fontScale="92500" lnSpcReduction="10000"/>
          </a:bodyPr>
          <a:lstStyle/>
          <a:p>
            <a:pPr marL="0" indent="0">
              <a:buNone/>
            </a:pPr>
            <a:r>
              <a:rPr lang="en-GB" dirty="0" err="1"/>
              <a:t>Maristella</a:t>
            </a:r>
            <a:r>
              <a:rPr lang="en-GB" dirty="0"/>
              <a:t> </a:t>
            </a:r>
            <a:r>
              <a:rPr lang="en-GB" dirty="0" err="1"/>
              <a:t>Svampa</a:t>
            </a:r>
            <a:r>
              <a:rPr lang="en-GB" dirty="0"/>
              <a:t>: </a:t>
            </a:r>
          </a:p>
          <a:p>
            <a:r>
              <a:rPr lang="en-GB" dirty="0" err="1"/>
              <a:t>Neoextractivism</a:t>
            </a:r>
            <a:r>
              <a:rPr lang="en-GB" dirty="0"/>
              <a:t> is defined as a “pattern of accumulation based on the overexploitation of generally </a:t>
            </a:r>
            <a:r>
              <a:rPr lang="en-GB" dirty="0" err="1"/>
              <a:t>nonrenewable</a:t>
            </a:r>
            <a:r>
              <a:rPr lang="en-GB" dirty="0"/>
              <a:t> natural resources, as well as the expansion of capital’s frontiers toward territories previously considered nonproductive” (66)</a:t>
            </a:r>
          </a:p>
          <a:p>
            <a:endParaRPr lang="en-GB" dirty="0"/>
          </a:p>
          <a:p>
            <a:r>
              <a:rPr lang="en-GB" dirty="0"/>
              <a:t>characterized by large-scale, capital-intensive enterprises; its “emblematic figures include strip mining, the expansion of the petroleum and energy frontier (which also includes the exploitation of nonconventional gas or shale gas [. . .]), the construction of large hydroelectric dams, the expansion of the fishing and forestry frontier, and the generalization of the agribusiness model (soy and biofuels)” (“Commodities Consensus: </a:t>
            </a:r>
            <a:r>
              <a:rPr lang="en-GB" dirty="0" err="1"/>
              <a:t>Neoextractivism</a:t>
            </a:r>
            <a:r>
              <a:rPr lang="en-GB" dirty="0"/>
              <a:t> and Enclosure of the Commons in Latin America.” South Atlantic Quarterly 114.1). </a:t>
            </a:r>
          </a:p>
        </p:txBody>
      </p:sp>
    </p:spTree>
    <p:extLst>
      <p:ext uri="{BB962C8B-B14F-4D97-AF65-F5344CB8AC3E}">
        <p14:creationId xmlns:p14="http://schemas.microsoft.com/office/powerpoint/2010/main" val="26054057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FBC6E-6811-E80F-06E4-D101D9039C7F}"/>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098E08B5-711A-BF55-016E-164B6E5CC8D9}"/>
              </a:ext>
            </a:extLst>
          </p:cNvPr>
          <p:cNvSpPr>
            <a:spLocks noGrp="1"/>
          </p:cNvSpPr>
          <p:nvPr>
            <p:ph idx="1"/>
          </p:nvPr>
        </p:nvSpPr>
        <p:spPr/>
        <p:txBody>
          <a:bodyPr/>
          <a:lstStyle/>
          <a:p>
            <a:r>
              <a:rPr lang="en-GB" dirty="0" err="1"/>
              <a:t>neoextractivism</a:t>
            </a:r>
            <a:r>
              <a:rPr lang="en-GB" dirty="0"/>
              <a:t> also differentiated by the tendency of the state to use a portion of the extraordinary rent from natural resources for the financing of social policies directed towards marginalized sectors of the population</a:t>
            </a:r>
          </a:p>
          <a:p>
            <a:endParaRPr lang="en-GB" dirty="0"/>
          </a:p>
          <a:p>
            <a:r>
              <a:rPr lang="en-GB" dirty="0"/>
              <a:t>e.g., in Latin America, the </a:t>
            </a:r>
            <a:r>
              <a:rPr lang="en-GB" dirty="0" err="1"/>
              <a:t>neoextractivist</a:t>
            </a:r>
            <a:r>
              <a:rPr lang="en-GB" dirty="0"/>
              <a:t> turn coincided with the so-called pink tide in electoral politics, which saw progressive governments sweep to power in a number of countries across the region</a:t>
            </a:r>
          </a:p>
        </p:txBody>
      </p:sp>
    </p:spTree>
    <p:extLst>
      <p:ext uri="{BB962C8B-B14F-4D97-AF65-F5344CB8AC3E}">
        <p14:creationId xmlns:p14="http://schemas.microsoft.com/office/powerpoint/2010/main" val="23840400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3002C-E66D-0E98-577A-39388C09589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9F6C9A5E-E5AC-F806-965A-B7F9D41FFB67}"/>
              </a:ext>
            </a:extLst>
          </p:cNvPr>
          <p:cNvSpPr>
            <a:spLocks noGrp="1"/>
          </p:cNvSpPr>
          <p:nvPr>
            <p:ph idx="1"/>
          </p:nvPr>
        </p:nvSpPr>
        <p:spPr>
          <a:xfrm>
            <a:off x="683491" y="1690688"/>
            <a:ext cx="10670309" cy="4486275"/>
          </a:xfrm>
        </p:spPr>
        <p:txBody>
          <a:bodyPr>
            <a:noAutofit/>
          </a:bodyPr>
          <a:lstStyle/>
          <a:p>
            <a:r>
              <a:rPr lang="en-GB" sz="2400" dirty="0"/>
              <a:t>Jeffrey Webber: “The new Centre-Left and Left regimes were buoyed by the Chinese driven commodities boom, and a shift toward the consolidation of what the Uruguayan political economist Eduardo </a:t>
            </a:r>
            <a:r>
              <a:rPr lang="en-GB" sz="2400" dirty="0" err="1"/>
              <a:t>Gudynas</a:t>
            </a:r>
            <a:r>
              <a:rPr lang="en-GB" sz="2400" dirty="0"/>
              <a:t> calls “compensatory states” began; that is, through modest increases in taxes and royalties progressive governments were able to skim from the high rents being generated by extractive industries to finance targeted redistribution programs without challenging the underlying class structures of society. Poverty fell and social conditions improved, sometimes dramatically. But the organizational capacities of the popular sectors began to decline, and patterns of paternalistic clientelism rose to the fore. Left governments were offering palliative care to the victims of perversely unjust societies, treating their visible symptoms with the revenue brought in by extractive industry in a context of a commodities boom”</a:t>
            </a:r>
          </a:p>
          <a:p>
            <a:pPr marL="0" indent="0">
              <a:buNone/>
            </a:pPr>
            <a:r>
              <a:rPr lang="en-GB" sz="2400" dirty="0">
                <a:hlinkClick r:id="rId2"/>
              </a:rPr>
              <a:t>https://salvage.zone/latin-america-from-reform-to-resistance-an-interview-with-jeffery-webber-part-1/</a:t>
            </a:r>
            <a:endParaRPr lang="en-GB" sz="2400" dirty="0"/>
          </a:p>
          <a:p>
            <a:pPr marL="0" indent="0">
              <a:buNone/>
            </a:pPr>
            <a:endParaRPr lang="en-GB" sz="2400" dirty="0"/>
          </a:p>
        </p:txBody>
      </p:sp>
    </p:spTree>
    <p:extLst>
      <p:ext uri="{BB962C8B-B14F-4D97-AF65-F5344CB8AC3E}">
        <p14:creationId xmlns:p14="http://schemas.microsoft.com/office/powerpoint/2010/main" val="28908367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69" name="Rectangle 2068">
            <a:extLst>
              <a:ext uri="{FF2B5EF4-FFF2-40B4-BE49-F238E27FC236}">
                <a16:creationId xmlns:a16="http://schemas.microsoft.com/office/drawing/2014/main" id="{2172A0AC-3DCE-4672-BCAF-28FEF91F60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70" name="Rectangle 2069">
            <a:extLst>
              <a:ext uri="{FF2B5EF4-FFF2-40B4-BE49-F238E27FC236}">
                <a16:creationId xmlns:a16="http://schemas.microsoft.com/office/drawing/2014/main" id="{AE6F1C77-EDC9-4C5F-8C1C-62DD46BDA3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Mariana Enriquez - Bókmenntahátíð í Reykjavík">
            <a:extLst>
              <a:ext uri="{FF2B5EF4-FFF2-40B4-BE49-F238E27FC236}">
                <a16:creationId xmlns:a16="http://schemas.microsoft.com/office/drawing/2014/main" id="{5AE1EBF5-671C-2C0C-6B08-D0D342B47ECD}"/>
              </a:ext>
            </a:extLst>
          </p:cNvPr>
          <p:cNvPicPr>
            <a:picLocks noChangeAspect="1" noChangeArrowheads="1"/>
          </p:cNvPicPr>
          <p:nvPr/>
        </p:nvPicPr>
        <p:blipFill rotWithShape="1">
          <a:blip r:embed="rId2">
            <a:alphaModFix amt="40000"/>
            <a:extLst>
              <a:ext uri="{28A0092B-C50C-407E-A947-70E740481C1C}">
                <a14:useLocalDpi xmlns:a14="http://schemas.microsoft.com/office/drawing/2010/main" val="0"/>
              </a:ext>
            </a:extLst>
          </a:blip>
          <a:srcRect l="17752" r="-1" b="-1"/>
          <a:stretch/>
        </p:blipFill>
        <p:spPr bwMode="auto">
          <a:xfrm>
            <a:off x="20" y="10"/>
            <a:ext cx="8450297"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B8E24533-87E5-3357-E1AB-3C2023CC7C43}"/>
              </a:ext>
            </a:extLst>
          </p:cNvPr>
          <p:cNvSpPr>
            <a:spLocks noGrp="1"/>
          </p:cNvSpPr>
          <p:nvPr>
            <p:ph type="title"/>
          </p:nvPr>
        </p:nvSpPr>
        <p:spPr>
          <a:xfrm>
            <a:off x="838201" y="365125"/>
            <a:ext cx="5251316" cy="1627636"/>
          </a:xfrm>
        </p:spPr>
        <p:txBody>
          <a:bodyPr>
            <a:normAutofit/>
          </a:bodyPr>
          <a:lstStyle/>
          <a:p>
            <a:endParaRPr lang="en-GB">
              <a:solidFill>
                <a:srgbClr val="FFFFFF"/>
              </a:solidFill>
            </a:endParaRPr>
          </a:p>
        </p:txBody>
      </p:sp>
      <p:sp>
        <p:nvSpPr>
          <p:cNvPr id="3" name="Content Placeholder 2">
            <a:extLst>
              <a:ext uri="{FF2B5EF4-FFF2-40B4-BE49-F238E27FC236}">
                <a16:creationId xmlns:a16="http://schemas.microsoft.com/office/drawing/2014/main" id="{A19C53BF-D29D-3DE0-08B5-007ACC28A1AB}"/>
              </a:ext>
            </a:extLst>
          </p:cNvPr>
          <p:cNvSpPr>
            <a:spLocks noGrp="1"/>
          </p:cNvSpPr>
          <p:nvPr>
            <p:ph idx="1"/>
          </p:nvPr>
        </p:nvSpPr>
        <p:spPr>
          <a:xfrm>
            <a:off x="838200" y="2219785"/>
            <a:ext cx="4619621" cy="3957178"/>
          </a:xfrm>
        </p:spPr>
        <p:txBody>
          <a:bodyPr>
            <a:normAutofit/>
          </a:bodyPr>
          <a:lstStyle/>
          <a:p>
            <a:endParaRPr lang="en-GB" sz="2000">
              <a:solidFill>
                <a:srgbClr val="FFFFFF"/>
              </a:solidFill>
            </a:endParaRPr>
          </a:p>
        </p:txBody>
      </p:sp>
      <p:pic>
        <p:nvPicPr>
          <p:cNvPr id="2052" name="Picture 4" descr="China Miéville (Creator) - TV Tropes">
            <a:extLst>
              <a:ext uri="{FF2B5EF4-FFF2-40B4-BE49-F238E27FC236}">
                <a16:creationId xmlns:a16="http://schemas.microsoft.com/office/drawing/2014/main" id="{CAC2C5C4-C1ED-E878-6A74-1946C4EFB89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389" b="18389"/>
          <a:stretch/>
        </p:blipFill>
        <p:spPr bwMode="auto">
          <a:xfrm>
            <a:off x="6225997"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88021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E010124-1ACC-DBFA-837D-8C8EDAB23F5A}"/>
              </a:ext>
            </a:extLst>
          </p:cNvPr>
          <p:cNvSpPr>
            <a:spLocks noGrp="1"/>
          </p:cNvSpPr>
          <p:nvPr>
            <p:ph type="title"/>
          </p:nvPr>
        </p:nvSpPr>
        <p:spPr>
          <a:xfrm>
            <a:off x="838201" y="365125"/>
            <a:ext cx="5251316" cy="1807305"/>
          </a:xfrm>
        </p:spPr>
        <p:txBody>
          <a:bodyPr>
            <a:normAutofit/>
          </a:bodyPr>
          <a:lstStyle/>
          <a:p>
            <a:endParaRPr lang="en-GB"/>
          </a:p>
        </p:txBody>
      </p:sp>
      <p:sp>
        <p:nvSpPr>
          <p:cNvPr id="3" name="Content Placeholder 2">
            <a:extLst>
              <a:ext uri="{FF2B5EF4-FFF2-40B4-BE49-F238E27FC236}">
                <a16:creationId xmlns:a16="http://schemas.microsoft.com/office/drawing/2014/main" id="{DB536742-8DF7-7DCC-387E-48ED64D5DC1C}"/>
              </a:ext>
            </a:extLst>
          </p:cNvPr>
          <p:cNvSpPr>
            <a:spLocks noGrp="1"/>
          </p:cNvSpPr>
          <p:nvPr>
            <p:ph idx="1"/>
          </p:nvPr>
        </p:nvSpPr>
        <p:spPr>
          <a:xfrm>
            <a:off x="838200" y="2333297"/>
            <a:ext cx="4619621" cy="3843666"/>
          </a:xfrm>
        </p:spPr>
        <p:txBody>
          <a:bodyPr>
            <a:normAutofit/>
          </a:bodyPr>
          <a:lstStyle/>
          <a:p>
            <a:r>
              <a:rPr lang="en-GB" sz="2000" dirty="0"/>
              <a:t>The New Weird</a:t>
            </a:r>
          </a:p>
          <a:p>
            <a:r>
              <a:rPr lang="en-GB" sz="2000" dirty="0"/>
              <a:t>Jeff </a:t>
            </a:r>
            <a:r>
              <a:rPr lang="en-GB" sz="2000" dirty="0" err="1"/>
              <a:t>VanderMeer</a:t>
            </a:r>
            <a:r>
              <a:rPr lang="en-GB" sz="2000" dirty="0"/>
              <a:t>: “New Weird is a type of urban, secondary-world fiction that subverts the romanticized ideas about place found in traditional fantasy, largely by choosing realistic, complex real-world models as the jumping off point for creation of settings that may combine elements of both science fiction and fantasy”</a:t>
            </a:r>
          </a:p>
        </p:txBody>
      </p:sp>
      <p:pic>
        <p:nvPicPr>
          <p:cNvPr id="3074" name="Picture 2" descr="New Weird, The: Amazon.co.uk: Ann VanderMeer, Ann VanderMeer, Jeff  VanderMeer: 9781892391551: Books">
            <a:extLst>
              <a:ext uri="{FF2B5EF4-FFF2-40B4-BE49-F238E27FC236}">
                <a16:creationId xmlns:a16="http://schemas.microsoft.com/office/drawing/2014/main" id="{DCD2FDC8-588A-8A25-202D-DAD11584719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5708" r="-2" b="7807"/>
          <a:stretch/>
        </p:blipFill>
        <p:spPr bwMode="auto">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63496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25" name="Rectangle 4124">
            <a:extLst>
              <a:ext uri="{FF2B5EF4-FFF2-40B4-BE49-F238E27FC236}">
                <a16:creationId xmlns:a16="http://schemas.microsoft.com/office/drawing/2014/main" id="{2DAA6C16-BF9B-4A3E-BC70-EE6015D4F9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F3A7F5B-2A4B-C531-6CA5-036954A61B9D}"/>
              </a:ext>
            </a:extLst>
          </p:cNvPr>
          <p:cNvSpPr>
            <a:spLocks noGrp="1"/>
          </p:cNvSpPr>
          <p:nvPr>
            <p:ph type="title"/>
          </p:nvPr>
        </p:nvSpPr>
        <p:spPr>
          <a:xfrm>
            <a:off x="838200" y="4669978"/>
            <a:ext cx="4391024" cy="1173700"/>
          </a:xfrm>
        </p:spPr>
        <p:txBody>
          <a:bodyPr anchor="t">
            <a:normAutofit/>
          </a:bodyPr>
          <a:lstStyle/>
          <a:p>
            <a:endParaRPr lang="en-GB" sz="4000" dirty="0">
              <a:solidFill>
                <a:schemeClr val="bg1"/>
              </a:solidFill>
            </a:endParaRPr>
          </a:p>
        </p:txBody>
      </p:sp>
      <p:pic>
        <p:nvPicPr>
          <p:cNvPr id="4104" name="Picture 8" descr="Algernon Blackwood - The Empty House and Other Ghost Stories - Eveleigh  Nash, 1906, First Edition.">
            <a:extLst>
              <a:ext uri="{FF2B5EF4-FFF2-40B4-BE49-F238E27FC236}">
                <a16:creationId xmlns:a16="http://schemas.microsoft.com/office/drawing/2014/main" id="{EF47848D-2D92-99D2-D62E-351789154B1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087" b="7831"/>
          <a:stretch/>
        </p:blipFill>
        <p:spPr bwMode="auto">
          <a:xfrm>
            <a:off x="-4" y="10"/>
            <a:ext cx="2952750" cy="3940619"/>
          </a:xfrm>
          <a:custGeom>
            <a:avLst/>
            <a:gdLst/>
            <a:ahLst/>
            <a:cxnLst/>
            <a:rect l="l" t="t" r="r" b="b"/>
            <a:pathLst>
              <a:path w="2952750" h="3940629">
                <a:moveTo>
                  <a:pt x="0" y="0"/>
                </a:moveTo>
                <a:lnTo>
                  <a:pt x="2952750" y="0"/>
                </a:lnTo>
                <a:lnTo>
                  <a:pt x="2952749" y="3847994"/>
                </a:lnTo>
                <a:lnTo>
                  <a:pt x="0" y="3940629"/>
                </a:lnTo>
                <a:close/>
              </a:path>
            </a:pathLst>
          </a:custGeom>
          <a:noFill/>
          <a:extLst>
            <a:ext uri="{909E8E84-426E-40DD-AFC4-6F175D3DCCD1}">
              <a14:hiddenFill xmlns:a14="http://schemas.microsoft.com/office/drawing/2010/main">
                <a:solidFill>
                  <a:srgbClr val="FFFFFF"/>
                </a:solidFill>
              </a14:hiddenFill>
            </a:ext>
          </a:extLst>
        </p:spPr>
      </p:pic>
      <p:pic>
        <p:nvPicPr>
          <p:cNvPr id="3082" name="Picture 10">
            <a:extLst>
              <a:ext uri="{FF2B5EF4-FFF2-40B4-BE49-F238E27FC236}">
                <a16:creationId xmlns:a16="http://schemas.microsoft.com/office/drawing/2014/main" id="{36044850-2251-E0AF-3ADC-A8A7827CFFC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8908" r="-3" b="-3"/>
          <a:stretch/>
        </p:blipFill>
        <p:spPr bwMode="auto">
          <a:xfrm>
            <a:off x="3143253" y="10"/>
            <a:ext cx="2857499" cy="3842008"/>
          </a:xfrm>
          <a:custGeom>
            <a:avLst/>
            <a:gdLst/>
            <a:ahLst/>
            <a:cxnLst/>
            <a:rect l="l" t="t" r="r" b="b"/>
            <a:pathLst>
              <a:path w="2857499" h="3842018">
                <a:moveTo>
                  <a:pt x="0" y="0"/>
                </a:moveTo>
                <a:lnTo>
                  <a:pt x="2857499" y="0"/>
                </a:lnTo>
                <a:lnTo>
                  <a:pt x="2857499" y="3799815"/>
                </a:lnTo>
                <a:lnTo>
                  <a:pt x="2408465" y="3766458"/>
                </a:lnTo>
                <a:lnTo>
                  <a:pt x="0" y="3842018"/>
                </a:lnTo>
                <a:close/>
              </a:path>
            </a:pathLst>
          </a:custGeom>
          <a:noFill/>
          <a:extLst>
            <a:ext uri="{909E8E84-426E-40DD-AFC4-6F175D3DCCD1}">
              <a14:hiddenFill xmlns:a14="http://schemas.microsoft.com/office/drawing/2010/main">
                <a:solidFill>
                  <a:srgbClr val="FFFFFF"/>
                </a:solidFill>
              </a14:hiddenFill>
            </a:ext>
          </a:extLst>
        </p:spPr>
      </p:pic>
      <p:pic>
        <p:nvPicPr>
          <p:cNvPr id="4102" name="Picture 6" descr="THE HOUSE OF SOULS | Arthur Machen | First edition. Second binding with  GRANT / RICHARDS at base of spine panel">
            <a:extLst>
              <a:ext uri="{FF2B5EF4-FFF2-40B4-BE49-F238E27FC236}">
                <a16:creationId xmlns:a16="http://schemas.microsoft.com/office/drawing/2014/main" id="{43EEC1D0-D3C2-AC66-B2AC-D4A0D6E9B59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8684" r="-1" b="1139"/>
          <a:stretch/>
        </p:blipFill>
        <p:spPr bwMode="auto">
          <a:xfrm>
            <a:off x="6191251" y="10"/>
            <a:ext cx="2857499" cy="4026227"/>
          </a:xfrm>
          <a:custGeom>
            <a:avLst/>
            <a:gdLst/>
            <a:ahLst/>
            <a:cxnLst/>
            <a:rect l="l" t="t" r="r" b="b"/>
            <a:pathLst>
              <a:path w="2857499" h="4026237">
                <a:moveTo>
                  <a:pt x="0" y="0"/>
                </a:moveTo>
                <a:lnTo>
                  <a:pt x="2857499" y="0"/>
                </a:lnTo>
                <a:lnTo>
                  <a:pt x="2857499" y="4026237"/>
                </a:lnTo>
                <a:lnTo>
                  <a:pt x="0" y="3813966"/>
                </a:lnTo>
                <a:close/>
              </a:path>
            </a:pathLst>
          </a:custGeom>
          <a:noFill/>
          <a:extLst>
            <a:ext uri="{909E8E84-426E-40DD-AFC4-6F175D3DCCD1}">
              <a14:hiddenFill xmlns:a14="http://schemas.microsoft.com/office/drawing/2010/main">
                <a:solidFill>
                  <a:srgbClr val="FFFFFF"/>
                </a:solidFill>
              </a14:hiddenFill>
            </a:ext>
          </a:extLst>
        </p:spPr>
      </p:pic>
      <p:pic>
        <p:nvPicPr>
          <p:cNvPr id="3080" name="Picture 8" descr="H. P. Lovecraft Tales of Horror | Book by H. P. Lovecraft | Official  Publisher Page | Simon &amp; Schuster UK">
            <a:extLst>
              <a:ext uri="{FF2B5EF4-FFF2-40B4-BE49-F238E27FC236}">
                <a16:creationId xmlns:a16="http://schemas.microsoft.com/office/drawing/2014/main" id="{169C0469-9FDD-C89A-0EF0-13CE44D207C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5822" r="1" b="7128"/>
          <a:stretch/>
        </p:blipFill>
        <p:spPr bwMode="auto">
          <a:xfrm>
            <a:off x="9239249" y="10"/>
            <a:ext cx="2952751" cy="4049475"/>
          </a:xfrm>
          <a:custGeom>
            <a:avLst/>
            <a:gdLst/>
            <a:ahLst/>
            <a:cxnLst/>
            <a:rect l="l" t="t" r="r" b="b"/>
            <a:pathLst>
              <a:path w="2952751" h="4049485">
                <a:moveTo>
                  <a:pt x="0" y="0"/>
                </a:moveTo>
                <a:lnTo>
                  <a:pt x="2952751" y="0"/>
                </a:lnTo>
                <a:lnTo>
                  <a:pt x="2952750" y="3940629"/>
                </a:lnTo>
                <a:lnTo>
                  <a:pt x="122465" y="4049485"/>
                </a:lnTo>
                <a:lnTo>
                  <a:pt x="0" y="4040388"/>
                </a:lnTo>
                <a:close/>
              </a:path>
            </a:pathLst>
          </a:custGeom>
          <a:noFill/>
          <a:extLst>
            <a:ext uri="{909E8E84-426E-40DD-AFC4-6F175D3DCCD1}">
              <a14:hiddenFill xmlns:a14="http://schemas.microsoft.com/office/drawing/2010/main">
                <a:solidFill>
                  <a:srgbClr val="FFFFFF"/>
                </a:solidFill>
              </a14:hiddenFill>
            </a:ext>
          </a:extLst>
        </p:spPr>
      </p:pic>
      <p:grpSp>
        <p:nvGrpSpPr>
          <p:cNvPr id="4127" name="Group 4126">
            <a:extLst>
              <a:ext uri="{FF2B5EF4-FFF2-40B4-BE49-F238E27FC236}">
                <a16:creationId xmlns:a16="http://schemas.microsoft.com/office/drawing/2014/main" id="{31655B4F-4050-4B1F-82A8-180E74CF9C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528992"/>
            <a:ext cx="12192000" cy="757168"/>
            <a:chOff x="0" y="2959818"/>
            <a:chExt cx="12192000" cy="757168"/>
          </a:xfrm>
        </p:grpSpPr>
        <p:sp>
          <p:nvSpPr>
            <p:cNvPr id="4128" name="Freeform: Shape 4127">
              <a:extLst>
                <a:ext uri="{FF2B5EF4-FFF2-40B4-BE49-F238E27FC236}">
                  <a16:creationId xmlns:a16="http://schemas.microsoft.com/office/drawing/2014/main" id="{2EA4C97B-84C4-4658-A6D6-600CB62B43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129" name="Freeform: Shape 4128">
              <a:extLst>
                <a:ext uri="{FF2B5EF4-FFF2-40B4-BE49-F238E27FC236}">
                  <a16:creationId xmlns:a16="http://schemas.microsoft.com/office/drawing/2014/main" id="{24FE591E-19B9-480D-9B26-EB96D70C28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6">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4AC38B67-02DA-22E2-5657-1253179AB2CD}"/>
              </a:ext>
            </a:extLst>
          </p:cNvPr>
          <p:cNvSpPr>
            <a:spLocks noGrp="1"/>
          </p:cNvSpPr>
          <p:nvPr>
            <p:ph idx="1"/>
          </p:nvPr>
        </p:nvSpPr>
        <p:spPr>
          <a:xfrm>
            <a:off x="328542" y="4320263"/>
            <a:ext cx="11534916" cy="2158102"/>
          </a:xfrm>
        </p:spPr>
        <p:txBody>
          <a:bodyPr>
            <a:normAutofit/>
          </a:bodyPr>
          <a:lstStyle/>
          <a:p>
            <a:pPr marL="0" indent="0">
              <a:buNone/>
            </a:pPr>
            <a:r>
              <a:rPr lang="en-GB" sz="2400" dirty="0">
                <a:solidFill>
                  <a:schemeClr val="bg1">
                    <a:alpha val="80000"/>
                  </a:schemeClr>
                </a:solidFill>
              </a:rPr>
              <a:t>The ‘old’ Weird:</a:t>
            </a:r>
          </a:p>
          <a:p>
            <a:r>
              <a:rPr lang="en-GB" sz="2400" dirty="0">
                <a:solidFill>
                  <a:schemeClr val="bg1">
                    <a:alpha val="80000"/>
                  </a:schemeClr>
                </a:solidFill>
              </a:rPr>
              <a:t>commonly associated with e.g., H. P. Lovecraft, Arthur Machen, Algernon Blackwood, Clark Ashton Smith, and M. R. James</a:t>
            </a:r>
          </a:p>
          <a:p>
            <a:r>
              <a:rPr lang="en-GB" sz="2400" dirty="0">
                <a:solidFill>
                  <a:schemeClr val="bg1">
                    <a:alpha val="80000"/>
                  </a:schemeClr>
                </a:solidFill>
              </a:rPr>
              <a:t>supernatural, horror, and sf tales, typically shot through with imperialist, racialized, and gendered anxieties</a:t>
            </a:r>
          </a:p>
        </p:txBody>
      </p:sp>
    </p:spTree>
    <p:extLst>
      <p:ext uri="{BB962C8B-B14F-4D97-AF65-F5344CB8AC3E}">
        <p14:creationId xmlns:p14="http://schemas.microsoft.com/office/powerpoint/2010/main" val="31412468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31" name="Rectangle 5130">
            <a:extLst>
              <a:ext uri="{FF2B5EF4-FFF2-40B4-BE49-F238E27FC236}">
                <a16:creationId xmlns:a16="http://schemas.microsoft.com/office/drawing/2014/main" id="{0D7B6173-1D58-48E2-83CF-37350F315F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33" name="Rectangle 5132">
            <a:extLst>
              <a:ext uri="{FF2B5EF4-FFF2-40B4-BE49-F238E27FC236}">
                <a16:creationId xmlns:a16="http://schemas.microsoft.com/office/drawing/2014/main" id="{2F36CA75-CFBF-4844-B719-8FE9EBADA9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35" name="Rectangle 5134">
            <a:extLst>
              <a:ext uri="{FF2B5EF4-FFF2-40B4-BE49-F238E27FC236}">
                <a16:creationId xmlns:a16="http://schemas.microsoft.com/office/drawing/2014/main" id="{3D4A84B9-E564-4DD0-97F8-DBF1C460C2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37" name="Rectangle 5136">
            <a:extLst>
              <a:ext uri="{FF2B5EF4-FFF2-40B4-BE49-F238E27FC236}">
                <a16:creationId xmlns:a16="http://schemas.microsoft.com/office/drawing/2014/main" id="{102382E0-0A09-46AE-B955-B911CAFE7F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39" name="Rectangle 5138">
            <a:extLst>
              <a:ext uri="{FF2B5EF4-FFF2-40B4-BE49-F238E27FC236}">
                <a16:creationId xmlns:a16="http://schemas.microsoft.com/office/drawing/2014/main" id="{7DE75D4A-0965-4973-BE75-DECCAC9A96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141" name="Picture 5140">
            <a:extLst>
              <a:ext uri="{FF2B5EF4-FFF2-40B4-BE49-F238E27FC236}">
                <a16:creationId xmlns:a16="http://schemas.microsoft.com/office/drawing/2014/main" id="{4A599609-F5C2-4A0B-A992-913F814A631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40000"/>
            <a:extLst>
              <a:ext uri="{28A0092B-C50C-407E-A947-70E740481C1C}">
                <a14:useLocalDpi xmlns:a14="http://schemas.microsoft.com/office/drawing/2010/main" val="0"/>
              </a:ext>
            </a:extLst>
          </a:blip>
          <a:stretch>
            <a:fillRect/>
          </a:stretch>
        </p:blipFill>
        <p:spPr>
          <a:xfrm>
            <a:off x="5414" y="0"/>
            <a:ext cx="12181172" cy="6858000"/>
          </a:xfrm>
          <a:prstGeom prst="rect">
            <a:avLst/>
          </a:prstGeom>
        </p:spPr>
      </p:pic>
      <p:pic>
        <p:nvPicPr>
          <p:cNvPr id="5124" name="Picture 4" descr="Gothic Things eBook by Jeffrey Andrew Weinstock - EPUB Book | Rakuten Kobo  United Kingdom">
            <a:extLst>
              <a:ext uri="{FF2B5EF4-FFF2-40B4-BE49-F238E27FC236}">
                <a16:creationId xmlns:a16="http://schemas.microsoft.com/office/drawing/2014/main" id="{2F2678E7-3EE4-351B-5B87-0415AC6288D0}"/>
              </a:ext>
            </a:extLst>
          </p:cNvPr>
          <p:cNvPicPr>
            <a:picLocks noChangeAspect="1" noChangeArrowheads="1"/>
          </p:cNvPicPr>
          <p:nvPr/>
        </p:nvPicPr>
        <p:blipFill rotWithShape="1">
          <a:blip r:embed="rId3">
            <a:alphaModFix amt="60000"/>
            <a:extLst>
              <a:ext uri="{28A0092B-C50C-407E-A947-70E740481C1C}">
                <a14:useLocalDpi xmlns:a14="http://schemas.microsoft.com/office/drawing/2010/main" val="0"/>
              </a:ext>
            </a:extLst>
          </a:blip>
          <a:srcRect l="4828" r="6125" b="-1"/>
          <a:stretch/>
        </p:blipFill>
        <p:spPr bwMode="auto">
          <a:xfrm>
            <a:off x="20" y="10"/>
            <a:ext cx="4063768" cy="6857990"/>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New Critical Essays on H.P. Lovecraft | SpringerLink">
            <a:extLst>
              <a:ext uri="{FF2B5EF4-FFF2-40B4-BE49-F238E27FC236}">
                <a16:creationId xmlns:a16="http://schemas.microsoft.com/office/drawing/2014/main" id="{486C031F-ED6B-597B-8DC9-906EB1613B61}"/>
              </a:ext>
            </a:extLst>
          </p:cNvPr>
          <p:cNvPicPr>
            <a:picLocks noChangeAspect="1" noChangeArrowheads="1"/>
          </p:cNvPicPr>
          <p:nvPr/>
        </p:nvPicPr>
        <p:blipFill rotWithShape="1">
          <a:blip r:embed="rId4">
            <a:alphaModFix amt="60000"/>
            <a:extLst>
              <a:ext uri="{28A0092B-C50C-407E-A947-70E740481C1C}">
                <a14:useLocalDpi xmlns:a14="http://schemas.microsoft.com/office/drawing/2010/main" val="0"/>
              </a:ext>
            </a:extLst>
          </a:blip>
          <a:srcRect r="10921" b="-1"/>
          <a:stretch/>
        </p:blipFill>
        <p:spPr bwMode="auto">
          <a:xfrm>
            <a:off x="4064424" y="10"/>
            <a:ext cx="4063788" cy="6857990"/>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Weird Realism: Lovecraft and Philosophy by Graham Harman | Goodreads">
            <a:extLst>
              <a:ext uri="{FF2B5EF4-FFF2-40B4-BE49-F238E27FC236}">
                <a16:creationId xmlns:a16="http://schemas.microsoft.com/office/drawing/2014/main" id="{97F164F4-E22C-8927-58F3-B97111490354}"/>
              </a:ext>
            </a:extLst>
          </p:cNvPr>
          <p:cNvPicPr>
            <a:picLocks noChangeAspect="1" noChangeArrowheads="1"/>
          </p:cNvPicPr>
          <p:nvPr/>
        </p:nvPicPr>
        <p:blipFill rotWithShape="1">
          <a:blip r:embed="rId5">
            <a:alphaModFix amt="60000"/>
            <a:extLst>
              <a:ext uri="{28A0092B-C50C-407E-A947-70E740481C1C}">
                <a14:useLocalDpi xmlns:a14="http://schemas.microsoft.com/office/drawing/2010/main" val="0"/>
              </a:ext>
            </a:extLst>
          </a:blip>
          <a:srcRect l="2029" r="6125" b="2"/>
          <a:stretch/>
        </p:blipFill>
        <p:spPr bwMode="auto">
          <a:xfrm>
            <a:off x="8128212" y="10"/>
            <a:ext cx="4063788"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72707FF5-7705-A97E-2816-ED043652A26B}"/>
              </a:ext>
            </a:extLst>
          </p:cNvPr>
          <p:cNvSpPr>
            <a:spLocks noGrp="1"/>
          </p:cNvSpPr>
          <p:nvPr>
            <p:ph type="title"/>
          </p:nvPr>
        </p:nvSpPr>
        <p:spPr>
          <a:xfrm>
            <a:off x="1191965" y="552807"/>
            <a:ext cx="9801854" cy="2790331"/>
          </a:xfrm>
        </p:spPr>
        <p:txBody>
          <a:bodyPr anchor="b">
            <a:normAutofit/>
          </a:bodyPr>
          <a:lstStyle/>
          <a:p>
            <a:pPr algn="ctr"/>
            <a:endParaRPr lang="en-GB" sz="4800">
              <a:solidFill>
                <a:srgbClr val="FFFFFF"/>
              </a:solidFill>
            </a:endParaRPr>
          </a:p>
        </p:txBody>
      </p:sp>
      <p:sp>
        <p:nvSpPr>
          <p:cNvPr id="3" name="Content Placeholder 2">
            <a:extLst>
              <a:ext uri="{FF2B5EF4-FFF2-40B4-BE49-F238E27FC236}">
                <a16:creationId xmlns:a16="http://schemas.microsoft.com/office/drawing/2014/main" id="{FCB484BE-7D67-DBEC-189C-80B960467196}"/>
              </a:ext>
            </a:extLst>
          </p:cNvPr>
          <p:cNvSpPr>
            <a:spLocks noGrp="1"/>
          </p:cNvSpPr>
          <p:nvPr>
            <p:ph idx="1"/>
          </p:nvPr>
        </p:nvSpPr>
        <p:spPr>
          <a:xfrm>
            <a:off x="1191966" y="3510476"/>
            <a:ext cx="9801854" cy="2614231"/>
          </a:xfrm>
        </p:spPr>
        <p:txBody>
          <a:bodyPr anchor="t">
            <a:normAutofit/>
          </a:bodyPr>
          <a:lstStyle/>
          <a:p>
            <a:pPr algn="ctr"/>
            <a:endParaRPr lang="en-GB" sz="1800">
              <a:solidFill>
                <a:srgbClr val="FFFFFF"/>
              </a:solidFill>
            </a:endParaRPr>
          </a:p>
        </p:txBody>
      </p:sp>
    </p:spTree>
    <p:extLst>
      <p:ext uri="{BB962C8B-B14F-4D97-AF65-F5344CB8AC3E}">
        <p14:creationId xmlns:p14="http://schemas.microsoft.com/office/powerpoint/2010/main" val="13571753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6" name="Rectangle 6155">
            <a:extLst>
              <a:ext uri="{FF2B5EF4-FFF2-40B4-BE49-F238E27FC236}">
                <a16:creationId xmlns:a16="http://schemas.microsoft.com/office/drawing/2014/main" id="{135FA909-3F24-448C-A8BC-7CF77F62F8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B2072FC-91DC-BAE9-A4A5-E39673533CA0}"/>
              </a:ext>
            </a:extLst>
          </p:cNvPr>
          <p:cNvSpPr>
            <a:spLocks noGrp="1"/>
          </p:cNvSpPr>
          <p:nvPr>
            <p:ph type="title"/>
          </p:nvPr>
        </p:nvSpPr>
        <p:spPr>
          <a:xfrm>
            <a:off x="838200" y="1641752"/>
            <a:ext cx="6140449" cy="1323439"/>
          </a:xfrm>
        </p:spPr>
        <p:txBody>
          <a:bodyPr anchor="t">
            <a:normAutofit/>
          </a:bodyPr>
          <a:lstStyle/>
          <a:p>
            <a:endParaRPr lang="en-GB" sz="4000">
              <a:solidFill>
                <a:schemeClr val="bg1"/>
              </a:solidFill>
            </a:endParaRPr>
          </a:p>
        </p:txBody>
      </p:sp>
      <p:sp>
        <p:nvSpPr>
          <p:cNvPr id="3" name="Content Placeholder 2">
            <a:extLst>
              <a:ext uri="{FF2B5EF4-FFF2-40B4-BE49-F238E27FC236}">
                <a16:creationId xmlns:a16="http://schemas.microsoft.com/office/drawing/2014/main" id="{C1ED7C81-4C3F-D44B-9203-80E5DD658696}"/>
              </a:ext>
            </a:extLst>
          </p:cNvPr>
          <p:cNvSpPr>
            <a:spLocks noGrp="1"/>
          </p:cNvSpPr>
          <p:nvPr>
            <p:ph idx="1"/>
          </p:nvPr>
        </p:nvSpPr>
        <p:spPr>
          <a:xfrm>
            <a:off x="285750" y="571500"/>
            <a:ext cx="7115175" cy="5437188"/>
          </a:xfrm>
        </p:spPr>
        <p:txBody>
          <a:bodyPr>
            <a:noAutofit/>
          </a:bodyPr>
          <a:lstStyle/>
          <a:p>
            <a:pPr marL="0" indent="0">
              <a:buNone/>
            </a:pPr>
            <a:r>
              <a:rPr lang="en-GB" sz="2400" b="1" dirty="0">
                <a:solidFill>
                  <a:schemeClr val="bg1">
                    <a:alpha val="80000"/>
                  </a:schemeClr>
                </a:solidFill>
              </a:rPr>
              <a:t>Lovecraft, “The Shunned House”:</a:t>
            </a:r>
          </a:p>
          <a:p>
            <a:endParaRPr lang="en-GB" sz="2400" b="1" dirty="0">
              <a:solidFill>
                <a:schemeClr val="bg1">
                  <a:alpha val="80000"/>
                </a:schemeClr>
              </a:solidFill>
            </a:endParaRPr>
          </a:p>
          <a:p>
            <a:r>
              <a:rPr lang="en-GB" sz="2400" b="1" dirty="0">
                <a:solidFill>
                  <a:schemeClr val="bg1">
                    <a:alpha val="80000"/>
                  </a:schemeClr>
                </a:solidFill>
              </a:rPr>
              <a:t>“All along the hill people tell of the yellow day, when virulent and horrible fumes arose from the factory waste dumped in the Providence River, but I know how mistaken they are as to the source. They tell, too, of the hideous roar which at the same time came from some disordered water-pipe or gas main underground—but again I could correct them if I dared. It was unspeakably shocking, and I do not see how I lived through it. I did faint after emptying the fourth carboy, which I had to handle after the fumes had begun to penetrate my mask; but when I recovered I saw that the hole was emitting no fresh vapours.” </a:t>
            </a:r>
          </a:p>
        </p:txBody>
      </p:sp>
      <p:pic>
        <p:nvPicPr>
          <p:cNvPr id="6146" name="Picture 2" descr="The Shunned House” By H.P. Lovecraft Review – Politics, Books and Me">
            <a:extLst>
              <a:ext uri="{FF2B5EF4-FFF2-40B4-BE49-F238E27FC236}">
                <a16:creationId xmlns:a16="http://schemas.microsoft.com/office/drawing/2014/main" id="{3D6D2557-71C0-3A08-7674-7BFE568A5C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738"/>
          <a:stretch/>
        </p:blipFill>
        <p:spPr bwMode="auto">
          <a:xfrm>
            <a:off x="7668829" y="-1"/>
            <a:ext cx="4543953" cy="6858002"/>
          </a:xfrm>
          <a:custGeom>
            <a:avLst/>
            <a:gdLst/>
            <a:ahLst/>
            <a:cxnLst/>
            <a:rect l="l" t="t" r="r" b="b"/>
            <a:pathLst>
              <a:path w="4543953" h="6858002">
                <a:moveTo>
                  <a:pt x="248638" y="6438981"/>
                </a:moveTo>
                <a:cubicBezTo>
                  <a:pt x="258140" y="6444077"/>
                  <a:pt x="265617" y="6451650"/>
                  <a:pt x="268569" y="6463841"/>
                </a:cubicBezTo>
                <a:lnTo>
                  <a:pt x="268572" y="6463849"/>
                </a:lnTo>
                <a:lnTo>
                  <a:pt x="279556" y="6508052"/>
                </a:lnTo>
                <a:lnTo>
                  <a:pt x="282367" y="6513012"/>
                </a:lnTo>
                <a:lnTo>
                  <a:pt x="284834" y="6521804"/>
                </a:lnTo>
                <a:lnTo>
                  <a:pt x="301172" y="6546195"/>
                </a:lnTo>
                <a:lnTo>
                  <a:pt x="301172" y="6546194"/>
                </a:lnTo>
                <a:lnTo>
                  <a:pt x="282367" y="6513012"/>
                </a:lnTo>
                <a:lnTo>
                  <a:pt x="268572" y="6463849"/>
                </a:lnTo>
                <a:lnTo>
                  <a:pt x="268569" y="6463840"/>
                </a:lnTo>
                <a:close/>
                <a:moveTo>
                  <a:pt x="332842" y="2836172"/>
                </a:moveTo>
                <a:lnTo>
                  <a:pt x="332842" y="2836173"/>
                </a:lnTo>
                <a:cubicBezTo>
                  <a:pt x="336914" y="2839983"/>
                  <a:pt x="340200" y="2844317"/>
                  <a:pt x="341533" y="2848794"/>
                </a:cubicBezTo>
                <a:cubicBezTo>
                  <a:pt x="348200" y="2870416"/>
                  <a:pt x="356392" y="2892181"/>
                  <a:pt x="361441" y="2914328"/>
                </a:cubicBezTo>
                <a:lnTo>
                  <a:pt x="366072" y="2947863"/>
                </a:lnTo>
                <a:lnTo>
                  <a:pt x="362488" y="2982148"/>
                </a:lnTo>
                <a:cubicBezTo>
                  <a:pt x="354392" y="3014153"/>
                  <a:pt x="350582" y="3045777"/>
                  <a:pt x="350796" y="3077401"/>
                </a:cubicBezTo>
                <a:lnTo>
                  <a:pt x="350796" y="3077402"/>
                </a:lnTo>
                <a:lnTo>
                  <a:pt x="350796" y="3077402"/>
                </a:lnTo>
                <a:cubicBezTo>
                  <a:pt x="351010" y="3109026"/>
                  <a:pt x="355249" y="3140650"/>
                  <a:pt x="363250" y="3172655"/>
                </a:cubicBezTo>
                <a:cubicBezTo>
                  <a:pt x="389159" y="3276481"/>
                  <a:pt x="416591" y="3380306"/>
                  <a:pt x="410877" y="3489468"/>
                </a:cubicBezTo>
                <a:cubicBezTo>
                  <a:pt x="409925" y="3507564"/>
                  <a:pt x="421546" y="3529091"/>
                  <a:pt x="432976" y="3544714"/>
                </a:cubicBezTo>
                <a:cubicBezTo>
                  <a:pt x="438406" y="3552191"/>
                  <a:pt x="442585" y="3557716"/>
                  <a:pt x="445520" y="3562321"/>
                </a:cubicBezTo>
                <a:lnTo>
                  <a:pt x="450598" y="3574408"/>
                </a:lnTo>
                <a:lnTo>
                  <a:pt x="448246" y="3587174"/>
                </a:lnTo>
                <a:cubicBezTo>
                  <a:pt x="446228" y="3592232"/>
                  <a:pt x="442978" y="3598435"/>
                  <a:pt x="438500" y="3606817"/>
                </a:cubicBezTo>
                <a:cubicBezTo>
                  <a:pt x="434118" y="3614819"/>
                  <a:pt x="431452" y="3624725"/>
                  <a:pt x="424974" y="3630632"/>
                </a:cubicBezTo>
                <a:cubicBezTo>
                  <a:pt x="408496" y="3645682"/>
                  <a:pt x="402257" y="3662494"/>
                  <a:pt x="400733" y="3680163"/>
                </a:cubicBezTo>
                <a:lnTo>
                  <a:pt x="400733" y="3680164"/>
                </a:lnTo>
                <a:lnTo>
                  <a:pt x="400733" y="3680164"/>
                </a:lnTo>
                <a:lnTo>
                  <a:pt x="404781" y="3734838"/>
                </a:lnTo>
                <a:lnTo>
                  <a:pt x="404399" y="3754652"/>
                </a:lnTo>
                <a:cubicBezTo>
                  <a:pt x="398399" y="3767130"/>
                  <a:pt x="396447" y="3778655"/>
                  <a:pt x="398042" y="3789776"/>
                </a:cubicBezTo>
                <a:lnTo>
                  <a:pt x="398042" y="3789776"/>
                </a:lnTo>
                <a:lnTo>
                  <a:pt x="398042" y="3789777"/>
                </a:lnTo>
                <a:cubicBezTo>
                  <a:pt x="399638" y="3800897"/>
                  <a:pt x="404781" y="3811614"/>
                  <a:pt x="412973" y="3822473"/>
                </a:cubicBezTo>
                <a:lnTo>
                  <a:pt x="427308" y="3852620"/>
                </a:lnTo>
                <a:lnTo>
                  <a:pt x="426528" y="3868764"/>
                </a:lnTo>
                <a:cubicBezTo>
                  <a:pt x="425070" y="3874229"/>
                  <a:pt x="422307" y="3879766"/>
                  <a:pt x="417925" y="3885338"/>
                </a:cubicBezTo>
                <a:cubicBezTo>
                  <a:pt x="398494" y="3910104"/>
                  <a:pt x="388302" y="3935727"/>
                  <a:pt x="386040" y="3962159"/>
                </a:cubicBezTo>
                <a:lnTo>
                  <a:pt x="386040" y="3962160"/>
                </a:lnTo>
                <a:lnTo>
                  <a:pt x="386040" y="3962160"/>
                </a:lnTo>
                <a:cubicBezTo>
                  <a:pt x="383778" y="3988593"/>
                  <a:pt x="389446" y="4015835"/>
                  <a:pt x="401733" y="4043840"/>
                </a:cubicBezTo>
                <a:lnTo>
                  <a:pt x="416855" y="4103826"/>
                </a:lnTo>
                <a:lnTo>
                  <a:pt x="414887" y="4134256"/>
                </a:lnTo>
                <a:cubicBezTo>
                  <a:pt x="413045" y="4144498"/>
                  <a:pt x="409973" y="4154857"/>
                  <a:pt x="405543" y="4165383"/>
                </a:cubicBezTo>
                <a:cubicBezTo>
                  <a:pt x="402114" y="4173480"/>
                  <a:pt x="401543" y="4182767"/>
                  <a:pt x="401638" y="4192387"/>
                </a:cubicBezTo>
                <a:lnTo>
                  <a:pt x="401638" y="4192388"/>
                </a:lnTo>
                <a:lnTo>
                  <a:pt x="401638" y="4192388"/>
                </a:lnTo>
                <a:lnTo>
                  <a:pt x="401733" y="4221391"/>
                </a:lnTo>
                <a:lnTo>
                  <a:pt x="396017" y="4253014"/>
                </a:lnTo>
                <a:cubicBezTo>
                  <a:pt x="383824" y="4277401"/>
                  <a:pt x="368204" y="4300070"/>
                  <a:pt x="356201" y="4324645"/>
                </a:cubicBezTo>
                <a:cubicBezTo>
                  <a:pt x="350487" y="4336457"/>
                  <a:pt x="347439" y="4350554"/>
                  <a:pt x="347247" y="4363890"/>
                </a:cubicBezTo>
                <a:lnTo>
                  <a:pt x="347247" y="4363891"/>
                </a:lnTo>
                <a:lnTo>
                  <a:pt x="347247" y="4363891"/>
                </a:lnTo>
                <a:cubicBezTo>
                  <a:pt x="346295" y="4403326"/>
                  <a:pt x="346295" y="4442762"/>
                  <a:pt x="348009" y="4482005"/>
                </a:cubicBezTo>
                <a:cubicBezTo>
                  <a:pt x="350677" y="4546777"/>
                  <a:pt x="351249" y="4612501"/>
                  <a:pt x="408019" y="4659175"/>
                </a:cubicBezTo>
                <a:cubicBezTo>
                  <a:pt x="412591" y="4662987"/>
                  <a:pt x="415259" y="4671177"/>
                  <a:pt x="416021" y="4677656"/>
                </a:cubicBezTo>
                <a:cubicBezTo>
                  <a:pt x="419640" y="4707565"/>
                  <a:pt x="420022" y="4738236"/>
                  <a:pt x="425928" y="4767765"/>
                </a:cubicBezTo>
                <a:lnTo>
                  <a:pt x="427237" y="4800483"/>
                </a:lnTo>
                <a:lnTo>
                  <a:pt x="412401" y="4828916"/>
                </a:lnTo>
                <a:cubicBezTo>
                  <a:pt x="395828" y="4846490"/>
                  <a:pt x="384397" y="4866958"/>
                  <a:pt x="382691" y="4889275"/>
                </a:cubicBezTo>
                <a:lnTo>
                  <a:pt x="382691" y="4889275"/>
                </a:lnTo>
                <a:lnTo>
                  <a:pt x="382691" y="4889276"/>
                </a:lnTo>
                <a:cubicBezTo>
                  <a:pt x="382122" y="4896714"/>
                  <a:pt x="382634" y="4904358"/>
                  <a:pt x="384396" y="4912169"/>
                </a:cubicBezTo>
                <a:lnTo>
                  <a:pt x="385799" y="4933805"/>
                </a:lnTo>
                <a:lnTo>
                  <a:pt x="381039" y="4952673"/>
                </a:lnTo>
                <a:cubicBezTo>
                  <a:pt x="376253" y="4964604"/>
                  <a:pt x="368680" y="4975511"/>
                  <a:pt x="360964" y="4987037"/>
                </a:cubicBezTo>
                <a:cubicBezTo>
                  <a:pt x="349725" y="5003801"/>
                  <a:pt x="335627" y="5022852"/>
                  <a:pt x="334485" y="5041521"/>
                </a:cubicBezTo>
                <a:cubicBezTo>
                  <a:pt x="332628" y="5073241"/>
                  <a:pt x="310088" y="5101639"/>
                  <a:pt x="308337" y="5133224"/>
                </a:cubicBezTo>
                <a:lnTo>
                  <a:pt x="308337" y="5133225"/>
                </a:lnTo>
                <a:lnTo>
                  <a:pt x="308337" y="5133225"/>
                </a:lnTo>
                <a:lnTo>
                  <a:pt x="315052" y="5166114"/>
                </a:lnTo>
                <a:lnTo>
                  <a:pt x="314362" y="5172090"/>
                </a:lnTo>
                <a:cubicBezTo>
                  <a:pt x="313481" y="5174400"/>
                  <a:pt x="312290" y="5176876"/>
                  <a:pt x="311814" y="5179067"/>
                </a:cubicBezTo>
                <a:lnTo>
                  <a:pt x="311814" y="5179068"/>
                </a:lnTo>
                <a:lnTo>
                  <a:pt x="311814" y="5179068"/>
                </a:lnTo>
                <a:cubicBezTo>
                  <a:pt x="304574" y="5214122"/>
                  <a:pt x="311624" y="5247079"/>
                  <a:pt x="335437" y="5272797"/>
                </a:cubicBezTo>
                <a:cubicBezTo>
                  <a:pt x="350964" y="5289657"/>
                  <a:pt x="359489" y="5307422"/>
                  <a:pt x="362870" y="5326163"/>
                </a:cubicBezTo>
                <a:lnTo>
                  <a:pt x="364317" y="5355014"/>
                </a:lnTo>
                <a:lnTo>
                  <a:pt x="359440" y="5385384"/>
                </a:lnTo>
                <a:cubicBezTo>
                  <a:pt x="356201" y="5398721"/>
                  <a:pt x="353915" y="5412057"/>
                  <a:pt x="351249" y="5425582"/>
                </a:cubicBezTo>
                <a:cubicBezTo>
                  <a:pt x="347439" y="5443870"/>
                  <a:pt x="343437" y="5462351"/>
                  <a:pt x="339627" y="5480637"/>
                </a:cubicBezTo>
                <a:cubicBezTo>
                  <a:pt x="337722" y="5489497"/>
                  <a:pt x="335151" y="5498832"/>
                  <a:pt x="335103" y="5507667"/>
                </a:cubicBezTo>
                <a:lnTo>
                  <a:pt x="335103" y="5507668"/>
                </a:lnTo>
                <a:lnTo>
                  <a:pt x="335103" y="5507668"/>
                </a:lnTo>
                <a:cubicBezTo>
                  <a:pt x="335056" y="5516503"/>
                  <a:pt x="337532" y="5524837"/>
                  <a:pt x="345723" y="5531694"/>
                </a:cubicBezTo>
                <a:lnTo>
                  <a:pt x="355869" y="5547578"/>
                </a:lnTo>
                <a:lnTo>
                  <a:pt x="346295" y="5562746"/>
                </a:lnTo>
                <a:cubicBezTo>
                  <a:pt x="303622" y="5600467"/>
                  <a:pt x="276951" y="5646189"/>
                  <a:pt x="275047" y="5704483"/>
                </a:cubicBezTo>
                <a:cubicBezTo>
                  <a:pt x="274665" y="5716485"/>
                  <a:pt x="271999" y="5728678"/>
                  <a:pt x="269141" y="5740488"/>
                </a:cubicBezTo>
                <a:cubicBezTo>
                  <a:pt x="267426" y="5747728"/>
                  <a:pt x="265520" y="5756493"/>
                  <a:pt x="260376" y="5760873"/>
                </a:cubicBezTo>
                <a:cubicBezTo>
                  <a:pt x="221133" y="5794974"/>
                  <a:pt x="193890" y="5837457"/>
                  <a:pt x="171981" y="5883751"/>
                </a:cubicBezTo>
                <a:cubicBezTo>
                  <a:pt x="164171" y="5900323"/>
                  <a:pt x="156361" y="5918042"/>
                  <a:pt x="154075" y="5935949"/>
                </a:cubicBezTo>
                <a:lnTo>
                  <a:pt x="154075" y="5935950"/>
                </a:lnTo>
                <a:lnTo>
                  <a:pt x="154075" y="5935950"/>
                </a:lnTo>
                <a:cubicBezTo>
                  <a:pt x="151789" y="5954618"/>
                  <a:pt x="155599" y="5974241"/>
                  <a:pt x="157695" y="5993292"/>
                </a:cubicBezTo>
                <a:cubicBezTo>
                  <a:pt x="158837" y="6004532"/>
                  <a:pt x="158647" y="6017486"/>
                  <a:pt x="164171" y="6026441"/>
                </a:cubicBezTo>
                <a:cubicBezTo>
                  <a:pt x="181508" y="6054826"/>
                  <a:pt x="200176" y="6082259"/>
                  <a:pt x="220371" y="6108739"/>
                </a:cubicBezTo>
                <a:lnTo>
                  <a:pt x="234064" y="6133315"/>
                </a:lnTo>
                <a:lnTo>
                  <a:pt x="230364" y="6143190"/>
                </a:lnTo>
                <a:cubicBezTo>
                  <a:pt x="227813" y="6146732"/>
                  <a:pt x="223895" y="6150697"/>
                  <a:pt x="218465" y="6155602"/>
                </a:cubicBezTo>
                <a:cubicBezTo>
                  <a:pt x="196176" y="6175797"/>
                  <a:pt x="184556" y="6200944"/>
                  <a:pt x="179794" y="6228756"/>
                </a:cubicBezTo>
                <a:cubicBezTo>
                  <a:pt x="172363" y="6272764"/>
                  <a:pt x="166077" y="6317151"/>
                  <a:pt x="162457" y="6361539"/>
                </a:cubicBezTo>
                <a:lnTo>
                  <a:pt x="162457" y="6361540"/>
                </a:lnTo>
                <a:lnTo>
                  <a:pt x="162457" y="6361540"/>
                </a:lnTo>
                <a:lnTo>
                  <a:pt x="162684" y="6365557"/>
                </a:lnTo>
                <a:lnTo>
                  <a:pt x="163946" y="6387910"/>
                </a:lnTo>
                <a:lnTo>
                  <a:pt x="166047" y="6392243"/>
                </a:lnTo>
                <a:lnTo>
                  <a:pt x="173364" y="6407333"/>
                </a:lnTo>
                <a:lnTo>
                  <a:pt x="173364" y="6407332"/>
                </a:lnTo>
                <a:lnTo>
                  <a:pt x="166047" y="6392243"/>
                </a:lnTo>
                <a:lnTo>
                  <a:pt x="163946" y="6387910"/>
                </a:lnTo>
                <a:lnTo>
                  <a:pt x="162684" y="6365557"/>
                </a:lnTo>
                <a:lnTo>
                  <a:pt x="162457" y="6361540"/>
                </a:lnTo>
                <a:lnTo>
                  <a:pt x="179794" y="6228757"/>
                </a:lnTo>
                <a:cubicBezTo>
                  <a:pt x="184556" y="6200945"/>
                  <a:pt x="196176" y="6175798"/>
                  <a:pt x="218465" y="6155603"/>
                </a:cubicBezTo>
                <a:cubicBezTo>
                  <a:pt x="229325" y="6145793"/>
                  <a:pt x="234135" y="6139745"/>
                  <a:pt x="234064" y="6133315"/>
                </a:cubicBezTo>
                <a:lnTo>
                  <a:pt x="234064" y="6133315"/>
                </a:lnTo>
                <a:lnTo>
                  <a:pt x="234064" y="6133314"/>
                </a:lnTo>
                <a:cubicBezTo>
                  <a:pt x="233993" y="6126884"/>
                  <a:pt x="229039" y="6120074"/>
                  <a:pt x="220371" y="6108738"/>
                </a:cubicBezTo>
                <a:cubicBezTo>
                  <a:pt x="200176" y="6082258"/>
                  <a:pt x="181508" y="6054825"/>
                  <a:pt x="164171" y="6026440"/>
                </a:cubicBezTo>
                <a:cubicBezTo>
                  <a:pt x="158647" y="6017485"/>
                  <a:pt x="158837" y="6004531"/>
                  <a:pt x="157695" y="5993291"/>
                </a:cubicBezTo>
                <a:cubicBezTo>
                  <a:pt x="156647" y="5983766"/>
                  <a:pt x="155171" y="5974097"/>
                  <a:pt x="154242" y="5964477"/>
                </a:cubicBezTo>
                <a:lnTo>
                  <a:pt x="154075" y="5935950"/>
                </a:lnTo>
                <a:lnTo>
                  <a:pt x="160957" y="5909351"/>
                </a:lnTo>
                <a:cubicBezTo>
                  <a:pt x="164171" y="5900611"/>
                  <a:pt x="168076" y="5892038"/>
                  <a:pt x="171981" y="5883752"/>
                </a:cubicBezTo>
                <a:cubicBezTo>
                  <a:pt x="193890" y="5837458"/>
                  <a:pt x="221133" y="5794975"/>
                  <a:pt x="260376" y="5760874"/>
                </a:cubicBezTo>
                <a:cubicBezTo>
                  <a:pt x="265520" y="5756494"/>
                  <a:pt x="267426" y="5747729"/>
                  <a:pt x="269141" y="5740489"/>
                </a:cubicBezTo>
                <a:cubicBezTo>
                  <a:pt x="271999" y="5728679"/>
                  <a:pt x="274665" y="5716486"/>
                  <a:pt x="275047" y="5704484"/>
                </a:cubicBezTo>
                <a:cubicBezTo>
                  <a:pt x="276951" y="5646190"/>
                  <a:pt x="303622" y="5600468"/>
                  <a:pt x="346295" y="5562747"/>
                </a:cubicBezTo>
                <a:cubicBezTo>
                  <a:pt x="352392" y="5557318"/>
                  <a:pt x="355774" y="5552508"/>
                  <a:pt x="355869" y="5547579"/>
                </a:cubicBezTo>
                <a:lnTo>
                  <a:pt x="355869" y="5547578"/>
                </a:lnTo>
                <a:lnTo>
                  <a:pt x="355869" y="5547578"/>
                </a:lnTo>
                <a:cubicBezTo>
                  <a:pt x="355964" y="5542649"/>
                  <a:pt x="352773" y="5537600"/>
                  <a:pt x="345723" y="5531693"/>
                </a:cubicBezTo>
                <a:cubicBezTo>
                  <a:pt x="341628" y="5528265"/>
                  <a:pt x="338961" y="5524467"/>
                  <a:pt x="337324" y="5520422"/>
                </a:cubicBezTo>
                <a:lnTo>
                  <a:pt x="335103" y="5507668"/>
                </a:lnTo>
                <a:lnTo>
                  <a:pt x="339627" y="5480638"/>
                </a:lnTo>
                <a:cubicBezTo>
                  <a:pt x="343437" y="5462352"/>
                  <a:pt x="347439" y="5443871"/>
                  <a:pt x="351249" y="5425583"/>
                </a:cubicBezTo>
                <a:cubicBezTo>
                  <a:pt x="353915" y="5412058"/>
                  <a:pt x="356201" y="5398722"/>
                  <a:pt x="359440" y="5385385"/>
                </a:cubicBezTo>
                <a:cubicBezTo>
                  <a:pt x="361965" y="5375003"/>
                  <a:pt x="363668" y="5364883"/>
                  <a:pt x="364317" y="5355015"/>
                </a:cubicBezTo>
                <a:lnTo>
                  <a:pt x="364317" y="5355014"/>
                </a:lnTo>
                <a:lnTo>
                  <a:pt x="364317" y="5355014"/>
                </a:lnTo>
                <a:cubicBezTo>
                  <a:pt x="366264" y="5325412"/>
                  <a:pt x="358727" y="5298086"/>
                  <a:pt x="335437" y="5272796"/>
                </a:cubicBezTo>
                <a:cubicBezTo>
                  <a:pt x="323531" y="5259937"/>
                  <a:pt x="315815" y="5245269"/>
                  <a:pt x="311981" y="5229433"/>
                </a:cubicBezTo>
                <a:lnTo>
                  <a:pt x="311814" y="5179068"/>
                </a:lnTo>
                <a:lnTo>
                  <a:pt x="314362" y="5172091"/>
                </a:lnTo>
                <a:cubicBezTo>
                  <a:pt x="315243" y="5169781"/>
                  <a:pt x="315814" y="5167638"/>
                  <a:pt x="315052" y="5166114"/>
                </a:cubicBezTo>
                <a:lnTo>
                  <a:pt x="315052" y="5166114"/>
                </a:lnTo>
                <a:lnTo>
                  <a:pt x="315052" y="5166113"/>
                </a:lnTo>
                <a:lnTo>
                  <a:pt x="308337" y="5133225"/>
                </a:lnTo>
                <a:lnTo>
                  <a:pt x="315482" y="5102461"/>
                </a:lnTo>
                <a:cubicBezTo>
                  <a:pt x="322817" y="5082339"/>
                  <a:pt x="333247" y="5062669"/>
                  <a:pt x="334485" y="5041522"/>
                </a:cubicBezTo>
                <a:cubicBezTo>
                  <a:pt x="335627" y="5022853"/>
                  <a:pt x="349725" y="5003802"/>
                  <a:pt x="360964" y="4987038"/>
                </a:cubicBezTo>
                <a:cubicBezTo>
                  <a:pt x="372538" y="4969748"/>
                  <a:pt x="383790" y="4953853"/>
                  <a:pt x="385799" y="4933805"/>
                </a:cubicBezTo>
                <a:lnTo>
                  <a:pt x="385799" y="4933805"/>
                </a:lnTo>
                <a:lnTo>
                  <a:pt x="385799" y="4933805"/>
                </a:lnTo>
                <a:cubicBezTo>
                  <a:pt x="386468" y="4927122"/>
                  <a:pt x="386111" y="4919979"/>
                  <a:pt x="384396" y="4912168"/>
                </a:cubicBezTo>
                <a:lnTo>
                  <a:pt x="382691" y="4889275"/>
                </a:lnTo>
                <a:lnTo>
                  <a:pt x="387469" y="4867614"/>
                </a:lnTo>
                <a:cubicBezTo>
                  <a:pt x="392589" y="4853636"/>
                  <a:pt x="401352" y="4840633"/>
                  <a:pt x="412401" y="4828917"/>
                </a:cubicBezTo>
                <a:cubicBezTo>
                  <a:pt x="420784" y="4819964"/>
                  <a:pt x="425356" y="4810581"/>
                  <a:pt x="427237" y="4800484"/>
                </a:cubicBezTo>
                <a:lnTo>
                  <a:pt x="427237" y="4800483"/>
                </a:lnTo>
                <a:lnTo>
                  <a:pt x="427237" y="4800483"/>
                </a:lnTo>
                <a:cubicBezTo>
                  <a:pt x="429119" y="4790386"/>
                  <a:pt x="428309" y="4779575"/>
                  <a:pt x="425928" y="4767764"/>
                </a:cubicBezTo>
                <a:cubicBezTo>
                  <a:pt x="420022" y="4738235"/>
                  <a:pt x="419640" y="4707564"/>
                  <a:pt x="416021" y="4677655"/>
                </a:cubicBezTo>
                <a:cubicBezTo>
                  <a:pt x="415259" y="4671176"/>
                  <a:pt x="412591" y="4662986"/>
                  <a:pt x="408019" y="4659174"/>
                </a:cubicBezTo>
                <a:cubicBezTo>
                  <a:pt x="351249" y="4612500"/>
                  <a:pt x="350677" y="4546776"/>
                  <a:pt x="348009" y="4482004"/>
                </a:cubicBezTo>
                <a:lnTo>
                  <a:pt x="347247" y="4363891"/>
                </a:lnTo>
                <a:lnTo>
                  <a:pt x="356201" y="4324646"/>
                </a:lnTo>
                <a:cubicBezTo>
                  <a:pt x="368204" y="4300071"/>
                  <a:pt x="383824" y="4277402"/>
                  <a:pt x="396017" y="4253015"/>
                </a:cubicBezTo>
                <a:cubicBezTo>
                  <a:pt x="400781" y="4243873"/>
                  <a:pt x="400971" y="4232061"/>
                  <a:pt x="401733" y="4221392"/>
                </a:cubicBezTo>
                <a:lnTo>
                  <a:pt x="401733" y="4221391"/>
                </a:lnTo>
                <a:lnTo>
                  <a:pt x="401733" y="4221391"/>
                </a:lnTo>
                <a:lnTo>
                  <a:pt x="401638" y="4192388"/>
                </a:lnTo>
                <a:lnTo>
                  <a:pt x="405543" y="4165384"/>
                </a:lnTo>
                <a:cubicBezTo>
                  <a:pt x="414402" y="4144333"/>
                  <a:pt x="417831" y="4123948"/>
                  <a:pt x="416855" y="4103826"/>
                </a:cubicBezTo>
                <a:lnTo>
                  <a:pt x="416855" y="4103826"/>
                </a:lnTo>
                <a:lnTo>
                  <a:pt x="416855" y="4103825"/>
                </a:lnTo>
                <a:cubicBezTo>
                  <a:pt x="415879" y="4083702"/>
                  <a:pt x="410497" y="4063842"/>
                  <a:pt x="401733" y="4043839"/>
                </a:cubicBezTo>
                <a:cubicBezTo>
                  <a:pt x="395590" y="4029837"/>
                  <a:pt x="391101" y="4016025"/>
                  <a:pt x="388431" y="4002410"/>
                </a:cubicBezTo>
                <a:lnTo>
                  <a:pt x="386040" y="3962160"/>
                </a:lnTo>
                <a:lnTo>
                  <a:pt x="395544" y="3923125"/>
                </a:lnTo>
                <a:cubicBezTo>
                  <a:pt x="400804" y="3910319"/>
                  <a:pt x="408210" y="3897722"/>
                  <a:pt x="417925" y="3885339"/>
                </a:cubicBezTo>
                <a:cubicBezTo>
                  <a:pt x="426689" y="3874195"/>
                  <a:pt x="428975" y="3863193"/>
                  <a:pt x="427308" y="3852620"/>
                </a:cubicBezTo>
                <a:lnTo>
                  <a:pt x="427308" y="3852620"/>
                </a:lnTo>
                <a:lnTo>
                  <a:pt x="427308" y="3852619"/>
                </a:lnTo>
                <a:cubicBezTo>
                  <a:pt x="425642" y="3842046"/>
                  <a:pt x="420022" y="3831902"/>
                  <a:pt x="412973" y="3822472"/>
                </a:cubicBezTo>
                <a:lnTo>
                  <a:pt x="398042" y="3789776"/>
                </a:lnTo>
                <a:lnTo>
                  <a:pt x="404399" y="3754653"/>
                </a:lnTo>
                <a:cubicBezTo>
                  <a:pt x="407067" y="3749126"/>
                  <a:pt x="405733" y="3741316"/>
                  <a:pt x="404781" y="3734838"/>
                </a:cubicBezTo>
                <a:lnTo>
                  <a:pt x="404781" y="3734838"/>
                </a:lnTo>
                <a:lnTo>
                  <a:pt x="404781" y="3734837"/>
                </a:lnTo>
                <a:lnTo>
                  <a:pt x="400733" y="3680164"/>
                </a:lnTo>
                <a:lnTo>
                  <a:pt x="407246" y="3654416"/>
                </a:lnTo>
                <a:cubicBezTo>
                  <a:pt x="411056" y="3646123"/>
                  <a:pt x="416735" y="3638158"/>
                  <a:pt x="424974" y="3630633"/>
                </a:cubicBezTo>
                <a:cubicBezTo>
                  <a:pt x="431452" y="3624726"/>
                  <a:pt x="434118" y="3614820"/>
                  <a:pt x="438500" y="3606818"/>
                </a:cubicBezTo>
                <a:cubicBezTo>
                  <a:pt x="447455" y="3590054"/>
                  <a:pt x="451503" y="3582005"/>
                  <a:pt x="450598" y="3574409"/>
                </a:cubicBezTo>
                <a:lnTo>
                  <a:pt x="450598" y="3574408"/>
                </a:lnTo>
                <a:lnTo>
                  <a:pt x="450598" y="3574408"/>
                </a:lnTo>
                <a:cubicBezTo>
                  <a:pt x="449693" y="3566811"/>
                  <a:pt x="443835" y="3559668"/>
                  <a:pt x="432976" y="3544713"/>
                </a:cubicBezTo>
                <a:cubicBezTo>
                  <a:pt x="421546" y="3529090"/>
                  <a:pt x="409925" y="3507563"/>
                  <a:pt x="410877" y="3489467"/>
                </a:cubicBezTo>
                <a:cubicBezTo>
                  <a:pt x="416591" y="3380305"/>
                  <a:pt x="389159" y="3276480"/>
                  <a:pt x="363250" y="3172654"/>
                </a:cubicBezTo>
                <a:lnTo>
                  <a:pt x="350796" y="3077402"/>
                </a:lnTo>
                <a:lnTo>
                  <a:pt x="362488" y="2982149"/>
                </a:lnTo>
                <a:cubicBezTo>
                  <a:pt x="365441" y="2970576"/>
                  <a:pt x="366442" y="2959157"/>
                  <a:pt x="366072" y="2947863"/>
                </a:cubicBezTo>
                <a:lnTo>
                  <a:pt x="366072" y="2947863"/>
                </a:lnTo>
                <a:lnTo>
                  <a:pt x="366072" y="2947862"/>
                </a:lnTo>
                <a:cubicBezTo>
                  <a:pt x="364965" y="2913982"/>
                  <a:pt x="351534" y="2881226"/>
                  <a:pt x="341533" y="2848793"/>
                </a:cubicBezTo>
                <a:close/>
                <a:moveTo>
                  <a:pt x="817328" y="1508458"/>
                </a:moveTo>
                <a:lnTo>
                  <a:pt x="845421" y="1596213"/>
                </a:lnTo>
                <a:cubicBezTo>
                  <a:pt x="847898" y="1604978"/>
                  <a:pt x="846373" y="1615836"/>
                  <a:pt x="843517" y="1624980"/>
                </a:cubicBezTo>
                <a:cubicBezTo>
                  <a:pt x="833801" y="1656223"/>
                  <a:pt x="809415" y="1676036"/>
                  <a:pt x="786935" y="1697753"/>
                </a:cubicBezTo>
                <a:cubicBezTo>
                  <a:pt x="777029" y="1707279"/>
                  <a:pt x="769981" y="1720423"/>
                  <a:pt x="764267" y="1733188"/>
                </a:cubicBezTo>
                <a:cubicBezTo>
                  <a:pt x="749595" y="1766335"/>
                  <a:pt x="736452" y="1800246"/>
                  <a:pt x="722546" y="1833775"/>
                </a:cubicBezTo>
                <a:cubicBezTo>
                  <a:pt x="721212" y="1837013"/>
                  <a:pt x="717783" y="1839679"/>
                  <a:pt x="714925" y="1842158"/>
                </a:cubicBezTo>
                <a:cubicBezTo>
                  <a:pt x="684824" y="1866922"/>
                  <a:pt x="654535" y="1891497"/>
                  <a:pt x="624434" y="1916454"/>
                </a:cubicBezTo>
                <a:cubicBezTo>
                  <a:pt x="618720" y="1921216"/>
                  <a:pt x="614528" y="1928076"/>
                  <a:pt x="609004" y="1933219"/>
                </a:cubicBezTo>
                <a:cubicBezTo>
                  <a:pt x="601384" y="1940459"/>
                  <a:pt x="594143" y="1949603"/>
                  <a:pt x="584999" y="1953413"/>
                </a:cubicBezTo>
                <a:cubicBezTo>
                  <a:pt x="556234" y="1965224"/>
                  <a:pt x="543850" y="1987894"/>
                  <a:pt x="538516" y="2016469"/>
                </a:cubicBezTo>
                <a:cubicBezTo>
                  <a:pt x="533563" y="2042570"/>
                  <a:pt x="529371" y="2068669"/>
                  <a:pt x="523657" y="2094578"/>
                </a:cubicBezTo>
                <a:cubicBezTo>
                  <a:pt x="516799" y="2126201"/>
                  <a:pt x="509369" y="2157636"/>
                  <a:pt x="500986" y="2188879"/>
                </a:cubicBezTo>
                <a:cubicBezTo>
                  <a:pt x="497366" y="2202404"/>
                  <a:pt x="493176" y="2216692"/>
                  <a:pt x="485746" y="2228314"/>
                </a:cubicBezTo>
                <a:cubicBezTo>
                  <a:pt x="465171" y="2260890"/>
                  <a:pt x="451265" y="2295753"/>
                  <a:pt x="456789" y="2334044"/>
                </a:cubicBezTo>
                <a:cubicBezTo>
                  <a:pt x="461171" y="2364715"/>
                  <a:pt x="449931" y="2390434"/>
                  <a:pt x="432404" y="2409485"/>
                </a:cubicBezTo>
                <a:cubicBezTo>
                  <a:pt x="416497" y="2426822"/>
                  <a:pt x="410353" y="2444777"/>
                  <a:pt x="409472" y="2463017"/>
                </a:cubicBezTo>
                <a:lnTo>
                  <a:pt x="409472" y="2463018"/>
                </a:lnTo>
                <a:lnTo>
                  <a:pt x="409472" y="2463018"/>
                </a:lnTo>
                <a:cubicBezTo>
                  <a:pt x="408591" y="2481259"/>
                  <a:pt x="412972" y="2499786"/>
                  <a:pt x="418115" y="2518265"/>
                </a:cubicBezTo>
                <a:lnTo>
                  <a:pt x="421759" y="2545007"/>
                </a:lnTo>
                <a:lnTo>
                  <a:pt x="417545" y="2571034"/>
                </a:lnTo>
                <a:cubicBezTo>
                  <a:pt x="405543" y="2612945"/>
                  <a:pt x="372966" y="2640950"/>
                  <a:pt x="344391" y="2668001"/>
                </a:cubicBezTo>
                <a:cubicBezTo>
                  <a:pt x="320006" y="2691054"/>
                  <a:pt x="306290" y="2716963"/>
                  <a:pt x="296001" y="2745348"/>
                </a:cubicBezTo>
                <a:lnTo>
                  <a:pt x="296001" y="2745352"/>
                </a:lnTo>
                <a:lnTo>
                  <a:pt x="289670" y="2770758"/>
                </a:lnTo>
                <a:lnTo>
                  <a:pt x="290080" y="2778006"/>
                </a:lnTo>
                <a:lnTo>
                  <a:pt x="289301" y="2782305"/>
                </a:lnTo>
                <a:lnTo>
                  <a:pt x="290501" y="2785440"/>
                </a:lnTo>
                <a:lnTo>
                  <a:pt x="290929" y="2793023"/>
                </a:lnTo>
                <a:lnTo>
                  <a:pt x="300579" y="2811780"/>
                </a:lnTo>
                <a:lnTo>
                  <a:pt x="300582" y="2811787"/>
                </a:lnTo>
                <a:lnTo>
                  <a:pt x="300583" y="2811787"/>
                </a:lnTo>
                <a:lnTo>
                  <a:pt x="300579" y="2811780"/>
                </a:lnTo>
                <a:lnTo>
                  <a:pt x="290501" y="2785440"/>
                </a:lnTo>
                <a:lnTo>
                  <a:pt x="290080" y="2778006"/>
                </a:lnTo>
                <a:lnTo>
                  <a:pt x="296001" y="2745352"/>
                </a:lnTo>
                <a:lnTo>
                  <a:pt x="296001" y="2745349"/>
                </a:lnTo>
                <a:cubicBezTo>
                  <a:pt x="306290" y="2716964"/>
                  <a:pt x="320006" y="2691055"/>
                  <a:pt x="344391" y="2668002"/>
                </a:cubicBezTo>
                <a:cubicBezTo>
                  <a:pt x="372966" y="2640951"/>
                  <a:pt x="405543" y="2612946"/>
                  <a:pt x="417545" y="2571035"/>
                </a:cubicBezTo>
                <a:cubicBezTo>
                  <a:pt x="420117" y="2561986"/>
                  <a:pt x="421593" y="2553556"/>
                  <a:pt x="421760" y="2545007"/>
                </a:cubicBezTo>
                <a:lnTo>
                  <a:pt x="421759" y="2545007"/>
                </a:lnTo>
                <a:lnTo>
                  <a:pt x="421760" y="2545006"/>
                </a:lnTo>
                <a:cubicBezTo>
                  <a:pt x="421926" y="2536457"/>
                  <a:pt x="420783" y="2527790"/>
                  <a:pt x="418115" y="2518264"/>
                </a:cubicBezTo>
                <a:cubicBezTo>
                  <a:pt x="415544" y="2509025"/>
                  <a:pt x="413163" y="2499773"/>
                  <a:pt x="411535" y="2490551"/>
                </a:cubicBezTo>
                <a:lnTo>
                  <a:pt x="409472" y="2463018"/>
                </a:lnTo>
                <a:lnTo>
                  <a:pt x="415303" y="2435913"/>
                </a:lnTo>
                <a:cubicBezTo>
                  <a:pt x="418938" y="2426977"/>
                  <a:pt x="424451" y="2418154"/>
                  <a:pt x="432404" y="2409486"/>
                </a:cubicBezTo>
                <a:cubicBezTo>
                  <a:pt x="449931" y="2390435"/>
                  <a:pt x="461171" y="2364716"/>
                  <a:pt x="456789" y="2334045"/>
                </a:cubicBezTo>
                <a:cubicBezTo>
                  <a:pt x="451265" y="2295754"/>
                  <a:pt x="465171" y="2260891"/>
                  <a:pt x="485746" y="2228315"/>
                </a:cubicBezTo>
                <a:cubicBezTo>
                  <a:pt x="493176" y="2216693"/>
                  <a:pt x="497366" y="2202405"/>
                  <a:pt x="500986" y="2188880"/>
                </a:cubicBezTo>
                <a:cubicBezTo>
                  <a:pt x="509369" y="2157637"/>
                  <a:pt x="516799" y="2126202"/>
                  <a:pt x="523657" y="2094579"/>
                </a:cubicBezTo>
                <a:cubicBezTo>
                  <a:pt x="529371" y="2068670"/>
                  <a:pt x="533563" y="2042571"/>
                  <a:pt x="538516" y="2016470"/>
                </a:cubicBezTo>
                <a:cubicBezTo>
                  <a:pt x="543850" y="1987895"/>
                  <a:pt x="556234" y="1965225"/>
                  <a:pt x="584999" y="1953414"/>
                </a:cubicBezTo>
                <a:cubicBezTo>
                  <a:pt x="594143" y="1949604"/>
                  <a:pt x="601384" y="1940460"/>
                  <a:pt x="609004" y="1933220"/>
                </a:cubicBezTo>
                <a:cubicBezTo>
                  <a:pt x="614528" y="1928077"/>
                  <a:pt x="618720" y="1921217"/>
                  <a:pt x="624434" y="1916455"/>
                </a:cubicBezTo>
                <a:cubicBezTo>
                  <a:pt x="654535" y="1891498"/>
                  <a:pt x="684824" y="1866923"/>
                  <a:pt x="714925" y="1842159"/>
                </a:cubicBezTo>
                <a:cubicBezTo>
                  <a:pt x="717783" y="1839680"/>
                  <a:pt x="721212" y="1837014"/>
                  <a:pt x="722546" y="1833776"/>
                </a:cubicBezTo>
                <a:cubicBezTo>
                  <a:pt x="736452" y="1800247"/>
                  <a:pt x="749596" y="1766336"/>
                  <a:pt x="764267" y="1733189"/>
                </a:cubicBezTo>
                <a:cubicBezTo>
                  <a:pt x="769981" y="1720424"/>
                  <a:pt x="777029" y="1707280"/>
                  <a:pt x="786936" y="1697754"/>
                </a:cubicBezTo>
                <a:cubicBezTo>
                  <a:pt x="809416" y="1676037"/>
                  <a:pt x="833801" y="1656224"/>
                  <a:pt x="843517" y="1624981"/>
                </a:cubicBezTo>
                <a:cubicBezTo>
                  <a:pt x="846374" y="1615837"/>
                  <a:pt x="847899" y="1604979"/>
                  <a:pt x="845422" y="1596214"/>
                </a:cubicBezTo>
                <a:close/>
                <a:moveTo>
                  <a:pt x="792926" y="1453958"/>
                </a:moveTo>
                <a:lnTo>
                  <a:pt x="798723" y="1459073"/>
                </a:lnTo>
                <a:lnTo>
                  <a:pt x="807941" y="1481572"/>
                </a:lnTo>
                <a:lnTo>
                  <a:pt x="798724" y="1459074"/>
                </a:lnTo>
                <a:lnTo>
                  <a:pt x="798723" y="1459073"/>
                </a:lnTo>
                <a:lnTo>
                  <a:pt x="798723" y="1459073"/>
                </a:lnTo>
                <a:close/>
                <a:moveTo>
                  <a:pt x="779530" y="1268758"/>
                </a:moveTo>
                <a:lnTo>
                  <a:pt x="774363" y="1286069"/>
                </a:lnTo>
                <a:cubicBezTo>
                  <a:pt x="759789" y="1306930"/>
                  <a:pt x="753550" y="1328552"/>
                  <a:pt x="752025" y="1350627"/>
                </a:cubicBezTo>
                <a:lnTo>
                  <a:pt x="757620" y="1413840"/>
                </a:lnTo>
                <a:lnTo>
                  <a:pt x="752026" y="1350628"/>
                </a:lnTo>
                <a:cubicBezTo>
                  <a:pt x="753550" y="1328553"/>
                  <a:pt x="759790" y="1306930"/>
                  <a:pt x="774363" y="1286070"/>
                </a:cubicBezTo>
                <a:cubicBezTo>
                  <a:pt x="777506" y="1281689"/>
                  <a:pt x="779078" y="1275402"/>
                  <a:pt x="779530" y="1268758"/>
                </a:cubicBezTo>
                <a:close/>
                <a:moveTo>
                  <a:pt x="837801" y="773035"/>
                </a:moveTo>
                <a:lnTo>
                  <a:pt x="829801" y="854379"/>
                </a:lnTo>
                <a:cubicBezTo>
                  <a:pt x="827515" y="878956"/>
                  <a:pt x="826753" y="903722"/>
                  <a:pt x="798747" y="915343"/>
                </a:cubicBezTo>
                <a:cubicBezTo>
                  <a:pt x="794365" y="917059"/>
                  <a:pt x="791127" y="922773"/>
                  <a:pt x="788269" y="927155"/>
                </a:cubicBezTo>
                <a:cubicBezTo>
                  <a:pt x="744261" y="994785"/>
                  <a:pt x="745405" y="1030980"/>
                  <a:pt x="791889" y="1097087"/>
                </a:cubicBezTo>
                <a:cubicBezTo>
                  <a:pt x="796651" y="1103945"/>
                  <a:pt x="800081" y="1118613"/>
                  <a:pt x="796271" y="1123185"/>
                </a:cubicBezTo>
                <a:cubicBezTo>
                  <a:pt x="780459" y="1142617"/>
                  <a:pt x="773411" y="1162954"/>
                  <a:pt x="771553" y="1184029"/>
                </a:cubicBezTo>
                <a:cubicBezTo>
                  <a:pt x="773411" y="1162954"/>
                  <a:pt x="780460" y="1142618"/>
                  <a:pt x="796272" y="1123186"/>
                </a:cubicBezTo>
                <a:cubicBezTo>
                  <a:pt x="800082" y="1118614"/>
                  <a:pt x="796652" y="1103946"/>
                  <a:pt x="791890" y="1097088"/>
                </a:cubicBezTo>
                <a:cubicBezTo>
                  <a:pt x="745406" y="1030981"/>
                  <a:pt x="744262" y="994786"/>
                  <a:pt x="788270" y="927156"/>
                </a:cubicBezTo>
                <a:cubicBezTo>
                  <a:pt x="791128" y="922774"/>
                  <a:pt x="794366" y="917060"/>
                  <a:pt x="798748" y="915344"/>
                </a:cubicBezTo>
                <a:cubicBezTo>
                  <a:pt x="826753" y="903723"/>
                  <a:pt x="827515" y="878957"/>
                  <a:pt x="829801" y="854380"/>
                </a:cubicBezTo>
                <a:cubicBezTo>
                  <a:pt x="832277" y="827330"/>
                  <a:pt x="835515" y="800277"/>
                  <a:pt x="837801" y="773036"/>
                </a:cubicBezTo>
                <a:close/>
                <a:moveTo>
                  <a:pt x="782400" y="517851"/>
                </a:moveTo>
                <a:lnTo>
                  <a:pt x="791317" y="556047"/>
                </a:lnTo>
                <a:cubicBezTo>
                  <a:pt x="793413" y="564048"/>
                  <a:pt x="798937" y="572622"/>
                  <a:pt x="797795" y="580050"/>
                </a:cubicBezTo>
                <a:cubicBezTo>
                  <a:pt x="794461" y="601578"/>
                  <a:pt x="796890" y="622201"/>
                  <a:pt x="801176" y="642537"/>
                </a:cubicBezTo>
                <a:lnTo>
                  <a:pt x="813700" y="694928"/>
                </a:lnTo>
                <a:lnTo>
                  <a:pt x="801177" y="642538"/>
                </a:lnTo>
                <a:cubicBezTo>
                  <a:pt x="796891" y="622201"/>
                  <a:pt x="794462" y="601579"/>
                  <a:pt x="797796" y="580051"/>
                </a:cubicBezTo>
                <a:cubicBezTo>
                  <a:pt x="798938" y="572623"/>
                  <a:pt x="793414" y="564049"/>
                  <a:pt x="791318" y="556048"/>
                </a:cubicBezTo>
                <a:close/>
                <a:moveTo>
                  <a:pt x="769105" y="298169"/>
                </a:moveTo>
                <a:lnTo>
                  <a:pt x="783887" y="313533"/>
                </a:lnTo>
                <a:lnTo>
                  <a:pt x="786245" y="324058"/>
                </a:lnTo>
                <a:cubicBezTo>
                  <a:pt x="786031" y="328964"/>
                  <a:pt x="785126" y="334584"/>
                  <a:pt x="784459" y="338870"/>
                </a:cubicBezTo>
                <a:cubicBezTo>
                  <a:pt x="781601" y="357921"/>
                  <a:pt x="774363" y="376781"/>
                  <a:pt x="774553" y="395640"/>
                </a:cubicBezTo>
                <a:lnTo>
                  <a:pt x="778363" y="367328"/>
                </a:lnTo>
                <a:cubicBezTo>
                  <a:pt x="780506" y="357874"/>
                  <a:pt x="783031" y="348396"/>
                  <a:pt x="784460" y="338871"/>
                </a:cubicBezTo>
                <a:cubicBezTo>
                  <a:pt x="785794" y="330299"/>
                  <a:pt x="788080" y="316390"/>
                  <a:pt x="783888" y="313534"/>
                </a:cubicBezTo>
                <a:lnTo>
                  <a:pt x="783887" y="313533"/>
                </a:lnTo>
                <a:lnTo>
                  <a:pt x="783887" y="313533"/>
                </a:lnTo>
                <a:close/>
                <a:moveTo>
                  <a:pt x="761560" y="281568"/>
                </a:moveTo>
                <a:lnTo>
                  <a:pt x="766454" y="295415"/>
                </a:lnTo>
                <a:lnTo>
                  <a:pt x="766455" y="295415"/>
                </a:lnTo>
                <a:close/>
                <a:moveTo>
                  <a:pt x="774880" y="24486"/>
                </a:moveTo>
                <a:lnTo>
                  <a:pt x="777142" y="74129"/>
                </a:lnTo>
                <a:cubicBezTo>
                  <a:pt x="775758" y="100174"/>
                  <a:pt x="771253" y="125876"/>
                  <a:pt x="767023" y="151569"/>
                </a:cubicBezTo>
                <a:lnTo>
                  <a:pt x="766824" y="153388"/>
                </a:lnTo>
                <a:lnTo>
                  <a:pt x="763010" y="177271"/>
                </a:lnTo>
                <a:lnTo>
                  <a:pt x="758551" y="228944"/>
                </a:lnTo>
                <a:lnTo>
                  <a:pt x="758551" y="228948"/>
                </a:lnTo>
                <a:lnTo>
                  <a:pt x="758551" y="228949"/>
                </a:lnTo>
                <a:lnTo>
                  <a:pt x="758551" y="228944"/>
                </a:lnTo>
                <a:lnTo>
                  <a:pt x="766824" y="153388"/>
                </a:lnTo>
                <a:lnTo>
                  <a:pt x="771220" y="125861"/>
                </a:lnTo>
                <a:cubicBezTo>
                  <a:pt x="773910" y="108703"/>
                  <a:pt x="776220" y="91492"/>
                  <a:pt x="777143" y="74129"/>
                </a:cubicBezTo>
                <a:close/>
                <a:moveTo>
                  <a:pt x="313353" y="0"/>
                </a:moveTo>
                <a:lnTo>
                  <a:pt x="777461" y="0"/>
                </a:lnTo>
                <a:lnTo>
                  <a:pt x="774743" y="21486"/>
                </a:lnTo>
                <a:lnTo>
                  <a:pt x="777461" y="1"/>
                </a:lnTo>
                <a:lnTo>
                  <a:pt x="4543953" y="2"/>
                </a:lnTo>
                <a:lnTo>
                  <a:pt x="4543953" y="6858002"/>
                </a:lnTo>
                <a:lnTo>
                  <a:pt x="284400" y="6858002"/>
                </a:lnTo>
                <a:lnTo>
                  <a:pt x="284400" y="6858001"/>
                </a:lnTo>
                <a:lnTo>
                  <a:pt x="284400" y="6858001"/>
                </a:lnTo>
                <a:lnTo>
                  <a:pt x="278237" y="6812064"/>
                </a:lnTo>
                <a:lnTo>
                  <a:pt x="283011" y="6776800"/>
                </a:lnTo>
                <a:cubicBezTo>
                  <a:pt x="286107" y="6765164"/>
                  <a:pt x="290857" y="6753698"/>
                  <a:pt x="297715" y="6742553"/>
                </a:cubicBezTo>
                <a:cubicBezTo>
                  <a:pt x="306003" y="6729219"/>
                  <a:pt x="311147" y="6716169"/>
                  <a:pt x="311551" y="6702977"/>
                </a:cubicBezTo>
                <a:lnTo>
                  <a:pt x="311551" y="6702976"/>
                </a:lnTo>
                <a:lnTo>
                  <a:pt x="311551" y="6702976"/>
                </a:lnTo>
                <a:cubicBezTo>
                  <a:pt x="311956" y="6689783"/>
                  <a:pt x="307622" y="6676448"/>
                  <a:pt x="296953" y="6662541"/>
                </a:cubicBezTo>
                <a:cubicBezTo>
                  <a:pt x="293286" y="6657825"/>
                  <a:pt x="290989" y="6651967"/>
                  <a:pt x="289870" y="6645552"/>
                </a:cubicBezTo>
                <a:lnTo>
                  <a:pt x="289858" y="6625225"/>
                </a:lnTo>
                <a:lnTo>
                  <a:pt x="306480" y="6588626"/>
                </a:lnTo>
                <a:cubicBezTo>
                  <a:pt x="312576" y="6582147"/>
                  <a:pt x="318672" y="6575479"/>
                  <a:pt x="328959" y="6564621"/>
                </a:cubicBezTo>
                <a:lnTo>
                  <a:pt x="328959" y="6564620"/>
                </a:lnTo>
                <a:lnTo>
                  <a:pt x="306480" y="6588625"/>
                </a:lnTo>
                <a:cubicBezTo>
                  <a:pt x="298003" y="6597578"/>
                  <a:pt x="291954" y="6611342"/>
                  <a:pt x="289858" y="6625224"/>
                </a:cubicBezTo>
                <a:lnTo>
                  <a:pt x="289858" y="6625225"/>
                </a:lnTo>
                <a:lnTo>
                  <a:pt x="289858" y="6625225"/>
                </a:lnTo>
                <a:cubicBezTo>
                  <a:pt x="287762" y="6639108"/>
                  <a:pt x="289619" y="6653111"/>
                  <a:pt x="296953" y="6662542"/>
                </a:cubicBezTo>
                <a:cubicBezTo>
                  <a:pt x="302288" y="6669496"/>
                  <a:pt x="306038" y="6676306"/>
                  <a:pt x="308405" y="6683027"/>
                </a:cubicBezTo>
                <a:lnTo>
                  <a:pt x="311551" y="6702976"/>
                </a:lnTo>
                <a:lnTo>
                  <a:pt x="297715" y="6742552"/>
                </a:lnTo>
                <a:cubicBezTo>
                  <a:pt x="283999" y="6764841"/>
                  <a:pt x="278713" y="6788417"/>
                  <a:pt x="278237" y="6812063"/>
                </a:cubicBezTo>
                <a:lnTo>
                  <a:pt x="278237" y="6812064"/>
                </a:lnTo>
                <a:lnTo>
                  <a:pt x="278237" y="6812064"/>
                </a:lnTo>
                <a:lnTo>
                  <a:pt x="284400" y="6858001"/>
                </a:lnTo>
                <a:lnTo>
                  <a:pt x="112147" y="6858001"/>
                </a:lnTo>
                <a:lnTo>
                  <a:pt x="102447" y="6815516"/>
                </a:lnTo>
                <a:cubicBezTo>
                  <a:pt x="96923" y="6793035"/>
                  <a:pt x="87016" y="6771319"/>
                  <a:pt x="83396" y="6748458"/>
                </a:cubicBezTo>
                <a:cubicBezTo>
                  <a:pt x="74824" y="6694164"/>
                  <a:pt x="68728" y="6639488"/>
                  <a:pt x="61870" y="6584812"/>
                </a:cubicBezTo>
                <a:cubicBezTo>
                  <a:pt x="54821" y="6528424"/>
                  <a:pt x="47391" y="6472225"/>
                  <a:pt x="41105" y="6415833"/>
                </a:cubicBezTo>
                <a:cubicBezTo>
                  <a:pt x="37865" y="6384972"/>
                  <a:pt x="37295" y="6353919"/>
                  <a:pt x="34247" y="6323058"/>
                </a:cubicBezTo>
                <a:cubicBezTo>
                  <a:pt x="31579" y="6296005"/>
                  <a:pt x="26626" y="6269144"/>
                  <a:pt x="23386" y="6242093"/>
                </a:cubicBezTo>
                <a:cubicBezTo>
                  <a:pt x="20720" y="6218660"/>
                  <a:pt x="19196" y="6195037"/>
                  <a:pt x="16528" y="6171605"/>
                </a:cubicBezTo>
                <a:cubicBezTo>
                  <a:pt x="12148" y="6134075"/>
                  <a:pt x="7194" y="6096736"/>
                  <a:pt x="2622" y="6059397"/>
                </a:cubicBezTo>
                <a:lnTo>
                  <a:pt x="0" y="6041769"/>
                </a:lnTo>
                <a:lnTo>
                  <a:pt x="0" y="6000937"/>
                </a:lnTo>
                <a:lnTo>
                  <a:pt x="3670" y="5957595"/>
                </a:lnTo>
                <a:lnTo>
                  <a:pt x="0" y="5912511"/>
                </a:lnTo>
                <a:lnTo>
                  <a:pt x="0" y="5886401"/>
                </a:lnTo>
                <a:lnTo>
                  <a:pt x="1098" y="5864318"/>
                </a:lnTo>
                <a:cubicBezTo>
                  <a:pt x="7576" y="5839361"/>
                  <a:pt x="16720" y="5815169"/>
                  <a:pt x="24720" y="5790592"/>
                </a:cubicBezTo>
                <a:cubicBezTo>
                  <a:pt x="25672" y="5787924"/>
                  <a:pt x="25864" y="5784686"/>
                  <a:pt x="26434" y="5781830"/>
                </a:cubicBezTo>
                <a:cubicBezTo>
                  <a:pt x="29675" y="5765635"/>
                  <a:pt x="32913" y="5749634"/>
                  <a:pt x="35771" y="5733440"/>
                </a:cubicBezTo>
                <a:cubicBezTo>
                  <a:pt x="37295" y="5724678"/>
                  <a:pt x="37485" y="5715723"/>
                  <a:pt x="38819" y="5706959"/>
                </a:cubicBezTo>
                <a:cubicBezTo>
                  <a:pt x="44153" y="5673050"/>
                  <a:pt x="35199" y="5635711"/>
                  <a:pt x="58250" y="5606372"/>
                </a:cubicBezTo>
                <a:cubicBezTo>
                  <a:pt x="73110" y="5587321"/>
                  <a:pt x="69680" y="5568842"/>
                  <a:pt x="67394" y="5548460"/>
                </a:cubicBezTo>
                <a:cubicBezTo>
                  <a:pt x="65680" y="5533027"/>
                  <a:pt x="66252" y="5517215"/>
                  <a:pt x="66060" y="5501594"/>
                </a:cubicBezTo>
                <a:cubicBezTo>
                  <a:pt x="65490" y="5474161"/>
                  <a:pt x="65298" y="5446728"/>
                  <a:pt x="64346" y="5419295"/>
                </a:cubicBezTo>
                <a:cubicBezTo>
                  <a:pt x="63966" y="5410531"/>
                  <a:pt x="59202" y="5401579"/>
                  <a:pt x="59964" y="5393005"/>
                </a:cubicBezTo>
                <a:cubicBezTo>
                  <a:pt x="63584" y="5353379"/>
                  <a:pt x="69300" y="5313754"/>
                  <a:pt x="72538" y="5274129"/>
                </a:cubicBezTo>
                <a:cubicBezTo>
                  <a:pt x="74442" y="5251650"/>
                  <a:pt x="70824" y="5228597"/>
                  <a:pt x="73490" y="5206308"/>
                </a:cubicBezTo>
                <a:cubicBezTo>
                  <a:pt x="76538" y="5180591"/>
                  <a:pt x="84348" y="5155445"/>
                  <a:pt x="89113" y="5129916"/>
                </a:cubicBezTo>
                <a:cubicBezTo>
                  <a:pt x="90445" y="5122867"/>
                  <a:pt x="88731" y="5115057"/>
                  <a:pt x="88351" y="5107627"/>
                </a:cubicBezTo>
                <a:cubicBezTo>
                  <a:pt x="87968" y="5099245"/>
                  <a:pt x="87206" y="5091052"/>
                  <a:pt x="87016" y="5082670"/>
                </a:cubicBezTo>
                <a:cubicBezTo>
                  <a:pt x="86634" y="5057141"/>
                  <a:pt x="87206" y="5031614"/>
                  <a:pt x="85872" y="5006086"/>
                </a:cubicBezTo>
                <a:cubicBezTo>
                  <a:pt x="85110" y="4990465"/>
                  <a:pt x="77300" y="4974082"/>
                  <a:pt x="80158" y="4959602"/>
                </a:cubicBezTo>
                <a:cubicBezTo>
                  <a:pt x="85682" y="4930075"/>
                  <a:pt x="73300" y="4900546"/>
                  <a:pt x="83586" y="4871019"/>
                </a:cubicBezTo>
                <a:cubicBezTo>
                  <a:pt x="86634" y="4861873"/>
                  <a:pt x="79014" y="4849300"/>
                  <a:pt x="78634" y="4838250"/>
                </a:cubicBezTo>
                <a:cubicBezTo>
                  <a:pt x="77682" y="4810627"/>
                  <a:pt x="77872" y="4783004"/>
                  <a:pt x="78062" y="4755381"/>
                </a:cubicBezTo>
                <a:cubicBezTo>
                  <a:pt x="78252" y="4730614"/>
                  <a:pt x="75586" y="4704895"/>
                  <a:pt x="80920" y="4681083"/>
                </a:cubicBezTo>
                <a:cubicBezTo>
                  <a:pt x="86634" y="4656126"/>
                  <a:pt x="85872" y="4633647"/>
                  <a:pt x="79396" y="4609452"/>
                </a:cubicBezTo>
                <a:cubicBezTo>
                  <a:pt x="75014" y="4592878"/>
                  <a:pt x="74442" y="4575351"/>
                  <a:pt x="73110" y="4558207"/>
                </a:cubicBezTo>
                <a:cubicBezTo>
                  <a:pt x="71586" y="4539728"/>
                  <a:pt x="75586" y="4519343"/>
                  <a:pt x="69300" y="4502579"/>
                </a:cubicBezTo>
                <a:cubicBezTo>
                  <a:pt x="50629" y="4452665"/>
                  <a:pt x="46629" y="4401419"/>
                  <a:pt x="46629" y="4349222"/>
                </a:cubicBezTo>
                <a:cubicBezTo>
                  <a:pt x="46629" y="4339695"/>
                  <a:pt x="49295" y="4329979"/>
                  <a:pt x="52153" y="4320837"/>
                </a:cubicBezTo>
                <a:cubicBezTo>
                  <a:pt x="69300" y="4267493"/>
                  <a:pt x="67776" y="4213961"/>
                  <a:pt x="57297" y="4159667"/>
                </a:cubicBezTo>
                <a:cubicBezTo>
                  <a:pt x="55011" y="4148427"/>
                  <a:pt x="54629" y="4135854"/>
                  <a:pt x="56915" y="4124614"/>
                </a:cubicBezTo>
                <a:cubicBezTo>
                  <a:pt x="63584" y="4092989"/>
                  <a:pt x="74634" y="4062318"/>
                  <a:pt x="79396" y="4030503"/>
                </a:cubicBezTo>
                <a:cubicBezTo>
                  <a:pt x="87206" y="3977925"/>
                  <a:pt x="60918" y="3932394"/>
                  <a:pt x="43771" y="3885338"/>
                </a:cubicBezTo>
                <a:cubicBezTo>
                  <a:pt x="31627" y="3851761"/>
                  <a:pt x="8016" y="3821935"/>
                  <a:pt x="426" y="3786777"/>
                </a:cubicBezTo>
                <a:lnTo>
                  <a:pt x="0" y="3773897"/>
                </a:lnTo>
                <a:lnTo>
                  <a:pt x="0" y="3393882"/>
                </a:lnTo>
                <a:lnTo>
                  <a:pt x="11838" y="3359516"/>
                </a:lnTo>
                <a:cubicBezTo>
                  <a:pt x="14434" y="3346205"/>
                  <a:pt x="14910" y="3332774"/>
                  <a:pt x="12910" y="3318771"/>
                </a:cubicBezTo>
                <a:cubicBezTo>
                  <a:pt x="12243" y="3314104"/>
                  <a:pt x="9909" y="3308770"/>
                  <a:pt x="6718" y="3304079"/>
                </a:cubicBezTo>
                <a:lnTo>
                  <a:pt x="0" y="3297657"/>
                </a:lnTo>
                <a:lnTo>
                  <a:pt x="0" y="3207867"/>
                </a:lnTo>
                <a:lnTo>
                  <a:pt x="15553" y="3186771"/>
                </a:lnTo>
                <a:cubicBezTo>
                  <a:pt x="28483" y="3162329"/>
                  <a:pt x="30484" y="3134647"/>
                  <a:pt x="36341" y="3107500"/>
                </a:cubicBezTo>
                <a:cubicBezTo>
                  <a:pt x="41105" y="3085403"/>
                  <a:pt x="41295" y="3064827"/>
                  <a:pt x="38057" y="3042728"/>
                </a:cubicBezTo>
                <a:cubicBezTo>
                  <a:pt x="30817" y="2994722"/>
                  <a:pt x="41105" y="2948047"/>
                  <a:pt x="54249" y="2901943"/>
                </a:cubicBezTo>
                <a:cubicBezTo>
                  <a:pt x="63012" y="2871462"/>
                  <a:pt x="68346" y="2840219"/>
                  <a:pt x="77300" y="2809930"/>
                </a:cubicBezTo>
                <a:cubicBezTo>
                  <a:pt x="84158" y="2787259"/>
                  <a:pt x="92351" y="2764590"/>
                  <a:pt x="103399" y="2743826"/>
                </a:cubicBezTo>
                <a:cubicBezTo>
                  <a:pt x="119594" y="2713723"/>
                  <a:pt x="143978" y="2687436"/>
                  <a:pt x="137500" y="2649143"/>
                </a:cubicBezTo>
                <a:cubicBezTo>
                  <a:pt x="131786" y="2615421"/>
                  <a:pt x="143786" y="2584942"/>
                  <a:pt x="155217" y="2554079"/>
                </a:cubicBezTo>
                <a:cubicBezTo>
                  <a:pt x="163599" y="2531409"/>
                  <a:pt x="172173" y="2508742"/>
                  <a:pt x="177507" y="2485307"/>
                </a:cubicBezTo>
                <a:cubicBezTo>
                  <a:pt x="183794" y="2457492"/>
                  <a:pt x="181126" y="2426059"/>
                  <a:pt x="192748" y="2401292"/>
                </a:cubicBezTo>
                <a:cubicBezTo>
                  <a:pt x="204940" y="2375383"/>
                  <a:pt x="196748" y="2353859"/>
                  <a:pt x="193318" y="2330806"/>
                </a:cubicBezTo>
                <a:cubicBezTo>
                  <a:pt x="187984" y="2294039"/>
                  <a:pt x="178077" y="2257459"/>
                  <a:pt x="190652" y="2220312"/>
                </a:cubicBezTo>
                <a:cubicBezTo>
                  <a:pt x="205892" y="2175163"/>
                  <a:pt x="222275" y="2130393"/>
                  <a:pt x="236753" y="2085054"/>
                </a:cubicBezTo>
                <a:cubicBezTo>
                  <a:pt x="242280" y="2067525"/>
                  <a:pt x="244566" y="2048668"/>
                  <a:pt x="247042" y="2030378"/>
                </a:cubicBezTo>
                <a:cubicBezTo>
                  <a:pt x="249138" y="2013043"/>
                  <a:pt x="243804" y="1992279"/>
                  <a:pt x="251804" y="1978940"/>
                </a:cubicBezTo>
                <a:cubicBezTo>
                  <a:pt x="272379" y="1944649"/>
                  <a:pt x="282475" y="1909408"/>
                  <a:pt x="282475" y="1869780"/>
                </a:cubicBezTo>
                <a:cubicBezTo>
                  <a:pt x="282475" y="1854920"/>
                  <a:pt x="291049" y="1840441"/>
                  <a:pt x="292573" y="1825393"/>
                </a:cubicBezTo>
                <a:cubicBezTo>
                  <a:pt x="294477" y="1804816"/>
                  <a:pt x="299622" y="1781194"/>
                  <a:pt x="292381" y="1763287"/>
                </a:cubicBezTo>
                <a:cubicBezTo>
                  <a:pt x="275237" y="1721185"/>
                  <a:pt x="289525" y="1687086"/>
                  <a:pt x="306480" y="1650317"/>
                </a:cubicBezTo>
                <a:cubicBezTo>
                  <a:pt x="323244" y="1614120"/>
                  <a:pt x="336579" y="1576019"/>
                  <a:pt x="347629" y="1537537"/>
                </a:cubicBezTo>
                <a:cubicBezTo>
                  <a:pt x="351629" y="1523059"/>
                  <a:pt x="344961" y="1505724"/>
                  <a:pt x="343629" y="1489720"/>
                </a:cubicBezTo>
                <a:cubicBezTo>
                  <a:pt x="343247" y="1484004"/>
                  <a:pt x="342675" y="1477717"/>
                  <a:pt x="344581" y="1472575"/>
                </a:cubicBezTo>
                <a:cubicBezTo>
                  <a:pt x="362870" y="1422854"/>
                  <a:pt x="376776" y="1372368"/>
                  <a:pt x="367252" y="1318456"/>
                </a:cubicBezTo>
                <a:cubicBezTo>
                  <a:pt x="366298" y="1313504"/>
                  <a:pt x="368394" y="1307978"/>
                  <a:pt x="369728" y="1303024"/>
                </a:cubicBezTo>
                <a:cubicBezTo>
                  <a:pt x="376586" y="1278829"/>
                  <a:pt x="387444" y="1255206"/>
                  <a:pt x="389921" y="1230633"/>
                </a:cubicBezTo>
                <a:cubicBezTo>
                  <a:pt x="396017" y="1170051"/>
                  <a:pt x="398495" y="1109091"/>
                  <a:pt x="402495" y="1048125"/>
                </a:cubicBezTo>
                <a:cubicBezTo>
                  <a:pt x="402685" y="1044315"/>
                  <a:pt x="402685" y="1040315"/>
                  <a:pt x="404019" y="1036887"/>
                </a:cubicBezTo>
                <a:cubicBezTo>
                  <a:pt x="412211" y="1014406"/>
                  <a:pt x="409543" y="994785"/>
                  <a:pt x="393923" y="975733"/>
                </a:cubicBezTo>
                <a:cubicBezTo>
                  <a:pt x="387064" y="967350"/>
                  <a:pt x="383444" y="955920"/>
                  <a:pt x="379634" y="945444"/>
                </a:cubicBezTo>
                <a:cubicBezTo>
                  <a:pt x="373918" y="930011"/>
                  <a:pt x="368394" y="914200"/>
                  <a:pt x="364774" y="898198"/>
                </a:cubicBezTo>
                <a:cubicBezTo>
                  <a:pt x="361346" y="882384"/>
                  <a:pt x="356583" y="865430"/>
                  <a:pt x="359250" y="850189"/>
                </a:cubicBezTo>
                <a:cubicBezTo>
                  <a:pt x="364012" y="822756"/>
                  <a:pt x="374680" y="796655"/>
                  <a:pt x="381730" y="769605"/>
                </a:cubicBezTo>
                <a:cubicBezTo>
                  <a:pt x="384206" y="760270"/>
                  <a:pt x="383824" y="749982"/>
                  <a:pt x="384016" y="740268"/>
                </a:cubicBezTo>
                <a:cubicBezTo>
                  <a:pt x="384586" y="717977"/>
                  <a:pt x="379062" y="695116"/>
                  <a:pt x="394875" y="674923"/>
                </a:cubicBezTo>
                <a:cubicBezTo>
                  <a:pt x="409733" y="656255"/>
                  <a:pt x="405353" y="637392"/>
                  <a:pt x="394113" y="617772"/>
                </a:cubicBezTo>
                <a:cubicBezTo>
                  <a:pt x="386110" y="603673"/>
                  <a:pt x="379824" y="587672"/>
                  <a:pt x="376776" y="571860"/>
                </a:cubicBezTo>
                <a:cubicBezTo>
                  <a:pt x="372586" y="550141"/>
                  <a:pt x="370870" y="528615"/>
                  <a:pt x="373348" y="505182"/>
                </a:cubicBezTo>
                <a:cubicBezTo>
                  <a:pt x="375062" y="488607"/>
                  <a:pt x="375824" y="475081"/>
                  <a:pt x="385920" y="462126"/>
                </a:cubicBezTo>
                <a:cubicBezTo>
                  <a:pt x="387444" y="460032"/>
                  <a:pt x="387826" y="456222"/>
                  <a:pt x="387634" y="453364"/>
                </a:cubicBezTo>
                <a:cubicBezTo>
                  <a:pt x="384396" y="415835"/>
                  <a:pt x="386110" y="378686"/>
                  <a:pt x="388399" y="340774"/>
                </a:cubicBezTo>
                <a:cubicBezTo>
                  <a:pt x="391445" y="292579"/>
                  <a:pt x="382492" y="241901"/>
                  <a:pt x="350487" y="200182"/>
                </a:cubicBezTo>
                <a:cubicBezTo>
                  <a:pt x="345723" y="194085"/>
                  <a:pt x="343629" y="184941"/>
                  <a:pt x="342485" y="176939"/>
                </a:cubicBezTo>
                <a:cubicBezTo>
                  <a:pt x="337533" y="139219"/>
                  <a:pt x="334103" y="101308"/>
                  <a:pt x="328579" y="63587"/>
                </a:cubicBezTo>
                <a:cubicBezTo>
                  <a:pt x="325530" y="43012"/>
                  <a:pt x="322862" y="21486"/>
                  <a:pt x="314480" y="2817"/>
                </a:cubicBezTo>
                <a:close/>
              </a:path>
            </a:pathLst>
          </a:custGeom>
          <a:noFill/>
          <a:effectLst>
            <a:outerShdw blurRad="381000" dist="152400" dir="10800000" algn="r" rotWithShape="0">
              <a:prstClr val="black">
                <a:alpha val="10000"/>
              </a:prstClr>
            </a:outerShdw>
          </a:effectLst>
          <a:extLst>
            <a:ext uri="{909E8E84-426E-40DD-AFC4-6F175D3DCCD1}">
              <a14:hiddenFill xmlns:a14="http://schemas.microsoft.com/office/drawing/2010/main">
                <a:solidFill>
                  <a:srgbClr val="FFFFFF"/>
                </a:solidFill>
              </a14:hiddenFill>
            </a:ext>
          </a:extLst>
        </p:spPr>
      </p:pic>
      <p:grpSp>
        <p:nvGrpSpPr>
          <p:cNvPr id="6153" name="Group 6152">
            <a:extLst>
              <a:ext uri="{FF2B5EF4-FFF2-40B4-BE49-F238E27FC236}">
                <a16:creationId xmlns:a16="http://schemas.microsoft.com/office/drawing/2014/main" id="{8B60959F-9B69-4520-A16E-EA6BECC747D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620000" y="-1"/>
            <a:ext cx="874716" cy="6858001"/>
            <a:chOff x="7620000" y="-1"/>
            <a:chExt cx="874716" cy="6858001"/>
          </a:xfrm>
        </p:grpSpPr>
        <p:sp>
          <p:nvSpPr>
            <p:cNvPr id="6154" name="Freeform: Shape 6153">
              <a:extLst>
                <a:ext uri="{FF2B5EF4-FFF2-40B4-BE49-F238E27FC236}">
                  <a16:creationId xmlns:a16="http://schemas.microsoft.com/office/drawing/2014/main" id="{18D5A6E8-CD1B-4796-ABD1-A6F27F6C0E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4628357"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6155" name="Freeform: Shape 6154">
              <a:extLst>
                <a:ext uri="{FF2B5EF4-FFF2-40B4-BE49-F238E27FC236}">
                  <a16:creationId xmlns:a16="http://schemas.microsoft.com/office/drawing/2014/main" id="{D7E12F56-F4EE-4535-8677-C11996E241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4628357"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Tree>
    <p:extLst>
      <p:ext uri="{BB962C8B-B14F-4D97-AF65-F5344CB8AC3E}">
        <p14:creationId xmlns:p14="http://schemas.microsoft.com/office/powerpoint/2010/main" val="25089238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ECB29D-986F-A002-2AD6-2375899A44AC}"/>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3F3B439C-4AE8-46B2-CE10-2768D468D4A6}"/>
              </a:ext>
            </a:extLst>
          </p:cNvPr>
          <p:cNvSpPr>
            <a:spLocks noGrp="1"/>
          </p:cNvSpPr>
          <p:nvPr>
            <p:ph idx="1"/>
          </p:nvPr>
        </p:nvSpPr>
        <p:spPr>
          <a:xfrm>
            <a:off x="572655" y="932873"/>
            <a:ext cx="10781145" cy="6112308"/>
          </a:xfrm>
        </p:spPr>
        <p:txBody>
          <a:bodyPr>
            <a:normAutofit lnSpcReduction="10000"/>
          </a:bodyPr>
          <a:lstStyle/>
          <a:p>
            <a:r>
              <a:rPr lang="en-GB" sz="2800" dirty="0"/>
              <a:t>“Weird tales tend to cluster, or achieve a density of appearance at moments of the first instantiation of an incipient downward phase of economic (and social) contraction. The Weird registers initial perceptions of what ought not to be present – i.e. capitalism in crisis – in times otherwise dominated by wealth creation and continuing expansion [. . .]. Narratives that foreground the seepage of other, seemingly inexplicable </a:t>
            </a:r>
            <a:r>
              <a:rPr lang="en-GB" sz="2800" dirty="0" err="1"/>
              <a:t>lifeworlds</a:t>
            </a:r>
            <a:r>
              <a:rPr lang="en-GB" sz="2800" dirty="0"/>
              <a:t> and temporalities into the everyday are tremblors before the onset of larger transformations within the capitalist world-system. [. . .] [</a:t>
            </a:r>
            <a:r>
              <a:rPr lang="en-GB" dirty="0"/>
              <a:t>Weird] </a:t>
            </a:r>
            <a:r>
              <a:rPr lang="en-GB" sz="2800" dirty="0"/>
              <a:t>tales often deploy bizarre sensorium juxtapositions because no commonsensical (or dominant rational) language is readily available or allowed to express such inconvenient truths about the oncoming decline or overall heterogeneous composition of capital””</a:t>
            </a:r>
          </a:p>
          <a:p>
            <a:pPr marL="0" indent="0">
              <a:buNone/>
            </a:pPr>
            <a:r>
              <a:rPr lang="en-GB" sz="2400" dirty="0"/>
              <a:t>	Stephen Shapiro, “Woke Weird and the Cultural Politics of Camp 	Transformation” </a:t>
            </a:r>
            <a:r>
              <a:rPr lang="en-GB" sz="2400" i="1" dirty="0"/>
              <a:t>The American Weird : Concept and Medium</a:t>
            </a:r>
            <a:r>
              <a:rPr lang="en-GB" sz="2400" dirty="0"/>
              <a:t>, eds. 	Julius 	</a:t>
            </a:r>
            <a:r>
              <a:rPr lang="en-GB" sz="2400" dirty="0" err="1"/>
              <a:t>Greve</a:t>
            </a:r>
            <a:r>
              <a:rPr lang="en-GB" sz="2400" dirty="0"/>
              <a:t> and Florian </a:t>
            </a:r>
            <a:r>
              <a:rPr lang="en-GB" sz="2400" dirty="0" err="1"/>
              <a:t>Zappe</a:t>
            </a:r>
            <a:r>
              <a:rPr lang="en-GB" sz="2400" dirty="0"/>
              <a:t>)</a:t>
            </a:r>
          </a:p>
        </p:txBody>
      </p:sp>
    </p:spTree>
    <p:extLst>
      <p:ext uri="{BB962C8B-B14F-4D97-AF65-F5344CB8AC3E}">
        <p14:creationId xmlns:p14="http://schemas.microsoft.com/office/powerpoint/2010/main" val="23421507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170" name="Picture 2" descr="Oil rig drifted to shore : r/ThatLookedExpensive">
            <a:extLst>
              <a:ext uri="{FF2B5EF4-FFF2-40B4-BE49-F238E27FC236}">
                <a16:creationId xmlns:a16="http://schemas.microsoft.com/office/drawing/2014/main" id="{A8D5A7DA-AF01-AF39-4A98-7BF9EADAB616}"/>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10203" b="5226"/>
          <a:stretch/>
        </p:blipFill>
        <p:spPr bwMode="auto">
          <a:xfrm>
            <a:off x="-1504"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
        <p:nvSpPr>
          <p:cNvPr id="7181" name="Rectangle 718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7176" name="Picture 8" descr="REVIEW:The mad and the bizarre:Three Moments of an Explosion - Magazines -  DAWN.COM">
            <a:extLst>
              <a:ext uri="{FF2B5EF4-FFF2-40B4-BE49-F238E27FC236}">
                <a16:creationId xmlns:a16="http://schemas.microsoft.com/office/drawing/2014/main" id="{855C3264-4D2A-87FC-37D1-3E0EF162DC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15550" y="204788"/>
            <a:ext cx="1733550" cy="2638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44977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F0E35-C37E-63ED-E07D-2C35A0922C13}"/>
              </a:ext>
            </a:extLst>
          </p:cNvPr>
          <p:cNvSpPr>
            <a:spLocks noGrp="1"/>
          </p:cNvSpPr>
          <p:nvPr>
            <p:ph type="title"/>
          </p:nvPr>
        </p:nvSpPr>
        <p:spPr/>
        <p:txBody>
          <a:bodyPr/>
          <a:lstStyle/>
          <a:p>
            <a:endParaRPr lang="en-GB"/>
          </a:p>
        </p:txBody>
      </p:sp>
      <p:pic>
        <p:nvPicPr>
          <p:cNvPr id="4" name="Picture 12" descr="Fever Dream: Amazon.co.uk: Schweblin, Samanta: 9780399184598: Books">
            <a:extLst>
              <a:ext uri="{FF2B5EF4-FFF2-40B4-BE49-F238E27FC236}">
                <a16:creationId xmlns:a16="http://schemas.microsoft.com/office/drawing/2014/main" id="{0925B40A-C9AD-DCA6-B6F1-1C21F20CB1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5723" y="697865"/>
            <a:ext cx="3475039" cy="4912358"/>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Jawbone by Mónica Ojeda | Goodreads">
            <a:extLst>
              <a:ext uri="{FF2B5EF4-FFF2-40B4-BE49-F238E27FC236}">
                <a16:creationId xmlns:a16="http://schemas.microsoft.com/office/drawing/2014/main" id="{38BDAFD3-D667-74A1-B667-B629AA30B6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80260" y="707390"/>
            <a:ext cx="3263503" cy="4912359"/>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4">
            <a:extLst>
              <a:ext uri="{FF2B5EF4-FFF2-40B4-BE49-F238E27FC236}">
                <a16:creationId xmlns:a16="http://schemas.microsoft.com/office/drawing/2014/main" id="{FCA67B73-F9E8-893E-3FC0-0308FB2F57B0}"/>
              </a:ext>
            </a:extLst>
          </p:cNvPr>
          <p:cNvSpPr>
            <a:spLocks noGrp="1"/>
          </p:cNvSpPr>
          <p:nvPr>
            <p:ph idx="1"/>
          </p:nvPr>
        </p:nvSpPr>
        <p:spPr/>
        <p:txBody>
          <a:bodyPr/>
          <a:lstStyle/>
          <a:p>
            <a:endParaRPr lang="en-GB" dirty="0"/>
          </a:p>
        </p:txBody>
      </p:sp>
      <p:pic>
        <p:nvPicPr>
          <p:cNvPr id="8200" name="Picture 8">
            <a:extLst>
              <a:ext uri="{FF2B5EF4-FFF2-40B4-BE49-F238E27FC236}">
                <a16:creationId xmlns:a16="http://schemas.microsoft.com/office/drawing/2014/main" id="{ED6606D6-C0B8-8388-BEFA-3576A97699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318" y="681037"/>
            <a:ext cx="3181831" cy="4935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10525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326</TotalTime>
  <Words>770</Words>
  <Application>Microsoft Macintosh PowerPoint</Application>
  <PresentationFormat>Widescreen</PresentationFormat>
  <Paragraphs>20</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Niblett, Michael</dc:creator>
  <cp:lastModifiedBy>Tucker-Abramson, Myka</cp:lastModifiedBy>
  <cp:revision>3</cp:revision>
  <dcterms:created xsi:type="dcterms:W3CDTF">2024-01-12T09:52:18Z</dcterms:created>
  <dcterms:modified xsi:type="dcterms:W3CDTF">2024-01-16T11:18:22Z</dcterms:modified>
</cp:coreProperties>
</file>