
<file path=[Content_Types].xml><?xml version="1.0" encoding="utf-8"?>
<Types xmlns="http://schemas.openxmlformats.org/package/2006/content-types">
  <Default Extension="jpeg" ContentType="image/jpeg"/>
  <Default Extension="mp3" ContentType="audio/m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7" r:id="rId1"/>
    <p:sldMasterId id="2147483694" r:id="rId2"/>
  </p:sldMasterIdLst>
  <p:sldIdLst>
    <p:sldId id="256" r:id="rId3"/>
    <p:sldId id="269" r:id="rId4"/>
    <p:sldId id="262" r:id="rId5"/>
    <p:sldId id="263" r:id="rId6"/>
    <p:sldId id="272" r:id="rId7"/>
    <p:sldId id="274" r:id="rId8"/>
    <p:sldId id="273" r:id="rId9"/>
    <p:sldId id="275" r:id="rId10"/>
    <p:sldId id="267" r:id="rId11"/>
    <p:sldId id="264" r:id="rId12"/>
    <p:sldId id="265" r:id="rId13"/>
    <p:sldId id="276" r:id="rId14"/>
    <p:sldId id="277" r:id="rId15"/>
    <p:sldId id="278" r:id="rId16"/>
    <p:sldId id="279" r:id="rId17"/>
    <p:sldId id="281" r:id="rId18"/>
    <p:sldId id="280" r:id="rId19"/>
    <p:sldId id="282" r:id="rId20"/>
    <p:sldId id="283" r:id="rId2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983" autoAdjust="0"/>
    <p:restoredTop sz="94660"/>
  </p:normalViewPr>
  <p:slideViewPr>
    <p:cSldViewPr snapToGrid="0">
      <p:cViewPr varScale="1">
        <p:scale>
          <a:sx n="83" d="100"/>
          <a:sy n="83" d="100"/>
        </p:scale>
        <p:origin x="595" y="77"/>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US"/>
              <a:t>Click to edit Master title style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774E5005-8E72-402B-9742-164233C0A6DA}" type="datetimeFigureOut">
              <a:rPr lang="en-GB" smtClean="0"/>
              <a:t>27/01/2024</a:t>
            </a:fld>
            <a:endParaRPr lang="en-GB"/>
          </a:p>
        </p:txBody>
      </p:sp>
      <p:sp>
        <p:nvSpPr>
          <p:cNvPr id="5" name="Footer Placeholder 4"/>
          <p:cNvSpPr>
            <a:spLocks noGrp="1"/>
          </p:cNvSpPr>
          <p:nvPr>
            <p:ph type="ftr" sz="quarter" idx="11"/>
          </p:nvPr>
        </p:nvSpPr>
        <p:spPr/>
        <p:txBody>
          <a:bodyPr/>
          <a:lstStyle/>
          <a:p>
            <a:endParaRPr lang="en-GB"/>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1E6788AE-0B1F-4E16-BF5C-8D725A610DF9}" type="slidenum">
              <a:rPr lang="en-GB" smtClean="0"/>
              <a:t>‹#›</a:t>
            </a:fld>
            <a:endParaRPr lang="en-GB"/>
          </a:p>
        </p:txBody>
      </p:sp>
    </p:spTree>
    <p:extLst>
      <p:ext uri="{BB962C8B-B14F-4D97-AF65-F5344CB8AC3E}">
        <p14:creationId xmlns:p14="http://schemas.microsoft.com/office/powerpoint/2010/main" val="23238475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n-US"/>
              <a:t>Click to edit Master title style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74E5005-8E72-402B-9742-164233C0A6DA}" type="datetimeFigureOut">
              <a:rPr lang="en-GB" smtClean="0"/>
              <a:t>27/01/2024</a:t>
            </a:fld>
            <a:endParaRPr lang="en-GB"/>
          </a:p>
        </p:txBody>
      </p:sp>
      <p:sp>
        <p:nvSpPr>
          <p:cNvPr id="5" name="Footer Placeholder 4"/>
          <p:cNvSpPr>
            <a:spLocks noGrp="1"/>
          </p:cNvSpPr>
          <p:nvPr>
            <p:ph type="ftr" sz="quarter" idx="11"/>
          </p:nvPr>
        </p:nvSpPr>
        <p:spPr/>
        <p:txBody>
          <a:bodyPr/>
          <a:lstStyle/>
          <a:p>
            <a:endParaRPr lang="en-GB"/>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1E6788AE-0B1F-4E16-BF5C-8D725A610DF9}" type="slidenum">
              <a:rPr lang="en-GB" smtClean="0"/>
              <a:t>‹#›</a:t>
            </a:fld>
            <a:endParaRPr lang="en-GB"/>
          </a:p>
        </p:txBody>
      </p:sp>
    </p:spTree>
    <p:extLst>
      <p:ext uri="{BB962C8B-B14F-4D97-AF65-F5344CB8AC3E}">
        <p14:creationId xmlns:p14="http://schemas.microsoft.com/office/powerpoint/2010/main" val="38953035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a:t>Click to edit Master title style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74E5005-8E72-402B-9742-164233C0A6DA}" type="datetimeFigureOut">
              <a:rPr lang="en-GB" smtClean="0"/>
              <a:t>27/01/2024</a:t>
            </a:fld>
            <a:endParaRPr lang="en-GB"/>
          </a:p>
        </p:txBody>
      </p:sp>
      <p:sp>
        <p:nvSpPr>
          <p:cNvPr id="5" name="Footer Placeholder 4"/>
          <p:cNvSpPr>
            <a:spLocks noGrp="1"/>
          </p:cNvSpPr>
          <p:nvPr>
            <p:ph type="ftr" sz="quarter" idx="11"/>
          </p:nvPr>
        </p:nvSpPr>
        <p:spPr/>
        <p:txBody>
          <a:bodyPr/>
          <a:lstStyle/>
          <a:p>
            <a:endParaRPr lang="en-GB"/>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1E6788AE-0B1F-4E16-BF5C-8D725A610DF9}" type="slidenum">
              <a:rPr lang="en-GB" smtClean="0"/>
              <a:t>‹#›</a:t>
            </a:fld>
            <a:endParaRPr lang="en-GB"/>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64795057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US"/>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Click to edit Master text styles</a:t>
            </a:r>
          </a:p>
        </p:txBody>
      </p:sp>
      <p:sp>
        <p:nvSpPr>
          <p:cNvPr id="5" name="Date Placeholder 4"/>
          <p:cNvSpPr>
            <a:spLocks noGrp="1"/>
          </p:cNvSpPr>
          <p:nvPr>
            <p:ph type="dt" sz="half" idx="10"/>
          </p:nvPr>
        </p:nvSpPr>
        <p:spPr/>
        <p:txBody>
          <a:bodyPr/>
          <a:lstStyle/>
          <a:p>
            <a:fld id="{774E5005-8E72-402B-9742-164233C0A6DA}" type="datetimeFigureOut">
              <a:rPr lang="en-GB" smtClean="0"/>
              <a:t>27/01/2024</a:t>
            </a:fld>
            <a:endParaRPr lang="en-GB"/>
          </a:p>
        </p:txBody>
      </p:sp>
      <p:sp>
        <p:nvSpPr>
          <p:cNvPr id="6" name="Footer Placeholder 5"/>
          <p:cNvSpPr>
            <a:spLocks noGrp="1"/>
          </p:cNvSpPr>
          <p:nvPr>
            <p:ph type="ftr" sz="quarter" idx="11"/>
          </p:nvPr>
        </p:nvSpPr>
        <p:spPr/>
        <p:txBody>
          <a:bodyPr/>
          <a:lstStyle/>
          <a:p>
            <a:endParaRPr lang="en-GB"/>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1E6788AE-0B1F-4E16-BF5C-8D725A610DF9}" type="slidenum">
              <a:rPr lang="en-GB" smtClean="0"/>
              <a:t>‹#›</a:t>
            </a:fld>
            <a:endParaRPr lang="en-GB"/>
          </a:p>
        </p:txBody>
      </p:sp>
    </p:spTree>
    <p:extLst>
      <p:ext uri="{BB962C8B-B14F-4D97-AF65-F5344CB8AC3E}">
        <p14:creationId xmlns:p14="http://schemas.microsoft.com/office/powerpoint/2010/main" val="396822179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Click to edit Master text styles</a:t>
            </a:r>
          </a:p>
        </p:txBody>
      </p:sp>
      <p:sp>
        <p:nvSpPr>
          <p:cNvPr id="5" name="Date Placeholder 4"/>
          <p:cNvSpPr>
            <a:spLocks noGrp="1"/>
          </p:cNvSpPr>
          <p:nvPr>
            <p:ph type="dt" sz="half" idx="10"/>
          </p:nvPr>
        </p:nvSpPr>
        <p:spPr/>
        <p:txBody>
          <a:bodyPr/>
          <a:lstStyle/>
          <a:p>
            <a:fld id="{774E5005-8E72-402B-9742-164233C0A6DA}" type="datetimeFigureOut">
              <a:rPr lang="en-GB" smtClean="0"/>
              <a:t>27/01/2024</a:t>
            </a:fld>
            <a:endParaRPr lang="en-GB"/>
          </a:p>
        </p:txBody>
      </p:sp>
      <p:sp>
        <p:nvSpPr>
          <p:cNvPr id="6" name="Footer Placeholder 5"/>
          <p:cNvSpPr>
            <a:spLocks noGrp="1"/>
          </p:cNvSpPr>
          <p:nvPr>
            <p:ph type="ftr" sz="quarter" idx="11"/>
          </p:nvPr>
        </p:nvSpPr>
        <p:spPr/>
        <p:txBody>
          <a:bodyPr/>
          <a:lstStyle/>
          <a:p>
            <a:endParaRPr lang="en-GB"/>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1E6788AE-0B1F-4E16-BF5C-8D725A610DF9}" type="slidenum">
              <a:rPr lang="en-GB" smtClean="0"/>
              <a:t>‹#›</a:t>
            </a:fld>
            <a:endParaRPr lang="en-GB"/>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294359920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n-US"/>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Click to edit Master text styles</a:t>
            </a:r>
          </a:p>
        </p:txBody>
      </p:sp>
      <p:sp>
        <p:nvSpPr>
          <p:cNvPr id="5" name="Date Placeholder 4"/>
          <p:cNvSpPr>
            <a:spLocks noGrp="1"/>
          </p:cNvSpPr>
          <p:nvPr>
            <p:ph type="dt" sz="half" idx="10"/>
          </p:nvPr>
        </p:nvSpPr>
        <p:spPr/>
        <p:txBody>
          <a:bodyPr/>
          <a:lstStyle/>
          <a:p>
            <a:fld id="{774E5005-8E72-402B-9742-164233C0A6DA}" type="datetimeFigureOut">
              <a:rPr lang="en-GB" smtClean="0"/>
              <a:t>27/01/2024</a:t>
            </a:fld>
            <a:endParaRPr lang="en-GB"/>
          </a:p>
        </p:txBody>
      </p:sp>
      <p:sp>
        <p:nvSpPr>
          <p:cNvPr id="6" name="Footer Placeholder 5"/>
          <p:cNvSpPr>
            <a:spLocks noGrp="1"/>
          </p:cNvSpPr>
          <p:nvPr>
            <p:ph type="ftr" sz="quarter" idx="11"/>
          </p:nvPr>
        </p:nvSpPr>
        <p:spPr/>
        <p:txBody>
          <a:bodyPr/>
          <a:lstStyle/>
          <a:p>
            <a:endParaRPr lang="en-GB"/>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1E6788AE-0B1F-4E16-BF5C-8D725A610DF9}" type="slidenum">
              <a:rPr lang="en-GB" smtClean="0"/>
              <a:t>‹#›</a:t>
            </a:fld>
            <a:endParaRPr lang="en-GB"/>
          </a:p>
        </p:txBody>
      </p:sp>
    </p:spTree>
    <p:extLst>
      <p:ext uri="{BB962C8B-B14F-4D97-AF65-F5344CB8AC3E}">
        <p14:creationId xmlns:p14="http://schemas.microsoft.com/office/powerpoint/2010/main" val="187548431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74E5005-8E72-402B-9742-164233C0A6DA}" type="datetimeFigureOut">
              <a:rPr lang="en-GB" smtClean="0"/>
              <a:t>27/01/2024</a:t>
            </a:fld>
            <a:endParaRPr lang="en-GB"/>
          </a:p>
        </p:txBody>
      </p:sp>
      <p:sp>
        <p:nvSpPr>
          <p:cNvPr id="5" name="Footer Placeholder 4"/>
          <p:cNvSpPr>
            <a:spLocks noGrp="1"/>
          </p:cNvSpPr>
          <p:nvPr>
            <p:ph type="ftr" sz="quarter" idx="11"/>
          </p:nvPr>
        </p:nvSpPr>
        <p:spPr/>
        <p:txBody>
          <a:bodyPr/>
          <a:lstStyle/>
          <a:p>
            <a:endParaRPr lang="en-GB"/>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1E6788AE-0B1F-4E16-BF5C-8D725A610DF9}" type="slidenum">
              <a:rPr lang="en-GB" smtClean="0"/>
              <a:t>‹#›</a:t>
            </a:fld>
            <a:endParaRPr lang="en-GB"/>
          </a:p>
        </p:txBody>
      </p:sp>
    </p:spTree>
    <p:extLst>
      <p:ext uri="{BB962C8B-B14F-4D97-AF65-F5344CB8AC3E}">
        <p14:creationId xmlns:p14="http://schemas.microsoft.com/office/powerpoint/2010/main" val="348560403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74E5005-8E72-402B-9742-164233C0A6DA}" type="datetimeFigureOut">
              <a:rPr lang="en-GB" smtClean="0"/>
              <a:t>27/01/2024</a:t>
            </a:fld>
            <a:endParaRPr lang="en-GB"/>
          </a:p>
        </p:txBody>
      </p:sp>
      <p:sp>
        <p:nvSpPr>
          <p:cNvPr id="5" name="Footer Placeholder 4"/>
          <p:cNvSpPr>
            <a:spLocks noGrp="1"/>
          </p:cNvSpPr>
          <p:nvPr>
            <p:ph type="ftr" sz="quarter" idx="11"/>
          </p:nvPr>
        </p:nvSpPr>
        <p:spPr/>
        <p:txBody>
          <a:bodyPr/>
          <a:lstStyle/>
          <a:p>
            <a:endParaRPr lang="en-GB"/>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1E6788AE-0B1F-4E16-BF5C-8D725A610DF9}" type="slidenum">
              <a:rPr lang="en-GB" smtClean="0"/>
              <a:t>‹#›</a:t>
            </a:fld>
            <a:endParaRPr lang="en-GB"/>
          </a:p>
        </p:txBody>
      </p:sp>
    </p:spTree>
    <p:extLst>
      <p:ext uri="{BB962C8B-B14F-4D97-AF65-F5344CB8AC3E}">
        <p14:creationId xmlns:p14="http://schemas.microsoft.com/office/powerpoint/2010/main" val="36580154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732DBA-4363-A473-2C55-FCF3292B2071}"/>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F610A0DC-82D4-5283-C9BC-176F49AC89E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FF084B72-33AF-0029-D70C-951841F07A29}"/>
              </a:ext>
            </a:extLst>
          </p:cNvPr>
          <p:cNvSpPr>
            <a:spLocks noGrp="1"/>
          </p:cNvSpPr>
          <p:nvPr>
            <p:ph type="dt" sz="half" idx="10"/>
          </p:nvPr>
        </p:nvSpPr>
        <p:spPr/>
        <p:txBody>
          <a:bodyPr/>
          <a:lstStyle/>
          <a:p>
            <a:fld id="{774E5005-8E72-402B-9742-164233C0A6DA}" type="datetimeFigureOut">
              <a:rPr lang="en-GB" smtClean="0"/>
              <a:t>27/01/2024</a:t>
            </a:fld>
            <a:endParaRPr lang="en-GB"/>
          </a:p>
        </p:txBody>
      </p:sp>
      <p:sp>
        <p:nvSpPr>
          <p:cNvPr id="5" name="Footer Placeholder 4">
            <a:extLst>
              <a:ext uri="{FF2B5EF4-FFF2-40B4-BE49-F238E27FC236}">
                <a16:creationId xmlns:a16="http://schemas.microsoft.com/office/drawing/2014/main" id="{15DF38A3-CEDD-0AE5-D6BB-BBE1900C49C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F26C4B7D-2B44-E62E-8DD1-0BC8F352EFA1}"/>
              </a:ext>
            </a:extLst>
          </p:cNvPr>
          <p:cNvSpPr>
            <a:spLocks noGrp="1"/>
          </p:cNvSpPr>
          <p:nvPr>
            <p:ph type="sldNum" sz="quarter" idx="12"/>
          </p:nvPr>
        </p:nvSpPr>
        <p:spPr/>
        <p:txBody>
          <a:bodyPr/>
          <a:lstStyle/>
          <a:p>
            <a:fld id="{1E6788AE-0B1F-4E16-BF5C-8D725A610DF9}" type="slidenum">
              <a:rPr lang="en-GB" smtClean="0"/>
              <a:t>‹#›</a:t>
            </a:fld>
            <a:endParaRPr lang="en-GB"/>
          </a:p>
        </p:txBody>
      </p:sp>
    </p:spTree>
    <p:extLst>
      <p:ext uri="{BB962C8B-B14F-4D97-AF65-F5344CB8AC3E}">
        <p14:creationId xmlns:p14="http://schemas.microsoft.com/office/powerpoint/2010/main" val="381120469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74C004-6EEF-F4C6-7073-524ED9FFC3FA}"/>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E99E5CC1-109D-9E8C-6CAE-B8EFB83CCF95}"/>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AD9AE35-947D-0621-B3BE-AC19D18F731B}"/>
              </a:ext>
            </a:extLst>
          </p:cNvPr>
          <p:cNvSpPr>
            <a:spLocks noGrp="1"/>
          </p:cNvSpPr>
          <p:nvPr>
            <p:ph type="dt" sz="half" idx="10"/>
          </p:nvPr>
        </p:nvSpPr>
        <p:spPr/>
        <p:txBody>
          <a:bodyPr/>
          <a:lstStyle/>
          <a:p>
            <a:fld id="{774E5005-8E72-402B-9742-164233C0A6DA}" type="datetimeFigureOut">
              <a:rPr lang="en-GB" smtClean="0"/>
              <a:t>27/01/2024</a:t>
            </a:fld>
            <a:endParaRPr lang="en-GB"/>
          </a:p>
        </p:txBody>
      </p:sp>
      <p:sp>
        <p:nvSpPr>
          <p:cNvPr id="5" name="Footer Placeholder 4">
            <a:extLst>
              <a:ext uri="{FF2B5EF4-FFF2-40B4-BE49-F238E27FC236}">
                <a16:creationId xmlns:a16="http://schemas.microsoft.com/office/drawing/2014/main" id="{F6E8D55D-FE19-6D10-DA6A-923268C80C4B}"/>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221A573D-F976-8ACA-A752-BAB36B7AE849}"/>
              </a:ext>
            </a:extLst>
          </p:cNvPr>
          <p:cNvSpPr>
            <a:spLocks noGrp="1"/>
          </p:cNvSpPr>
          <p:nvPr>
            <p:ph type="sldNum" sz="quarter" idx="12"/>
          </p:nvPr>
        </p:nvSpPr>
        <p:spPr/>
        <p:txBody>
          <a:bodyPr/>
          <a:lstStyle/>
          <a:p>
            <a:fld id="{1E6788AE-0B1F-4E16-BF5C-8D725A610DF9}" type="slidenum">
              <a:rPr lang="en-GB" smtClean="0"/>
              <a:t>‹#›</a:t>
            </a:fld>
            <a:endParaRPr lang="en-GB"/>
          </a:p>
        </p:txBody>
      </p:sp>
    </p:spTree>
    <p:extLst>
      <p:ext uri="{BB962C8B-B14F-4D97-AF65-F5344CB8AC3E}">
        <p14:creationId xmlns:p14="http://schemas.microsoft.com/office/powerpoint/2010/main" val="350261295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0C24F8-F479-ADCC-0A74-E3EA5E665B83}"/>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4272A8A7-2F35-2B15-A343-ECAE774B4E2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BCA790DD-1EFC-D7B9-80A2-DE5EBC265837}"/>
              </a:ext>
            </a:extLst>
          </p:cNvPr>
          <p:cNvSpPr>
            <a:spLocks noGrp="1"/>
          </p:cNvSpPr>
          <p:nvPr>
            <p:ph type="dt" sz="half" idx="10"/>
          </p:nvPr>
        </p:nvSpPr>
        <p:spPr/>
        <p:txBody>
          <a:bodyPr/>
          <a:lstStyle/>
          <a:p>
            <a:fld id="{774E5005-8E72-402B-9742-164233C0A6DA}" type="datetimeFigureOut">
              <a:rPr lang="en-GB" smtClean="0"/>
              <a:t>27/01/2024</a:t>
            </a:fld>
            <a:endParaRPr lang="en-GB"/>
          </a:p>
        </p:txBody>
      </p:sp>
      <p:sp>
        <p:nvSpPr>
          <p:cNvPr id="5" name="Footer Placeholder 4">
            <a:extLst>
              <a:ext uri="{FF2B5EF4-FFF2-40B4-BE49-F238E27FC236}">
                <a16:creationId xmlns:a16="http://schemas.microsoft.com/office/drawing/2014/main" id="{96056DDA-36DF-D32B-5DEC-29D27F59BE7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4C77835-3579-C78B-27B2-4C59976F6065}"/>
              </a:ext>
            </a:extLst>
          </p:cNvPr>
          <p:cNvSpPr>
            <a:spLocks noGrp="1"/>
          </p:cNvSpPr>
          <p:nvPr>
            <p:ph type="sldNum" sz="quarter" idx="12"/>
          </p:nvPr>
        </p:nvSpPr>
        <p:spPr/>
        <p:txBody>
          <a:bodyPr/>
          <a:lstStyle/>
          <a:p>
            <a:fld id="{1E6788AE-0B1F-4E16-BF5C-8D725A610DF9}" type="slidenum">
              <a:rPr lang="en-GB" smtClean="0"/>
              <a:t>‹#›</a:t>
            </a:fld>
            <a:endParaRPr lang="en-GB"/>
          </a:p>
        </p:txBody>
      </p:sp>
    </p:spTree>
    <p:extLst>
      <p:ext uri="{BB962C8B-B14F-4D97-AF65-F5344CB8AC3E}">
        <p14:creationId xmlns:p14="http://schemas.microsoft.com/office/powerpoint/2010/main" val="2437910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n-US"/>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74E5005-8E72-402B-9742-164233C0A6DA}" type="datetimeFigureOut">
              <a:rPr lang="en-GB" smtClean="0"/>
              <a:t>27/01/2024</a:t>
            </a:fld>
            <a:endParaRPr lang="en-GB"/>
          </a:p>
        </p:txBody>
      </p:sp>
      <p:sp>
        <p:nvSpPr>
          <p:cNvPr id="5" name="Footer Placeholder 4"/>
          <p:cNvSpPr>
            <a:spLocks noGrp="1"/>
          </p:cNvSpPr>
          <p:nvPr>
            <p:ph type="ftr" sz="quarter" idx="11"/>
          </p:nvPr>
        </p:nvSpPr>
        <p:spPr/>
        <p:txBody>
          <a:bodyPr/>
          <a:lstStyle/>
          <a:p>
            <a:endParaRPr lang="en-GB"/>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1E6788AE-0B1F-4E16-BF5C-8D725A610DF9}" type="slidenum">
              <a:rPr lang="en-GB" smtClean="0"/>
              <a:t>‹#›</a:t>
            </a:fld>
            <a:endParaRPr lang="en-GB"/>
          </a:p>
        </p:txBody>
      </p:sp>
    </p:spTree>
    <p:extLst>
      <p:ext uri="{BB962C8B-B14F-4D97-AF65-F5344CB8AC3E}">
        <p14:creationId xmlns:p14="http://schemas.microsoft.com/office/powerpoint/2010/main" val="120058458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9EC3C3-3F2A-7152-7FA4-0A3F0BA5D187}"/>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3C60DE89-F1E7-87BB-61AC-595BE94F6D44}"/>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8D5E5B80-BBE1-460C-B06B-AB783FF44B61}"/>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4CB6EA68-2D48-2644-1FFA-C7C6883EE0E5}"/>
              </a:ext>
            </a:extLst>
          </p:cNvPr>
          <p:cNvSpPr>
            <a:spLocks noGrp="1"/>
          </p:cNvSpPr>
          <p:nvPr>
            <p:ph type="dt" sz="half" idx="10"/>
          </p:nvPr>
        </p:nvSpPr>
        <p:spPr/>
        <p:txBody>
          <a:bodyPr/>
          <a:lstStyle/>
          <a:p>
            <a:fld id="{774E5005-8E72-402B-9742-164233C0A6DA}" type="datetimeFigureOut">
              <a:rPr lang="en-GB" smtClean="0"/>
              <a:t>27/01/2024</a:t>
            </a:fld>
            <a:endParaRPr lang="en-GB"/>
          </a:p>
        </p:txBody>
      </p:sp>
      <p:sp>
        <p:nvSpPr>
          <p:cNvPr id="6" name="Footer Placeholder 5">
            <a:extLst>
              <a:ext uri="{FF2B5EF4-FFF2-40B4-BE49-F238E27FC236}">
                <a16:creationId xmlns:a16="http://schemas.microsoft.com/office/drawing/2014/main" id="{2B77259D-D3F8-1A00-A266-210B7556981A}"/>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2F66ED29-2964-511A-8483-45F1C0FE473C}"/>
              </a:ext>
            </a:extLst>
          </p:cNvPr>
          <p:cNvSpPr>
            <a:spLocks noGrp="1"/>
          </p:cNvSpPr>
          <p:nvPr>
            <p:ph type="sldNum" sz="quarter" idx="12"/>
          </p:nvPr>
        </p:nvSpPr>
        <p:spPr/>
        <p:txBody>
          <a:bodyPr/>
          <a:lstStyle/>
          <a:p>
            <a:fld id="{1E6788AE-0B1F-4E16-BF5C-8D725A610DF9}" type="slidenum">
              <a:rPr lang="en-GB" smtClean="0"/>
              <a:t>‹#›</a:t>
            </a:fld>
            <a:endParaRPr lang="en-GB"/>
          </a:p>
        </p:txBody>
      </p:sp>
    </p:spTree>
    <p:extLst>
      <p:ext uri="{BB962C8B-B14F-4D97-AF65-F5344CB8AC3E}">
        <p14:creationId xmlns:p14="http://schemas.microsoft.com/office/powerpoint/2010/main" val="45988973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55E29B-30F5-DB43-0A6C-7924F3BB1766}"/>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4197F737-EE5E-00BF-1C22-3C3545FE0D29}"/>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9AB1DA87-1BF0-7163-F79D-7F87202A8ADA}"/>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67A1E7F9-8262-D589-502B-8D6D5C3379B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DBAA6D3E-7B06-8978-6476-75AA3F4676ED}"/>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235A47EC-ACEE-CEEB-7500-7E1CA6F20C61}"/>
              </a:ext>
            </a:extLst>
          </p:cNvPr>
          <p:cNvSpPr>
            <a:spLocks noGrp="1"/>
          </p:cNvSpPr>
          <p:nvPr>
            <p:ph type="dt" sz="half" idx="10"/>
          </p:nvPr>
        </p:nvSpPr>
        <p:spPr/>
        <p:txBody>
          <a:bodyPr/>
          <a:lstStyle/>
          <a:p>
            <a:fld id="{774E5005-8E72-402B-9742-164233C0A6DA}" type="datetimeFigureOut">
              <a:rPr lang="en-GB" smtClean="0"/>
              <a:t>27/01/2024</a:t>
            </a:fld>
            <a:endParaRPr lang="en-GB"/>
          </a:p>
        </p:txBody>
      </p:sp>
      <p:sp>
        <p:nvSpPr>
          <p:cNvPr id="8" name="Footer Placeholder 7">
            <a:extLst>
              <a:ext uri="{FF2B5EF4-FFF2-40B4-BE49-F238E27FC236}">
                <a16:creationId xmlns:a16="http://schemas.microsoft.com/office/drawing/2014/main" id="{E495C121-1E46-1442-137D-4937E5A88026}"/>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5E29CD49-DB37-AC2E-459F-B7FC862266BF}"/>
              </a:ext>
            </a:extLst>
          </p:cNvPr>
          <p:cNvSpPr>
            <a:spLocks noGrp="1"/>
          </p:cNvSpPr>
          <p:nvPr>
            <p:ph type="sldNum" sz="quarter" idx="12"/>
          </p:nvPr>
        </p:nvSpPr>
        <p:spPr/>
        <p:txBody>
          <a:bodyPr/>
          <a:lstStyle/>
          <a:p>
            <a:fld id="{1E6788AE-0B1F-4E16-BF5C-8D725A610DF9}" type="slidenum">
              <a:rPr lang="en-GB" smtClean="0"/>
              <a:t>‹#›</a:t>
            </a:fld>
            <a:endParaRPr lang="en-GB"/>
          </a:p>
        </p:txBody>
      </p:sp>
    </p:spTree>
    <p:extLst>
      <p:ext uri="{BB962C8B-B14F-4D97-AF65-F5344CB8AC3E}">
        <p14:creationId xmlns:p14="http://schemas.microsoft.com/office/powerpoint/2010/main" val="172827581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41B94A-7435-6BC8-12B5-82200D2F7D82}"/>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6E7E0CED-392B-AAEC-083F-DF3D471DA2F2}"/>
              </a:ext>
            </a:extLst>
          </p:cNvPr>
          <p:cNvSpPr>
            <a:spLocks noGrp="1"/>
          </p:cNvSpPr>
          <p:nvPr>
            <p:ph type="dt" sz="half" idx="10"/>
          </p:nvPr>
        </p:nvSpPr>
        <p:spPr/>
        <p:txBody>
          <a:bodyPr/>
          <a:lstStyle/>
          <a:p>
            <a:fld id="{774E5005-8E72-402B-9742-164233C0A6DA}" type="datetimeFigureOut">
              <a:rPr lang="en-GB" smtClean="0"/>
              <a:t>27/01/2024</a:t>
            </a:fld>
            <a:endParaRPr lang="en-GB"/>
          </a:p>
        </p:txBody>
      </p:sp>
      <p:sp>
        <p:nvSpPr>
          <p:cNvPr id="4" name="Footer Placeholder 3">
            <a:extLst>
              <a:ext uri="{FF2B5EF4-FFF2-40B4-BE49-F238E27FC236}">
                <a16:creationId xmlns:a16="http://schemas.microsoft.com/office/drawing/2014/main" id="{ADB9CE11-123F-CE39-AB45-6245446D3BAF}"/>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5116CD82-7EC1-6F0B-B161-C60B53DF44D6}"/>
              </a:ext>
            </a:extLst>
          </p:cNvPr>
          <p:cNvSpPr>
            <a:spLocks noGrp="1"/>
          </p:cNvSpPr>
          <p:nvPr>
            <p:ph type="sldNum" sz="quarter" idx="12"/>
          </p:nvPr>
        </p:nvSpPr>
        <p:spPr/>
        <p:txBody>
          <a:bodyPr/>
          <a:lstStyle/>
          <a:p>
            <a:fld id="{1E6788AE-0B1F-4E16-BF5C-8D725A610DF9}" type="slidenum">
              <a:rPr lang="en-GB" smtClean="0"/>
              <a:t>‹#›</a:t>
            </a:fld>
            <a:endParaRPr lang="en-GB"/>
          </a:p>
        </p:txBody>
      </p:sp>
    </p:spTree>
    <p:extLst>
      <p:ext uri="{BB962C8B-B14F-4D97-AF65-F5344CB8AC3E}">
        <p14:creationId xmlns:p14="http://schemas.microsoft.com/office/powerpoint/2010/main" val="235407757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AC55FC2-422B-8B90-3557-249FFDD3BC3B}"/>
              </a:ext>
            </a:extLst>
          </p:cNvPr>
          <p:cNvSpPr>
            <a:spLocks noGrp="1"/>
          </p:cNvSpPr>
          <p:nvPr>
            <p:ph type="dt" sz="half" idx="10"/>
          </p:nvPr>
        </p:nvSpPr>
        <p:spPr/>
        <p:txBody>
          <a:bodyPr/>
          <a:lstStyle/>
          <a:p>
            <a:fld id="{774E5005-8E72-402B-9742-164233C0A6DA}" type="datetimeFigureOut">
              <a:rPr lang="en-GB" smtClean="0"/>
              <a:t>27/01/2024</a:t>
            </a:fld>
            <a:endParaRPr lang="en-GB"/>
          </a:p>
        </p:txBody>
      </p:sp>
      <p:sp>
        <p:nvSpPr>
          <p:cNvPr id="3" name="Footer Placeholder 2">
            <a:extLst>
              <a:ext uri="{FF2B5EF4-FFF2-40B4-BE49-F238E27FC236}">
                <a16:creationId xmlns:a16="http://schemas.microsoft.com/office/drawing/2014/main" id="{D9D52C7C-3D84-61C0-F4F4-CD185BE20884}"/>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AA9653C6-587D-C980-893F-7029899E61CA}"/>
              </a:ext>
            </a:extLst>
          </p:cNvPr>
          <p:cNvSpPr>
            <a:spLocks noGrp="1"/>
          </p:cNvSpPr>
          <p:nvPr>
            <p:ph type="sldNum" sz="quarter" idx="12"/>
          </p:nvPr>
        </p:nvSpPr>
        <p:spPr/>
        <p:txBody>
          <a:bodyPr/>
          <a:lstStyle/>
          <a:p>
            <a:fld id="{1E6788AE-0B1F-4E16-BF5C-8D725A610DF9}" type="slidenum">
              <a:rPr lang="en-GB" smtClean="0"/>
              <a:t>‹#›</a:t>
            </a:fld>
            <a:endParaRPr lang="en-GB"/>
          </a:p>
        </p:txBody>
      </p:sp>
    </p:spTree>
    <p:extLst>
      <p:ext uri="{BB962C8B-B14F-4D97-AF65-F5344CB8AC3E}">
        <p14:creationId xmlns:p14="http://schemas.microsoft.com/office/powerpoint/2010/main" val="361015474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BF6D0B-14A5-F693-29F8-1F33E800BCF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4E496C81-1C7F-71F0-C1D7-6616B3AAF61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974E6832-18D6-FF56-DC24-CA7276B96DC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20FE21E-D7E8-67E9-071A-AC9C3A073C33}"/>
              </a:ext>
            </a:extLst>
          </p:cNvPr>
          <p:cNvSpPr>
            <a:spLocks noGrp="1"/>
          </p:cNvSpPr>
          <p:nvPr>
            <p:ph type="dt" sz="half" idx="10"/>
          </p:nvPr>
        </p:nvSpPr>
        <p:spPr/>
        <p:txBody>
          <a:bodyPr/>
          <a:lstStyle/>
          <a:p>
            <a:fld id="{774E5005-8E72-402B-9742-164233C0A6DA}" type="datetimeFigureOut">
              <a:rPr lang="en-GB" smtClean="0"/>
              <a:t>27/01/2024</a:t>
            </a:fld>
            <a:endParaRPr lang="en-GB"/>
          </a:p>
        </p:txBody>
      </p:sp>
      <p:sp>
        <p:nvSpPr>
          <p:cNvPr id="6" name="Footer Placeholder 5">
            <a:extLst>
              <a:ext uri="{FF2B5EF4-FFF2-40B4-BE49-F238E27FC236}">
                <a16:creationId xmlns:a16="http://schemas.microsoft.com/office/drawing/2014/main" id="{C99D773B-1518-358A-3958-CD07D605011F}"/>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B71FBEBB-2D12-0962-C645-9823C0099EFD}"/>
              </a:ext>
            </a:extLst>
          </p:cNvPr>
          <p:cNvSpPr>
            <a:spLocks noGrp="1"/>
          </p:cNvSpPr>
          <p:nvPr>
            <p:ph type="sldNum" sz="quarter" idx="12"/>
          </p:nvPr>
        </p:nvSpPr>
        <p:spPr/>
        <p:txBody>
          <a:bodyPr/>
          <a:lstStyle/>
          <a:p>
            <a:fld id="{1E6788AE-0B1F-4E16-BF5C-8D725A610DF9}" type="slidenum">
              <a:rPr lang="en-GB" smtClean="0"/>
              <a:t>‹#›</a:t>
            </a:fld>
            <a:endParaRPr lang="en-GB"/>
          </a:p>
        </p:txBody>
      </p:sp>
    </p:spTree>
    <p:extLst>
      <p:ext uri="{BB962C8B-B14F-4D97-AF65-F5344CB8AC3E}">
        <p14:creationId xmlns:p14="http://schemas.microsoft.com/office/powerpoint/2010/main" val="262283420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0E044A-3B33-A5A0-78BB-D8D829DF6CA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35B286BD-2696-88BF-7994-7DA2AF1CC9A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6789B7BB-99FB-EA08-D22C-869EAC7952E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6B07789-23F3-53E3-82D5-1A6DE117CD98}"/>
              </a:ext>
            </a:extLst>
          </p:cNvPr>
          <p:cNvSpPr>
            <a:spLocks noGrp="1"/>
          </p:cNvSpPr>
          <p:nvPr>
            <p:ph type="dt" sz="half" idx="10"/>
          </p:nvPr>
        </p:nvSpPr>
        <p:spPr/>
        <p:txBody>
          <a:bodyPr/>
          <a:lstStyle/>
          <a:p>
            <a:fld id="{774E5005-8E72-402B-9742-164233C0A6DA}" type="datetimeFigureOut">
              <a:rPr lang="en-GB" smtClean="0"/>
              <a:t>27/01/2024</a:t>
            </a:fld>
            <a:endParaRPr lang="en-GB"/>
          </a:p>
        </p:txBody>
      </p:sp>
      <p:sp>
        <p:nvSpPr>
          <p:cNvPr id="6" name="Footer Placeholder 5">
            <a:extLst>
              <a:ext uri="{FF2B5EF4-FFF2-40B4-BE49-F238E27FC236}">
                <a16:creationId xmlns:a16="http://schemas.microsoft.com/office/drawing/2014/main" id="{5BAD56F9-A3A8-8202-9513-D6DDC55259DA}"/>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46D397D2-B0DB-C909-5EDD-9519CA61184D}"/>
              </a:ext>
            </a:extLst>
          </p:cNvPr>
          <p:cNvSpPr>
            <a:spLocks noGrp="1"/>
          </p:cNvSpPr>
          <p:nvPr>
            <p:ph type="sldNum" sz="quarter" idx="12"/>
          </p:nvPr>
        </p:nvSpPr>
        <p:spPr/>
        <p:txBody>
          <a:bodyPr/>
          <a:lstStyle/>
          <a:p>
            <a:fld id="{1E6788AE-0B1F-4E16-BF5C-8D725A610DF9}" type="slidenum">
              <a:rPr lang="en-GB" smtClean="0"/>
              <a:t>‹#›</a:t>
            </a:fld>
            <a:endParaRPr lang="en-GB"/>
          </a:p>
        </p:txBody>
      </p:sp>
    </p:spTree>
    <p:extLst>
      <p:ext uri="{BB962C8B-B14F-4D97-AF65-F5344CB8AC3E}">
        <p14:creationId xmlns:p14="http://schemas.microsoft.com/office/powerpoint/2010/main" val="201794715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7C1B78-1DD5-500D-B581-8183EB271FA8}"/>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BCFE97B7-DD43-B253-19AD-352EC64134A7}"/>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3031B8F1-9B04-9A4A-42DF-F9D6F323C79B}"/>
              </a:ext>
            </a:extLst>
          </p:cNvPr>
          <p:cNvSpPr>
            <a:spLocks noGrp="1"/>
          </p:cNvSpPr>
          <p:nvPr>
            <p:ph type="dt" sz="half" idx="10"/>
          </p:nvPr>
        </p:nvSpPr>
        <p:spPr/>
        <p:txBody>
          <a:bodyPr/>
          <a:lstStyle/>
          <a:p>
            <a:fld id="{774E5005-8E72-402B-9742-164233C0A6DA}" type="datetimeFigureOut">
              <a:rPr lang="en-GB" smtClean="0"/>
              <a:t>27/01/2024</a:t>
            </a:fld>
            <a:endParaRPr lang="en-GB"/>
          </a:p>
        </p:txBody>
      </p:sp>
      <p:sp>
        <p:nvSpPr>
          <p:cNvPr id="5" name="Footer Placeholder 4">
            <a:extLst>
              <a:ext uri="{FF2B5EF4-FFF2-40B4-BE49-F238E27FC236}">
                <a16:creationId xmlns:a16="http://schemas.microsoft.com/office/drawing/2014/main" id="{50DAF2EF-CAEC-5233-74E0-6691A28B366A}"/>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391F8716-8532-9040-4ED4-AA23972C728C}"/>
              </a:ext>
            </a:extLst>
          </p:cNvPr>
          <p:cNvSpPr>
            <a:spLocks noGrp="1"/>
          </p:cNvSpPr>
          <p:nvPr>
            <p:ph type="sldNum" sz="quarter" idx="12"/>
          </p:nvPr>
        </p:nvSpPr>
        <p:spPr/>
        <p:txBody>
          <a:bodyPr/>
          <a:lstStyle/>
          <a:p>
            <a:fld id="{1E6788AE-0B1F-4E16-BF5C-8D725A610DF9}" type="slidenum">
              <a:rPr lang="en-GB" smtClean="0"/>
              <a:t>‹#›</a:t>
            </a:fld>
            <a:endParaRPr lang="en-GB"/>
          </a:p>
        </p:txBody>
      </p:sp>
    </p:spTree>
    <p:extLst>
      <p:ext uri="{BB962C8B-B14F-4D97-AF65-F5344CB8AC3E}">
        <p14:creationId xmlns:p14="http://schemas.microsoft.com/office/powerpoint/2010/main" val="112461633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00A9A991-7584-67ED-A19A-6E17CC21932A}"/>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3D5C0038-5838-1E98-3C1A-ECB9A48BE5BF}"/>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8842CB0E-4FF5-132D-2D08-A079F7C1AE95}"/>
              </a:ext>
            </a:extLst>
          </p:cNvPr>
          <p:cNvSpPr>
            <a:spLocks noGrp="1"/>
          </p:cNvSpPr>
          <p:nvPr>
            <p:ph type="dt" sz="half" idx="10"/>
          </p:nvPr>
        </p:nvSpPr>
        <p:spPr/>
        <p:txBody>
          <a:bodyPr/>
          <a:lstStyle/>
          <a:p>
            <a:fld id="{774E5005-8E72-402B-9742-164233C0A6DA}" type="datetimeFigureOut">
              <a:rPr lang="en-GB" smtClean="0"/>
              <a:t>27/01/2024</a:t>
            </a:fld>
            <a:endParaRPr lang="en-GB"/>
          </a:p>
        </p:txBody>
      </p:sp>
      <p:sp>
        <p:nvSpPr>
          <p:cNvPr id="5" name="Footer Placeholder 4">
            <a:extLst>
              <a:ext uri="{FF2B5EF4-FFF2-40B4-BE49-F238E27FC236}">
                <a16:creationId xmlns:a16="http://schemas.microsoft.com/office/drawing/2014/main" id="{300811F3-B046-A137-3584-4E71EB54EC9A}"/>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BF0392FE-9296-E46D-1CC0-2C35EB46B5AA}"/>
              </a:ext>
            </a:extLst>
          </p:cNvPr>
          <p:cNvSpPr>
            <a:spLocks noGrp="1"/>
          </p:cNvSpPr>
          <p:nvPr>
            <p:ph type="sldNum" sz="quarter" idx="12"/>
          </p:nvPr>
        </p:nvSpPr>
        <p:spPr/>
        <p:txBody>
          <a:bodyPr/>
          <a:lstStyle/>
          <a:p>
            <a:fld id="{1E6788AE-0B1F-4E16-BF5C-8D725A610DF9}" type="slidenum">
              <a:rPr lang="en-GB" smtClean="0"/>
              <a:t>‹#›</a:t>
            </a:fld>
            <a:endParaRPr lang="en-GB"/>
          </a:p>
        </p:txBody>
      </p:sp>
    </p:spTree>
    <p:extLst>
      <p:ext uri="{BB962C8B-B14F-4D97-AF65-F5344CB8AC3E}">
        <p14:creationId xmlns:p14="http://schemas.microsoft.com/office/powerpoint/2010/main" val="372254689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74E5005-8E72-402B-9742-164233C0A6DA}" type="datetimeFigureOut">
              <a:rPr lang="en-GB" smtClean="0"/>
              <a:t>27/01/2024</a:t>
            </a:fld>
            <a:endParaRPr lang="en-GB"/>
          </a:p>
        </p:txBody>
      </p:sp>
      <p:sp>
        <p:nvSpPr>
          <p:cNvPr id="5" name="Footer Placeholder 4"/>
          <p:cNvSpPr>
            <a:spLocks noGrp="1"/>
          </p:cNvSpPr>
          <p:nvPr>
            <p:ph type="ftr" sz="quarter" idx="11"/>
          </p:nvPr>
        </p:nvSpPr>
        <p:spPr/>
        <p:txBody>
          <a:bodyPr/>
          <a:lstStyle/>
          <a:p>
            <a:endParaRPr lang="en-GB"/>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1E6788AE-0B1F-4E16-BF5C-8D725A610DF9}" type="slidenum">
              <a:rPr lang="en-GB" smtClean="0"/>
              <a:t>‹#›</a:t>
            </a:fld>
            <a:endParaRPr lang="en-GB"/>
          </a:p>
        </p:txBody>
      </p:sp>
    </p:spTree>
    <p:extLst>
      <p:ext uri="{BB962C8B-B14F-4D97-AF65-F5344CB8AC3E}">
        <p14:creationId xmlns:p14="http://schemas.microsoft.com/office/powerpoint/2010/main" val="14443684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774E5005-8E72-402B-9742-164233C0A6DA}" type="datetimeFigureOut">
              <a:rPr lang="en-GB" smtClean="0"/>
              <a:t>27/01/2024</a:t>
            </a:fld>
            <a:endParaRPr lang="en-GB"/>
          </a:p>
        </p:txBody>
      </p:sp>
      <p:sp>
        <p:nvSpPr>
          <p:cNvPr id="6" name="Footer Placeholder 5"/>
          <p:cNvSpPr>
            <a:spLocks noGrp="1"/>
          </p:cNvSpPr>
          <p:nvPr>
            <p:ph type="ftr" sz="quarter" idx="11"/>
          </p:nvPr>
        </p:nvSpPr>
        <p:spPr/>
        <p:txBody>
          <a:bodyPr/>
          <a:lstStyle/>
          <a:p>
            <a:endParaRPr lang="en-GB"/>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1E6788AE-0B1F-4E16-BF5C-8D725A610DF9}" type="slidenum">
              <a:rPr lang="en-GB" smtClean="0"/>
              <a:t>‹#›</a:t>
            </a:fld>
            <a:endParaRPr lang="en-GB"/>
          </a:p>
        </p:txBody>
      </p:sp>
    </p:spTree>
    <p:extLst>
      <p:ext uri="{BB962C8B-B14F-4D97-AF65-F5344CB8AC3E}">
        <p14:creationId xmlns:p14="http://schemas.microsoft.com/office/powerpoint/2010/main" val="15095508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774E5005-8E72-402B-9742-164233C0A6DA}" type="datetimeFigureOut">
              <a:rPr lang="en-GB" smtClean="0"/>
              <a:t>27/01/2024</a:t>
            </a:fld>
            <a:endParaRPr lang="en-GB"/>
          </a:p>
        </p:txBody>
      </p:sp>
      <p:sp>
        <p:nvSpPr>
          <p:cNvPr id="8" name="Footer Placeholder 7"/>
          <p:cNvSpPr>
            <a:spLocks noGrp="1"/>
          </p:cNvSpPr>
          <p:nvPr>
            <p:ph type="ftr" sz="quarter" idx="11"/>
          </p:nvPr>
        </p:nvSpPr>
        <p:spPr/>
        <p:txBody>
          <a:bodyPr/>
          <a:lstStyle/>
          <a:p>
            <a:endParaRPr lang="en-GB"/>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1E6788AE-0B1F-4E16-BF5C-8D725A610DF9}" type="slidenum">
              <a:rPr lang="en-GB" smtClean="0"/>
              <a:t>‹#›</a:t>
            </a:fld>
            <a:endParaRPr lang="en-GB"/>
          </a:p>
        </p:txBody>
      </p:sp>
    </p:spTree>
    <p:extLst>
      <p:ext uri="{BB962C8B-B14F-4D97-AF65-F5344CB8AC3E}">
        <p14:creationId xmlns:p14="http://schemas.microsoft.com/office/powerpoint/2010/main" val="26415289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774E5005-8E72-402B-9742-164233C0A6DA}" type="datetimeFigureOut">
              <a:rPr lang="en-GB" smtClean="0"/>
              <a:t>27/01/2024</a:t>
            </a:fld>
            <a:endParaRPr lang="en-GB"/>
          </a:p>
        </p:txBody>
      </p:sp>
      <p:sp>
        <p:nvSpPr>
          <p:cNvPr id="4" name="Footer Placeholder 3"/>
          <p:cNvSpPr>
            <a:spLocks noGrp="1"/>
          </p:cNvSpPr>
          <p:nvPr>
            <p:ph type="ftr" sz="quarter" idx="11"/>
          </p:nvPr>
        </p:nvSpPr>
        <p:spPr/>
        <p:txBody>
          <a:bodyPr/>
          <a:lstStyle/>
          <a:p>
            <a:endParaRPr lang="en-GB"/>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1E6788AE-0B1F-4E16-BF5C-8D725A610DF9}" type="slidenum">
              <a:rPr lang="en-GB" smtClean="0"/>
              <a:t>‹#›</a:t>
            </a:fld>
            <a:endParaRPr lang="en-GB"/>
          </a:p>
        </p:txBody>
      </p:sp>
    </p:spTree>
    <p:extLst>
      <p:ext uri="{BB962C8B-B14F-4D97-AF65-F5344CB8AC3E}">
        <p14:creationId xmlns:p14="http://schemas.microsoft.com/office/powerpoint/2010/main" val="30208564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74E5005-8E72-402B-9742-164233C0A6DA}" type="datetimeFigureOut">
              <a:rPr lang="en-GB" smtClean="0"/>
              <a:t>27/01/2024</a:t>
            </a:fld>
            <a:endParaRPr lang="en-GB"/>
          </a:p>
        </p:txBody>
      </p:sp>
      <p:sp>
        <p:nvSpPr>
          <p:cNvPr id="3" name="Footer Placeholder 2"/>
          <p:cNvSpPr>
            <a:spLocks noGrp="1"/>
          </p:cNvSpPr>
          <p:nvPr>
            <p:ph type="ftr" sz="quarter" idx="11"/>
          </p:nvPr>
        </p:nvSpPr>
        <p:spPr/>
        <p:txBody>
          <a:bodyPr/>
          <a:lstStyle/>
          <a:p>
            <a:endParaRPr lang="en-GB"/>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1E6788AE-0B1F-4E16-BF5C-8D725A610DF9}" type="slidenum">
              <a:rPr lang="en-GB" smtClean="0"/>
              <a:t>‹#›</a:t>
            </a:fld>
            <a:endParaRPr lang="en-GB"/>
          </a:p>
        </p:txBody>
      </p:sp>
    </p:spTree>
    <p:extLst>
      <p:ext uri="{BB962C8B-B14F-4D97-AF65-F5344CB8AC3E}">
        <p14:creationId xmlns:p14="http://schemas.microsoft.com/office/powerpoint/2010/main" val="23235734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n-US"/>
              <a:t>Click to edit Master title style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774E5005-8E72-402B-9742-164233C0A6DA}" type="datetimeFigureOut">
              <a:rPr lang="en-GB" smtClean="0"/>
              <a:t>27/01/2024</a:t>
            </a:fld>
            <a:endParaRPr lang="en-GB"/>
          </a:p>
        </p:txBody>
      </p:sp>
      <p:sp>
        <p:nvSpPr>
          <p:cNvPr id="6" name="Footer Placeholder 5"/>
          <p:cNvSpPr>
            <a:spLocks noGrp="1"/>
          </p:cNvSpPr>
          <p:nvPr>
            <p:ph type="ftr" sz="quarter" idx="11"/>
          </p:nvPr>
        </p:nvSpPr>
        <p:spPr/>
        <p:txBody>
          <a:bodyPr/>
          <a:lstStyle/>
          <a:p>
            <a:endParaRPr lang="en-GB"/>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1E6788AE-0B1F-4E16-BF5C-8D725A610DF9}" type="slidenum">
              <a:rPr lang="en-GB" smtClean="0"/>
              <a:t>‹#›</a:t>
            </a:fld>
            <a:endParaRPr lang="en-GB"/>
          </a:p>
        </p:txBody>
      </p:sp>
    </p:spTree>
    <p:extLst>
      <p:ext uri="{BB962C8B-B14F-4D97-AF65-F5344CB8AC3E}">
        <p14:creationId xmlns:p14="http://schemas.microsoft.com/office/powerpoint/2010/main" val="41955534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774E5005-8E72-402B-9742-164233C0A6DA}" type="datetimeFigureOut">
              <a:rPr lang="en-GB" smtClean="0"/>
              <a:t>27/01/2024</a:t>
            </a:fld>
            <a:endParaRPr lang="en-GB"/>
          </a:p>
        </p:txBody>
      </p:sp>
      <p:sp>
        <p:nvSpPr>
          <p:cNvPr id="6" name="Footer Placeholder 5"/>
          <p:cNvSpPr>
            <a:spLocks noGrp="1"/>
          </p:cNvSpPr>
          <p:nvPr>
            <p:ph type="ftr" sz="quarter" idx="11"/>
          </p:nvPr>
        </p:nvSpPr>
        <p:spPr/>
        <p:txBody>
          <a:bodyPr/>
          <a:lstStyle/>
          <a:p>
            <a:endParaRPr lang="en-GB"/>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1E6788AE-0B1F-4E16-BF5C-8D725A610DF9}" type="slidenum">
              <a:rPr lang="en-GB" smtClean="0"/>
              <a:t>‹#›</a:t>
            </a:fld>
            <a:endParaRPr lang="en-GB"/>
          </a:p>
        </p:txBody>
      </p:sp>
    </p:spTree>
    <p:extLst>
      <p:ext uri="{BB962C8B-B14F-4D97-AF65-F5344CB8AC3E}">
        <p14:creationId xmlns:p14="http://schemas.microsoft.com/office/powerpoint/2010/main" val="111834563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4.xml"/><Relationship Id="rId3" Type="http://schemas.openxmlformats.org/officeDocument/2006/relationships/slideLayout" Target="../slideLayouts/slideLayout19.xml"/><Relationship Id="rId7" Type="http://schemas.openxmlformats.org/officeDocument/2006/relationships/slideLayout" Target="../slideLayouts/slideLayout23.xml"/><Relationship Id="rId12" Type="http://schemas.openxmlformats.org/officeDocument/2006/relationships/theme" Target="../theme/theme2.xml"/><Relationship Id="rId2" Type="http://schemas.openxmlformats.org/officeDocument/2006/relationships/slideLayout" Target="../slideLayouts/slideLayout18.xml"/><Relationship Id="rId1" Type="http://schemas.openxmlformats.org/officeDocument/2006/relationships/slideLayout" Target="../slideLayouts/slideLayout17.xml"/><Relationship Id="rId6" Type="http://schemas.openxmlformats.org/officeDocument/2006/relationships/slideLayout" Target="../slideLayouts/slideLayout22.xml"/><Relationship Id="rId11" Type="http://schemas.openxmlformats.org/officeDocument/2006/relationships/slideLayout" Target="../slideLayouts/slideLayout27.xml"/><Relationship Id="rId5" Type="http://schemas.openxmlformats.org/officeDocument/2006/relationships/slideLayout" Target="../slideLayouts/slideLayout21.xml"/><Relationship Id="rId10" Type="http://schemas.openxmlformats.org/officeDocument/2006/relationships/slideLayout" Target="../slideLayouts/slideLayout26.xml"/><Relationship Id="rId4" Type="http://schemas.openxmlformats.org/officeDocument/2006/relationships/slideLayout" Target="../slideLayouts/slideLayout20.xml"/><Relationship Id="rId9"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157"/>
            <a:ext cx="2356674" cy="6853096"/>
            <a:chOff x="6627813" y="195610"/>
            <a:chExt cx="1952625" cy="5678141"/>
          </a:xfrm>
        </p:grpSpPr>
        <p:sp>
          <p:nvSpPr>
            <p:cNvPr id="11" name="Freeform 27"/>
            <p:cNvSpPr/>
            <p:nvPr/>
          </p:nvSpPr>
          <p:spPr bwMode="auto">
            <a:xfrm>
              <a:off x="6627813" y="195610"/>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774E5005-8E72-402B-9742-164233C0A6DA}" type="datetimeFigureOut">
              <a:rPr lang="en-GB" smtClean="0"/>
              <a:t>27/01/2024</a:t>
            </a:fld>
            <a:endParaRPr lang="en-GB"/>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GB"/>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1E6788AE-0B1F-4E16-BF5C-8D725A610DF9}" type="slidenum">
              <a:rPr lang="en-GB" smtClean="0"/>
              <a:t>‹#›</a:t>
            </a:fld>
            <a:endParaRPr lang="en-GB"/>
          </a:p>
        </p:txBody>
      </p:sp>
    </p:spTree>
    <p:extLst>
      <p:ext uri="{BB962C8B-B14F-4D97-AF65-F5344CB8AC3E}">
        <p14:creationId xmlns:p14="http://schemas.microsoft.com/office/powerpoint/2010/main" val="4219395855"/>
      </p:ext>
    </p:extLst>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 id="2147483684" r:id="rId7"/>
    <p:sldLayoutId id="2147483685" r:id="rId8"/>
    <p:sldLayoutId id="2147483686" r:id="rId9"/>
    <p:sldLayoutId id="2147483687" r:id="rId10"/>
    <p:sldLayoutId id="2147483688" r:id="rId11"/>
    <p:sldLayoutId id="2147483689" r:id="rId12"/>
    <p:sldLayoutId id="2147483690" r:id="rId13"/>
    <p:sldLayoutId id="2147483691" r:id="rId14"/>
    <p:sldLayoutId id="2147483692" r:id="rId15"/>
    <p:sldLayoutId id="2147483693" r:id="rId16"/>
  </p:sldLayoutIdLst>
  <p:txStyles>
    <p:titleStyle>
      <a:lvl1pPr algn="l" defTabSz="457200" rtl="0" eaLnBrk="1" latinLnBrk="0" hangingPunct="1">
        <a:spcBef>
          <a:spcPct val="0"/>
        </a:spcBef>
        <a:buNone/>
        <a:defRPr sz="3600" kern="1200">
          <a:solidFill>
            <a:schemeClr val="accent2">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0BA9AF1-4988-BC28-3453-1108DF9679B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300D6A97-B204-56A1-9784-999A315CB42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F6227C09-67F7-5589-0A14-5E8E9366A5E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74E5005-8E72-402B-9742-164233C0A6DA}" type="datetimeFigureOut">
              <a:rPr lang="en-GB" smtClean="0"/>
              <a:t>27/01/2024</a:t>
            </a:fld>
            <a:endParaRPr lang="en-GB"/>
          </a:p>
        </p:txBody>
      </p:sp>
      <p:sp>
        <p:nvSpPr>
          <p:cNvPr id="5" name="Footer Placeholder 4">
            <a:extLst>
              <a:ext uri="{FF2B5EF4-FFF2-40B4-BE49-F238E27FC236}">
                <a16:creationId xmlns:a16="http://schemas.microsoft.com/office/drawing/2014/main" id="{26DB0928-F0B5-9B34-25CA-E26955DF24F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3B30BE34-005A-1123-7D90-4FF1CDCEEF2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E6788AE-0B1F-4E16-BF5C-8D725A610DF9}" type="slidenum">
              <a:rPr lang="en-GB" smtClean="0"/>
              <a:t>‹#›</a:t>
            </a:fld>
            <a:endParaRPr lang="en-GB"/>
          </a:p>
        </p:txBody>
      </p:sp>
    </p:spTree>
    <p:extLst>
      <p:ext uri="{BB962C8B-B14F-4D97-AF65-F5344CB8AC3E}">
        <p14:creationId xmlns:p14="http://schemas.microsoft.com/office/powerpoint/2010/main" val="588045582"/>
      </p:ext>
    </p:extLst>
  </p:cSld>
  <p:clrMap bg1="lt1" tx1="dk1" bg2="lt2" tx2="dk2" accent1="accent1" accent2="accent2" accent3="accent3" accent4="accent4" accent5="accent5" accent6="accent6" hlink="hlink" folHlink="folHlink"/>
  <p:sldLayoutIdLst>
    <p:sldLayoutId id="2147483695" r:id="rId1"/>
    <p:sldLayoutId id="2147483696" r:id="rId2"/>
    <p:sldLayoutId id="2147483697" r:id="rId3"/>
    <p:sldLayoutId id="2147483698" r:id="rId4"/>
    <p:sldLayoutId id="2147483699" r:id="rId5"/>
    <p:sldLayoutId id="2147483700" r:id="rId6"/>
    <p:sldLayoutId id="2147483701" r:id="rId7"/>
    <p:sldLayoutId id="2147483702" r:id="rId8"/>
    <p:sldLayoutId id="2147483703" r:id="rId9"/>
    <p:sldLayoutId id="2147483704" r:id="rId10"/>
    <p:sldLayoutId id="2147483705"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 Id="rId5" Type="http://schemas.openxmlformats.org/officeDocument/2006/relationships/image" Target="../media/image10.jpeg"/><Relationship Id="rId4" Type="http://schemas.openxmlformats.org/officeDocument/2006/relationships/image" Target="../media/image9.jpeg"/></Relationships>
</file>

<file path=ppt/slides/_rels/slide16.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18.xml"/></Relationships>
</file>

<file path=ppt/slides/_rels/slide17.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mp3"/><Relationship Id="rId1" Type="http://schemas.microsoft.com/office/2007/relationships/media" Target="../media/media1.mp3"/><Relationship Id="rId4" Type="http://schemas.openxmlformats.org/officeDocument/2006/relationships/image" Target="../media/image3.png"/></Relationships>
</file>

<file path=ppt/slides/_rels/slide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mp3"/><Relationship Id="rId1" Type="http://schemas.microsoft.com/office/2007/relationships/media" Target="../media/media2.mp3"/><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34" name="Rectangle 1033">
            <a:extLst>
              <a:ext uri="{FF2B5EF4-FFF2-40B4-BE49-F238E27FC236}">
                <a16:creationId xmlns:a16="http://schemas.microsoft.com/office/drawing/2014/main" id="{6F828D28-8E09-41CC-8229-3070B5467A9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6" name="Picture 2" descr="Tyne To Tees Walk: Easington Colliery to Beyond Crimdon | BaldHiker">
            <a:extLst>
              <a:ext uri="{FF2B5EF4-FFF2-40B4-BE49-F238E27FC236}">
                <a16:creationId xmlns:a16="http://schemas.microsoft.com/office/drawing/2014/main" id="{7CF01984-70C0-425E-CC0A-6FA94C4EF59F}"/>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3284" b="4503"/>
          <a:stretch/>
        </p:blipFill>
        <p:spPr bwMode="auto">
          <a:xfrm>
            <a:off x="20" y="1"/>
            <a:ext cx="12191980" cy="6857999"/>
          </a:xfrm>
          <a:prstGeom prst="rect">
            <a:avLst/>
          </a:prstGeom>
          <a:noFill/>
          <a:extLst>
            <a:ext uri="{909E8E84-426E-40DD-AFC4-6F175D3DCCD1}">
              <a14:hiddenFill xmlns:a14="http://schemas.microsoft.com/office/drawing/2010/main">
                <a:solidFill>
                  <a:srgbClr val="FFFFFF"/>
                </a:solidFill>
              </a14:hiddenFill>
            </a:ext>
          </a:extLst>
        </p:spPr>
      </p:pic>
      <p:sp>
        <p:nvSpPr>
          <p:cNvPr id="1033" name="Rectangle 1032">
            <a:extLst>
              <a:ext uri="{FF2B5EF4-FFF2-40B4-BE49-F238E27FC236}">
                <a16:creationId xmlns:a16="http://schemas.microsoft.com/office/drawing/2014/main" id="{D5B012D8-7F27-4758-9AC6-C889B154BD7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1103377" y="1100316"/>
            <a:ext cx="6858003" cy="4657347"/>
          </a:xfrm>
          <a:prstGeom prst="rect">
            <a:avLst/>
          </a:prstGeom>
          <a:gradFill flip="none" rotWithShape="1">
            <a:gsLst>
              <a:gs pos="48000">
                <a:srgbClr val="000000">
                  <a:alpha val="24000"/>
                </a:srgbClr>
              </a:gs>
              <a:gs pos="85000">
                <a:srgbClr val="000000">
                  <a:alpha val="45000"/>
                </a:srgbClr>
              </a:gs>
              <a:gs pos="0">
                <a:srgbClr val="000000">
                  <a:alpha val="0"/>
                </a:srgb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8DA84FFF-FC00-2DD6-58CF-08A76A38B1D0}"/>
              </a:ext>
            </a:extLst>
          </p:cNvPr>
          <p:cNvSpPr>
            <a:spLocks noGrp="1"/>
          </p:cNvSpPr>
          <p:nvPr>
            <p:ph type="ctrTitle"/>
          </p:nvPr>
        </p:nvSpPr>
        <p:spPr>
          <a:xfrm>
            <a:off x="643466" y="643467"/>
            <a:ext cx="5452529" cy="3569242"/>
          </a:xfrm>
        </p:spPr>
        <p:txBody>
          <a:bodyPr anchor="t">
            <a:normAutofit/>
          </a:bodyPr>
          <a:lstStyle/>
          <a:p>
            <a:pPr algn="l"/>
            <a:endParaRPr lang="en-GB" sz="5200" dirty="0">
              <a:solidFill>
                <a:srgbClr val="FFFFFF"/>
              </a:solidFill>
            </a:endParaRPr>
          </a:p>
        </p:txBody>
      </p:sp>
      <p:sp>
        <p:nvSpPr>
          <p:cNvPr id="3" name="Subtitle 2">
            <a:extLst>
              <a:ext uri="{FF2B5EF4-FFF2-40B4-BE49-F238E27FC236}">
                <a16:creationId xmlns:a16="http://schemas.microsoft.com/office/drawing/2014/main" id="{09383825-396C-951C-D3DF-EE54B47D51B6}"/>
              </a:ext>
            </a:extLst>
          </p:cNvPr>
          <p:cNvSpPr>
            <a:spLocks noGrp="1"/>
          </p:cNvSpPr>
          <p:nvPr>
            <p:ph type="subTitle" idx="1"/>
          </p:nvPr>
        </p:nvSpPr>
        <p:spPr>
          <a:xfrm>
            <a:off x="640416" y="550606"/>
            <a:ext cx="5449479" cy="760678"/>
          </a:xfrm>
        </p:spPr>
        <p:txBody>
          <a:bodyPr anchor="b">
            <a:normAutofit/>
          </a:bodyPr>
          <a:lstStyle/>
          <a:p>
            <a:pPr algn="l"/>
            <a:r>
              <a:rPr lang="en-GB" b="1" dirty="0">
                <a:solidFill>
                  <a:srgbClr val="FFFFFF"/>
                </a:solidFill>
              </a:rPr>
              <a:t>Week 4: Energy</a:t>
            </a:r>
          </a:p>
        </p:txBody>
      </p:sp>
      <p:sp>
        <p:nvSpPr>
          <p:cNvPr id="1035" name="Rectangle 1034">
            <a:extLst>
              <a:ext uri="{FF2B5EF4-FFF2-40B4-BE49-F238E27FC236}">
                <a16:creationId xmlns:a16="http://schemas.microsoft.com/office/drawing/2014/main" id="{4063B759-00FC-46D1-9898-8E8625268FA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7540187" y="2206184"/>
            <a:ext cx="6858003" cy="2445624"/>
          </a:xfrm>
          <a:prstGeom prst="rect">
            <a:avLst/>
          </a:prstGeom>
          <a:gradFill flip="none" rotWithShape="1">
            <a:gsLst>
              <a:gs pos="48000">
                <a:srgbClr val="000000">
                  <a:alpha val="24000"/>
                </a:srgbClr>
              </a:gs>
              <a:gs pos="85000">
                <a:srgbClr val="000000">
                  <a:alpha val="45000"/>
                </a:srgbClr>
              </a:gs>
              <a:gs pos="0">
                <a:srgbClr val="000000">
                  <a:alpha val="0"/>
                </a:srgb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52833807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a:xfrm>
            <a:off x="2001078" y="1616764"/>
            <a:ext cx="9503534" cy="4294457"/>
          </a:xfrm>
        </p:spPr>
        <p:txBody>
          <a:bodyPr>
            <a:normAutofit/>
          </a:bodyPr>
          <a:lstStyle/>
          <a:p>
            <a:r>
              <a:rPr lang="en-GB" b="1" dirty="0"/>
              <a:t>“Fiction, in its various modes, genres, and histories, offers a significant (and relatively untapped) repository for the energy aware scholar to demonstrate how, through successive epochs, particularly embedded kinds of energy create a predomi­nant (and oftentimes alternative) culture of being and imagining in the world; or­ganizing and enabling a prevalent mode of living, thinking, moving, dwelling and working.” (Graeme Macdonald, “Research Note: The Resources of Fiction.” Reviews in Cultural Theory 4 (2013): 1-29).</a:t>
            </a:r>
          </a:p>
          <a:p>
            <a:pPr marL="0" indent="0">
              <a:buNone/>
            </a:pPr>
            <a:endParaRPr lang="en-GB" dirty="0"/>
          </a:p>
          <a:p>
            <a:endParaRPr lang="en-GB" dirty="0"/>
          </a:p>
        </p:txBody>
      </p:sp>
    </p:spTree>
    <p:extLst>
      <p:ext uri="{BB962C8B-B14F-4D97-AF65-F5344CB8AC3E}">
        <p14:creationId xmlns:p14="http://schemas.microsoft.com/office/powerpoint/2010/main" val="79669904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a:xfrm>
            <a:off x="1828800" y="993913"/>
            <a:ext cx="9675812" cy="5473148"/>
          </a:xfrm>
        </p:spPr>
        <p:txBody>
          <a:bodyPr>
            <a:normAutofit/>
          </a:bodyPr>
          <a:lstStyle/>
          <a:p>
            <a:r>
              <a:rPr lang="en-GB" b="1" dirty="0"/>
              <a:t>“Like the laws of thermodynamics, fiction relies on momentum and trans­ference; absorbing and exuding, circulating, conserving and converting energy and resources, not only on the level of narrative, metaphor and content but also in forma­tion, production, dissemination and reception. (Is it churlish to point out that you are, after all, reading this on once-oil or once-wood?)”</a:t>
            </a:r>
          </a:p>
          <a:p>
            <a:pPr marL="0" indent="0">
              <a:buNone/>
            </a:pPr>
            <a:endParaRPr lang="en-GB" b="1" dirty="0"/>
          </a:p>
          <a:p>
            <a:r>
              <a:rPr lang="en-GB" b="1" dirty="0"/>
              <a:t>“The question, however, of how the remarkable energy </a:t>
            </a:r>
            <a:r>
              <a:rPr lang="en-GB" b="1" i="1" dirty="0"/>
              <a:t>of </a:t>
            </a:r>
            <a:r>
              <a:rPr lang="en-GB" b="1" dirty="0"/>
              <a:t>fiction is inextricably connected to the (often entirely unre­marked and unremarkable) energy </a:t>
            </a:r>
            <a:r>
              <a:rPr lang="en-GB" b="1" i="1" dirty="0"/>
              <a:t>in </a:t>
            </a:r>
            <a:r>
              <a:rPr lang="en-GB" b="1" dirty="0"/>
              <a:t>fiction – the stuff that makes things </a:t>
            </a:r>
            <a:r>
              <a:rPr lang="en-GB" b="1" i="1" dirty="0"/>
              <a:t>go </a:t>
            </a:r>
            <a:r>
              <a:rPr lang="en-GB" b="1" dirty="0"/>
              <a:t>and hap­pen in literary worlds – goes mostly unstated. This despite the spectacular products and results of primary and secondary energy conversions being visible throughout literature’s modern history: imagine, say, </a:t>
            </a:r>
            <a:r>
              <a:rPr lang="en-GB" b="1" i="1" dirty="0"/>
              <a:t>Anna Karenina</a:t>
            </a:r>
            <a:r>
              <a:rPr lang="en-GB" b="1" dirty="0"/>
              <a:t>, </a:t>
            </a:r>
            <a:r>
              <a:rPr lang="en-GB" b="1" i="1" dirty="0"/>
              <a:t>Things Fall Apart </a:t>
            </a:r>
            <a:r>
              <a:rPr lang="en-GB" b="1" dirty="0"/>
              <a:t>or </a:t>
            </a:r>
            <a:r>
              <a:rPr lang="en-GB" b="1" i="1" dirty="0"/>
              <a:t>One Hundred Years of Solitude </a:t>
            </a:r>
            <a:r>
              <a:rPr lang="en-GB" b="1" dirty="0"/>
              <a:t>without coal-powered locomotives! Contemplate Conrad’s novels without wind or steam. Consider the sprawling fiction of twentieth century suburbia – relating psyches, bodies and worlds saturated in oil-based products – sud­denly shorn of plastics, deprived of automobility or domestic electric power, bereft of pharmaceuticals, denied the cheap food supplies of prime-moved fertilizer!” (Macdonald)</a:t>
            </a:r>
          </a:p>
        </p:txBody>
      </p:sp>
    </p:spTree>
    <p:extLst>
      <p:ext uri="{BB962C8B-B14F-4D97-AF65-F5344CB8AC3E}">
        <p14:creationId xmlns:p14="http://schemas.microsoft.com/office/powerpoint/2010/main" val="383015952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A27D0E-9020-C969-DBC3-7847587AD0C5}"/>
              </a:ext>
            </a:extLst>
          </p:cNvPr>
          <p:cNvSpPr>
            <a:spLocks noGrp="1"/>
          </p:cNvSpPr>
          <p:nvPr>
            <p:ph type="title"/>
          </p:nvPr>
        </p:nvSpPr>
        <p:spPr/>
        <p:txBody>
          <a:bodyPr/>
          <a:lstStyle/>
          <a:p>
            <a:pPr marL="571500" indent="-571500">
              <a:buFont typeface="Arial" panose="020B0604020202020204" pitchFamily="34" charset="0"/>
              <a:buChar char="•"/>
            </a:pPr>
            <a:endParaRPr lang="en-GB" b="1"/>
          </a:p>
        </p:txBody>
      </p:sp>
      <p:sp>
        <p:nvSpPr>
          <p:cNvPr id="3" name="Content Placeholder 2">
            <a:extLst>
              <a:ext uri="{FF2B5EF4-FFF2-40B4-BE49-F238E27FC236}">
                <a16:creationId xmlns:a16="http://schemas.microsoft.com/office/drawing/2014/main" id="{CFBDE1F5-CD79-98A7-7E1C-9A55DDFA148F}"/>
              </a:ext>
            </a:extLst>
          </p:cNvPr>
          <p:cNvSpPr>
            <a:spLocks noGrp="1"/>
          </p:cNvSpPr>
          <p:nvPr>
            <p:ph idx="1"/>
          </p:nvPr>
        </p:nvSpPr>
        <p:spPr>
          <a:xfrm>
            <a:off x="2115127" y="1293091"/>
            <a:ext cx="9389485" cy="4618131"/>
          </a:xfrm>
        </p:spPr>
        <p:txBody>
          <a:bodyPr/>
          <a:lstStyle/>
          <a:p>
            <a:pPr marL="0" indent="0">
              <a:buNone/>
            </a:pPr>
            <a:r>
              <a:rPr lang="en-GB" b="1" dirty="0"/>
              <a:t>Some topics to consider:</a:t>
            </a:r>
          </a:p>
          <a:p>
            <a:r>
              <a:rPr lang="en-GB" b="1" dirty="0"/>
              <a:t>Think about the narrative energetics of a particular text (see some examples on the handout). How do the such narrative energetics register and encode different energy sources and what does this do to the narrative and the different kinds of subjectivities, affects, experiences, etc depicted</a:t>
            </a:r>
          </a:p>
          <a:p>
            <a:r>
              <a:rPr lang="en-GB" b="1" dirty="0"/>
              <a:t>How might we read for the political-ecology of certain energy sources, e.g., coal as described by </a:t>
            </a:r>
            <a:r>
              <a:rPr lang="en-GB" b="1" dirty="0" err="1"/>
              <a:t>Malm</a:t>
            </a:r>
            <a:r>
              <a:rPr lang="en-GB" b="1" dirty="0"/>
              <a:t>, in literary texts?</a:t>
            </a:r>
          </a:p>
          <a:p>
            <a:r>
              <a:rPr lang="en-GB" b="1" dirty="0"/>
              <a:t>How is energy entangled with classist, racist, and sexist regimes of power, and how might we read for this in literary texts? How might texts enable us to critique and even resist such entanglements?</a:t>
            </a:r>
          </a:p>
        </p:txBody>
      </p:sp>
    </p:spTree>
    <p:extLst>
      <p:ext uri="{BB962C8B-B14F-4D97-AF65-F5344CB8AC3E}">
        <p14:creationId xmlns:p14="http://schemas.microsoft.com/office/powerpoint/2010/main" val="119898455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0000"/>
                <a:lumMod val="120000"/>
              </a:schemeClr>
            </a:gs>
            <a:gs pos="100000">
              <a:schemeClr val="bg2">
                <a:shade val="98000"/>
                <a:satMod val="120000"/>
                <a:lumMod val="98000"/>
              </a:schemeClr>
            </a:gs>
          </a:gsLst>
          <a:lin ang="5400000" scaled="0"/>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EF55D4-1BD0-7BA8-1C6A-452F2687F4A6}"/>
              </a:ext>
            </a:extLst>
          </p:cNvPr>
          <p:cNvSpPr>
            <a:spLocks noGrp="1"/>
          </p:cNvSpPr>
          <p:nvPr>
            <p:ph type="title"/>
          </p:nvPr>
        </p:nvSpPr>
        <p:spPr>
          <a:xfrm>
            <a:off x="1687669" y="624110"/>
            <a:ext cx="4137059" cy="1280890"/>
          </a:xfrm>
        </p:spPr>
        <p:txBody>
          <a:bodyPr>
            <a:normAutofit/>
          </a:bodyPr>
          <a:lstStyle/>
          <a:p>
            <a:endParaRPr lang="en-GB" sz="3200"/>
          </a:p>
        </p:txBody>
      </p:sp>
      <p:sp>
        <p:nvSpPr>
          <p:cNvPr id="3" name="Content Placeholder 2">
            <a:extLst>
              <a:ext uri="{FF2B5EF4-FFF2-40B4-BE49-F238E27FC236}">
                <a16:creationId xmlns:a16="http://schemas.microsoft.com/office/drawing/2014/main" id="{2DD86824-5EAC-1486-4641-C97236313C2B}"/>
              </a:ext>
            </a:extLst>
          </p:cNvPr>
          <p:cNvSpPr>
            <a:spLocks noGrp="1"/>
          </p:cNvSpPr>
          <p:nvPr>
            <p:ph idx="1"/>
          </p:nvPr>
        </p:nvSpPr>
        <p:spPr>
          <a:xfrm>
            <a:off x="1091381" y="1759973"/>
            <a:ext cx="4733348" cy="3777622"/>
          </a:xfrm>
        </p:spPr>
        <p:txBody>
          <a:bodyPr>
            <a:normAutofit/>
          </a:bodyPr>
          <a:lstStyle/>
          <a:p>
            <a:r>
              <a:rPr lang="en-GB" b="1" dirty="0">
                <a:solidFill>
                  <a:srgbClr val="000000"/>
                </a:solidFill>
              </a:rPr>
              <a:t>Sid Chaplin: “coal soaked into your being, if only from the interminable coal talk, good and bad cavils, coal wet, coal dry, coal you could push down with the toeplate of your boot, coal a diamond drill wouldn’t touch, how many score this one got, how many this didn’t…” (“Durham Mining Villages” in </a:t>
            </a:r>
            <a:r>
              <a:rPr lang="en-GB" b="1" i="1" dirty="0">
                <a:solidFill>
                  <a:srgbClr val="000000"/>
                </a:solidFill>
              </a:rPr>
              <a:t>Mining and Social Change</a:t>
            </a:r>
            <a:r>
              <a:rPr lang="en-GB" b="1" dirty="0">
                <a:solidFill>
                  <a:srgbClr val="000000"/>
                </a:solidFill>
              </a:rPr>
              <a:t>, 68)</a:t>
            </a:r>
          </a:p>
        </p:txBody>
      </p:sp>
      <p:pic>
        <p:nvPicPr>
          <p:cNvPr id="4102" name="Picture 6" descr="Norman Cornish pitman painting donated to Sunderland University - BBC News">
            <a:extLst>
              <a:ext uri="{FF2B5EF4-FFF2-40B4-BE49-F238E27FC236}">
                <a16:creationId xmlns:a16="http://schemas.microsoft.com/office/drawing/2014/main" id="{CC1F6011-5C58-A798-799D-5B99D6451ADC}"/>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6096000" y="1766568"/>
            <a:ext cx="6008985" cy="368050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2271921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F75BA4-0F20-909F-BC38-FB3F3A8803A3}"/>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70C8C8FF-6F6D-22CE-29A0-616072EFBB70}"/>
              </a:ext>
            </a:extLst>
          </p:cNvPr>
          <p:cNvSpPr>
            <a:spLocks noGrp="1"/>
          </p:cNvSpPr>
          <p:nvPr>
            <p:ph idx="1"/>
          </p:nvPr>
        </p:nvSpPr>
        <p:spPr/>
        <p:txBody>
          <a:bodyPr/>
          <a:lstStyle/>
          <a:p>
            <a:endParaRPr lang="en-GB"/>
          </a:p>
        </p:txBody>
      </p:sp>
      <p:pic>
        <p:nvPicPr>
          <p:cNvPr id="5122" name="Picture 2" descr="Film Screening: Prometheus by poet Tony Harrison – Chapel FM">
            <a:extLst>
              <a:ext uri="{FF2B5EF4-FFF2-40B4-BE49-F238E27FC236}">
                <a16:creationId xmlns:a16="http://schemas.microsoft.com/office/drawing/2014/main" id="{B1C83819-0EF8-9AF1-3F90-9714091E5B3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41755" y="1034922"/>
            <a:ext cx="8276822" cy="501191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2704660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F5AFBE-0B86-EDC0-F97E-62ABEE5671D8}"/>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A889C42C-0F5F-4FA4-CC7D-B5E703EE8AC8}"/>
              </a:ext>
            </a:extLst>
          </p:cNvPr>
          <p:cNvSpPr>
            <a:spLocks noGrp="1"/>
          </p:cNvSpPr>
          <p:nvPr>
            <p:ph idx="1"/>
          </p:nvPr>
        </p:nvSpPr>
        <p:spPr/>
        <p:txBody>
          <a:bodyPr/>
          <a:lstStyle/>
          <a:p>
            <a:endParaRPr lang="en-GB"/>
          </a:p>
        </p:txBody>
      </p:sp>
      <p:pic>
        <p:nvPicPr>
          <p:cNvPr id="6146" name="Picture 2" descr="10-Minute Talks: The miners' strike of 1984-85 | The British Academy">
            <a:extLst>
              <a:ext uri="{FF2B5EF4-FFF2-40B4-BE49-F238E27FC236}">
                <a16:creationId xmlns:a16="http://schemas.microsoft.com/office/drawing/2014/main" id="{CF76ECC5-98C2-F97B-7EF1-47BA82E1D5C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70601" y="14288"/>
            <a:ext cx="6097700" cy="3414712"/>
          </a:xfrm>
          <a:prstGeom prst="rect">
            <a:avLst/>
          </a:prstGeom>
          <a:noFill/>
          <a:extLst>
            <a:ext uri="{909E8E84-426E-40DD-AFC4-6F175D3DCCD1}">
              <a14:hiddenFill xmlns:a14="http://schemas.microsoft.com/office/drawing/2010/main">
                <a:solidFill>
                  <a:srgbClr val="FFFFFF"/>
                </a:solidFill>
              </a14:hiddenFill>
            </a:ext>
          </a:extLst>
        </p:spPr>
      </p:pic>
      <p:pic>
        <p:nvPicPr>
          <p:cNvPr id="6148" name="Picture 4" descr="Miners and miners' wives demonstrate at the TUC Conference at Brighton">
            <a:extLst>
              <a:ext uri="{FF2B5EF4-FFF2-40B4-BE49-F238E27FC236}">
                <a16:creationId xmlns:a16="http://schemas.microsoft.com/office/drawing/2014/main" id="{CF42F764-5547-158A-1892-B2455C0CE87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4287"/>
            <a:ext cx="6070601" cy="3414713"/>
          </a:xfrm>
          <a:prstGeom prst="rect">
            <a:avLst/>
          </a:prstGeom>
          <a:noFill/>
          <a:extLst>
            <a:ext uri="{909E8E84-426E-40DD-AFC4-6F175D3DCCD1}">
              <a14:hiddenFill xmlns:a14="http://schemas.microsoft.com/office/drawing/2010/main">
                <a:solidFill>
                  <a:srgbClr val="FFFFFF"/>
                </a:solidFill>
              </a14:hiddenFill>
            </a:ext>
          </a:extLst>
        </p:spPr>
      </p:pic>
      <p:pic>
        <p:nvPicPr>
          <p:cNvPr id="6150" name="Picture 6" descr="Miners' wives">
            <a:extLst>
              <a:ext uri="{FF2B5EF4-FFF2-40B4-BE49-F238E27FC236}">
                <a16:creationId xmlns:a16="http://schemas.microsoft.com/office/drawing/2014/main" id="{8C6C16F1-F6A3-9E0D-9B48-57EA4A38ED9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031" y="3424468"/>
            <a:ext cx="6121399" cy="4229562"/>
          </a:xfrm>
          <a:prstGeom prst="rect">
            <a:avLst/>
          </a:prstGeom>
          <a:noFill/>
          <a:extLst>
            <a:ext uri="{909E8E84-426E-40DD-AFC4-6F175D3DCCD1}">
              <a14:hiddenFill xmlns:a14="http://schemas.microsoft.com/office/drawing/2010/main">
                <a:solidFill>
                  <a:srgbClr val="FFFFFF"/>
                </a:solidFill>
              </a14:hiddenFill>
            </a:ext>
          </a:extLst>
        </p:spPr>
      </p:pic>
      <p:pic>
        <p:nvPicPr>
          <p:cNvPr id="6152" name="Picture 8" descr="When miners and gay activists united: the real story of the film Pride |  Pride | The Guardian">
            <a:extLst>
              <a:ext uri="{FF2B5EF4-FFF2-40B4-BE49-F238E27FC236}">
                <a16:creationId xmlns:a16="http://schemas.microsoft.com/office/drawing/2014/main" id="{65BAC34B-C64F-E46F-0736-8070D764F2C5}"/>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043502" y="3433532"/>
            <a:ext cx="6097700" cy="36586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355339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C9A10D-65DE-E922-C412-F1AB845FBBD6}"/>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0916BFBA-801A-17F4-824A-22C88271E5EA}"/>
              </a:ext>
            </a:extLst>
          </p:cNvPr>
          <p:cNvSpPr>
            <a:spLocks noGrp="1"/>
          </p:cNvSpPr>
          <p:nvPr>
            <p:ph idx="1"/>
          </p:nvPr>
        </p:nvSpPr>
        <p:spPr/>
        <p:txBody>
          <a:bodyPr/>
          <a:lstStyle/>
          <a:p>
            <a:endParaRPr lang="en-GB"/>
          </a:p>
        </p:txBody>
      </p:sp>
      <p:pic>
        <p:nvPicPr>
          <p:cNvPr id="8194" name="Picture 2" descr="Riot Police occupying Armthorpe pit village 1984 Miners.....">
            <a:extLst>
              <a:ext uri="{FF2B5EF4-FFF2-40B4-BE49-F238E27FC236}">
                <a16:creationId xmlns:a16="http://schemas.microsoft.com/office/drawing/2014/main" id="{0FC2ADA8-7352-039C-91CF-F1CF0A7F675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56535"/>
            <a:ext cx="6667500" cy="4438650"/>
          </a:xfrm>
          <a:prstGeom prst="rect">
            <a:avLst/>
          </a:prstGeom>
          <a:noFill/>
          <a:extLst>
            <a:ext uri="{909E8E84-426E-40DD-AFC4-6F175D3DCCD1}">
              <a14:hiddenFill xmlns:a14="http://schemas.microsoft.com/office/drawing/2010/main">
                <a:solidFill>
                  <a:srgbClr val="FFFFFF"/>
                </a:solidFill>
              </a14:hiddenFill>
            </a:ext>
          </a:extLst>
        </p:spPr>
      </p:pic>
      <p:pic>
        <p:nvPicPr>
          <p:cNvPr id="8196" name="Picture 4" descr="Still the enemy within: the strike that split Britain | openDemocracy">
            <a:extLst>
              <a:ext uri="{FF2B5EF4-FFF2-40B4-BE49-F238E27FC236}">
                <a16:creationId xmlns:a16="http://schemas.microsoft.com/office/drawing/2014/main" id="{57DB7F05-A37D-FC7D-E59C-D3C660CC9BF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66858" y="3156155"/>
            <a:ext cx="5525142" cy="370184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8971270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DF3CCC-4E6B-DED3-F3AD-5C5CCD0382BB}"/>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163C72E0-ADF8-E041-A6EC-D47F316FEC6A}"/>
              </a:ext>
            </a:extLst>
          </p:cNvPr>
          <p:cNvSpPr>
            <a:spLocks noGrp="1"/>
          </p:cNvSpPr>
          <p:nvPr>
            <p:ph idx="1"/>
          </p:nvPr>
        </p:nvSpPr>
        <p:spPr>
          <a:xfrm>
            <a:off x="838200" y="4080387"/>
            <a:ext cx="10515600" cy="2096576"/>
          </a:xfrm>
        </p:spPr>
        <p:txBody>
          <a:bodyPr/>
          <a:lstStyle/>
          <a:p>
            <a:pPr marL="0" indent="0">
              <a:buNone/>
            </a:pPr>
            <a:r>
              <a:rPr lang="en-GB" b="1" dirty="0"/>
              <a:t>Battle of Orgreave, June 1984</a:t>
            </a:r>
          </a:p>
        </p:txBody>
      </p:sp>
      <p:pic>
        <p:nvPicPr>
          <p:cNvPr id="7172" name="Picture 4" descr="38 Years After Orgreave, Protest Is Still Under Attack">
            <a:extLst>
              <a:ext uri="{FF2B5EF4-FFF2-40B4-BE49-F238E27FC236}">
                <a16:creationId xmlns:a16="http://schemas.microsoft.com/office/drawing/2014/main" id="{86E3488C-927C-DE52-9394-37462934DD9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6172200" cy="3476625"/>
          </a:xfrm>
          <a:prstGeom prst="rect">
            <a:avLst/>
          </a:prstGeom>
          <a:noFill/>
          <a:extLst>
            <a:ext uri="{909E8E84-426E-40DD-AFC4-6F175D3DCCD1}">
              <a14:hiddenFill xmlns:a14="http://schemas.microsoft.com/office/drawing/2010/main">
                <a:solidFill>
                  <a:srgbClr val="FFFFFF"/>
                </a:solidFill>
              </a14:hiddenFill>
            </a:ext>
          </a:extLst>
        </p:spPr>
      </p:pic>
      <p:pic>
        <p:nvPicPr>
          <p:cNvPr id="7174" name="Picture 6" descr="The scandal of Orgreave | The miners' strike 1984-85 | The Guardian">
            <a:extLst>
              <a:ext uri="{FF2B5EF4-FFF2-40B4-BE49-F238E27FC236}">
                <a16:creationId xmlns:a16="http://schemas.microsoft.com/office/drawing/2014/main" id="{A4FC52B3-E330-26C9-5EAE-5BC7A2536D9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78876" y="2529109"/>
            <a:ext cx="6013123" cy="443253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1809806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7BCF23-365D-C38F-8AE6-2E4FB76E195C}"/>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68FDCA9F-D2E6-ECC1-FF10-A11AB555DE95}"/>
              </a:ext>
            </a:extLst>
          </p:cNvPr>
          <p:cNvSpPr>
            <a:spLocks noGrp="1"/>
          </p:cNvSpPr>
          <p:nvPr>
            <p:ph idx="1"/>
          </p:nvPr>
        </p:nvSpPr>
        <p:spPr>
          <a:xfrm>
            <a:off x="915269" y="1322360"/>
            <a:ext cx="7197213" cy="4554795"/>
          </a:xfrm>
        </p:spPr>
        <p:txBody>
          <a:bodyPr>
            <a:normAutofit/>
          </a:bodyPr>
          <a:lstStyle/>
          <a:p>
            <a:pPr marL="0" indent="0">
              <a:buNone/>
            </a:pPr>
            <a:r>
              <a:rPr lang="en-GB" sz="2000" b="1" dirty="0">
                <a:latin typeface="Century Gothic body"/>
              </a:rPr>
              <a:t>Harold Heslop, </a:t>
            </a:r>
            <a:r>
              <a:rPr lang="en-GB" sz="2000" b="1" i="1" dirty="0">
                <a:latin typeface="Century Gothic body"/>
              </a:rPr>
              <a:t>Last Cage Down</a:t>
            </a:r>
            <a:r>
              <a:rPr lang="en-GB" sz="2000" b="1" dirty="0">
                <a:latin typeface="Century Gothic body"/>
              </a:rPr>
              <a:t> (1935)</a:t>
            </a:r>
          </a:p>
          <a:p>
            <a:r>
              <a:rPr lang="en-GB" sz="2000" b="1" dirty="0">
                <a:latin typeface="Century Gothic body"/>
              </a:rPr>
              <a:t>“He could see a great part of </a:t>
            </a:r>
            <a:r>
              <a:rPr lang="en-GB" sz="2000" b="1" dirty="0" err="1">
                <a:latin typeface="Century Gothic body"/>
              </a:rPr>
              <a:t>Darlstone</a:t>
            </a:r>
            <a:r>
              <a:rPr lang="en-GB" sz="2000" b="1" dirty="0">
                <a:latin typeface="Century Gothic body"/>
              </a:rPr>
              <a:t> stretching out lazily on either side of him. [. ..] A changed </a:t>
            </a:r>
            <a:r>
              <a:rPr lang="en-GB" sz="2000" b="1" dirty="0" err="1">
                <a:latin typeface="Century Gothic body"/>
              </a:rPr>
              <a:t>Darlstone</a:t>
            </a:r>
            <a:r>
              <a:rPr lang="en-GB" sz="2000" b="1" dirty="0">
                <a:latin typeface="Century Gothic body"/>
              </a:rPr>
              <a:t>, in all conscience, once so busy, now so dead. Joe Frost had appreciated that he was a derelict himself, walking in a derelict district. </a:t>
            </a:r>
            <a:r>
              <a:rPr lang="en-GB" sz="2000" b="1" dirty="0" err="1">
                <a:latin typeface="Century Gothic body"/>
              </a:rPr>
              <a:t>Darlstone</a:t>
            </a:r>
            <a:r>
              <a:rPr lang="en-GB" sz="2000" b="1" dirty="0">
                <a:latin typeface="Century Gothic body"/>
              </a:rPr>
              <a:t> was completely doomed. It seemed as if the very land knew of that doom. The birds seemed to cry more plaintively as they hovered about their nests than was their wont. The bird cries reminded him of the swamp. Damp, damned and doomed. It almost broke his spirit. A million people nurtured on </a:t>
            </a:r>
            <a:r>
              <a:rPr lang="en-GB" sz="2000" b="1" dirty="0" err="1">
                <a:latin typeface="Century Gothic body"/>
              </a:rPr>
              <a:t>Darlstone’s</a:t>
            </a:r>
            <a:r>
              <a:rPr lang="en-GB" sz="2000" b="1" dirty="0">
                <a:latin typeface="Century Gothic body"/>
              </a:rPr>
              <a:t> soil, a million fully equipped people, the finest miners in the world, the direct descendants of the world’s first miners, rotting and stagnating. He was walking in the graveyard of a gigantic industry.” (294)</a:t>
            </a:r>
          </a:p>
          <a:p>
            <a:endParaRPr lang="en-GB" dirty="0"/>
          </a:p>
        </p:txBody>
      </p:sp>
      <p:pic>
        <p:nvPicPr>
          <p:cNvPr id="9218" name="Picture 2" descr="Luke Heslop on X: &quot;(1/4) Harold Heslop's, 'Last Cage Down' (1935) arrived  today. A book about class struggle in the mining village my father's family  are from - X.com">
            <a:extLst>
              <a:ext uri="{FF2B5EF4-FFF2-40B4-BE49-F238E27FC236}">
                <a16:creationId xmlns:a16="http://schemas.microsoft.com/office/drawing/2014/main" id="{68DFC7AF-0A9C-99BD-2649-E20A1581EC82}"/>
              </a:ext>
            </a:extLst>
          </p:cNvPr>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5169" t="11183" r="19354" b="9931"/>
          <a:stretch/>
        </p:blipFill>
        <p:spPr bwMode="auto">
          <a:xfrm>
            <a:off x="8603226" y="894735"/>
            <a:ext cx="3392130" cy="541004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5595924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E302BA-EA77-05F1-996F-B963DB94358C}"/>
              </a:ext>
            </a:extLst>
          </p:cNvPr>
          <p:cNvSpPr>
            <a:spLocks noGrp="1"/>
          </p:cNvSpPr>
          <p:nvPr>
            <p:ph type="title"/>
          </p:nvPr>
        </p:nvSpPr>
        <p:spPr/>
        <p:txBody>
          <a:bodyPr/>
          <a:lstStyle/>
          <a:p>
            <a:endParaRPr lang="en-GB" dirty="0"/>
          </a:p>
        </p:txBody>
      </p:sp>
      <p:sp>
        <p:nvSpPr>
          <p:cNvPr id="3" name="Content Placeholder 2">
            <a:extLst>
              <a:ext uri="{FF2B5EF4-FFF2-40B4-BE49-F238E27FC236}">
                <a16:creationId xmlns:a16="http://schemas.microsoft.com/office/drawing/2014/main" id="{8DC72EE3-9903-1086-8971-72CDB1C9DC7E}"/>
              </a:ext>
            </a:extLst>
          </p:cNvPr>
          <p:cNvSpPr>
            <a:spLocks noGrp="1"/>
          </p:cNvSpPr>
          <p:nvPr>
            <p:ph idx="1"/>
          </p:nvPr>
        </p:nvSpPr>
        <p:spPr>
          <a:xfrm>
            <a:off x="1858296" y="875071"/>
            <a:ext cx="9495503" cy="5301892"/>
          </a:xfrm>
        </p:spPr>
        <p:txBody>
          <a:bodyPr>
            <a:normAutofit fontScale="92500" lnSpcReduction="10000"/>
          </a:bodyPr>
          <a:lstStyle/>
          <a:p>
            <a:pPr marL="0" indent="0">
              <a:lnSpc>
                <a:spcPct val="107000"/>
              </a:lnSpc>
              <a:spcAft>
                <a:spcPts val="800"/>
              </a:spcAft>
              <a:buNone/>
            </a:pPr>
            <a:r>
              <a:rPr lang="en-GB" sz="1800" b="1" dirty="0">
                <a:effectLst/>
                <a:ea typeface="Calibri" panose="020F0502020204030204" pitchFamily="34" charset="0"/>
                <a:cs typeface="Times New Roman" panose="02020603050405020304" pitchFamily="18" charset="0"/>
              </a:rPr>
              <a:t>Barry Supple on the British coal industry:</a:t>
            </a:r>
          </a:p>
          <a:p>
            <a:pPr>
              <a:lnSpc>
                <a:spcPct val="107000"/>
              </a:lnSpc>
              <a:spcAft>
                <a:spcPts val="800"/>
              </a:spcAft>
            </a:pPr>
            <a:r>
              <a:rPr lang="en-GB" sz="1800" b="1" dirty="0">
                <a:effectLst/>
                <a:ea typeface="Calibri" panose="020F0502020204030204" pitchFamily="34" charset="0"/>
                <a:cs typeface="Times New Roman" panose="02020603050405020304" pitchFamily="18" charset="0"/>
              </a:rPr>
              <a:t>following the First World War “the emergence of competing coalfields in other countries, the slowing-down of world economic growth and trade, together with economies in the use of coal, all combined to reduce demand and depress the industry” (179)</a:t>
            </a:r>
          </a:p>
          <a:p>
            <a:pPr>
              <a:lnSpc>
                <a:spcPct val="107000"/>
              </a:lnSpc>
              <a:spcAft>
                <a:spcPts val="800"/>
              </a:spcAft>
            </a:pPr>
            <a:r>
              <a:rPr lang="en-GB" sz="1800" b="1" dirty="0">
                <a:effectLst/>
                <a:ea typeface="Calibri" panose="020F0502020204030204" pitchFamily="34" charset="0"/>
                <a:cs typeface="Times New Roman" panose="02020603050405020304" pitchFamily="18" charset="0"/>
              </a:rPr>
              <a:t>after 1924, “the new situation asserted itself decisively: coal-mining entered a prolonged period of stagnation as its excess capacity and superfluity of workers were exposed. A high level of unemployment (between 1928 and 1936 there were never less than 24 per cent of miners wholly or partly out of work) and widespread distress, especially in South Wales, the North East and Scotland, became endemic to the industry. And the benefits of the modest revival of demand in the late 1930s were feasible only because so many miners had left the industry and so many mines had closed. Prosperity never fully returned and, ironically, with the Second World War, in spite of severe shortages of coal and desperate needs, output and employment continued to decline. Coal never regained its pre-eminence among Britain’s exports, and in peacetime domestic demand never recovered sufficiently to sustain the industry. (“The British Coal Industry Between the Wars.” </a:t>
            </a:r>
            <a:r>
              <a:rPr lang="en-GB" sz="1800" b="1" i="1" dirty="0">
                <a:effectLst/>
                <a:ea typeface="Calibri" panose="020F0502020204030204" pitchFamily="34" charset="0"/>
                <a:cs typeface="Times New Roman" panose="02020603050405020304" pitchFamily="18" charset="0"/>
              </a:rPr>
              <a:t>New Directions in Economic and Social History</a:t>
            </a:r>
            <a:r>
              <a:rPr lang="en-GB" sz="1800" b="1" dirty="0">
                <a:effectLst/>
                <a:ea typeface="Calibri" panose="020F0502020204030204" pitchFamily="34" charset="0"/>
                <a:cs typeface="Times New Roman" panose="02020603050405020304" pitchFamily="18" charset="0"/>
              </a:rPr>
              <a:t>. Eds. Anne Digby et al. London: Macmillan, 179-80)  </a:t>
            </a:r>
          </a:p>
          <a:p>
            <a:endParaRPr lang="en-GB" dirty="0"/>
          </a:p>
        </p:txBody>
      </p:sp>
    </p:spTree>
    <p:extLst>
      <p:ext uri="{BB962C8B-B14F-4D97-AF65-F5344CB8AC3E}">
        <p14:creationId xmlns:p14="http://schemas.microsoft.com/office/powerpoint/2010/main" val="170618099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dirty="0"/>
          </a:p>
        </p:txBody>
      </p:sp>
      <p:sp>
        <p:nvSpPr>
          <p:cNvPr id="3" name="Content Placeholder 2"/>
          <p:cNvSpPr>
            <a:spLocks noGrp="1"/>
          </p:cNvSpPr>
          <p:nvPr>
            <p:ph idx="1"/>
          </p:nvPr>
        </p:nvSpPr>
        <p:spPr>
          <a:xfrm>
            <a:off x="1501255" y="851788"/>
            <a:ext cx="9880978" cy="5521715"/>
          </a:xfrm>
        </p:spPr>
        <p:txBody>
          <a:bodyPr>
            <a:normAutofit lnSpcReduction="10000"/>
          </a:bodyPr>
          <a:lstStyle/>
          <a:p>
            <a:pPr>
              <a:buNone/>
            </a:pPr>
            <a:r>
              <a:rPr lang="en-GB" dirty="0"/>
              <a:t>	</a:t>
            </a:r>
            <a:r>
              <a:rPr lang="en-GB" sz="2000" b="1" dirty="0"/>
              <a:t>Jason Moore: the dominant energy sources through which the world-system has re-made itself; the “great energy transitions of the modern world” (Moore, “Transcending the Metabolic Rift”, 22): </a:t>
            </a:r>
          </a:p>
          <a:p>
            <a:pPr>
              <a:buNone/>
            </a:pPr>
            <a:r>
              <a:rPr lang="en-GB" sz="2000" b="1" dirty="0"/>
              <a:t>	</a:t>
            </a:r>
          </a:p>
          <a:p>
            <a:pPr>
              <a:buNone/>
            </a:pPr>
            <a:r>
              <a:rPr lang="en-GB" sz="2000" b="1" dirty="0"/>
              <a:t>	Peat and charcoal – 1450s-1830s</a:t>
            </a:r>
          </a:p>
          <a:p>
            <a:pPr>
              <a:buNone/>
            </a:pPr>
            <a:r>
              <a:rPr lang="en-GB" sz="2000" b="1" dirty="0"/>
              <a:t>	Coal – 1750s-1950s</a:t>
            </a:r>
          </a:p>
          <a:p>
            <a:pPr>
              <a:buNone/>
            </a:pPr>
            <a:r>
              <a:rPr lang="en-GB" sz="2000" b="1" dirty="0"/>
              <a:t>	Oil and natural gas – 1870s-present</a:t>
            </a:r>
          </a:p>
          <a:p>
            <a:pPr>
              <a:buNone/>
            </a:pPr>
            <a:endParaRPr lang="en-GB" sz="2000" b="1" dirty="0"/>
          </a:p>
          <a:p>
            <a:pPr>
              <a:buNone/>
            </a:pPr>
            <a:r>
              <a:rPr lang="en-GB" sz="2000" b="1" dirty="0"/>
              <a:t>	Moore cautions against “the conventional view that sees a ‘structurally invariant’ capitalism (or industrial society) incorporating new external resources</a:t>
            </a:r>
            <a:r>
              <a:rPr lang="en-US" sz="2000" b="1" dirty="0"/>
              <a:t>”</a:t>
            </a:r>
            <a:r>
              <a:rPr lang="en-GB" sz="2000" b="1" dirty="0"/>
              <a:t> (22). For these energy sources “did not make capitalism so much as capitalism remade itself through their incorporation. To paraphrase Marx, coal is coal. It becomes fossil fuel </a:t>
            </a:r>
            <a:r>
              <a:rPr lang="en-GB" sz="2000" b="1" i="1" dirty="0"/>
              <a:t>only in certain relations </a:t>
            </a:r>
            <a:r>
              <a:rPr lang="en-GB" sz="2000" b="1" dirty="0"/>
              <a:t>(22). </a:t>
            </a:r>
          </a:p>
          <a:p>
            <a:pPr>
              <a:buNone/>
            </a:pPr>
            <a:r>
              <a:rPr lang="en-GB" sz="2000" b="1" dirty="0"/>
              <a:t>	</a:t>
            </a:r>
          </a:p>
          <a:p>
            <a:pPr>
              <a:buNone/>
            </a:pPr>
            <a:r>
              <a:rPr lang="en-GB" sz="2000" b="1" dirty="0"/>
              <a:t>	</a:t>
            </a:r>
          </a:p>
        </p:txBody>
      </p:sp>
    </p:spTree>
    <p:extLst>
      <p:ext uri="{BB962C8B-B14F-4D97-AF65-F5344CB8AC3E}">
        <p14:creationId xmlns:p14="http://schemas.microsoft.com/office/powerpoint/2010/main" val="252274517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a:xfrm>
            <a:off x="2040835" y="1205948"/>
            <a:ext cx="9463777" cy="4705274"/>
          </a:xfrm>
        </p:spPr>
        <p:txBody>
          <a:bodyPr>
            <a:normAutofit/>
          </a:bodyPr>
          <a:lstStyle/>
          <a:p>
            <a:r>
              <a:rPr lang="en-GB" sz="2400" b="1" dirty="0" err="1"/>
              <a:t>Imre</a:t>
            </a:r>
            <a:r>
              <a:rPr lang="en-GB" sz="2400" b="1" dirty="0"/>
              <a:t> </a:t>
            </a:r>
            <a:r>
              <a:rPr lang="en-GB" sz="2400" b="1" dirty="0" err="1"/>
              <a:t>Szeman</a:t>
            </a:r>
            <a:r>
              <a:rPr lang="en-GB" sz="2400" b="1" dirty="0"/>
              <a:t>: “When one discusses the end of oil and imagines the main issue to be the possibility of replacement fuels [</a:t>
            </a:r>
            <a:r>
              <a:rPr lang="en-US" sz="2400" b="1" dirty="0"/>
              <a:t>…</a:t>
            </a:r>
            <a:r>
              <a:rPr lang="en-GB" sz="2400" b="1" dirty="0"/>
              <a:t>] one fails to grasp that we are not dealing with an input that can easily take other forms, but with a substance that has given shape to capitalist social reality” (“The Cultural Politics of Oil: On </a:t>
            </a:r>
            <a:r>
              <a:rPr lang="en-GB" sz="2400" b="1" i="1" dirty="0"/>
              <a:t>Lessons of Darkness </a:t>
            </a:r>
            <a:r>
              <a:rPr lang="en-GB" sz="2400" b="1" dirty="0"/>
              <a:t>and </a:t>
            </a:r>
            <a:r>
              <a:rPr lang="en-GB" sz="2400" b="1" i="1" dirty="0"/>
              <a:t>Black Sea Files.</a:t>
            </a:r>
            <a:r>
              <a:rPr lang="en-GB" sz="2400" b="1" dirty="0"/>
              <a:t>” </a:t>
            </a:r>
            <a:r>
              <a:rPr lang="en-GB" sz="2400" b="1" i="1" dirty="0"/>
              <a:t>Polygraph </a:t>
            </a:r>
            <a:r>
              <a:rPr lang="en-GB" sz="2400" b="1" dirty="0"/>
              <a:t>22: 33–45)</a:t>
            </a:r>
          </a:p>
        </p:txBody>
      </p:sp>
    </p:spTree>
    <p:extLst>
      <p:ext uri="{BB962C8B-B14F-4D97-AF65-F5344CB8AC3E}">
        <p14:creationId xmlns:p14="http://schemas.microsoft.com/office/powerpoint/2010/main" val="86317554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a:xfrm>
            <a:off x="2292626" y="1325217"/>
            <a:ext cx="9211986" cy="4586005"/>
          </a:xfrm>
        </p:spPr>
        <p:txBody>
          <a:bodyPr/>
          <a:lstStyle/>
          <a:p>
            <a:r>
              <a:rPr lang="en-GB" b="1" dirty="0"/>
              <a:t>“the ‘dominant culture of </a:t>
            </a:r>
            <a:r>
              <a:rPr lang="en-GB" b="1" dirty="0" err="1"/>
              <a:t>automobility</a:t>
            </a:r>
            <a:r>
              <a:rPr lang="en-GB" b="1" dirty="0"/>
              <a:t>’ is implicated in a deep context of affective and embodied relations between people, machines and spaces of mobility and dwelling, in which emotions and the senses play a key part”</a:t>
            </a:r>
          </a:p>
          <a:p>
            <a:endParaRPr lang="en-GB" b="1" dirty="0"/>
          </a:p>
          <a:p>
            <a:r>
              <a:rPr lang="en-GB" b="1" dirty="0"/>
              <a:t>“A key overlooked aspect of car cultures is the emotional investments people have in the relationships between the car, the self, family and friends, creating affective contexts that are also deeply materialized in particular types of vehicles, homes, neighbourhoods and cities.”</a:t>
            </a:r>
          </a:p>
          <a:p>
            <a:pPr marL="0" indent="0">
              <a:buNone/>
            </a:pPr>
            <a:r>
              <a:rPr lang="en-GB" b="1" dirty="0"/>
              <a:t>	Mimi Sheller (2004). “Automotive Emotions: Feeling the Car.” </a:t>
            </a:r>
            <a:r>
              <a:rPr lang="en-GB" b="1" i="1" dirty="0"/>
              <a:t>Theory, Culture 	&amp; Society </a:t>
            </a:r>
            <a:r>
              <a:rPr lang="en-GB" b="1" dirty="0"/>
              <a:t>21 (4–5): 221–42.</a:t>
            </a:r>
          </a:p>
          <a:p>
            <a:pPr marL="0" indent="0">
              <a:buNone/>
            </a:pPr>
            <a:endParaRPr lang="en-GB" b="1" dirty="0"/>
          </a:p>
          <a:p>
            <a:r>
              <a:rPr lang="en-GB" b="1" dirty="0"/>
              <a:t> oil has powered “a certain kind of mobility characterized by an individuated command over space” (Matt Huber, </a:t>
            </a:r>
            <a:r>
              <a:rPr lang="en-GB" b="1" i="1" dirty="0"/>
              <a:t>Lifeblood</a:t>
            </a:r>
            <a:r>
              <a:rPr lang="en-GB" b="1" dirty="0"/>
              <a:t>, 2013: x)</a:t>
            </a:r>
          </a:p>
        </p:txBody>
      </p:sp>
    </p:spTree>
    <p:extLst>
      <p:ext uri="{BB962C8B-B14F-4D97-AF65-F5344CB8AC3E}">
        <p14:creationId xmlns:p14="http://schemas.microsoft.com/office/powerpoint/2010/main" val="349039711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a:xfrm>
            <a:off x="1790163" y="360609"/>
            <a:ext cx="9714449" cy="6349284"/>
          </a:xfrm>
        </p:spPr>
        <p:txBody>
          <a:bodyPr>
            <a:normAutofit fontScale="70000" lnSpcReduction="20000"/>
          </a:bodyPr>
          <a:lstStyle/>
          <a:p>
            <a:pPr marL="0" indent="0">
              <a:buNone/>
            </a:pPr>
            <a:r>
              <a:rPr lang="en-GB" sz="2300" b="1" dirty="0"/>
              <a:t>John Davidson’s “The Testament of Sir Simon Simplex Concerning Automobilism” (1908):</a:t>
            </a:r>
          </a:p>
          <a:p>
            <a:pPr marL="0" indent="0">
              <a:buNone/>
            </a:pPr>
            <a:endParaRPr lang="en-GB" dirty="0"/>
          </a:p>
          <a:p>
            <a:pPr marL="0" indent="0">
              <a:buNone/>
            </a:pPr>
            <a:r>
              <a:rPr lang="en-GB" sz="2600" b="1" dirty="0"/>
              <a:t>But convalescence with the car begins</a:t>
            </a:r>
          </a:p>
          <a:p>
            <a:pPr marL="0" indent="0">
              <a:buNone/>
            </a:pPr>
            <a:r>
              <a:rPr lang="en-GB" sz="2600" b="1" dirty="0"/>
              <a:t>And petrol expiates our railway sins.</a:t>
            </a:r>
          </a:p>
          <a:p>
            <a:pPr marL="0" indent="0">
              <a:buNone/>
            </a:pPr>
            <a:r>
              <a:rPr lang="en-GB" sz="2600" b="1" dirty="0"/>
              <a:t>Before we know we shall with joy behold</a:t>
            </a:r>
          </a:p>
          <a:p>
            <a:pPr marL="0" indent="0">
              <a:buNone/>
            </a:pPr>
            <a:r>
              <a:rPr lang="en-GB" sz="2600" b="1" dirty="0"/>
              <a:t>A world as sane as any world of old;</a:t>
            </a:r>
          </a:p>
          <a:p>
            <a:pPr marL="0" indent="0">
              <a:buNone/>
            </a:pPr>
            <a:r>
              <a:rPr lang="en-GB" sz="2600" b="1" dirty="0"/>
              <a:t>From labour and electoral problems free,</a:t>
            </a:r>
          </a:p>
          <a:p>
            <a:pPr marL="0" indent="0">
              <a:buNone/>
            </a:pPr>
            <a:r>
              <a:rPr lang="en-GB" sz="2600" b="1" dirty="0"/>
              <a:t>A world the fibre of whose health shall be,</a:t>
            </a:r>
          </a:p>
          <a:p>
            <a:pPr marL="0" indent="0">
              <a:buNone/>
            </a:pPr>
            <a:r>
              <a:rPr lang="en-GB" sz="2600" b="1" dirty="0"/>
              <a:t>No Will to be the Mob, but mastering all,</a:t>
            </a:r>
          </a:p>
          <a:p>
            <a:pPr marL="0" indent="0">
              <a:buNone/>
            </a:pPr>
            <a:r>
              <a:rPr lang="en-GB" sz="2600" b="1" dirty="0"/>
              <a:t>A Will to be the Individual;</a:t>
            </a:r>
          </a:p>
          <a:p>
            <a:pPr marL="0" indent="0">
              <a:buNone/>
            </a:pPr>
            <a:r>
              <a:rPr lang="en-GB" sz="2600" b="1" dirty="0"/>
              <a:t>[. . .]</a:t>
            </a:r>
          </a:p>
          <a:p>
            <a:pPr marL="0" indent="0">
              <a:buNone/>
            </a:pPr>
            <a:r>
              <a:rPr lang="en-GB" sz="2600" b="1" dirty="0"/>
              <a:t>To go by train from one place to another </a:t>
            </a:r>
          </a:p>
          <a:p>
            <a:pPr marL="0" indent="0">
              <a:buNone/>
            </a:pPr>
            <a:r>
              <a:rPr lang="en-GB" sz="2600" b="1" dirty="0"/>
              <a:t>You have to brave the station’s smoke and smother </a:t>
            </a:r>
          </a:p>
          <a:p>
            <a:pPr marL="0" indent="0">
              <a:buNone/>
            </a:pPr>
            <a:r>
              <a:rPr lang="en-GB" sz="2600" b="1" dirty="0"/>
              <a:t>[. . .]</a:t>
            </a:r>
          </a:p>
          <a:p>
            <a:pPr marL="0" indent="0">
              <a:buNone/>
            </a:pPr>
            <a:r>
              <a:rPr lang="en-GB" sz="2600" b="1" dirty="0"/>
              <a:t>But with your automobile at the door </a:t>
            </a:r>
          </a:p>
          <a:p>
            <a:pPr marL="0" indent="0">
              <a:buNone/>
            </a:pPr>
            <a:r>
              <a:rPr lang="en-GB" sz="2600" b="1" dirty="0"/>
              <a:t>Why, there you are, nor need you stir a foot, </a:t>
            </a:r>
          </a:p>
          <a:p>
            <a:pPr marL="0" indent="0">
              <a:buNone/>
            </a:pPr>
            <a:r>
              <a:rPr lang="en-GB" sz="2600" b="1" dirty="0"/>
              <a:t>Man and portmanteau instantly </a:t>
            </a:r>
            <a:r>
              <a:rPr lang="en-GB" sz="2600" b="1" dirty="0" err="1"/>
              <a:t>en</a:t>
            </a:r>
            <a:r>
              <a:rPr lang="en-GB" sz="2600" b="1" dirty="0"/>
              <a:t> route! (102-03)</a:t>
            </a:r>
          </a:p>
          <a:p>
            <a:pPr marL="0" indent="0">
              <a:buNone/>
            </a:pPr>
            <a:r>
              <a:rPr lang="en-GB" dirty="0"/>
              <a:t> </a:t>
            </a:r>
          </a:p>
          <a:p>
            <a:endParaRPr lang="en-GB" dirty="0"/>
          </a:p>
        </p:txBody>
      </p:sp>
    </p:spTree>
    <p:extLst>
      <p:ext uri="{BB962C8B-B14F-4D97-AF65-F5344CB8AC3E}">
        <p14:creationId xmlns:p14="http://schemas.microsoft.com/office/powerpoint/2010/main" val="137239674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0000"/>
                <a:lumMod val="120000"/>
              </a:schemeClr>
            </a:gs>
            <a:gs pos="100000">
              <a:schemeClr val="bg2">
                <a:shade val="98000"/>
                <a:satMod val="120000"/>
                <a:lumMod val="98000"/>
              </a:schemeClr>
            </a:gs>
          </a:gsLst>
          <a:lin ang="5400000" scaled="0"/>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715E9B-2523-4A84-36DB-E81B038EDB13}"/>
              </a:ext>
            </a:extLst>
          </p:cNvPr>
          <p:cNvSpPr>
            <a:spLocks noGrp="1"/>
          </p:cNvSpPr>
          <p:nvPr>
            <p:ph type="title"/>
          </p:nvPr>
        </p:nvSpPr>
        <p:spPr>
          <a:xfrm>
            <a:off x="1687669" y="624110"/>
            <a:ext cx="4137059" cy="1280890"/>
          </a:xfrm>
        </p:spPr>
        <p:txBody>
          <a:bodyPr>
            <a:normAutofit/>
          </a:bodyPr>
          <a:lstStyle/>
          <a:p>
            <a:endParaRPr lang="en-GB" sz="3200"/>
          </a:p>
        </p:txBody>
      </p:sp>
      <p:sp>
        <p:nvSpPr>
          <p:cNvPr id="3" name="Content Placeholder 2">
            <a:extLst>
              <a:ext uri="{FF2B5EF4-FFF2-40B4-BE49-F238E27FC236}">
                <a16:creationId xmlns:a16="http://schemas.microsoft.com/office/drawing/2014/main" id="{BCC5CCAF-CEE3-B8D3-1115-7CC7C7B526CF}"/>
              </a:ext>
            </a:extLst>
          </p:cNvPr>
          <p:cNvSpPr>
            <a:spLocks noGrp="1"/>
          </p:cNvSpPr>
          <p:nvPr>
            <p:ph idx="1"/>
          </p:nvPr>
        </p:nvSpPr>
        <p:spPr>
          <a:xfrm>
            <a:off x="1683956" y="2133600"/>
            <a:ext cx="4140772" cy="3777622"/>
          </a:xfrm>
        </p:spPr>
        <p:txBody>
          <a:bodyPr>
            <a:normAutofit/>
          </a:bodyPr>
          <a:lstStyle/>
          <a:p>
            <a:pPr marL="0" indent="0">
              <a:buNone/>
            </a:pPr>
            <a:r>
              <a:rPr lang="en-GB" sz="2000" b="1" dirty="0">
                <a:solidFill>
                  <a:srgbClr val="000000"/>
                </a:solidFill>
              </a:rPr>
              <a:t>Mississippi Fred McDowell</a:t>
            </a:r>
          </a:p>
        </p:txBody>
      </p:sp>
      <p:pic>
        <p:nvPicPr>
          <p:cNvPr id="1026" name="Picture 2" descr="SONG OF THE DAY Mississippi Fred McDowell – Freight Train Blues |">
            <a:extLst>
              <a:ext uri="{FF2B5EF4-FFF2-40B4-BE49-F238E27FC236}">
                <a16:creationId xmlns:a16="http://schemas.microsoft.com/office/drawing/2014/main" id="{1A186531-5671-5076-D934-92657C133027}"/>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6228686" y="645106"/>
            <a:ext cx="5178086" cy="524774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3592508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a:xfrm>
            <a:off x="1790163" y="489397"/>
            <a:ext cx="9714450" cy="6368603"/>
          </a:xfrm>
        </p:spPr>
        <p:txBody>
          <a:bodyPr>
            <a:normAutofit/>
          </a:bodyPr>
          <a:lstStyle/>
          <a:p>
            <a:pPr marL="0" indent="0">
              <a:buNone/>
            </a:pPr>
            <a:endParaRPr lang="en-GB" b="1" dirty="0"/>
          </a:p>
          <a:p>
            <a:pPr marL="0" indent="0">
              <a:buNone/>
            </a:pPr>
            <a:r>
              <a:rPr lang="en-GB" b="1" dirty="0"/>
              <a:t>Mississippi Fred McDowell, “Freight Train Blues”:</a:t>
            </a:r>
          </a:p>
          <a:p>
            <a:pPr marL="0" indent="0">
              <a:buNone/>
            </a:pPr>
            <a:endParaRPr lang="en-GB" b="1" dirty="0"/>
          </a:p>
          <a:p>
            <a:pPr marL="0" indent="0">
              <a:buNone/>
            </a:pPr>
            <a:r>
              <a:rPr lang="en-GB" b="1" dirty="0"/>
              <a:t>I got on that freight train; I tried to beat my way.</a:t>
            </a:r>
            <a:br>
              <a:rPr lang="en-GB" b="1" dirty="0"/>
            </a:br>
            <a:r>
              <a:rPr lang="en-GB" b="1" dirty="0"/>
              <a:t>Lord, them rocks and gravel, Lord, flew all in my face. (What happened, boy?)</a:t>
            </a:r>
          </a:p>
          <a:p>
            <a:pPr marL="0" indent="0">
              <a:buNone/>
            </a:pPr>
            <a:r>
              <a:rPr lang="en-GB" b="1" dirty="0"/>
              <a:t>I asked the conductor, let me ride it blind. (Okay...)</a:t>
            </a:r>
            <a:br>
              <a:rPr lang="en-GB" b="1" dirty="0"/>
            </a:br>
            <a:r>
              <a:rPr lang="en-GB" b="1" dirty="0"/>
              <a:t>I asked the conductor to let me ride it blind. (What did he say?)</a:t>
            </a:r>
            <a:br>
              <a:rPr lang="en-GB" b="1" dirty="0"/>
            </a:br>
            <a:r>
              <a:rPr lang="en-GB" b="1" dirty="0"/>
              <a:t>Lord, he shook his head, said, "The train </a:t>
            </a:r>
            <a:r>
              <a:rPr lang="en-GB" b="1" dirty="0" err="1"/>
              <a:t>ain't</a:t>
            </a:r>
            <a:r>
              <a:rPr lang="en-GB" b="1" dirty="0"/>
              <a:t> none of mine." (Left you shook up, then...) </a:t>
            </a:r>
          </a:p>
          <a:p>
            <a:pPr marL="0" indent="0">
              <a:buNone/>
            </a:pPr>
            <a:r>
              <a:rPr lang="en-GB" b="1" dirty="0"/>
              <a:t>I got a letter from Hot Spring. I tell you how it was read. (Feel any better, boy.)</a:t>
            </a:r>
            <a:br>
              <a:rPr lang="en-GB" b="1" dirty="0"/>
            </a:br>
            <a:r>
              <a:rPr lang="en-GB" b="1" dirty="0"/>
              <a:t>I got a letter from Hot Spring. I tell you how it was read. Lord, it's come at once, boy: your sure-'</a:t>
            </a:r>
            <a:r>
              <a:rPr lang="en-GB" b="1" dirty="0" err="1"/>
              <a:t>nough</a:t>
            </a:r>
            <a:r>
              <a:rPr lang="en-GB" b="1" dirty="0"/>
              <a:t> gal is dead. (...know whether to go blind, then...)</a:t>
            </a:r>
          </a:p>
          <a:p>
            <a:pPr marL="0" indent="0">
              <a:buNone/>
            </a:pPr>
            <a:r>
              <a:rPr lang="en-GB" b="1" dirty="0"/>
              <a:t>Come at, come at once, sure-'</a:t>
            </a:r>
            <a:r>
              <a:rPr lang="en-GB" b="1" dirty="0" err="1"/>
              <a:t>nough</a:t>
            </a:r>
            <a:r>
              <a:rPr lang="en-GB" b="1" dirty="0"/>
              <a:t> gal, sure-'</a:t>
            </a:r>
            <a:r>
              <a:rPr lang="en-GB" b="1" dirty="0" err="1"/>
              <a:t>nough</a:t>
            </a:r>
            <a:r>
              <a:rPr lang="en-GB" b="1" dirty="0"/>
              <a:t> gal is dead.</a:t>
            </a:r>
            <a:br>
              <a:rPr lang="en-GB" b="1" dirty="0"/>
            </a:br>
            <a:r>
              <a:rPr lang="en-GB" b="1" dirty="0"/>
              <a:t>Said I left my baby </a:t>
            </a:r>
            <a:r>
              <a:rPr lang="en-GB" b="1" dirty="0" err="1"/>
              <a:t>standin</a:t>
            </a:r>
            <a:r>
              <a:rPr lang="en-GB" b="1" dirty="0"/>
              <a:t>' out back door </a:t>
            </a:r>
            <a:r>
              <a:rPr lang="en-GB" b="1" dirty="0" err="1"/>
              <a:t>cryin</a:t>
            </a:r>
            <a:r>
              <a:rPr lang="en-GB" b="1" dirty="0"/>
              <a:t>'. (Felt like </a:t>
            </a:r>
            <a:r>
              <a:rPr lang="en-GB" b="1" dirty="0" err="1"/>
              <a:t>somethin</a:t>
            </a:r>
            <a:r>
              <a:rPr lang="en-GB" b="1" dirty="0"/>
              <a:t>' else.)</a:t>
            </a:r>
            <a:br>
              <a:rPr lang="en-GB" b="1" dirty="0"/>
            </a:br>
            <a:r>
              <a:rPr lang="en-GB" b="1" dirty="0"/>
              <a:t>I left my baby standing out back door </a:t>
            </a:r>
            <a:r>
              <a:rPr lang="en-GB" b="1" dirty="0" err="1"/>
              <a:t>cryin</a:t>
            </a:r>
            <a:r>
              <a:rPr lang="en-GB" b="1" dirty="0"/>
              <a:t>'.</a:t>
            </a:r>
            <a:br>
              <a:rPr lang="en-GB" b="1" dirty="0"/>
            </a:br>
            <a:r>
              <a:rPr lang="en-GB" b="1" dirty="0"/>
              <a:t>I never felt so sorry, Lord, till she said goodbye.</a:t>
            </a:r>
          </a:p>
          <a:p>
            <a:pPr marL="0" indent="0">
              <a:buNone/>
            </a:pPr>
            <a:r>
              <a:rPr lang="en-GB" b="1" dirty="0"/>
              <a:t>Lord, she—, Lord, she said good—, Lord, she said goodbye.</a:t>
            </a:r>
          </a:p>
          <a:p>
            <a:pPr marL="0" indent="0">
              <a:buNone/>
            </a:pPr>
            <a:endParaRPr lang="en-GB" b="1" dirty="0"/>
          </a:p>
        </p:txBody>
      </p:sp>
      <p:pic>
        <p:nvPicPr>
          <p:cNvPr id="4" name="Mississippi Fred McDowell  - Freight Train Blues">
            <a:hlinkClick r:id="" action="ppaction://media"/>
            <a:extLst>
              <a:ext uri="{FF2B5EF4-FFF2-40B4-BE49-F238E27FC236}">
                <a16:creationId xmlns:a16="http://schemas.microsoft.com/office/drawing/2014/main" id="{8F1642AC-438A-9683-AF85-EDF6316E7276}"/>
              </a:ext>
            </a:extLst>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8659380" y="5475143"/>
            <a:ext cx="487363" cy="487363"/>
          </a:xfrm>
          <a:prstGeom prst="rect">
            <a:avLst/>
          </a:prstGeom>
        </p:spPr>
      </p:pic>
    </p:spTree>
    <p:extLst>
      <p:ext uri="{BB962C8B-B14F-4D97-AF65-F5344CB8AC3E}">
        <p14:creationId xmlns:p14="http://schemas.microsoft.com/office/powerpoint/2010/main" val="22007374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88328"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4"/>
                </p:tgtEl>
              </p:cMediaNode>
            </p:audi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7DDFEC-4917-DD2C-1185-6DBE0DD07CD3}"/>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26B90877-D62F-4579-FF28-68985CBB9252}"/>
              </a:ext>
            </a:extLst>
          </p:cNvPr>
          <p:cNvSpPr>
            <a:spLocks noGrp="1"/>
          </p:cNvSpPr>
          <p:nvPr>
            <p:ph idx="1"/>
          </p:nvPr>
        </p:nvSpPr>
        <p:spPr/>
        <p:txBody>
          <a:bodyPr/>
          <a:lstStyle/>
          <a:p>
            <a:endParaRPr lang="en-GB"/>
          </a:p>
        </p:txBody>
      </p:sp>
      <p:pic>
        <p:nvPicPr>
          <p:cNvPr id="3078" name="Picture 6">
            <a:extLst>
              <a:ext uri="{FF2B5EF4-FFF2-40B4-BE49-F238E27FC236}">
                <a16:creationId xmlns:a16="http://schemas.microsoft.com/office/drawing/2014/main" id="{6AFECC12-EA11-90FB-6D94-37063D0FB33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89211" y="573984"/>
            <a:ext cx="7939513" cy="595463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2436656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endParaRPr lang="en-GB"/>
          </a:p>
        </p:txBody>
      </p:sp>
      <p:sp>
        <p:nvSpPr>
          <p:cNvPr id="3" name="Content Placeholder 2"/>
          <p:cNvSpPr>
            <a:spLocks noGrp="1"/>
          </p:cNvSpPr>
          <p:nvPr>
            <p:ph idx="1"/>
          </p:nvPr>
        </p:nvSpPr>
        <p:spPr>
          <a:xfrm>
            <a:off x="1484243" y="624109"/>
            <a:ext cx="10270435" cy="5816447"/>
          </a:xfrm>
        </p:spPr>
        <p:txBody>
          <a:bodyPr numCol="2">
            <a:normAutofit fontScale="25000" lnSpcReduction="20000"/>
          </a:bodyPr>
          <a:lstStyle/>
          <a:p>
            <a:pPr>
              <a:buNone/>
            </a:pPr>
            <a:r>
              <a:rPr lang="en-GB" sz="7200" dirty="0"/>
              <a:t>	</a:t>
            </a:r>
            <a:r>
              <a:rPr lang="en-GB" sz="7200" b="1" dirty="0"/>
              <a:t>“Roadrunner”, The Modern Lovers (1970)</a:t>
            </a:r>
            <a:br>
              <a:rPr lang="en-GB" sz="4500" b="1" dirty="0"/>
            </a:br>
            <a:br>
              <a:rPr lang="en-GB" sz="7200" b="1" dirty="0"/>
            </a:br>
            <a:r>
              <a:rPr lang="en-GB" sz="7200" b="1" dirty="0"/>
              <a:t>Roadrunner, roadrunner</a:t>
            </a:r>
            <a:br>
              <a:rPr lang="en-GB" sz="7200" b="1" dirty="0"/>
            </a:br>
            <a:r>
              <a:rPr lang="en-GB" sz="7200" b="1" dirty="0"/>
              <a:t>Going faster miles an hour</a:t>
            </a:r>
            <a:br>
              <a:rPr lang="en-GB" sz="7200" b="1" dirty="0"/>
            </a:br>
            <a:r>
              <a:rPr lang="en-GB" sz="7200" b="1" dirty="0" err="1"/>
              <a:t>Gonna</a:t>
            </a:r>
            <a:r>
              <a:rPr lang="en-GB" sz="7200" b="1" dirty="0"/>
              <a:t> drive past the Stop 'n' Shop</a:t>
            </a:r>
            <a:br>
              <a:rPr lang="en-GB" sz="7200" b="1" dirty="0"/>
            </a:br>
            <a:r>
              <a:rPr lang="en-GB" sz="7200" b="1" dirty="0"/>
              <a:t>With the radio on</a:t>
            </a:r>
            <a:br>
              <a:rPr lang="en-GB" sz="7200" b="1" dirty="0"/>
            </a:br>
            <a:r>
              <a:rPr lang="en-GB" sz="7200" b="1" dirty="0"/>
              <a:t>I'm in love with Massachusetts</a:t>
            </a:r>
            <a:br>
              <a:rPr lang="en-GB" sz="7200" b="1" dirty="0"/>
            </a:br>
            <a:r>
              <a:rPr lang="en-GB" sz="7200" b="1" dirty="0"/>
              <a:t>And the neon when it's cold outside</a:t>
            </a:r>
            <a:br>
              <a:rPr lang="en-GB" sz="7200" b="1" dirty="0"/>
            </a:br>
            <a:r>
              <a:rPr lang="en-GB" sz="7200" b="1" dirty="0"/>
              <a:t>And the highway when it's late at night</a:t>
            </a:r>
            <a:br>
              <a:rPr lang="en-GB" sz="7200" b="1" dirty="0"/>
            </a:br>
            <a:r>
              <a:rPr lang="en-GB" sz="7200" b="1" dirty="0"/>
              <a:t>Got the radio on</a:t>
            </a:r>
            <a:br>
              <a:rPr lang="en-GB" sz="7200" b="1" dirty="0"/>
            </a:br>
            <a:r>
              <a:rPr lang="en-GB" sz="7200" b="1" dirty="0"/>
              <a:t>I'm like the roadrunner</a:t>
            </a:r>
            <a:br>
              <a:rPr lang="en-GB" sz="7200" b="1" dirty="0"/>
            </a:br>
            <a:br>
              <a:rPr lang="en-GB" sz="7200" b="1" dirty="0"/>
            </a:br>
            <a:r>
              <a:rPr lang="en-GB" sz="7200" b="1" dirty="0"/>
              <a:t>Alright</a:t>
            </a:r>
            <a:br>
              <a:rPr lang="en-GB" sz="7200" b="1" dirty="0"/>
            </a:br>
            <a:r>
              <a:rPr lang="en-GB" sz="7200" b="1" dirty="0"/>
              <a:t>I'm in love with modern moonlight</a:t>
            </a:r>
            <a:br>
              <a:rPr lang="en-GB" sz="7200" b="1" dirty="0"/>
            </a:br>
            <a:r>
              <a:rPr lang="en-GB" sz="7200" b="1" dirty="0"/>
              <a:t>128 when it's dark outside</a:t>
            </a:r>
            <a:br>
              <a:rPr lang="en-GB" sz="7200" b="1" dirty="0"/>
            </a:br>
            <a:r>
              <a:rPr lang="en-GB" sz="7200" b="1" dirty="0"/>
              <a:t>I'm in love with Massachusetts</a:t>
            </a:r>
            <a:br>
              <a:rPr lang="en-GB" sz="7200" b="1" dirty="0"/>
            </a:br>
            <a:r>
              <a:rPr lang="en-GB" sz="7200" b="1" dirty="0"/>
              <a:t>I'm in love with the radio on</a:t>
            </a:r>
            <a:br>
              <a:rPr lang="en-GB" sz="7200" b="1" dirty="0"/>
            </a:br>
            <a:r>
              <a:rPr lang="en-GB" sz="7200" b="1" dirty="0"/>
              <a:t>It helps me from being alone late at night</a:t>
            </a:r>
            <a:br>
              <a:rPr lang="en-GB" sz="7200" b="1" dirty="0"/>
            </a:br>
            <a:r>
              <a:rPr lang="en-GB" sz="7200" b="1" dirty="0"/>
              <a:t>It helps me from being lonely late at night</a:t>
            </a:r>
            <a:br>
              <a:rPr lang="en-GB" sz="7200" b="1" dirty="0"/>
            </a:br>
            <a:r>
              <a:rPr lang="en-GB" sz="7200" b="1" dirty="0"/>
              <a:t>I don't feel so bad now in the car</a:t>
            </a:r>
            <a:br>
              <a:rPr lang="en-GB" sz="7200" b="1" dirty="0"/>
            </a:br>
            <a:r>
              <a:rPr lang="en-GB" sz="7200" b="1" dirty="0"/>
              <a:t>Don't feel so alone, got the radio on</a:t>
            </a:r>
            <a:br>
              <a:rPr lang="en-GB" sz="7200" b="1" dirty="0"/>
            </a:br>
            <a:r>
              <a:rPr lang="en-GB" sz="7200" b="1" dirty="0"/>
              <a:t>Like the roadrunner</a:t>
            </a:r>
            <a:br>
              <a:rPr lang="en-GB" sz="7200" b="1" dirty="0"/>
            </a:br>
            <a:r>
              <a:rPr lang="en-GB" sz="7200" b="1" dirty="0"/>
              <a:t>That's right</a:t>
            </a:r>
          </a:p>
          <a:p>
            <a:pPr>
              <a:buNone/>
            </a:pPr>
            <a:r>
              <a:rPr lang="en-GB" sz="7200" dirty="0"/>
              <a:t>	</a:t>
            </a:r>
          </a:p>
          <a:p>
            <a:pPr>
              <a:buNone/>
            </a:pPr>
            <a:r>
              <a:rPr lang="en-GB" sz="4800" b="1" dirty="0"/>
              <a:t>	</a:t>
            </a:r>
          </a:p>
          <a:p>
            <a:pPr>
              <a:buNone/>
            </a:pPr>
            <a:endParaRPr lang="en-GB" sz="4800" b="1" dirty="0"/>
          </a:p>
          <a:p>
            <a:pPr>
              <a:buNone/>
            </a:pPr>
            <a:endParaRPr lang="en-GB" sz="4800" b="1" dirty="0"/>
          </a:p>
          <a:p>
            <a:pPr>
              <a:buNone/>
            </a:pPr>
            <a:endParaRPr lang="en-GB" sz="4800" b="1" dirty="0"/>
          </a:p>
          <a:p>
            <a:pPr>
              <a:buNone/>
            </a:pPr>
            <a:endParaRPr lang="en-GB" sz="7200" b="1" dirty="0"/>
          </a:p>
          <a:p>
            <a:pPr>
              <a:buNone/>
            </a:pPr>
            <a:r>
              <a:rPr lang="en-GB" sz="7200" b="1" dirty="0"/>
              <a:t>	Said welcome to the spirit of 1956</a:t>
            </a:r>
            <a:br>
              <a:rPr lang="en-GB" sz="7200" b="1" dirty="0"/>
            </a:br>
            <a:r>
              <a:rPr lang="en-GB" sz="7200" b="1" dirty="0"/>
              <a:t>Patient in the bushes next to '57</a:t>
            </a:r>
            <a:br>
              <a:rPr lang="en-GB" sz="7200" b="1" dirty="0"/>
            </a:br>
            <a:r>
              <a:rPr lang="en-GB" sz="7200" b="1" dirty="0"/>
              <a:t>The highway is your girlfriend as you go by quick</a:t>
            </a:r>
            <a:br>
              <a:rPr lang="en-GB" sz="7200" b="1" dirty="0"/>
            </a:br>
            <a:r>
              <a:rPr lang="en-GB" sz="7200" b="1" dirty="0"/>
              <a:t>Suburban trees, suburban speed</a:t>
            </a:r>
            <a:br>
              <a:rPr lang="en-GB" sz="7200" b="1" dirty="0"/>
            </a:br>
            <a:r>
              <a:rPr lang="en-GB" sz="7200" b="1" dirty="0"/>
              <a:t>And it smells like heaven</a:t>
            </a:r>
            <a:br>
              <a:rPr lang="en-GB" sz="7200" b="1" dirty="0"/>
            </a:br>
            <a:r>
              <a:rPr lang="en-GB" sz="7200" b="1" dirty="0"/>
              <a:t>And I say roadrunner once</a:t>
            </a:r>
            <a:br>
              <a:rPr lang="en-GB" sz="7200" b="1" dirty="0"/>
            </a:br>
            <a:r>
              <a:rPr lang="en-GB" sz="7200" b="1" dirty="0"/>
              <a:t>Roadrunner twice</a:t>
            </a:r>
            <a:br>
              <a:rPr lang="en-GB" sz="7200" b="1" dirty="0"/>
            </a:br>
            <a:r>
              <a:rPr lang="en-GB" sz="7200" b="1" dirty="0"/>
              <a:t>I'm in love with rock &amp; roll and I'll be out all night</a:t>
            </a:r>
            <a:br>
              <a:rPr lang="en-GB" sz="7200" b="1" dirty="0"/>
            </a:br>
            <a:r>
              <a:rPr lang="en-GB" sz="7200" b="1" dirty="0"/>
              <a:t>Roadrunner</a:t>
            </a:r>
            <a:br>
              <a:rPr lang="en-GB" sz="7200" b="1" dirty="0"/>
            </a:br>
            <a:r>
              <a:rPr lang="en-GB" sz="7200" b="1" dirty="0"/>
              <a:t>That's right</a:t>
            </a:r>
            <a:br>
              <a:rPr lang="en-GB" sz="7200" b="1" dirty="0"/>
            </a:br>
            <a:br>
              <a:rPr lang="en-GB" sz="7200" b="1" dirty="0"/>
            </a:br>
            <a:r>
              <a:rPr lang="en-GB" sz="7200" b="1" dirty="0"/>
              <a:t>Well now</a:t>
            </a:r>
            <a:br>
              <a:rPr lang="en-GB" sz="7200" b="1" dirty="0"/>
            </a:br>
            <a:r>
              <a:rPr lang="en-GB" sz="7200" b="1" dirty="0"/>
              <a:t>Roadrunner, roadrunner</a:t>
            </a:r>
            <a:br>
              <a:rPr lang="en-GB" sz="7200" b="1" dirty="0"/>
            </a:br>
            <a:r>
              <a:rPr lang="en-GB" sz="7200" b="1" dirty="0"/>
              <a:t>Going faster miles an hour</a:t>
            </a:r>
            <a:br>
              <a:rPr lang="en-GB" sz="7200" b="1" dirty="0"/>
            </a:br>
            <a:r>
              <a:rPr lang="en-GB" sz="7200" b="1" dirty="0" err="1"/>
              <a:t>Gonna</a:t>
            </a:r>
            <a:r>
              <a:rPr lang="en-GB" sz="7200" b="1" dirty="0"/>
              <a:t> drive to the Stop 'n' Shop</a:t>
            </a:r>
            <a:br>
              <a:rPr lang="en-GB" sz="7200" b="1" dirty="0"/>
            </a:br>
            <a:r>
              <a:rPr lang="en-GB" sz="7200" b="1" dirty="0"/>
              <a:t>With the radio on at night</a:t>
            </a:r>
            <a:br>
              <a:rPr lang="en-GB" sz="7200" b="1" dirty="0"/>
            </a:br>
            <a:r>
              <a:rPr lang="en-GB" sz="7200" b="1" dirty="0"/>
              <a:t>And me in love with modern moonlight</a:t>
            </a:r>
            <a:br>
              <a:rPr lang="en-GB" sz="7200" b="1" dirty="0"/>
            </a:br>
            <a:r>
              <a:rPr lang="en-GB" sz="7200" b="1" dirty="0"/>
              <a:t>Me in love with modern rock &amp; roll</a:t>
            </a:r>
            <a:br>
              <a:rPr lang="en-GB" sz="7200" b="1" dirty="0"/>
            </a:br>
            <a:r>
              <a:rPr lang="en-GB" sz="7200" b="1" dirty="0"/>
              <a:t>Modern girls and modern rock &amp; roll</a:t>
            </a:r>
            <a:br>
              <a:rPr lang="en-GB" sz="7200" b="1" dirty="0"/>
            </a:br>
            <a:r>
              <a:rPr lang="en-GB" sz="7200" b="1" dirty="0"/>
              <a:t>Don't feel so alone, got the radio on</a:t>
            </a:r>
            <a:br>
              <a:rPr lang="en-GB" sz="7200" b="1" dirty="0"/>
            </a:br>
            <a:r>
              <a:rPr lang="en-GB" sz="7200" b="1" dirty="0"/>
              <a:t>Like the roadrunner</a:t>
            </a:r>
          </a:p>
          <a:p>
            <a:pPr>
              <a:buNone/>
            </a:pPr>
            <a:br>
              <a:rPr lang="en-GB" dirty="0"/>
            </a:br>
            <a:br>
              <a:rPr lang="en-GB" dirty="0"/>
            </a:br>
            <a:endParaRPr lang="en-GB" dirty="0"/>
          </a:p>
        </p:txBody>
      </p:sp>
      <p:sp>
        <p:nvSpPr>
          <p:cNvPr id="5" name="Content Placeholder 4"/>
          <p:cNvSpPr>
            <a:spLocks noGrp="1"/>
          </p:cNvSpPr>
          <p:nvPr>
            <p:ph sz="half" idx="4294967295"/>
          </p:nvPr>
        </p:nvSpPr>
        <p:spPr>
          <a:xfrm>
            <a:off x="6351588" y="692150"/>
            <a:ext cx="4316412" cy="6165850"/>
          </a:xfrm>
        </p:spPr>
        <p:txBody>
          <a:bodyPr>
            <a:noAutofit/>
          </a:bodyPr>
          <a:lstStyle/>
          <a:p>
            <a:pPr>
              <a:buNone/>
            </a:pPr>
            <a:r>
              <a:rPr lang="en-GB" dirty="0"/>
              <a:t>	</a:t>
            </a:r>
          </a:p>
          <a:p>
            <a:pPr>
              <a:buNone/>
            </a:pPr>
            <a:endParaRPr lang="en-GB" dirty="0"/>
          </a:p>
        </p:txBody>
      </p:sp>
      <p:pic>
        <p:nvPicPr>
          <p:cNvPr id="2" name="The Modern Lovers - Roadrunner">
            <a:hlinkClick r:id="" action="ppaction://media"/>
            <a:extLst>
              <a:ext uri="{FF2B5EF4-FFF2-40B4-BE49-F238E27FC236}">
                <a16:creationId xmlns:a16="http://schemas.microsoft.com/office/drawing/2014/main" id="{6094BA7D-CB72-4EEF-CFD0-62146B993A45}"/>
              </a:ext>
            </a:extLst>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2105562" y="5918234"/>
            <a:ext cx="487363" cy="487363"/>
          </a:xfrm>
          <a:prstGeom prst="rect">
            <a:avLst/>
          </a:prstGeom>
        </p:spPr>
      </p:pic>
    </p:spTree>
    <p:extLst>
      <p:ext uri="{BB962C8B-B14F-4D97-AF65-F5344CB8AC3E}">
        <p14:creationId xmlns:p14="http://schemas.microsoft.com/office/powerpoint/2010/main" val="5026549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246144"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2"/>
                </p:tgtEl>
              </p:cMediaNode>
            </p:audio>
          </p:childTnLst>
        </p:cTn>
      </p:par>
    </p:tnLst>
  </p:timing>
</p:sld>
</file>

<file path=ppt/theme/theme1.xml><?xml version="1.0" encoding="utf-8"?>
<a:theme xmlns:a="http://schemas.openxmlformats.org/drawingml/2006/main" name="Wisp">
  <a:themeElements>
    <a:clrScheme name="Blue II">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EAC1C"/>
      </a:hlink>
      <a:folHlink>
        <a:srgbClr val="B26B02"/>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4F34B87B-9C7A-41AE-A6CB-48536223DFF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Wisp</Template>
  <TotalTime>3848</TotalTime>
  <Words>1952</Words>
  <Application>Microsoft Office PowerPoint</Application>
  <PresentationFormat>Widescreen</PresentationFormat>
  <Paragraphs>69</Paragraphs>
  <Slides>19</Slides>
  <Notes>0</Notes>
  <HiddenSlides>0</HiddenSlides>
  <MMClips>2</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19</vt:i4>
      </vt:variant>
    </vt:vector>
  </HeadingPairs>
  <TitlesOfParts>
    <vt:vector size="27" baseType="lpstr">
      <vt:lpstr>Arial</vt:lpstr>
      <vt:lpstr>Calibri</vt:lpstr>
      <vt:lpstr>Calibri Light</vt:lpstr>
      <vt:lpstr>Century Gothic</vt:lpstr>
      <vt:lpstr>Century Gothic body</vt:lpstr>
      <vt:lpstr>Wingdings 3</vt:lpstr>
      <vt:lpstr>Wisp</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Michael Niblett</dc:creator>
  <cp:lastModifiedBy>Niblett, Michael</cp:lastModifiedBy>
  <cp:revision>19</cp:revision>
  <dcterms:created xsi:type="dcterms:W3CDTF">2017-01-10T20:42:55Z</dcterms:created>
  <dcterms:modified xsi:type="dcterms:W3CDTF">2024-01-29T15:24:32Z</dcterms:modified>
</cp:coreProperties>
</file>