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3" r:id="rId7"/>
    <p:sldId id="262" r:id="rId8"/>
    <p:sldId id="264" r:id="rId9"/>
    <p:sldId id="265" r:id="rId10"/>
    <p:sldId id="267" r:id="rId11"/>
    <p:sldId id="268" r:id="rId12"/>
    <p:sldId id="269" r:id="rId13"/>
    <p:sldId id="270" r:id="rId14"/>
    <p:sldId id="271" r:id="rId15"/>
    <p:sldId id="272" r:id="rId16"/>
    <p:sldId id="27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686"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D64C3-D562-345A-3055-AD5B7951FF5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0340D5E-0ECB-7345-E1D7-2CCC8D6109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A5949DA-8589-8975-C3D6-97A8780460A8}"/>
              </a:ext>
            </a:extLst>
          </p:cNvPr>
          <p:cNvSpPr>
            <a:spLocks noGrp="1"/>
          </p:cNvSpPr>
          <p:nvPr>
            <p:ph type="dt" sz="half" idx="10"/>
          </p:nvPr>
        </p:nvSpPr>
        <p:spPr/>
        <p:txBody>
          <a:bodyPr/>
          <a:lstStyle/>
          <a:p>
            <a:fld id="{39E74A33-124F-43B0-86A7-80219967AAE0}" type="datetimeFigureOut">
              <a:rPr lang="en-GB" smtClean="0"/>
              <a:t>12/02/2024</a:t>
            </a:fld>
            <a:endParaRPr lang="en-GB"/>
          </a:p>
        </p:txBody>
      </p:sp>
      <p:sp>
        <p:nvSpPr>
          <p:cNvPr id="5" name="Footer Placeholder 4">
            <a:extLst>
              <a:ext uri="{FF2B5EF4-FFF2-40B4-BE49-F238E27FC236}">
                <a16:creationId xmlns:a16="http://schemas.microsoft.com/office/drawing/2014/main" id="{BC7350D3-B2C6-8DFF-691D-0786C298A1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766A54-A621-CE64-0268-83390EB03824}"/>
              </a:ext>
            </a:extLst>
          </p:cNvPr>
          <p:cNvSpPr>
            <a:spLocks noGrp="1"/>
          </p:cNvSpPr>
          <p:nvPr>
            <p:ph type="sldNum" sz="quarter" idx="12"/>
          </p:nvPr>
        </p:nvSpPr>
        <p:spPr/>
        <p:txBody>
          <a:bodyPr/>
          <a:lstStyle/>
          <a:p>
            <a:fld id="{8C86E7DF-6524-48C0-807C-472C019B6EBF}" type="slidenum">
              <a:rPr lang="en-GB" smtClean="0"/>
              <a:t>‹#›</a:t>
            </a:fld>
            <a:endParaRPr lang="en-GB"/>
          </a:p>
        </p:txBody>
      </p:sp>
    </p:spTree>
    <p:extLst>
      <p:ext uri="{BB962C8B-B14F-4D97-AF65-F5344CB8AC3E}">
        <p14:creationId xmlns:p14="http://schemas.microsoft.com/office/powerpoint/2010/main" val="174957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306A9-12E3-8C79-62E9-49231902D27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3EB6375-1A0C-2ED2-8FAD-D6D9D8DBED0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4BD6401-09CF-BA23-C92B-65D1454D2365}"/>
              </a:ext>
            </a:extLst>
          </p:cNvPr>
          <p:cNvSpPr>
            <a:spLocks noGrp="1"/>
          </p:cNvSpPr>
          <p:nvPr>
            <p:ph type="dt" sz="half" idx="10"/>
          </p:nvPr>
        </p:nvSpPr>
        <p:spPr/>
        <p:txBody>
          <a:bodyPr/>
          <a:lstStyle/>
          <a:p>
            <a:fld id="{39E74A33-124F-43B0-86A7-80219967AAE0}" type="datetimeFigureOut">
              <a:rPr lang="en-GB" smtClean="0"/>
              <a:t>12/02/2024</a:t>
            </a:fld>
            <a:endParaRPr lang="en-GB"/>
          </a:p>
        </p:txBody>
      </p:sp>
      <p:sp>
        <p:nvSpPr>
          <p:cNvPr id="5" name="Footer Placeholder 4">
            <a:extLst>
              <a:ext uri="{FF2B5EF4-FFF2-40B4-BE49-F238E27FC236}">
                <a16:creationId xmlns:a16="http://schemas.microsoft.com/office/drawing/2014/main" id="{1B1921AA-9CAB-4C02-A5DB-B423AADE79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637F4B-6BE5-75CB-FB7D-CEB4E69D5BF7}"/>
              </a:ext>
            </a:extLst>
          </p:cNvPr>
          <p:cNvSpPr>
            <a:spLocks noGrp="1"/>
          </p:cNvSpPr>
          <p:nvPr>
            <p:ph type="sldNum" sz="quarter" idx="12"/>
          </p:nvPr>
        </p:nvSpPr>
        <p:spPr/>
        <p:txBody>
          <a:bodyPr/>
          <a:lstStyle/>
          <a:p>
            <a:fld id="{8C86E7DF-6524-48C0-807C-472C019B6EBF}" type="slidenum">
              <a:rPr lang="en-GB" smtClean="0"/>
              <a:t>‹#›</a:t>
            </a:fld>
            <a:endParaRPr lang="en-GB"/>
          </a:p>
        </p:txBody>
      </p:sp>
    </p:spTree>
    <p:extLst>
      <p:ext uri="{BB962C8B-B14F-4D97-AF65-F5344CB8AC3E}">
        <p14:creationId xmlns:p14="http://schemas.microsoft.com/office/powerpoint/2010/main" val="1077801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D85F113-A6E3-9E06-C73A-B10DB578107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CDC84F3-076F-6C73-5912-ED8C2A49AD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C9A297-8AE7-2262-AEFE-1D9EAE2C2B25}"/>
              </a:ext>
            </a:extLst>
          </p:cNvPr>
          <p:cNvSpPr>
            <a:spLocks noGrp="1"/>
          </p:cNvSpPr>
          <p:nvPr>
            <p:ph type="dt" sz="half" idx="10"/>
          </p:nvPr>
        </p:nvSpPr>
        <p:spPr/>
        <p:txBody>
          <a:bodyPr/>
          <a:lstStyle/>
          <a:p>
            <a:fld id="{39E74A33-124F-43B0-86A7-80219967AAE0}" type="datetimeFigureOut">
              <a:rPr lang="en-GB" smtClean="0"/>
              <a:t>12/02/2024</a:t>
            </a:fld>
            <a:endParaRPr lang="en-GB"/>
          </a:p>
        </p:txBody>
      </p:sp>
      <p:sp>
        <p:nvSpPr>
          <p:cNvPr id="5" name="Footer Placeholder 4">
            <a:extLst>
              <a:ext uri="{FF2B5EF4-FFF2-40B4-BE49-F238E27FC236}">
                <a16:creationId xmlns:a16="http://schemas.microsoft.com/office/drawing/2014/main" id="{4D7115E3-CF2E-D339-ED9B-DEE2F8646C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9F75BEB-9A28-815C-61CC-16939E039B2A}"/>
              </a:ext>
            </a:extLst>
          </p:cNvPr>
          <p:cNvSpPr>
            <a:spLocks noGrp="1"/>
          </p:cNvSpPr>
          <p:nvPr>
            <p:ph type="sldNum" sz="quarter" idx="12"/>
          </p:nvPr>
        </p:nvSpPr>
        <p:spPr/>
        <p:txBody>
          <a:bodyPr/>
          <a:lstStyle/>
          <a:p>
            <a:fld id="{8C86E7DF-6524-48C0-807C-472C019B6EBF}" type="slidenum">
              <a:rPr lang="en-GB" smtClean="0"/>
              <a:t>‹#›</a:t>
            </a:fld>
            <a:endParaRPr lang="en-GB"/>
          </a:p>
        </p:txBody>
      </p:sp>
    </p:spTree>
    <p:extLst>
      <p:ext uri="{BB962C8B-B14F-4D97-AF65-F5344CB8AC3E}">
        <p14:creationId xmlns:p14="http://schemas.microsoft.com/office/powerpoint/2010/main" val="2668375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89CFE-ABF3-5D0B-47FA-AC3EF4C118C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8C51E55-9C42-B184-169D-3840FE9FA4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D522D8-AF6A-24A8-7B4C-FE8DB5131128}"/>
              </a:ext>
            </a:extLst>
          </p:cNvPr>
          <p:cNvSpPr>
            <a:spLocks noGrp="1"/>
          </p:cNvSpPr>
          <p:nvPr>
            <p:ph type="dt" sz="half" idx="10"/>
          </p:nvPr>
        </p:nvSpPr>
        <p:spPr/>
        <p:txBody>
          <a:bodyPr/>
          <a:lstStyle/>
          <a:p>
            <a:fld id="{39E74A33-124F-43B0-86A7-80219967AAE0}" type="datetimeFigureOut">
              <a:rPr lang="en-GB" smtClean="0"/>
              <a:t>12/02/2024</a:t>
            </a:fld>
            <a:endParaRPr lang="en-GB"/>
          </a:p>
        </p:txBody>
      </p:sp>
      <p:sp>
        <p:nvSpPr>
          <p:cNvPr id="5" name="Footer Placeholder 4">
            <a:extLst>
              <a:ext uri="{FF2B5EF4-FFF2-40B4-BE49-F238E27FC236}">
                <a16:creationId xmlns:a16="http://schemas.microsoft.com/office/drawing/2014/main" id="{5F1EDBC8-E324-EAD5-1363-D23312C8E2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9AE2B4-0D63-6CD7-F698-BD312B859331}"/>
              </a:ext>
            </a:extLst>
          </p:cNvPr>
          <p:cNvSpPr>
            <a:spLocks noGrp="1"/>
          </p:cNvSpPr>
          <p:nvPr>
            <p:ph type="sldNum" sz="quarter" idx="12"/>
          </p:nvPr>
        </p:nvSpPr>
        <p:spPr/>
        <p:txBody>
          <a:bodyPr/>
          <a:lstStyle/>
          <a:p>
            <a:fld id="{8C86E7DF-6524-48C0-807C-472C019B6EBF}" type="slidenum">
              <a:rPr lang="en-GB" smtClean="0"/>
              <a:t>‹#›</a:t>
            </a:fld>
            <a:endParaRPr lang="en-GB"/>
          </a:p>
        </p:txBody>
      </p:sp>
    </p:spTree>
    <p:extLst>
      <p:ext uri="{BB962C8B-B14F-4D97-AF65-F5344CB8AC3E}">
        <p14:creationId xmlns:p14="http://schemas.microsoft.com/office/powerpoint/2010/main" val="3991011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A8CFB-00BD-4F5A-F433-DEA91B2E6FF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D1B6F00-26C5-C6A9-0D61-368C15784B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7D3127-CDE8-4421-01FA-C5C8241E5074}"/>
              </a:ext>
            </a:extLst>
          </p:cNvPr>
          <p:cNvSpPr>
            <a:spLocks noGrp="1"/>
          </p:cNvSpPr>
          <p:nvPr>
            <p:ph type="dt" sz="half" idx="10"/>
          </p:nvPr>
        </p:nvSpPr>
        <p:spPr/>
        <p:txBody>
          <a:bodyPr/>
          <a:lstStyle/>
          <a:p>
            <a:fld id="{39E74A33-124F-43B0-86A7-80219967AAE0}" type="datetimeFigureOut">
              <a:rPr lang="en-GB" smtClean="0"/>
              <a:t>12/02/2024</a:t>
            </a:fld>
            <a:endParaRPr lang="en-GB"/>
          </a:p>
        </p:txBody>
      </p:sp>
      <p:sp>
        <p:nvSpPr>
          <p:cNvPr id="5" name="Footer Placeholder 4">
            <a:extLst>
              <a:ext uri="{FF2B5EF4-FFF2-40B4-BE49-F238E27FC236}">
                <a16:creationId xmlns:a16="http://schemas.microsoft.com/office/drawing/2014/main" id="{2C58FE6D-92E6-35E4-B4DD-B6A1713512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808FE4-41FD-8190-F560-06E499DA1587}"/>
              </a:ext>
            </a:extLst>
          </p:cNvPr>
          <p:cNvSpPr>
            <a:spLocks noGrp="1"/>
          </p:cNvSpPr>
          <p:nvPr>
            <p:ph type="sldNum" sz="quarter" idx="12"/>
          </p:nvPr>
        </p:nvSpPr>
        <p:spPr/>
        <p:txBody>
          <a:bodyPr/>
          <a:lstStyle/>
          <a:p>
            <a:fld id="{8C86E7DF-6524-48C0-807C-472C019B6EBF}" type="slidenum">
              <a:rPr lang="en-GB" smtClean="0"/>
              <a:t>‹#›</a:t>
            </a:fld>
            <a:endParaRPr lang="en-GB"/>
          </a:p>
        </p:txBody>
      </p:sp>
    </p:spTree>
    <p:extLst>
      <p:ext uri="{BB962C8B-B14F-4D97-AF65-F5344CB8AC3E}">
        <p14:creationId xmlns:p14="http://schemas.microsoft.com/office/powerpoint/2010/main" val="252250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F2081-8F89-A676-8518-14C31F7C541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0787BB3-A5BD-8DD6-A693-2A6DBDDA9A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9783B68-386E-5FC2-6DE6-AAB2563654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7035F7E-3028-B401-4812-6DAF660EBEEE}"/>
              </a:ext>
            </a:extLst>
          </p:cNvPr>
          <p:cNvSpPr>
            <a:spLocks noGrp="1"/>
          </p:cNvSpPr>
          <p:nvPr>
            <p:ph type="dt" sz="half" idx="10"/>
          </p:nvPr>
        </p:nvSpPr>
        <p:spPr/>
        <p:txBody>
          <a:bodyPr/>
          <a:lstStyle/>
          <a:p>
            <a:fld id="{39E74A33-124F-43B0-86A7-80219967AAE0}" type="datetimeFigureOut">
              <a:rPr lang="en-GB" smtClean="0"/>
              <a:t>12/02/2024</a:t>
            </a:fld>
            <a:endParaRPr lang="en-GB"/>
          </a:p>
        </p:txBody>
      </p:sp>
      <p:sp>
        <p:nvSpPr>
          <p:cNvPr id="6" name="Footer Placeholder 5">
            <a:extLst>
              <a:ext uri="{FF2B5EF4-FFF2-40B4-BE49-F238E27FC236}">
                <a16:creationId xmlns:a16="http://schemas.microsoft.com/office/drawing/2014/main" id="{A4A63404-1ACD-9788-DABC-5D36A3B86D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E350999-52D2-1FBD-CB95-8A82EE03AB43}"/>
              </a:ext>
            </a:extLst>
          </p:cNvPr>
          <p:cNvSpPr>
            <a:spLocks noGrp="1"/>
          </p:cNvSpPr>
          <p:nvPr>
            <p:ph type="sldNum" sz="quarter" idx="12"/>
          </p:nvPr>
        </p:nvSpPr>
        <p:spPr/>
        <p:txBody>
          <a:bodyPr/>
          <a:lstStyle/>
          <a:p>
            <a:fld id="{8C86E7DF-6524-48C0-807C-472C019B6EBF}" type="slidenum">
              <a:rPr lang="en-GB" smtClean="0"/>
              <a:t>‹#›</a:t>
            </a:fld>
            <a:endParaRPr lang="en-GB"/>
          </a:p>
        </p:txBody>
      </p:sp>
    </p:spTree>
    <p:extLst>
      <p:ext uri="{BB962C8B-B14F-4D97-AF65-F5344CB8AC3E}">
        <p14:creationId xmlns:p14="http://schemas.microsoft.com/office/powerpoint/2010/main" val="3475342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19098-98E3-CB86-8032-7FC446E614C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7679DFD-AE8A-2750-3D48-749EDAB870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FA6A1D-2CF5-CBF6-D9B4-11136F79A1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D515157-C28C-CE0A-917E-338E048C44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DFDC356-4672-0616-6F79-F3C881480C4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E7AAA4A-7574-5648-899A-2087AA22C021}"/>
              </a:ext>
            </a:extLst>
          </p:cNvPr>
          <p:cNvSpPr>
            <a:spLocks noGrp="1"/>
          </p:cNvSpPr>
          <p:nvPr>
            <p:ph type="dt" sz="half" idx="10"/>
          </p:nvPr>
        </p:nvSpPr>
        <p:spPr/>
        <p:txBody>
          <a:bodyPr/>
          <a:lstStyle/>
          <a:p>
            <a:fld id="{39E74A33-124F-43B0-86A7-80219967AAE0}" type="datetimeFigureOut">
              <a:rPr lang="en-GB" smtClean="0"/>
              <a:t>12/02/2024</a:t>
            </a:fld>
            <a:endParaRPr lang="en-GB"/>
          </a:p>
        </p:txBody>
      </p:sp>
      <p:sp>
        <p:nvSpPr>
          <p:cNvPr id="8" name="Footer Placeholder 7">
            <a:extLst>
              <a:ext uri="{FF2B5EF4-FFF2-40B4-BE49-F238E27FC236}">
                <a16:creationId xmlns:a16="http://schemas.microsoft.com/office/drawing/2014/main" id="{1FC4C7BC-A666-0C6A-9E76-E5523E5C037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546CB44-8F6B-5253-65BA-9A705C1787E7}"/>
              </a:ext>
            </a:extLst>
          </p:cNvPr>
          <p:cNvSpPr>
            <a:spLocks noGrp="1"/>
          </p:cNvSpPr>
          <p:nvPr>
            <p:ph type="sldNum" sz="quarter" idx="12"/>
          </p:nvPr>
        </p:nvSpPr>
        <p:spPr/>
        <p:txBody>
          <a:bodyPr/>
          <a:lstStyle/>
          <a:p>
            <a:fld id="{8C86E7DF-6524-48C0-807C-472C019B6EBF}" type="slidenum">
              <a:rPr lang="en-GB" smtClean="0"/>
              <a:t>‹#›</a:t>
            </a:fld>
            <a:endParaRPr lang="en-GB"/>
          </a:p>
        </p:txBody>
      </p:sp>
    </p:spTree>
    <p:extLst>
      <p:ext uri="{BB962C8B-B14F-4D97-AF65-F5344CB8AC3E}">
        <p14:creationId xmlns:p14="http://schemas.microsoft.com/office/powerpoint/2010/main" val="3733877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F7B41-C624-6B69-D6E3-A7D5A2AEA85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24943BE-6639-E811-596E-825D878E6041}"/>
              </a:ext>
            </a:extLst>
          </p:cNvPr>
          <p:cNvSpPr>
            <a:spLocks noGrp="1"/>
          </p:cNvSpPr>
          <p:nvPr>
            <p:ph type="dt" sz="half" idx="10"/>
          </p:nvPr>
        </p:nvSpPr>
        <p:spPr/>
        <p:txBody>
          <a:bodyPr/>
          <a:lstStyle/>
          <a:p>
            <a:fld id="{39E74A33-124F-43B0-86A7-80219967AAE0}" type="datetimeFigureOut">
              <a:rPr lang="en-GB" smtClean="0"/>
              <a:t>12/02/2024</a:t>
            </a:fld>
            <a:endParaRPr lang="en-GB"/>
          </a:p>
        </p:txBody>
      </p:sp>
      <p:sp>
        <p:nvSpPr>
          <p:cNvPr id="4" name="Footer Placeholder 3">
            <a:extLst>
              <a:ext uri="{FF2B5EF4-FFF2-40B4-BE49-F238E27FC236}">
                <a16:creationId xmlns:a16="http://schemas.microsoft.com/office/drawing/2014/main" id="{173E3F1D-DA34-E54C-7021-D007CA25DC8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7D052DB-65DD-0654-E569-21417F637F1A}"/>
              </a:ext>
            </a:extLst>
          </p:cNvPr>
          <p:cNvSpPr>
            <a:spLocks noGrp="1"/>
          </p:cNvSpPr>
          <p:nvPr>
            <p:ph type="sldNum" sz="quarter" idx="12"/>
          </p:nvPr>
        </p:nvSpPr>
        <p:spPr/>
        <p:txBody>
          <a:bodyPr/>
          <a:lstStyle/>
          <a:p>
            <a:fld id="{8C86E7DF-6524-48C0-807C-472C019B6EBF}" type="slidenum">
              <a:rPr lang="en-GB" smtClean="0"/>
              <a:t>‹#›</a:t>
            </a:fld>
            <a:endParaRPr lang="en-GB"/>
          </a:p>
        </p:txBody>
      </p:sp>
    </p:spTree>
    <p:extLst>
      <p:ext uri="{BB962C8B-B14F-4D97-AF65-F5344CB8AC3E}">
        <p14:creationId xmlns:p14="http://schemas.microsoft.com/office/powerpoint/2010/main" val="381558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B96E94-093A-9B51-C3DD-5D04878CD3E9}"/>
              </a:ext>
            </a:extLst>
          </p:cNvPr>
          <p:cNvSpPr>
            <a:spLocks noGrp="1"/>
          </p:cNvSpPr>
          <p:nvPr>
            <p:ph type="dt" sz="half" idx="10"/>
          </p:nvPr>
        </p:nvSpPr>
        <p:spPr/>
        <p:txBody>
          <a:bodyPr/>
          <a:lstStyle/>
          <a:p>
            <a:fld id="{39E74A33-124F-43B0-86A7-80219967AAE0}" type="datetimeFigureOut">
              <a:rPr lang="en-GB" smtClean="0"/>
              <a:t>12/02/2024</a:t>
            </a:fld>
            <a:endParaRPr lang="en-GB"/>
          </a:p>
        </p:txBody>
      </p:sp>
      <p:sp>
        <p:nvSpPr>
          <p:cNvPr id="3" name="Footer Placeholder 2">
            <a:extLst>
              <a:ext uri="{FF2B5EF4-FFF2-40B4-BE49-F238E27FC236}">
                <a16:creationId xmlns:a16="http://schemas.microsoft.com/office/drawing/2014/main" id="{363850D8-716A-0EDA-4484-5D9A619BE4C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57547BE-9A87-E539-733F-ECBEA2FE44D8}"/>
              </a:ext>
            </a:extLst>
          </p:cNvPr>
          <p:cNvSpPr>
            <a:spLocks noGrp="1"/>
          </p:cNvSpPr>
          <p:nvPr>
            <p:ph type="sldNum" sz="quarter" idx="12"/>
          </p:nvPr>
        </p:nvSpPr>
        <p:spPr/>
        <p:txBody>
          <a:bodyPr/>
          <a:lstStyle/>
          <a:p>
            <a:fld id="{8C86E7DF-6524-48C0-807C-472C019B6EBF}" type="slidenum">
              <a:rPr lang="en-GB" smtClean="0"/>
              <a:t>‹#›</a:t>
            </a:fld>
            <a:endParaRPr lang="en-GB"/>
          </a:p>
        </p:txBody>
      </p:sp>
    </p:spTree>
    <p:extLst>
      <p:ext uri="{BB962C8B-B14F-4D97-AF65-F5344CB8AC3E}">
        <p14:creationId xmlns:p14="http://schemas.microsoft.com/office/powerpoint/2010/main" val="3685143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2980B-CF31-3870-B14D-ED44994EC4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FBCC2AE-7BE7-C2B1-A0E0-3D088BAE2F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8E12A49-6EBF-1A7A-839F-5A529DBC51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93EEF3-F7F0-66DC-B9FE-F7869BC75188}"/>
              </a:ext>
            </a:extLst>
          </p:cNvPr>
          <p:cNvSpPr>
            <a:spLocks noGrp="1"/>
          </p:cNvSpPr>
          <p:nvPr>
            <p:ph type="dt" sz="half" idx="10"/>
          </p:nvPr>
        </p:nvSpPr>
        <p:spPr/>
        <p:txBody>
          <a:bodyPr/>
          <a:lstStyle/>
          <a:p>
            <a:fld id="{39E74A33-124F-43B0-86A7-80219967AAE0}" type="datetimeFigureOut">
              <a:rPr lang="en-GB" smtClean="0"/>
              <a:t>12/02/2024</a:t>
            </a:fld>
            <a:endParaRPr lang="en-GB"/>
          </a:p>
        </p:txBody>
      </p:sp>
      <p:sp>
        <p:nvSpPr>
          <p:cNvPr id="6" name="Footer Placeholder 5">
            <a:extLst>
              <a:ext uri="{FF2B5EF4-FFF2-40B4-BE49-F238E27FC236}">
                <a16:creationId xmlns:a16="http://schemas.microsoft.com/office/drawing/2014/main" id="{E4183704-EA19-5DBC-2AC7-56EB7669DF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AF08500-5EAD-A7E5-0DE5-EAC5A42C0C98}"/>
              </a:ext>
            </a:extLst>
          </p:cNvPr>
          <p:cNvSpPr>
            <a:spLocks noGrp="1"/>
          </p:cNvSpPr>
          <p:nvPr>
            <p:ph type="sldNum" sz="quarter" idx="12"/>
          </p:nvPr>
        </p:nvSpPr>
        <p:spPr/>
        <p:txBody>
          <a:bodyPr/>
          <a:lstStyle/>
          <a:p>
            <a:fld id="{8C86E7DF-6524-48C0-807C-472C019B6EBF}" type="slidenum">
              <a:rPr lang="en-GB" smtClean="0"/>
              <a:t>‹#›</a:t>
            </a:fld>
            <a:endParaRPr lang="en-GB"/>
          </a:p>
        </p:txBody>
      </p:sp>
    </p:spTree>
    <p:extLst>
      <p:ext uri="{BB962C8B-B14F-4D97-AF65-F5344CB8AC3E}">
        <p14:creationId xmlns:p14="http://schemas.microsoft.com/office/powerpoint/2010/main" val="3897486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0F982-0224-32DF-94FC-0D1806B5AB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3AA6E82-4BCB-17EB-C856-B5956E79E3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F1703FA-CCC3-9184-4FE6-714BAD9C7D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4E2863-281E-59AC-995A-02E52089978B}"/>
              </a:ext>
            </a:extLst>
          </p:cNvPr>
          <p:cNvSpPr>
            <a:spLocks noGrp="1"/>
          </p:cNvSpPr>
          <p:nvPr>
            <p:ph type="dt" sz="half" idx="10"/>
          </p:nvPr>
        </p:nvSpPr>
        <p:spPr/>
        <p:txBody>
          <a:bodyPr/>
          <a:lstStyle/>
          <a:p>
            <a:fld id="{39E74A33-124F-43B0-86A7-80219967AAE0}" type="datetimeFigureOut">
              <a:rPr lang="en-GB" smtClean="0"/>
              <a:t>12/02/2024</a:t>
            </a:fld>
            <a:endParaRPr lang="en-GB"/>
          </a:p>
        </p:txBody>
      </p:sp>
      <p:sp>
        <p:nvSpPr>
          <p:cNvPr id="6" name="Footer Placeholder 5">
            <a:extLst>
              <a:ext uri="{FF2B5EF4-FFF2-40B4-BE49-F238E27FC236}">
                <a16:creationId xmlns:a16="http://schemas.microsoft.com/office/drawing/2014/main" id="{1B8891BC-ADD1-3F01-B865-13CD648A75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CD862CC-40FB-EBC2-D2AC-C97A032845FD}"/>
              </a:ext>
            </a:extLst>
          </p:cNvPr>
          <p:cNvSpPr>
            <a:spLocks noGrp="1"/>
          </p:cNvSpPr>
          <p:nvPr>
            <p:ph type="sldNum" sz="quarter" idx="12"/>
          </p:nvPr>
        </p:nvSpPr>
        <p:spPr/>
        <p:txBody>
          <a:bodyPr/>
          <a:lstStyle/>
          <a:p>
            <a:fld id="{8C86E7DF-6524-48C0-807C-472C019B6EBF}" type="slidenum">
              <a:rPr lang="en-GB" smtClean="0"/>
              <a:t>‹#›</a:t>
            </a:fld>
            <a:endParaRPr lang="en-GB"/>
          </a:p>
        </p:txBody>
      </p:sp>
    </p:spTree>
    <p:extLst>
      <p:ext uri="{BB962C8B-B14F-4D97-AF65-F5344CB8AC3E}">
        <p14:creationId xmlns:p14="http://schemas.microsoft.com/office/powerpoint/2010/main" val="2018304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FEA30C-6E46-A11D-BB2B-A343937CC4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5ABB313-486A-4F6A-ED51-2A3A829984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2A1245-3EED-9A55-1C76-7D23FD3BBD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E74A33-124F-43B0-86A7-80219967AAE0}" type="datetimeFigureOut">
              <a:rPr lang="en-GB" smtClean="0"/>
              <a:t>12/02/2024</a:t>
            </a:fld>
            <a:endParaRPr lang="en-GB"/>
          </a:p>
        </p:txBody>
      </p:sp>
      <p:sp>
        <p:nvSpPr>
          <p:cNvPr id="5" name="Footer Placeholder 4">
            <a:extLst>
              <a:ext uri="{FF2B5EF4-FFF2-40B4-BE49-F238E27FC236}">
                <a16:creationId xmlns:a16="http://schemas.microsoft.com/office/drawing/2014/main" id="{158762C3-A976-9624-56A1-4ABA4A8E39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3B19C23-5BF5-286D-F589-A067F229C6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86E7DF-6524-48C0-807C-472C019B6EBF}" type="slidenum">
              <a:rPr lang="en-GB" smtClean="0"/>
              <a:t>‹#›</a:t>
            </a:fld>
            <a:endParaRPr lang="en-GB"/>
          </a:p>
        </p:txBody>
      </p:sp>
    </p:spTree>
    <p:extLst>
      <p:ext uri="{BB962C8B-B14F-4D97-AF65-F5344CB8AC3E}">
        <p14:creationId xmlns:p14="http://schemas.microsoft.com/office/powerpoint/2010/main" val="11149898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tiff"/><Relationship Id="rId1" Type="http://schemas.openxmlformats.org/officeDocument/2006/relationships/slideLayout" Target="../slideLayouts/slideLayout2.xml"/><Relationship Id="rId4" Type="http://schemas.openxmlformats.org/officeDocument/2006/relationships/image" Target="../media/image7.tiff"/></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nvest in Coltan Mining Project - Africa Investment Group">
            <a:extLst>
              <a:ext uri="{FF2B5EF4-FFF2-40B4-BE49-F238E27FC236}">
                <a16:creationId xmlns:a16="http://schemas.microsoft.com/office/drawing/2014/main" id="{6BB57F76-089D-25B7-B997-DC52DFDDD8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60377"/>
            <a:ext cx="12192000" cy="691878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08D8CE7-DBC1-55A0-E7AC-5EF00B4CCFA3}"/>
              </a:ext>
            </a:extLst>
          </p:cNvPr>
          <p:cNvSpPr>
            <a:spLocks noGrp="1"/>
          </p:cNvSpPr>
          <p:nvPr>
            <p:ph type="title"/>
          </p:nvPr>
        </p:nvSpPr>
        <p:spPr>
          <a:xfrm>
            <a:off x="0" y="193965"/>
            <a:ext cx="11353800" cy="2687780"/>
          </a:xfrm>
        </p:spPr>
        <p:txBody>
          <a:bodyPr/>
          <a:lstStyle/>
          <a:p>
            <a:r>
              <a:rPr lang="en-GB" b="1" dirty="0">
                <a:solidFill>
                  <a:schemeClr val="bg1"/>
                </a:solidFill>
              </a:rPr>
              <a:t>Week 6: Resource Wars</a:t>
            </a:r>
            <a:br>
              <a:rPr lang="en-GB" b="1" dirty="0"/>
            </a:br>
            <a:endParaRPr lang="en-GB" dirty="0"/>
          </a:p>
        </p:txBody>
      </p:sp>
      <p:sp>
        <p:nvSpPr>
          <p:cNvPr id="3" name="Content Placeholder 2">
            <a:extLst>
              <a:ext uri="{FF2B5EF4-FFF2-40B4-BE49-F238E27FC236}">
                <a16:creationId xmlns:a16="http://schemas.microsoft.com/office/drawing/2014/main" id="{412FF9C5-568D-C2D9-7864-2C39A433E58A}"/>
              </a:ext>
            </a:extLst>
          </p:cNvPr>
          <p:cNvSpPr>
            <a:spLocks noGrp="1"/>
          </p:cNvSpPr>
          <p:nvPr>
            <p:ph idx="1"/>
          </p:nvPr>
        </p:nvSpPr>
        <p:spPr>
          <a:xfrm>
            <a:off x="1290782" y="4682331"/>
            <a:ext cx="10515600" cy="4351338"/>
          </a:xfrm>
        </p:spPr>
        <p:txBody>
          <a:bodyPr/>
          <a:lstStyle/>
          <a:p>
            <a:pPr marL="0" indent="0">
              <a:buNone/>
            </a:pPr>
            <a:endParaRPr lang="en-GB" dirty="0"/>
          </a:p>
          <a:p>
            <a:pPr marL="0" indent="0" algn="r">
              <a:buNone/>
            </a:pPr>
            <a:r>
              <a:rPr lang="en-GB" b="1" dirty="0">
                <a:solidFill>
                  <a:schemeClr val="bg1"/>
                </a:solidFill>
              </a:rPr>
              <a:t>“the planetary situation had played a big role to the extent that it favoured the movement of goods” (</a:t>
            </a:r>
            <a:r>
              <a:rPr lang="en-GB" b="1" i="1" dirty="0">
                <a:solidFill>
                  <a:schemeClr val="bg1"/>
                </a:solidFill>
              </a:rPr>
              <a:t>Congo Inc</a:t>
            </a:r>
            <a:r>
              <a:rPr lang="en-GB" b="1" dirty="0">
                <a:solidFill>
                  <a:schemeClr val="bg1"/>
                </a:solidFill>
              </a:rPr>
              <a:t>.)</a:t>
            </a:r>
          </a:p>
        </p:txBody>
      </p:sp>
    </p:spTree>
    <p:extLst>
      <p:ext uri="{BB962C8B-B14F-4D97-AF65-F5344CB8AC3E}">
        <p14:creationId xmlns:p14="http://schemas.microsoft.com/office/powerpoint/2010/main" val="3594647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5124" name="Rectangle 191">
            <a:extLst>
              <a:ext uri="{FF2B5EF4-FFF2-40B4-BE49-F238E27FC236}">
                <a16:creationId xmlns:a16="http://schemas.microsoft.com/office/drawing/2014/main" id="{B0792D4F-247E-46FE-85FC-881DEFA41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pic>
        <p:nvPicPr>
          <p:cNvPr id="5122" name="Picture 2" descr="Minerals in Smartphones Map">
            <a:extLst>
              <a:ext uri="{FF2B5EF4-FFF2-40B4-BE49-F238E27FC236}">
                <a16:creationId xmlns:a16="http://schemas.microsoft.com/office/drawing/2014/main" id="{063F47AE-50BC-4EF5-A4D6-5044BC05803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7227" r="-1" b="16821"/>
          <a:stretch/>
        </p:blipFill>
        <p:spPr bwMode="auto">
          <a:xfrm>
            <a:off x="320040" y="320986"/>
            <a:ext cx="11548872" cy="4303399"/>
          </a:xfrm>
          <a:prstGeom prst="rect">
            <a:avLst/>
          </a:prstGeom>
          <a:noFill/>
          <a:extLst>
            <a:ext uri="{909E8E84-426E-40DD-AFC4-6F175D3DCCD1}">
              <a14:hiddenFill xmlns:a14="http://schemas.microsoft.com/office/drawing/2010/main">
                <a:solidFill>
                  <a:srgbClr val="FFFFFF"/>
                </a:solidFill>
              </a14:hiddenFill>
            </a:ext>
          </a:extLst>
        </p:spPr>
      </p:pic>
      <p:sp>
        <p:nvSpPr>
          <p:cNvPr id="5125" name="Rectangle 192">
            <a:extLst>
              <a:ext uri="{FF2B5EF4-FFF2-40B4-BE49-F238E27FC236}">
                <a16:creationId xmlns:a16="http://schemas.microsoft.com/office/drawing/2014/main" id="{FA3CD3A3-D3C1-4567-BEC0-3A50E9A3A6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4782312"/>
            <a:ext cx="11548872"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4127CA-9887-49B5-BD40-0A73A847E7F1}"/>
              </a:ext>
            </a:extLst>
          </p:cNvPr>
          <p:cNvSpPr>
            <a:spLocks noGrp="1"/>
          </p:cNvSpPr>
          <p:nvPr>
            <p:ph type="title"/>
          </p:nvPr>
        </p:nvSpPr>
        <p:spPr>
          <a:xfrm>
            <a:off x="426129" y="5010912"/>
            <a:ext cx="3755254" cy="1344168"/>
          </a:xfrm>
        </p:spPr>
        <p:txBody>
          <a:bodyPr anchor="ctr">
            <a:normAutofit/>
          </a:bodyPr>
          <a:lstStyle/>
          <a:p>
            <a:r>
              <a:rPr lang="en-GB" sz="2000" b="1" dirty="0">
                <a:solidFill>
                  <a:schemeClr val="bg1"/>
                </a:solidFill>
                <a:latin typeface="Trebuchet MS" panose="020B0603020202020204" pitchFamily="34" charset="0"/>
              </a:rPr>
              <a:t>Brian Merchant, </a:t>
            </a:r>
            <a:br>
              <a:rPr lang="en-GB" sz="2000" b="1" dirty="0">
                <a:solidFill>
                  <a:schemeClr val="bg1"/>
                </a:solidFill>
                <a:latin typeface="Trebuchet MS" panose="020B0603020202020204" pitchFamily="34" charset="0"/>
              </a:rPr>
            </a:br>
            <a:r>
              <a:rPr lang="en-GB" sz="2000" b="1" i="1" dirty="0">
                <a:solidFill>
                  <a:schemeClr val="bg1"/>
                </a:solidFill>
                <a:latin typeface="Trebuchet MS" panose="020B0603020202020204" pitchFamily="34" charset="0"/>
              </a:rPr>
              <a:t>The One Device: The Secret History of the iPhone</a:t>
            </a:r>
            <a:endParaRPr lang="en-GB" sz="2000" b="1" dirty="0">
              <a:solidFill>
                <a:schemeClr val="bg1"/>
              </a:solidFill>
              <a:latin typeface="Trebuchet MS" panose="020B0603020202020204" pitchFamily="34" charset="0"/>
            </a:endParaRPr>
          </a:p>
        </p:txBody>
      </p:sp>
      <p:cxnSp>
        <p:nvCxnSpPr>
          <p:cNvPr id="194" name="Straight Connector 193">
            <a:extLst>
              <a:ext uri="{FF2B5EF4-FFF2-40B4-BE49-F238E27FC236}">
                <a16:creationId xmlns:a16="http://schemas.microsoft.com/office/drawing/2014/main" id="{B56D13EF-D431-4D0F-BFFC-1B5A686FF9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059936"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B602FDC-C827-4FA4-81AE-9951F21AD9E5}"/>
              </a:ext>
            </a:extLst>
          </p:cNvPr>
          <p:cNvSpPr>
            <a:spLocks noGrp="1"/>
          </p:cNvSpPr>
          <p:nvPr>
            <p:ph idx="1"/>
          </p:nvPr>
        </p:nvSpPr>
        <p:spPr>
          <a:xfrm>
            <a:off x="4250436" y="5010912"/>
            <a:ext cx="7106412" cy="1344168"/>
          </a:xfrm>
        </p:spPr>
        <p:txBody>
          <a:bodyPr anchor="ctr">
            <a:normAutofit/>
          </a:bodyPr>
          <a:lstStyle/>
          <a:p>
            <a:pPr marL="0" indent="0">
              <a:buNone/>
            </a:pPr>
            <a:r>
              <a:rPr lang="en-GB" sz="1700" b="1" dirty="0">
                <a:solidFill>
                  <a:schemeClr val="bg1"/>
                </a:solidFill>
                <a:effectLst/>
                <a:latin typeface="Trebuchet MS" panose="020B0603020202020204" pitchFamily="34" charset="0"/>
                <a:ea typeface="Calibri" panose="020F0502020204030204" pitchFamily="34" charset="0"/>
              </a:rPr>
              <a:t>“Your iPhone begins with thousands of miners working in often brutal conditions on nearly every continent to dredge up the raw elements that make its components possible.” </a:t>
            </a:r>
            <a:endParaRPr lang="en-GB" sz="1700" b="1"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4150211781"/>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10" name="Rectangle 8209">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Apple removes 12 suppliers over 'conflict minerals' failures | AppleInsider">
            <a:extLst>
              <a:ext uri="{FF2B5EF4-FFF2-40B4-BE49-F238E27FC236}">
                <a16:creationId xmlns:a16="http://schemas.microsoft.com/office/drawing/2014/main" id="{5485339B-F705-9BDE-80B0-F04B66E1AF6F}"/>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1A9EEB4-1C24-0592-366B-479071F162C1}"/>
              </a:ext>
            </a:extLst>
          </p:cNvPr>
          <p:cNvSpPr>
            <a:spLocks noGrp="1"/>
          </p:cNvSpPr>
          <p:nvPr>
            <p:ph type="title"/>
          </p:nvPr>
        </p:nvSpPr>
        <p:spPr>
          <a:xfrm>
            <a:off x="838200" y="365125"/>
            <a:ext cx="10515600" cy="1325563"/>
          </a:xfrm>
        </p:spPr>
        <p:txBody>
          <a:bodyPr>
            <a:normAutofit/>
          </a:bodyPr>
          <a:lstStyle/>
          <a:p>
            <a:endParaRPr lang="en-GB">
              <a:solidFill>
                <a:srgbClr val="FFFFFF"/>
              </a:solidFill>
            </a:endParaRPr>
          </a:p>
        </p:txBody>
      </p:sp>
      <p:sp>
        <p:nvSpPr>
          <p:cNvPr id="3" name="Content Placeholder 2">
            <a:extLst>
              <a:ext uri="{FF2B5EF4-FFF2-40B4-BE49-F238E27FC236}">
                <a16:creationId xmlns:a16="http://schemas.microsoft.com/office/drawing/2014/main" id="{BB6190B0-B2E9-E556-0552-05E1ECD756FC}"/>
              </a:ext>
            </a:extLst>
          </p:cNvPr>
          <p:cNvSpPr>
            <a:spLocks noGrp="1"/>
          </p:cNvSpPr>
          <p:nvPr>
            <p:ph idx="1"/>
          </p:nvPr>
        </p:nvSpPr>
        <p:spPr>
          <a:xfrm>
            <a:off x="838200" y="1825625"/>
            <a:ext cx="10515600" cy="4351338"/>
          </a:xfrm>
        </p:spPr>
        <p:txBody>
          <a:bodyPr>
            <a:normAutofit/>
          </a:bodyPr>
          <a:lstStyle/>
          <a:p>
            <a:r>
              <a:rPr lang="en-GB" sz="2400">
                <a:solidFill>
                  <a:srgbClr val="FFFFFF"/>
                </a:solidFill>
              </a:rPr>
              <a:t>“Plaintiffs in the court documents say they worked at mines owned by Zhejiang Huayou Cobalt, a major Chinese cobalt firm, which the lawsuit claims supplies Apple, Dell, and Microsoft and is likely to supply the other defendants. In the court documents, the Congolese families describe how their children were driven by extreme poverty to seek work in large mining sites, where they claim they were paid as little as $2 (£1.50) a day for backbreaking and dangerous work digging for cobalt rocks with primitive tools in dark, underground tunnels. The families claim that some of the children were killed in tunnel collapses while others were paralysed or suffered life-changing injuries from accidents.” (Annie Kelly, “Apple and Google named in US lawsuit over Congolese child cobalt mining deaths.” </a:t>
            </a:r>
            <a:r>
              <a:rPr lang="en-GB" sz="2400" i="1">
                <a:solidFill>
                  <a:srgbClr val="FFFFFF"/>
                </a:solidFill>
              </a:rPr>
              <a:t>The Guardian</a:t>
            </a:r>
            <a:r>
              <a:rPr lang="en-GB" sz="2400">
                <a:solidFill>
                  <a:srgbClr val="FFFFFF"/>
                </a:solidFill>
              </a:rPr>
              <a:t>. 16th December, 2019)</a:t>
            </a:r>
          </a:p>
        </p:txBody>
      </p:sp>
    </p:spTree>
    <p:extLst>
      <p:ext uri="{BB962C8B-B14F-4D97-AF65-F5344CB8AC3E}">
        <p14:creationId xmlns:p14="http://schemas.microsoft.com/office/powerpoint/2010/main" val="651077686"/>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559CD-4476-7B19-D8B9-66552260AD2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85F47E1-7EC1-9F15-9C37-22BBC23F1D24}"/>
              </a:ext>
            </a:extLst>
          </p:cNvPr>
          <p:cNvSpPr>
            <a:spLocks noGrp="1"/>
          </p:cNvSpPr>
          <p:nvPr>
            <p:ph idx="1"/>
          </p:nvPr>
        </p:nvSpPr>
        <p:spPr/>
        <p:txBody>
          <a:bodyPr/>
          <a:lstStyle/>
          <a:p>
            <a:endParaRPr lang="en-GB"/>
          </a:p>
        </p:txBody>
      </p:sp>
      <p:pic>
        <p:nvPicPr>
          <p:cNvPr id="9218" name="Picture 2" descr="The Crane: Episode #5 - China &amp; DRC: Mining, Local Elites, &amp; US Scramble  for Strategic Minerals - YouTube">
            <a:extLst>
              <a:ext uri="{FF2B5EF4-FFF2-40B4-BE49-F238E27FC236}">
                <a16:creationId xmlns:a16="http://schemas.microsoft.com/office/drawing/2014/main" id="{1F3BB3C7-F787-E6FD-DE24-FAE3644C4F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8055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DRC: a tower to measure the impact of tropical forests on climate change |  Afrik 21">
            <a:extLst>
              <a:ext uri="{FF2B5EF4-FFF2-40B4-BE49-F238E27FC236}">
                <a16:creationId xmlns:a16="http://schemas.microsoft.com/office/drawing/2014/main" id="{B14FCCD8-D68E-F511-75A7-4D87584373C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996" r="14693"/>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49" name="Rectangle 1024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0B4A9F8-E316-E217-7C15-69625EB79DFE}"/>
              </a:ext>
            </a:extLst>
          </p:cNvPr>
          <p:cNvSpPr>
            <a:spLocks noGrp="1"/>
          </p:cNvSpPr>
          <p:nvPr>
            <p:ph type="title"/>
          </p:nvPr>
        </p:nvSpPr>
        <p:spPr>
          <a:xfrm>
            <a:off x="838200" y="365125"/>
            <a:ext cx="3822189" cy="1899912"/>
          </a:xfrm>
        </p:spPr>
        <p:txBody>
          <a:bodyPr>
            <a:normAutofit/>
          </a:bodyPr>
          <a:lstStyle/>
          <a:p>
            <a:endParaRPr lang="en-GB" sz="4000"/>
          </a:p>
        </p:txBody>
      </p:sp>
      <p:sp>
        <p:nvSpPr>
          <p:cNvPr id="3" name="Content Placeholder 2">
            <a:extLst>
              <a:ext uri="{FF2B5EF4-FFF2-40B4-BE49-F238E27FC236}">
                <a16:creationId xmlns:a16="http://schemas.microsoft.com/office/drawing/2014/main" id="{1C8331CF-6AF2-258C-78DD-7BD293806B56}"/>
              </a:ext>
            </a:extLst>
          </p:cNvPr>
          <p:cNvSpPr>
            <a:spLocks noGrp="1"/>
          </p:cNvSpPr>
          <p:nvPr>
            <p:ph idx="1"/>
          </p:nvPr>
        </p:nvSpPr>
        <p:spPr>
          <a:xfrm>
            <a:off x="590550" y="1899281"/>
            <a:ext cx="4069839" cy="5324475"/>
          </a:xfrm>
        </p:spPr>
        <p:txBody>
          <a:bodyPr>
            <a:normAutofit/>
          </a:bodyPr>
          <a:lstStyle/>
          <a:p>
            <a:r>
              <a:rPr lang="en-GB" sz="2000" dirty="0" err="1">
                <a:effectLst/>
                <a:ea typeface="Calibri" panose="020F0502020204030204" pitchFamily="34" charset="0"/>
              </a:rPr>
              <a:t>Isookanga</a:t>
            </a:r>
            <a:r>
              <a:rPr lang="en-GB" sz="2000" dirty="0">
                <a:ea typeface="Calibri" panose="020F0502020204030204" pitchFamily="34" charset="0"/>
              </a:rPr>
              <a:t>:</a:t>
            </a:r>
            <a:r>
              <a:rPr lang="en-GB" sz="2000" dirty="0">
                <a:effectLst/>
                <a:ea typeface="Calibri" panose="020F0502020204030204" pitchFamily="34" charset="0"/>
              </a:rPr>
              <a:t> it is “absolutely necessary to open up the forest by placing telecommunication towers everywhere so that everyone could be connected to the rest of the world. Opening up information highways, certainly, but not just that; they also had to open up highways, period, so that the consumer goods that abounded elsewhere could benefit everyone” (12). </a:t>
            </a:r>
            <a:endParaRPr lang="en-GB" sz="2000" dirty="0"/>
          </a:p>
        </p:txBody>
      </p:sp>
    </p:spTree>
    <p:extLst>
      <p:ext uri="{BB962C8B-B14F-4D97-AF65-F5344CB8AC3E}">
        <p14:creationId xmlns:p14="http://schemas.microsoft.com/office/powerpoint/2010/main" val="3065689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292" name="Slide Background">
            <a:extLst>
              <a:ext uri="{FF2B5EF4-FFF2-40B4-BE49-F238E27FC236}">
                <a16:creationId xmlns:a16="http://schemas.microsoft.com/office/drawing/2014/main" id="{B210AC1D-4063-4C6E-9528-FA9C4C0C18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294" name="Rectangle 11293">
            <a:extLst>
              <a:ext uri="{FF2B5EF4-FFF2-40B4-BE49-F238E27FC236}">
                <a16:creationId xmlns:a16="http://schemas.microsoft.com/office/drawing/2014/main" id="{02F8C595-E68C-4306-AED8-DC7826A0A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16414"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FA2C99-45DA-C9BB-44D0-31E27BCFAE3C}"/>
              </a:ext>
            </a:extLst>
          </p:cNvPr>
          <p:cNvSpPr>
            <a:spLocks noGrp="1"/>
          </p:cNvSpPr>
          <p:nvPr>
            <p:ph type="title"/>
          </p:nvPr>
        </p:nvSpPr>
        <p:spPr>
          <a:xfrm>
            <a:off x="6803409" y="762001"/>
            <a:ext cx="4156512" cy="1708244"/>
          </a:xfrm>
        </p:spPr>
        <p:txBody>
          <a:bodyPr anchor="ctr">
            <a:normAutofit/>
          </a:bodyPr>
          <a:lstStyle/>
          <a:p>
            <a:endParaRPr lang="en-GB" sz="4000"/>
          </a:p>
        </p:txBody>
      </p:sp>
      <p:pic>
        <p:nvPicPr>
          <p:cNvPr id="11266" name="Picture 2" descr="Inside an Apple iPhone: Where parts and materials come from">
            <a:extLst>
              <a:ext uri="{FF2B5EF4-FFF2-40B4-BE49-F238E27FC236}">
                <a16:creationId xmlns:a16="http://schemas.microsoft.com/office/drawing/2014/main" id="{BBC7E976-723A-B29C-30D9-54BB6FF644D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667" r="16667"/>
          <a:stretch/>
        </p:blipFill>
        <p:spPr bwMode="auto">
          <a:xfrm>
            <a:off x="-1" y="-2"/>
            <a:ext cx="6096001" cy="6858002"/>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33E4619D-F414-072D-AF6B-04554A29E676}"/>
              </a:ext>
            </a:extLst>
          </p:cNvPr>
          <p:cNvSpPr>
            <a:spLocks noGrp="1"/>
          </p:cNvSpPr>
          <p:nvPr>
            <p:ph idx="1"/>
          </p:nvPr>
        </p:nvSpPr>
        <p:spPr>
          <a:xfrm>
            <a:off x="6305550" y="609600"/>
            <a:ext cx="5886450" cy="6248399"/>
          </a:xfrm>
        </p:spPr>
        <p:txBody>
          <a:bodyPr anchor="ctr">
            <a:normAutofit/>
          </a:bodyPr>
          <a:lstStyle/>
          <a:p>
            <a:r>
              <a:rPr lang="en-GB" sz="1600" dirty="0"/>
              <a:t>Vijay Prashad: “The copper under the ground enters the cell phones of people around the world. The copper is inside your hand. It is in your identity. You are shaped by copper wires everywhere. You are directly connected to that child in Zambia. [. . .] The child is intimately linked to you by imperialist exploitation of the copper resources in Zambia. But you do not see it.”</a:t>
            </a:r>
          </a:p>
          <a:p>
            <a:endParaRPr lang="en-GB" sz="1600" dirty="0"/>
          </a:p>
          <a:p>
            <a:r>
              <a:rPr lang="en-GB" sz="1600" dirty="0"/>
              <a:t>“[The copper is] mined for low wages, driven to Durban’s port, shipped away to China, then put into an iPhone. It then comes out of the factory in Shenzhen packaged in Apple’s design. Between the child in Zambia and the consumer are a series of transformations, a range of commodities added to each other [. . .] and the accumulation of these commodities vanished into the phone itself. [. . .] The raw copper becomes processed copper becomes copper wiring becomes highly sophisticated copper instruments. This is then inserted into an iPhone, which is then boxed up. By the time the consumer sees the phone, the child has disappeared. Zambia has disappeared, Chile has disappeared, Peru has disappeared. There is a fetish character that makes the people in Zambia, the child and the miner both, othered, separated from the consumer in the rest of the world. But they are of course linked intimately by the socialization of labour, by the social relations underneath the surface.” (55)</a:t>
            </a:r>
          </a:p>
        </p:txBody>
      </p:sp>
    </p:spTree>
    <p:extLst>
      <p:ext uri="{BB962C8B-B14F-4D97-AF65-F5344CB8AC3E}">
        <p14:creationId xmlns:p14="http://schemas.microsoft.com/office/powerpoint/2010/main" val="1125290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303" name="Rectangle 1230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US Campaign Against Conflict Minerals and 'Blood Phones' Gains Momentum">
            <a:extLst>
              <a:ext uri="{FF2B5EF4-FFF2-40B4-BE49-F238E27FC236}">
                <a16:creationId xmlns:a16="http://schemas.microsoft.com/office/drawing/2014/main" id="{DEBEDE5D-67FD-61EC-1718-42BCB84FEBC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0689"/>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2305" name="Rectangle 1230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179A1CB-C4C5-0846-6AE6-7305F9C4244D}"/>
              </a:ext>
            </a:extLst>
          </p:cNvPr>
          <p:cNvSpPr>
            <a:spLocks noGrp="1"/>
          </p:cNvSpPr>
          <p:nvPr>
            <p:ph type="title"/>
          </p:nvPr>
        </p:nvSpPr>
        <p:spPr>
          <a:xfrm>
            <a:off x="838200" y="365125"/>
            <a:ext cx="3822189" cy="1899912"/>
          </a:xfrm>
        </p:spPr>
        <p:txBody>
          <a:bodyPr>
            <a:normAutofit/>
          </a:bodyPr>
          <a:lstStyle/>
          <a:p>
            <a:endParaRPr lang="en-GB" sz="4000"/>
          </a:p>
        </p:txBody>
      </p:sp>
      <p:sp>
        <p:nvSpPr>
          <p:cNvPr id="3" name="Content Placeholder 2">
            <a:extLst>
              <a:ext uri="{FF2B5EF4-FFF2-40B4-BE49-F238E27FC236}">
                <a16:creationId xmlns:a16="http://schemas.microsoft.com/office/drawing/2014/main" id="{E5CA1C47-E41C-CDD1-214A-3E1C21922BB7}"/>
              </a:ext>
            </a:extLst>
          </p:cNvPr>
          <p:cNvSpPr>
            <a:spLocks noGrp="1"/>
          </p:cNvSpPr>
          <p:nvPr>
            <p:ph idx="1"/>
          </p:nvPr>
        </p:nvSpPr>
        <p:spPr>
          <a:xfrm>
            <a:off x="219076" y="1304925"/>
            <a:ext cx="4441314" cy="4872038"/>
          </a:xfrm>
        </p:spPr>
        <p:txBody>
          <a:bodyPr>
            <a:normAutofit/>
          </a:bodyPr>
          <a:lstStyle/>
          <a:p>
            <a:r>
              <a:rPr lang="en-GB" sz="2000" dirty="0"/>
              <a:t>Immanuel Wallerstein: “The opacity of the distribution of the surplus-value in a long commodity chain is the most effective way to minimize political opposition, because it obscures the reality and the causes of the acute polarization of distribution that is the consequence of the endless accumulation of capital” (</a:t>
            </a:r>
            <a:r>
              <a:rPr lang="en-GB" sz="2000" i="1" dirty="0"/>
              <a:t>The End of the World As We Know It: Social Science for the Twenty-First Century, </a:t>
            </a:r>
            <a:r>
              <a:rPr lang="en-GB" sz="2000" dirty="0"/>
              <a:t>58). </a:t>
            </a:r>
          </a:p>
        </p:txBody>
      </p:sp>
    </p:spTree>
    <p:extLst>
      <p:ext uri="{BB962C8B-B14F-4D97-AF65-F5344CB8AC3E}">
        <p14:creationId xmlns:p14="http://schemas.microsoft.com/office/powerpoint/2010/main" val="345145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E930E-D80E-26F0-0C36-31F157DF463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3371247-FCBB-6B49-927B-FE34CD40A8B7}"/>
              </a:ext>
            </a:extLst>
          </p:cNvPr>
          <p:cNvSpPr>
            <a:spLocks noGrp="1"/>
          </p:cNvSpPr>
          <p:nvPr>
            <p:ph idx="1"/>
          </p:nvPr>
        </p:nvSpPr>
        <p:spPr/>
        <p:txBody>
          <a:bodyPr/>
          <a:lstStyle/>
          <a:p>
            <a:r>
              <a:rPr lang="en-GB" dirty="0"/>
              <a:t>Justin Parks: “the role of literature, with its particular world-building capacities, is precisely to challenge habits of perception that render such sites [of resource extraction] – and the processes linking them together – invisible” ("The poetics of </a:t>
            </a:r>
            <a:r>
              <a:rPr lang="en-GB" dirty="0" err="1"/>
              <a:t>extractivism</a:t>
            </a:r>
            <a:r>
              <a:rPr lang="en-GB" dirty="0"/>
              <a:t> and the politics of visibility." </a:t>
            </a:r>
            <a:r>
              <a:rPr lang="en-GB" i="1" dirty="0"/>
              <a:t>Textual Practice </a:t>
            </a:r>
            <a:r>
              <a:rPr lang="en-GB" dirty="0"/>
              <a:t>35.3 (2021): 355). </a:t>
            </a:r>
          </a:p>
        </p:txBody>
      </p:sp>
    </p:spTree>
    <p:extLst>
      <p:ext uri="{BB962C8B-B14F-4D97-AF65-F5344CB8AC3E}">
        <p14:creationId xmlns:p14="http://schemas.microsoft.com/office/powerpoint/2010/main" val="615254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THE WORLD AND AFRICA: An Inquiry into the Part which Africa Has Played in  World History. by Du Bois, W. E. Burghardt. | Bookfever, IOBA (Volk &amp; Iiams)">
            <a:extLst>
              <a:ext uri="{FF2B5EF4-FFF2-40B4-BE49-F238E27FC236}">
                <a16:creationId xmlns:a16="http://schemas.microsoft.com/office/drawing/2014/main" id="{012EC046-90BC-D5F7-5623-7E65A2E9527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4752"/>
          <a:stretch/>
        </p:blipFill>
        <p:spPr bwMode="auto">
          <a:xfrm>
            <a:off x="-1" y="-2"/>
            <a:ext cx="4724401" cy="6858002"/>
          </a:xfrm>
          <a:prstGeom prst="rect">
            <a:avLst/>
          </a:prstGeom>
          <a:noFill/>
          <a:extLst>
            <a:ext uri="{909E8E84-426E-40DD-AFC4-6F175D3DCCD1}">
              <a14:hiddenFill xmlns:a14="http://schemas.microsoft.com/office/drawing/2010/main">
                <a:solidFill>
                  <a:srgbClr val="FFFFFF"/>
                </a:solidFill>
              </a14:hiddenFill>
            </a:ext>
          </a:extLst>
        </p:spPr>
      </p:pic>
      <p:sp useBgFill="1">
        <p:nvSpPr>
          <p:cNvPr id="2057" name="Rectangle 2056">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D4F403-179A-74F0-6796-934BB8DCFE47}"/>
              </a:ext>
            </a:extLst>
          </p:cNvPr>
          <p:cNvSpPr>
            <a:spLocks noGrp="1"/>
          </p:cNvSpPr>
          <p:nvPr>
            <p:ph type="title"/>
          </p:nvPr>
        </p:nvSpPr>
        <p:spPr>
          <a:xfrm>
            <a:off x="6115317" y="405685"/>
            <a:ext cx="5464968" cy="1559301"/>
          </a:xfrm>
        </p:spPr>
        <p:txBody>
          <a:bodyPr>
            <a:normAutofit/>
          </a:bodyPr>
          <a:lstStyle/>
          <a:p>
            <a:endParaRPr lang="en-GB" sz="4000"/>
          </a:p>
        </p:txBody>
      </p:sp>
      <p:sp>
        <p:nvSpPr>
          <p:cNvPr id="3" name="Content Placeholder 2">
            <a:extLst>
              <a:ext uri="{FF2B5EF4-FFF2-40B4-BE49-F238E27FC236}">
                <a16:creationId xmlns:a16="http://schemas.microsoft.com/office/drawing/2014/main" id="{8A768250-7B05-DB76-B0D3-C5D0A82C6635}"/>
              </a:ext>
            </a:extLst>
          </p:cNvPr>
          <p:cNvSpPr>
            <a:spLocks noGrp="1"/>
          </p:cNvSpPr>
          <p:nvPr>
            <p:ph idx="1"/>
          </p:nvPr>
        </p:nvSpPr>
        <p:spPr>
          <a:xfrm>
            <a:off x="4876800" y="405685"/>
            <a:ext cx="7124699" cy="6452315"/>
          </a:xfrm>
        </p:spPr>
        <p:txBody>
          <a:bodyPr anchor="ctr">
            <a:normAutofit/>
          </a:bodyPr>
          <a:lstStyle/>
          <a:p>
            <a:pPr marL="0" indent="0">
              <a:spcAft>
                <a:spcPts val="800"/>
              </a:spcAft>
              <a:buNone/>
            </a:pPr>
            <a:r>
              <a:rPr lang="en-GB" sz="2000" kern="100" dirty="0">
                <a:effectLst/>
                <a:ea typeface="Calibri" panose="020F0502020204030204" pitchFamily="34" charset="0"/>
                <a:cs typeface="Times New Roman" panose="02020603050405020304" pitchFamily="18" charset="0"/>
              </a:rPr>
              <a:t>W. E. B. Du Bois, </a:t>
            </a:r>
            <a:r>
              <a:rPr lang="en-GB" sz="2000" i="1" kern="100" dirty="0">
                <a:effectLst/>
                <a:ea typeface="Calibri" panose="020F0502020204030204" pitchFamily="34" charset="0"/>
                <a:cs typeface="Times New Roman" panose="02020603050405020304" pitchFamily="18" charset="0"/>
              </a:rPr>
              <a:t>The World and Africa </a:t>
            </a:r>
            <a:r>
              <a:rPr lang="en-GB" sz="2000" kern="100" dirty="0">
                <a:effectLst/>
                <a:ea typeface="Calibri" panose="020F0502020204030204" pitchFamily="34" charset="0"/>
                <a:cs typeface="Times New Roman" panose="02020603050405020304" pitchFamily="18" charset="0"/>
              </a:rPr>
              <a:t>(1946):</a:t>
            </a:r>
          </a:p>
          <a:p>
            <a:pPr>
              <a:spcAft>
                <a:spcPts val="800"/>
              </a:spcAft>
            </a:pPr>
            <a:r>
              <a:rPr lang="en-GB" sz="2000" kern="100" dirty="0">
                <a:effectLst/>
                <a:ea typeface="Calibri" panose="020F0502020204030204" pitchFamily="34" charset="0"/>
                <a:cs typeface="Times New Roman" panose="02020603050405020304" pitchFamily="18" charset="0"/>
              </a:rPr>
              <a:t>“It all became a characteristic drama of capitalist exploitation, where the right hand knew nothing of what the left hand did, yet rhymed its grip with uncanny timeliness; where the investor neither knew, nor inquired, nor greatly cared about the sources of his profits; where the enslaved or dead or half-paid worker never saw nor dreamed of the value of his work (now owned by others); where neither the society darling nor the great artist saw the blood on the piano keys; where the clubman, boasting of great game hunting, heard above the click of his smooth, lovely, resilient billiard balls no echo of the wild shrieks of pain from kindly, half-human beasts as fifty to seventy-five thousand each year were slaughtered in cold, cruel, lingering horror of living death; sending their teeth to adorn civilization on the bowed heads and chained feet of thirty thousand black slaves, leaving behind more than a hundred thousand corpses in broken, flaming homes.” (86)</a:t>
            </a:r>
          </a:p>
          <a:p>
            <a:endParaRPr lang="en-GB" sz="1100" dirty="0"/>
          </a:p>
        </p:txBody>
      </p:sp>
    </p:spTree>
    <p:extLst>
      <p:ext uri="{BB962C8B-B14F-4D97-AF65-F5344CB8AC3E}">
        <p14:creationId xmlns:p14="http://schemas.microsoft.com/office/powerpoint/2010/main" val="1040884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08F6B-2FB4-C529-1F8F-3485318E6336}"/>
              </a:ext>
            </a:extLst>
          </p:cNvPr>
          <p:cNvSpPr>
            <a:spLocks noGrp="1"/>
          </p:cNvSpPr>
          <p:nvPr>
            <p:ph type="title"/>
          </p:nvPr>
        </p:nvSpPr>
        <p:spPr/>
        <p:txBody>
          <a:bodyPr/>
          <a:lstStyle/>
          <a:p>
            <a:endParaRPr lang="en-GB"/>
          </a:p>
        </p:txBody>
      </p:sp>
      <p:pic>
        <p:nvPicPr>
          <p:cNvPr id="3076" name="Picture 4">
            <a:extLst>
              <a:ext uri="{FF2B5EF4-FFF2-40B4-BE49-F238E27FC236}">
                <a16:creationId xmlns:a16="http://schemas.microsoft.com/office/drawing/2014/main" id="{1038CB78-BD39-371C-5471-EC84A07512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39457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4" descr="Pre-Colonial Africa">
            <a:extLst>
              <a:ext uri="{FF2B5EF4-FFF2-40B4-BE49-F238E27FC236}">
                <a16:creationId xmlns:a16="http://schemas.microsoft.com/office/drawing/2014/main" id="{6DFA366C-0038-62BA-7C95-F5E4051271F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705725" y="723900"/>
            <a:ext cx="3887249" cy="5033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8847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3EC248D2-9A78-864A-B124-552F96606E2E}"/>
              </a:ext>
            </a:extLst>
          </p:cNvPr>
          <p:cNvPicPr>
            <a:picLocks noGrp="1" noChangeAspect="1"/>
          </p:cNvPicPr>
          <p:nvPr>
            <p:ph idx="1"/>
          </p:nvPr>
        </p:nvPicPr>
        <p:blipFill>
          <a:blip r:embed="rId2"/>
          <a:stretch>
            <a:fillRect/>
          </a:stretch>
        </p:blipFill>
        <p:spPr>
          <a:xfrm>
            <a:off x="6868833" y="276225"/>
            <a:ext cx="4484967" cy="2678768"/>
          </a:xfrm>
          <a:prstGeom prst="rect">
            <a:avLst/>
          </a:prstGeom>
        </p:spPr>
      </p:pic>
      <p:sp>
        <p:nvSpPr>
          <p:cNvPr id="2" name="Title 1">
            <a:extLst>
              <a:ext uri="{FF2B5EF4-FFF2-40B4-BE49-F238E27FC236}">
                <a16:creationId xmlns:a16="http://schemas.microsoft.com/office/drawing/2014/main" id="{FF31BF92-1E6A-0578-6BA4-26E53C35E7B3}"/>
              </a:ext>
            </a:extLst>
          </p:cNvPr>
          <p:cNvSpPr>
            <a:spLocks noGrp="1"/>
          </p:cNvSpPr>
          <p:nvPr>
            <p:ph type="title"/>
          </p:nvPr>
        </p:nvSpPr>
        <p:spPr>
          <a:xfrm>
            <a:off x="1847850" y="2402680"/>
            <a:ext cx="10515600" cy="1325563"/>
          </a:xfrm>
        </p:spPr>
        <p:txBody>
          <a:bodyPr/>
          <a:lstStyle/>
          <a:p>
            <a:endParaRPr lang="en-GB" dirty="0"/>
          </a:p>
        </p:txBody>
      </p:sp>
      <p:pic>
        <p:nvPicPr>
          <p:cNvPr id="4" name="Picture 3">
            <a:extLst>
              <a:ext uri="{FF2B5EF4-FFF2-40B4-BE49-F238E27FC236}">
                <a16:creationId xmlns:a16="http://schemas.microsoft.com/office/drawing/2014/main" id="{7A019B52-0397-2844-B91F-BDD53B7451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690325" cy="39573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34CCB667-220A-0148-8001-4B9092F3F768}"/>
              </a:ext>
            </a:extLst>
          </p:cNvPr>
          <p:cNvPicPr>
            <a:picLocks noChangeAspect="1"/>
          </p:cNvPicPr>
          <p:nvPr/>
        </p:nvPicPr>
        <p:blipFill>
          <a:blip r:embed="rId4"/>
          <a:stretch>
            <a:fillRect/>
          </a:stretch>
        </p:blipFill>
        <p:spPr>
          <a:xfrm>
            <a:off x="5690325" y="3200808"/>
            <a:ext cx="6501675" cy="3657192"/>
          </a:xfrm>
          <a:prstGeom prst="rect">
            <a:avLst/>
          </a:prstGeom>
        </p:spPr>
      </p:pic>
      <p:sp>
        <p:nvSpPr>
          <p:cNvPr id="9" name="TextBox 8">
            <a:extLst>
              <a:ext uri="{FF2B5EF4-FFF2-40B4-BE49-F238E27FC236}">
                <a16:creationId xmlns:a16="http://schemas.microsoft.com/office/drawing/2014/main" id="{5DB98124-26A7-73B7-28DF-D7B53255E584}"/>
              </a:ext>
            </a:extLst>
          </p:cNvPr>
          <p:cNvSpPr txBox="1"/>
          <p:nvPr/>
        </p:nvSpPr>
        <p:spPr>
          <a:xfrm>
            <a:off x="193026" y="4646790"/>
            <a:ext cx="4979338" cy="1631216"/>
          </a:xfrm>
          <a:prstGeom prst="rect">
            <a:avLst/>
          </a:prstGeom>
          <a:noFill/>
        </p:spPr>
        <p:txBody>
          <a:bodyPr wrap="square">
            <a:spAutoFit/>
          </a:bodyPr>
          <a:lstStyle/>
          <a:p>
            <a:pPr marL="285750" indent="-285750">
              <a:buFont typeface="Arial" panose="020B0604020202020204" pitchFamily="34" charset="0"/>
              <a:buChar char="•"/>
            </a:pPr>
            <a:r>
              <a:rPr lang="en-GB" sz="2000" dirty="0">
                <a:ea typeface="Calibri" panose="020F0502020204030204" pitchFamily="34" charset="0"/>
              </a:rPr>
              <a:t>f</a:t>
            </a:r>
            <a:r>
              <a:rPr lang="en-GB" sz="2000" dirty="0">
                <a:effectLst/>
                <a:ea typeface="Calibri" panose="020F0502020204030204" pitchFamily="34" charset="0"/>
              </a:rPr>
              <a:t>rom 1875 to 1905, Europeans extracted 70,000 tons of ivory from the Congo every year</a:t>
            </a:r>
          </a:p>
          <a:p>
            <a:pPr marL="285750" indent="-285750">
              <a:buFont typeface="Arial" panose="020B0604020202020204" pitchFamily="34" charset="0"/>
              <a:buChar char="•"/>
            </a:pPr>
            <a:r>
              <a:rPr lang="en-GB" sz="2000" dirty="0"/>
              <a:t>75,000 elephants were slaughtered annually</a:t>
            </a:r>
          </a:p>
        </p:txBody>
      </p:sp>
    </p:spTree>
    <p:extLst>
      <p:ext uri="{BB962C8B-B14F-4D97-AF65-F5344CB8AC3E}">
        <p14:creationId xmlns:p14="http://schemas.microsoft.com/office/powerpoint/2010/main" val="274869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51C73-6861-4D35-08B6-9B06C72F423F}"/>
              </a:ext>
            </a:extLst>
          </p:cNvPr>
          <p:cNvSpPr>
            <a:spLocks noGrp="1"/>
          </p:cNvSpPr>
          <p:nvPr>
            <p:ph type="title"/>
          </p:nvPr>
        </p:nvSpPr>
        <p:spPr/>
        <p:txBody>
          <a:bodyPr/>
          <a:lstStyle/>
          <a:p>
            <a:endParaRPr lang="en-GB"/>
          </a:p>
        </p:txBody>
      </p:sp>
      <p:pic>
        <p:nvPicPr>
          <p:cNvPr id="4" name="Picture 3">
            <a:extLst>
              <a:ext uri="{FF2B5EF4-FFF2-40B4-BE49-F238E27FC236}">
                <a16:creationId xmlns:a16="http://schemas.microsoft.com/office/drawing/2014/main" id="{E456E7B2-3ED5-F74A-9E56-511C9615E187}"/>
              </a:ext>
            </a:extLst>
          </p:cNvPr>
          <p:cNvPicPr>
            <a:picLocks noChangeAspect="1"/>
          </p:cNvPicPr>
          <p:nvPr/>
        </p:nvPicPr>
        <p:blipFill rotWithShape="1">
          <a:blip r:embed="rId2"/>
          <a:srcRect b="5026"/>
          <a:stretch/>
        </p:blipFill>
        <p:spPr>
          <a:xfrm>
            <a:off x="349252" y="365125"/>
            <a:ext cx="5645146" cy="4405283"/>
          </a:xfrm>
          <a:prstGeom prst="rect">
            <a:avLst/>
          </a:prstGeom>
        </p:spPr>
      </p:pic>
      <p:pic>
        <p:nvPicPr>
          <p:cNvPr id="4098" name="Picture 2" descr="The art of playing the piano during Victorian era | Mayfair Piano">
            <a:extLst>
              <a:ext uri="{FF2B5EF4-FFF2-40B4-BE49-F238E27FC236}">
                <a16:creationId xmlns:a16="http://schemas.microsoft.com/office/drawing/2014/main" id="{E07D591C-EECC-4C46-CE6D-581708701FC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077076" y="750613"/>
            <a:ext cx="4483124" cy="5930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8945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98A87-F070-9411-53DA-32A95E785EC9}"/>
              </a:ext>
            </a:extLst>
          </p:cNvPr>
          <p:cNvSpPr>
            <a:spLocks noGrp="1"/>
          </p:cNvSpPr>
          <p:nvPr>
            <p:ph type="title"/>
          </p:nvPr>
        </p:nvSpPr>
        <p:spPr/>
        <p:txBody>
          <a:bodyPr/>
          <a:lstStyle/>
          <a:p>
            <a:endParaRPr lang="en-GB"/>
          </a:p>
        </p:txBody>
      </p:sp>
      <p:pic>
        <p:nvPicPr>
          <p:cNvPr id="4" name="Picture 3">
            <a:extLst>
              <a:ext uri="{FF2B5EF4-FFF2-40B4-BE49-F238E27FC236}">
                <a16:creationId xmlns:a16="http://schemas.microsoft.com/office/drawing/2014/main" id="{FAA15162-0826-7A4F-9A6F-80B556525A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4283" y="836426"/>
            <a:ext cx="7106945" cy="4945249"/>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4" descr="Heart of darkness by Joseph Conard">
            <a:extLst>
              <a:ext uri="{FF2B5EF4-FFF2-40B4-BE49-F238E27FC236}">
                <a16:creationId xmlns:a16="http://schemas.microsoft.com/office/drawing/2014/main" id="{045C3AAA-EA24-CC4A-9F25-900185201E5E}"/>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199" y="836425"/>
            <a:ext cx="4371976" cy="4963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231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7" name="Rectangle 5126">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The cobalt boom: recharging trouble in the Congo – Foreign Brief">
            <a:extLst>
              <a:ext uri="{FF2B5EF4-FFF2-40B4-BE49-F238E27FC236}">
                <a16:creationId xmlns:a16="http://schemas.microsoft.com/office/drawing/2014/main" id="{C0605FE9-D9A1-9329-2633-807B4067DFAD}"/>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1109" b="14622"/>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D74381A0-822D-1F08-AB34-70F378F64FE9}"/>
              </a:ext>
            </a:extLst>
          </p:cNvPr>
          <p:cNvSpPr>
            <a:spLocks noGrp="1"/>
          </p:cNvSpPr>
          <p:nvPr>
            <p:ph type="title"/>
          </p:nvPr>
        </p:nvSpPr>
        <p:spPr>
          <a:xfrm>
            <a:off x="838200" y="365125"/>
            <a:ext cx="10515600" cy="1325563"/>
          </a:xfrm>
        </p:spPr>
        <p:txBody>
          <a:bodyPr>
            <a:normAutofit/>
          </a:bodyPr>
          <a:lstStyle/>
          <a:p>
            <a:endParaRPr lang="en-GB">
              <a:solidFill>
                <a:srgbClr val="FFFFFF"/>
              </a:solidFill>
            </a:endParaRPr>
          </a:p>
        </p:txBody>
      </p:sp>
      <p:sp>
        <p:nvSpPr>
          <p:cNvPr id="3" name="Content Placeholder 2">
            <a:extLst>
              <a:ext uri="{FF2B5EF4-FFF2-40B4-BE49-F238E27FC236}">
                <a16:creationId xmlns:a16="http://schemas.microsoft.com/office/drawing/2014/main" id="{BDA7898C-829E-B99E-8854-5454AEDB47B5}"/>
              </a:ext>
            </a:extLst>
          </p:cNvPr>
          <p:cNvSpPr>
            <a:spLocks noGrp="1"/>
          </p:cNvSpPr>
          <p:nvPr>
            <p:ph idx="1"/>
          </p:nvPr>
        </p:nvSpPr>
        <p:spPr>
          <a:xfrm>
            <a:off x="838200" y="1066800"/>
            <a:ext cx="10515600" cy="5110163"/>
          </a:xfrm>
        </p:spPr>
        <p:txBody>
          <a:bodyPr>
            <a:normAutofit/>
          </a:bodyPr>
          <a:lstStyle/>
          <a:p>
            <a:pPr marL="0" indent="0">
              <a:buNone/>
            </a:pPr>
            <a:r>
              <a:rPr lang="en-GB" sz="2000" dirty="0">
                <a:solidFill>
                  <a:srgbClr val="FFFFFF"/>
                </a:solidFill>
              </a:rPr>
              <a:t>Jennifer Wenzel:</a:t>
            </a:r>
          </a:p>
          <a:p>
            <a:r>
              <a:rPr lang="en-GB" sz="2000" dirty="0">
                <a:solidFill>
                  <a:srgbClr val="FFFFFF"/>
                </a:solidFill>
              </a:rPr>
              <a:t>“If the Congo did not exist, it would be necessary to invent it. Time and again, whatever natural resource became indispensable to European capitalist expansion and technological innovation was to be found in the Congo in vast stores, beginning with slave labour in the sixteenth century. In the nineteenth century, the Congo had ivory, which [. . .] was like an expensive “plastic,” capable of being carved into numerous items. Then, in 1890, wild rubber, ready for harvesting to meet the booming demand for tires, hoses, and electrical and telegraph insulation. In an era of electrification and industrial manufacturing, copper for wires and cobalt for alloys. At the dawn of the nuclear age, the uranium the United States used in the bombs that marked the transition from World War to Cold War. In the age of globalization, [. . .] the Congo has coltan, or columbo-tantalite, a heat-resistant conductor used in the capacitors that power cell phones, pagers, and laptops. [. . .] [Could] modernity [. . .] have been “invented” (or, indeed, “conducted”) without the resources of the Congo.”</a:t>
            </a:r>
          </a:p>
          <a:p>
            <a:pPr marL="0" indent="0">
              <a:buNone/>
            </a:pPr>
            <a:r>
              <a:rPr lang="en-GB" sz="2000" dirty="0">
                <a:solidFill>
                  <a:srgbClr val="FFFFFF"/>
                </a:solidFill>
              </a:rPr>
              <a:t>	"Remembering the past's future: Anti-imperialist nostalgia and some versions of the Third 	World." </a:t>
            </a:r>
            <a:r>
              <a:rPr lang="en-GB" sz="2000" i="1" dirty="0">
                <a:solidFill>
                  <a:srgbClr val="FFFFFF"/>
                </a:solidFill>
              </a:rPr>
              <a:t>Cultural Critique </a:t>
            </a:r>
            <a:r>
              <a:rPr lang="en-GB" sz="2000" dirty="0">
                <a:solidFill>
                  <a:srgbClr val="FFFFFF"/>
                </a:solidFill>
              </a:rPr>
              <a:t>62 (2006): 1-32.</a:t>
            </a:r>
          </a:p>
        </p:txBody>
      </p:sp>
    </p:spTree>
    <p:extLst>
      <p:ext uri="{BB962C8B-B14F-4D97-AF65-F5344CB8AC3E}">
        <p14:creationId xmlns:p14="http://schemas.microsoft.com/office/powerpoint/2010/main" val="1811062305"/>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8" name="Rectangle 6157">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The Human Cost | Outrider">
            <a:extLst>
              <a:ext uri="{FF2B5EF4-FFF2-40B4-BE49-F238E27FC236}">
                <a16:creationId xmlns:a16="http://schemas.microsoft.com/office/drawing/2014/main" id="{9C4BE326-B047-F0D7-3D3B-4EEAF4430EE3}"/>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l="1026" r="10085"/>
          <a:stretch/>
        </p:blipFill>
        <p:spPr bwMode="auto">
          <a:xfrm>
            <a:off x="-1" y="10"/>
            <a:ext cx="12192001"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45EC469-ACAE-C84B-2B4D-75B53138D1D0}"/>
              </a:ext>
            </a:extLst>
          </p:cNvPr>
          <p:cNvSpPr>
            <a:spLocks noGrp="1"/>
          </p:cNvSpPr>
          <p:nvPr>
            <p:ph type="title"/>
          </p:nvPr>
        </p:nvSpPr>
        <p:spPr>
          <a:xfrm>
            <a:off x="838200" y="365125"/>
            <a:ext cx="10515600" cy="1325563"/>
          </a:xfrm>
        </p:spPr>
        <p:txBody>
          <a:bodyPr>
            <a:normAutofit/>
          </a:bodyPr>
          <a:lstStyle/>
          <a:p>
            <a:endParaRPr lang="en-GB">
              <a:solidFill>
                <a:srgbClr val="FFFFFF"/>
              </a:solidFill>
            </a:endParaRPr>
          </a:p>
        </p:txBody>
      </p:sp>
      <p:sp>
        <p:nvSpPr>
          <p:cNvPr id="3" name="Content Placeholder 2">
            <a:extLst>
              <a:ext uri="{FF2B5EF4-FFF2-40B4-BE49-F238E27FC236}">
                <a16:creationId xmlns:a16="http://schemas.microsoft.com/office/drawing/2014/main" id="{AA0934E0-CB04-DB60-0972-F5D7021B78B1}"/>
              </a:ext>
            </a:extLst>
          </p:cNvPr>
          <p:cNvSpPr>
            <a:spLocks noGrp="1"/>
          </p:cNvSpPr>
          <p:nvPr>
            <p:ph idx="1"/>
          </p:nvPr>
        </p:nvSpPr>
        <p:spPr>
          <a:xfrm>
            <a:off x="838200" y="1238250"/>
            <a:ext cx="10515600" cy="4938713"/>
          </a:xfrm>
        </p:spPr>
        <p:txBody>
          <a:bodyPr>
            <a:normAutofit/>
          </a:bodyPr>
          <a:lstStyle/>
          <a:p>
            <a:r>
              <a:rPr lang="en-GB" sz="2000" dirty="0">
                <a:solidFill>
                  <a:srgbClr val="FFFFFF"/>
                </a:solidFill>
              </a:rPr>
              <a:t>“The algorithm Congo Inc. had been created at the moment that Africa was being chopped up in Berlin between November 1884 and February 1885. Under Leopold II’s sharecropping, they had hastily developed it so they could supply the whole world with rubber from the equator, without which the industrial era wouldn’t have expanded as rapidly as it needed to at the time. [. . .] The involvement of Congo Inc. in the Second World War proved decisive. The final point had come with the concept of putting the uranium of </a:t>
            </a:r>
            <a:r>
              <a:rPr lang="en-GB" sz="2000" dirty="0" err="1">
                <a:solidFill>
                  <a:srgbClr val="FFFFFF"/>
                </a:solidFill>
              </a:rPr>
              <a:t>Shinkolobwe</a:t>
            </a:r>
            <a:r>
              <a:rPr lang="en-GB" sz="2000" dirty="0">
                <a:solidFill>
                  <a:srgbClr val="FFFFFF"/>
                </a:solidFill>
              </a:rPr>
              <a:t> at the disposal of the United States of America, which destroyed Hiroshima and Nagasaki once and for all, launching the theory of nuclear deterrence at the same time, and for all time. It contributed vastly to the devastation of Vietnam by allowing the Bell UH1-Huey helicopters, sides gaping wide, to spit millions of sprays of the copper from </a:t>
            </a:r>
            <a:r>
              <a:rPr lang="en-GB" sz="2000" dirty="0" err="1">
                <a:solidFill>
                  <a:srgbClr val="FFFFFF"/>
                </a:solidFill>
              </a:rPr>
              <a:t>Likasi</a:t>
            </a:r>
            <a:r>
              <a:rPr lang="en-GB" sz="2000" dirty="0">
                <a:solidFill>
                  <a:srgbClr val="FFFFFF"/>
                </a:solidFill>
              </a:rPr>
              <a:t> and Kolwezi from high in the sky over towns and countryside from Danang to Hanoi, via </a:t>
            </a:r>
            <a:r>
              <a:rPr lang="en-GB" sz="2000" dirty="0" err="1">
                <a:solidFill>
                  <a:srgbClr val="FFFFFF"/>
                </a:solidFill>
              </a:rPr>
              <a:t>Huế</a:t>
            </a:r>
            <a:r>
              <a:rPr lang="en-GB" sz="2000" dirty="0">
                <a:solidFill>
                  <a:srgbClr val="FFFFFF"/>
                </a:solidFill>
              </a:rPr>
              <a:t>, Vinh, Lao Cai, Lang Son, and the port of Haiphong. [. . .] Loyal to Bismarck’s testament, Congo Inc. more recently had been appointed as the accredited supplier of internationalism, responsible for the delivery of strategic minerals for the conquest of space, the manufacturing of sophisticated armaments, the oil industry, and the production of high-tech telecommunications.” (174)</a:t>
            </a:r>
          </a:p>
        </p:txBody>
      </p:sp>
    </p:spTree>
    <p:extLst>
      <p:ext uri="{BB962C8B-B14F-4D97-AF65-F5344CB8AC3E}">
        <p14:creationId xmlns:p14="http://schemas.microsoft.com/office/powerpoint/2010/main" val="1861028884"/>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F6FAA-5B9F-23B3-86D1-DADD463AA84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CA12F5C-0C44-6E5C-6B67-160C8C7A8EAC}"/>
              </a:ext>
            </a:extLst>
          </p:cNvPr>
          <p:cNvSpPr>
            <a:spLocks noGrp="1"/>
          </p:cNvSpPr>
          <p:nvPr>
            <p:ph idx="1"/>
          </p:nvPr>
        </p:nvSpPr>
        <p:spPr/>
        <p:txBody>
          <a:bodyPr/>
          <a:lstStyle/>
          <a:p>
            <a:endParaRPr lang="en-GB" dirty="0"/>
          </a:p>
        </p:txBody>
      </p:sp>
      <p:pic>
        <p:nvPicPr>
          <p:cNvPr id="7170" name="Picture 2" descr="Jazz to add coltan to repertoire">
            <a:extLst>
              <a:ext uri="{FF2B5EF4-FFF2-40B4-BE49-F238E27FC236}">
                <a16:creationId xmlns:a16="http://schemas.microsoft.com/office/drawing/2014/main" id="{EBDBC118-7EB8-38E9-31A1-B4B9C6A53E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6766" y="3567812"/>
            <a:ext cx="5635233" cy="329018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8E27C6BE-1C8D-EBC7-7B50-B81644F75F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5006" y="1"/>
            <a:ext cx="7366994" cy="3567812"/>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iPhone X In Hand Mockup - Mockups For Free">
            <a:extLst>
              <a:ext uri="{FF2B5EF4-FFF2-40B4-BE49-F238E27FC236}">
                <a16:creationId xmlns:a16="http://schemas.microsoft.com/office/drawing/2014/main" id="{93A969A5-21CA-B440-F886-3386EB30D76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5214"/>
          <a:stretch/>
        </p:blipFill>
        <p:spPr bwMode="auto">
          <a:xfrm>
            <a:off x="-1867336" y="0"/>
            <a:ext cx="8424102"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89307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TotalTime>
  <Words>1413</Words>
  <Application>Microsoft Office PowerPoint</Application>
  <PresentationFormat>Widescreen</PresentationFormat>
  <Paragraphs>20</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Trebuchet MS</vt:lpstr>
      <vt:lpstr>Tw Cen MT</vt:lpstr>
      <vt:lpstr>Office Theme</vt:lpstr>
      <vt:lpstr>Week 6: Resource Wars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Brian Merchant,  The One Device: The Secret History of the iPhone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6: Resource Wars </dc:title>
  <dc:creator>Niblett, Michael</dc:creator>
  <cp:lastModifiedBy>Niblett, Michael</cp:lastModifiedBy>
  <cp:revision>1</cp:revision>
  <dcterms:created xsi:type="dcterms:W3CDTF">2024-02-12T14:49:30Z</dcterms:created>
  <dcterms:modified xsi:type="dcterms:W3CDTF">2024-02-12T16:34:06Z</dcterms:modified>
</cp:coreProperties>
</file>