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7" r:id="rId7"/>
    <p:sldId id="262" r:id="rId8"/>
    <p:sldId id="263" r:id="rId9"/>
    <p:sldId id="259" r:id="rId10"/>
    <p:sldId id="268" r:id="rId11"/>
    <p:sldId id="264" r:id="rId12"/>
    <p:sldId id="269" r:id="rId13"/>
    <p:sldId id="266" r:id="rId14"/>
    <p:sldId id="26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k Storey" initials="MS" lastIdx="1" clrIdx="0">
    <p:extLst>
      <p:ext uri="{19B8F6BF-5375-455C-9EA6-DF929625EA0E}">
        <p15:presenceInfo xmlns:p15="http://schemas.microsoft.com/office/powerpoint/2012/main" userId="655d6547ce74fe9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D6253EA-136B-4089-89BB-D277E73FB22A}" type="datetimeFigureOut">
              <a:rPr lang="en-GB" smtClean="0"/>
              <a:t>05/10/2016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96044-F6FE-4543-99BB-5057422A1860}" type="slidenum">
              <a:rPr lang="en-GB" smtClean="0"/>
              <a:t>‹#›</a:t>
            </a:fld>
            <a:endParaRPr lang="en-GB"/>
          </a:p>
        </p:txBody>
      </p:sp>
    </p:spTree>
    <p:extLst>
      <p:ext uri="{BB962C8B-B14F-4D97-AF65-F5344CB8AC3E}">
        <p14:creationId xmlns:p14="http://schemas.microsoft.com/office/powerpoint/2010/main" val="3899310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D6253EA-136B-4089-89BB-D277E73FB22A}" type="datetimeFigureOut">
              <a:rPr lang="en-GB" smtClean="0"/>
              <a:t>05/10/2016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96044-F6FE-4543-99BB-5057422A1860}" type="slidenum">
              <a:rPr lang="en-GB" smtClean="0"/>
              <a:t>‹#›</a:t>
            </a:fld>
            <a:endParaRPr lang="en-GB"/>
          </a:p>
        </p:txBody>
      </p:sp>
    </p:spTree>
    <p:extLst>
      <p:ext uri="{BB962C8B-B14F-4D97-AF65-F5344CB8AC3E}">
        <p14:creationId xmlns:p14="http://schemas.microsoft.com/office/powerpoint/2010/main" val="1571233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D6253EA-136B-4089-89BB-D277E73FB22A}" type="datetimeFigureOut">
              <a:rPr lang="en-GB" smtClean="0"/>
              <a:t>05/10/2016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96044-F6FE-4543-99BB-5057422A1860}" type="slidenum">
              <a:rPr lang="en-GB" smtClean="0"/>
              <a:t>‹#›</a:t>
            </a:fld>
            <a:endParaRPr lang="en-GB"/>
          </a:p>
        </p:txBody>
      </p:sp>
    </p:spTree>
    <p:extLst>
      <p:ext uri="{BB962C8B-B14F-4D97-AF65-F5344CB8AC3E}">
        <p14:creationId xmlns:p14="http://schemas.microsoft.com/office/powerpoint/2010/main" val="195999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D6253EA-136B-4089-89BB-D277E73FB22A}" type="datetimeFigureOut">
              <a:rPr lang="en-GB" smtClean="0"/>
              <a:t>05/10/2016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96044-F6FE-4543-99BB-5057422A1860}" type="slidenum">
              <a:rPr lang="en-GB" smtClean="0"/>
              <a:t>‹#›</a:t>
            </a:fld>
            <a:endParaRPr lang="en-GB"/>
          </a:p>
        </p:txBody>
      </p:sp>
    </p:spTree>
    <p:extLst>
      <p:ext uri="{BB962C8B-B14F-4D97-AF65-F5344CB8AC3E}">
        <p14:creationId xmlns:p14="http://schemas.microsoft.com/office/powerpoint/2010/main" val="2018565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6253EA-136B-4089-89BB-D277E73FB22A}" type="datetimeFigureOut">
              <a:rPr lang="en-GB" smtClean="0"/>
              <a:t>05/10/2016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96044-F6FE-4543-99BB-5057422A1860}" type="slidenum">
              <a:rPr lang="en-GB" smtClean="0"/>
              <a:t>‹#›</a:t>
            </a:fld>
            <a:endParaRPr lang="en-GB"/>
          </a:p>
        </p:txBody>
      </p:sp>
    </p:spTree>
    <p:extLst>
      <p:ext uri="{BB962C8B-B14F-4D97-AF65-F5344CB8AC3E}">
        <p14:creationId xmlns:p14="http://schemas.microsoft.com/office/powerpoint/2010/main" val="1777084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D6253EA-136B-4089-89BB-D277E73FB22A}" type="datetimeFigureOut">
              <a:rPr lang="en-GB" smtClean="0"/>
              <a:t>05/10/2016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C96044-F6FE-4543-99BB-5057422A1860}" type="slidenum">
              <a:rPr lang="en-GB" smtClean="0"/>
              <a:t>‹#›</a:t>
            </a:fld>
            <a:endParaRPr lang="en-GB"/>
          </a:p>
        </p:txBody>
      </p:sp>
    </p:spTree>
    <p:extLst>
      <p:ext uri="{BB962C8B-B14F-4D97-AF65-F5344CB8AC3E}">
        <p14:creationId xmlns:p14="http://schemas.microsoft.com/office/powerpoint/2010/main" val="3916373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D6253EA-136B-4089-89BB-D277E73FB22A}" type="datetimeFigureOut">
              <a:rPr lang="en-GB" smtClean="0"/>
              <a:t>05/10/2016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7C96044-F6FE-4543-99BB-5057422A1860}" type="slidenum">
              <a:rPr lang="en-GB" smtClean="0"/>
              <a:t>‹#›</a:t>
            </a:fld>
            <a:endParaRPr lang="en-GB"/>
          </a:p>
        </p:txBody>
      </p:sp>
    </p:spTree>
    <p:extLst>
      <p:ext uri="{BB962C8B-B14F-4D97-AF65-F5344CB8AC3E}">
        <p14:creationId xmlns:p14="http://schemas.microsoft.com/office/powerpoint/2010/main" val="267007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D6253EA-136B-4089-89BB-D277E73FB22A}" type="datetimeFigureOut">
              <a:rPr lang="en-GB" smtClean="0"/>
              <a:t>05/10/2016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7C96044-F6FE-4543-99BB-5057422A1860}" type="slidenum">
              <a:rPr lang="en-GB" smtClean="0"/>
              <a:t>‹#›</a:t>
            </a:fld>
            <a:endParaRPr lang="en-GB"/>
          </a:p>
        </p:txBody>
      </p:sp>
    </p:spTree>
    <p:extLst>
      <p:ext uri="{BB962C8B-B14F-4D97-AF65-F5344CB8AC3E}">
        <p14:creationId xmlns:p14="http://schemas.microsoft.com/office/powerpoint/2010/main" val="3341547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6253EA-136B-4089-89BB-D277E73FB22A}" type="datetimeFigureOut">
              <a:rPr lang="en-GB" smtClean="0"/>
              <a:t>05/10/2016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7C96044-F6FE-4543-99BB-5057422A1860}" type="slidenum">
              <a:rPr lang="en-GB" smtClean="0"/>
              <a:t>‹#›</a:t>
            </a:fld>
            <a:endParaRPr lang="en-GB"/>
          </a:p>
        </p:txBody>
      </p:sp>
    </p:spTree>
    <p:extLst>
      <p:ext uri="{BB962C8B-B14F-4D97-AF65-F5344CB8AC3E}">
        <p14:creationId xmlns:p14="http://schemas.microsoft.com/office/powerpoint/2010/main" val="3823440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6253EA-136B-4089-89BB-D277E73FB22A}" type="datetimeFigureOut">
              <a:rPr lang="en-GB" smtClean="0"/>
              <a:t>05/10/2016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C96044-F6FE-4543-99BB-5057422A1860}" type="slidenum">
              <a:rPr lang="en-GB" smtClean="0"/>
              <a:t>‹#›</a:t>
            </a:fld>
            <a:endParaRPr lang="en-GB"/>
          </a:p>
        </p:txBody>
      </p:sp>
    </p:spTree>
    <p:extLst>
      <p:ext uri="{BB962C8B-B14F-4D97-AF65-F5344CB8AC3E}">
        <p14:creationId xmlns:p14="http://schemas.microsoft.com/office/powerpoint/2010/main" val="780069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6253EA-136B-4089-89BB-D277E73FB22A}" type="datetimeFigureOut">
              <a:rPr lang="en-GB" smtClean="0"/>
              <a:t>05/10/2016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C96044-F6FE-4543-99BB-5057422A1860}" type="slidenum">
              <a:rPr lang="en-GB" smtClean="0"/>
              <a:t>‹#›</a:t>
            </a:fld>
            <a:endParaRPr lang="en-GB"/>
          </a:p>
        </p:txBody>
      </p:sp>
    </p:spTree>
    <p:extLst>
      <p:ext uri="{BB962C8B-B14F-4D97-AF65-F5344CB8AC3E}">
        <p14:creationId xmlns:p14="http://schemas.microsoft.com/office/powerpoint/2010/main" val="4266248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6253EA-136B-4089-89BB-D277E73FB22A}" type="datetimeFigureOut">
              <a:rPr lang="en-GB" smtClean="0"/>
              <a:t>05/10/2016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C96044-F6FE-4543-99BB-5057422A1860}" type="slidenum">
              <a:rPr lang="en-GB" smtClean="0"/>
              <a:t>‹#›</a:t>
            </a:fld>
            <a:endParaRPr lang="en-GB"/>
          </a:p>
        </p:txBody>
      </p:sp>
    </p:spTree>
    <p:extLst>
      <p:ext uri="{BB962C8B-B14F-4D97-AF65-F5344CB8AC3E}">
        <p14:creationId xmlns:p14="http://schemas.microsoft.com/office/powerpoint/2010/main" val="3536360488"/>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google.co.uk/url?sa=i&amp;rct=j&amp;q=&amp;esrc=s&amp;source=images&amp;cd=&amp;cad=rja&amp;uact=8&amp;ved=0ahUKEwi__bb1yqTKAhXEuBoKHY9vAlQQjRwIBw&amp;url=http://rendezvous.blogs.nytimes.com/2013/03/07/ten-years-after-the-invasion-of-iraq-a-world-of-hurt/&amp;bvm=bv.111396085,d.d2s&amp;psig=AFQjCNH-CN4EbJ0wwcbxr2VNlKOp8fuwsw&amp;ust=1452698786782241" TargetMode="External"/><Relationship Id="rId3" Type="http://schemas.openxmlformats.org/officeDocument/2006/relationships/image" Target="../media/image1.jpeg"/><Relationship Id="rId7" Type="http://schemas.openxmlformats.org/officeDocument/2006/relationships/image" Target="../media/image3.jpeg"/><Relationship Id="rId2" Type="http://schemas.openxmlformats.org/officeDocument/2006/relationships/hyperlink" Target="http://www.google.co.uk/url?sa=i&amp;rct=j&amp;q=&amp;esrc=s&amp;source=images&amp;cd=&amp;cad=rja&amp;uact=8&amp;ved=0ahUKEwj_wOrKyaTKAhVC1xoKHVYLBUsQjRwIBw&amp;url=http://www.nuttyhistory.com/imperialism.html&amp;bvm=bv.111396085,d.d2s&amp;psig=AFQjCNE7FbUObVR8l2xDKLooSVTHLyNtEQ&amp;ust=1452698369258479" TargetMode="External"/><Relationship Id="rId1" Type="http://schemas.openxmlformats.org/officeDocument/2006/relationships/slideLayout" Target="../slideLayouts/slideLayout1.xml"/><Relationship Id="rId6" Type="http://schemas.openxmlformats.org/officeDocument/2006/relationships/hyperlink" Target="http://www.google.co.uk/url?sa=i&amp;rct=j&amp;q=&amp;esrc=s&amp;source=images&amp;cd=&amp;cad=rja&amp;uact=8&amp;ved=0ahUKEwj6_YnTyqTKAhUKtBoKHd8oDE0QjRwIBw&amp;url=http://www.metmuseum.org/toah/works-of-art/63.201.3&amp;bvm=bv.111396085,d.d2s&amp;psig=AFQjCNH0y3jvsrifSHocz1BhNk7F9Z0Big&amp;ust=1452698719980257" TargetMode="External"/><Relationship Id="rId5" Type="http://schemas.openxmlformats.org/officeDocument/2006/relationships/image" Target="../media/image2.jpeg"/><Relationship Id="rId4" Type="http://schemas.openxmlformats.org/officeDocument/2006/relationships/hyperlink" Target="http://www.google.co.uk/url?sa=i&amp;rct=j&amp;q=&amp;esrc=s&amp;source=images&amp;cd=&amp;cad=rja&amp;uact=8&amp;ved=0ahUKEwio5d2fyqTKAhUBzhoKHRVDDEEQjRwIBw&amp;url=http://declaringamerica.com/danforth-a-brief-recognition-of-new-englands-errand-into-the-wilderness-1670/&amp;bvm=bv.111396085,d.d2s&amp;psig=AFQjCNFJ9jCvBnQgUzXFdmWeA1MF4P_iMA&amp;ust=1452698618856690" TargetMode="External"/><Relationship Id="rId9"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nuttyhistory.com/uploads/1/2/1/5/12150034/1378266564.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16632"/>
            <a:ext cx="4464496" cy="260867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7504" y="2725309"/>
            <a:ext cx="8928992" cy="1200329"/>
          </a:xfrm>
          <a:prstGeom prst="rect">
            <a:avLst/>
          </a:prstGeom>
          <a:noFill/>
        </p:spPr>
        <p:txBody>
          <a:bodyPr wrap="square" rtlCol="0">
            <a:spAutoFit/>
          </a:bodyPr>
          <a:lstStyle/>
          <a:p>
            <a:pPr algn="ctr"/>
            <a:r>
              <a:rPr lang="en-GB" sz="2400" dirty="0" smtClean="0"/>
              <a:t>EN9B1</a:t>
            </a:r>
          </a:p>
          <a:p>
            <a:pPr algn="ctr"/>
            <a:r>
              <a:rPr lang="en-GB" sz="4800" b="1" dirty="0" smtClean="0">
                <a:solidFill>
                  <a:srgbClr val="FFC000"/>
                </a:solidFill>
              </a:rPr>
              <a:t>Narratives of American Empire</a:t>
            </a:r>
            <a:endParaRPr lang="en-GB" sz="4800" b="1" dirty="0">
              <a:solidFill>
                <a:srgbClr val="FFC000"/>
              </a:solidFill>
            </a:endParaRPr>
          </a:p>
        </p:txBody>
      </p:sp>
      <p:pic>
        <p:nvPicPr>
          <p:cNvPr id="1028" name="Picture 4" descr="http://declaringamerica.com/01/media/Danforth_600x400.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6016" y="106335"/>
            <a:ext cx="4320480" cy="260867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metmuseum.org/toah/images/h2/h2_63.201.3.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503" y="3925607"/>
            <a:ext cx="4248473" cy="281576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graphics8.nytimes.com/images/2013/03/07/blogs/07rdv-saddam-statue-iraq-anniversary/07rdv-saddam-statue-iraq-anniversary-tmagArticle.jpg">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99992" y="3925638"/>
            <a:ext cx="4548951" cy="28157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49148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152" y="548680"/>
            <a:ext cx="7747696" cy="4896544"/>
          </a:xfrm>
          <a:prstGeom prst="rect">
            <a:avLst/>
          </a:prstGeom>
        </p:spPr>
      </p:pic>
      <p:sp>
        <p:nvSpPr>
          <p:cNvPr id="5" name="TextBox 4"/>
          <p:cNvSpPr txBox="1"/>
          <p:nvPr/>
        </p:nvSpPr>
        <p:spPr>
          <a:xfrm>
            <a:off x="971600" y="5949280"/>
            <a:ext cx="7200800" cy="461665"/>
          </a:xfrm>
          <a:prstGeom prst="rect">
            <a:avLst/>
          </a:prstGeom>
          <a:noFill/>
        </p:spPr>
        <p:txBody>
          <a:bodyPr wrap="square" rtlCol="0">
            <a:spAutoFit/>
          </a:bodyPr>
          <a:lstStyle/>
          <a:p>
            <a:pPr algn="ctr"/>
            <a:r>
              <a:rPr lang="en-GB" sz="2400" b="1" dirty="0" smtClean="0">
                <a:solidFill>
                  <a:srgbClr val="FFC000"/>
                </a:solidFill>
              </a:rPr>
              <a:t>Ronald Reagan farewell address, 11</a:t>
            </a:r>
            <a:r>
              <a:rPr lang="en-GB" sz="2400" b="1" baseline="30000" dirty="0" smtClean="0">
                <a:solidFill>
                  <a:srgbClr val="FFC000"/>
                </a:solidFill>
              </a:rPr>
              <a:t>th</a:t>
            </a:r>
            <a:r>
              <a:rPr lang="en-GB" sz="2400" b="1" dirty="0" smtClean="0">
                <a:solidFill>
                  <a:srgbClr val="FFC000"/>
                </a:solidFill>
              </a:rPr>
              <a:t> January 1989</a:t>
            </a:r>
            <a:endParaRPr lang="en-GB" sz="2400" b="1" dirty="0">
              <a:solidFill>
                <a:srgbClr val="FFC000"/>
              </a:solidFill>
            </a:endParaRPr>
          </a:p>
        </p:txBody>
      </p:sp>
    </p:spTree>
    <p:extLst>
      <p:ext uri="{BB962C8B-B14F-4D97-AF65-F5344CB8AC3E}">
        <p14:creationId xmlns:p14="http://schemas.microsoft.com/office/powerpoint/2010/main" val="23111796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797511"/>
            <a:ext cx="8064896" cy="4832092"/>
          </a:xfrm>
          <a:prstGeom prst="rect">
            <a:avLst/>
          </a:prstGeom>
          <a:noFill/>
        </p:spPr>
        <p:txBody>
          <a:bodyPr wrap="square" rtlCol="0">
            <a:spAutoFit/>
          </a:bodyPr>
          <a:lstStyle/>
          <a:p>
            <a:r>
              <a:rPr lang="en-GB" sz="2800" b="1" dirty="0" smtClean="0">
                <a:solidFill>
                  <a:srgbClr val="FFC000"/>
                </a:solidFill>
              </a:rPr>
              <a:t>[O]</a:t>
            </a:r>
            <a:r>
              <a:rPr lang="en-GB" sz="2800" b="1" dirty="0" err="1" smtClean="0">
                <a:solidFill>
                  <a:srgbClr val="FFC000"/>
                </a:solidFill>
              </a:rPr>
              <a:t>ur</a:t>
            </a:r>
            <a:r>
              <a:rPr lang="en-GB" sz="2800" b="1" dirty="0" smtClean="0">
                <a:solidFill>
                  <a:srgbClr val="FFC000"/>
                </a:solidFill>
              </a:rPr>
              <a:t> </a:t>
            </a:r>
            <a:r>
              <a:rPr lang="en-GB" sz="2800" b="1" dirty="0">
                <a:solidFill>
                  <a:srgbClr val="FFC000"/>
                </a:solidFill>
              </a:rPr>
              <a:t>national birth was the beginning of a new </a:t>
            </a:r>
            <a:r>
              <a:rPr lang="en-GB" sz="2800" b="1" dirty="0" smtClean="0">
                <a:solidFill>
                  <a:srgbClr val="FFC000"/>
                </a:solidFill>
              </a:rPr>
              <a:t>history…</a:t>
            </a:r>
          </a:p>
          <a:p>
            <a:endParaRPr lang="en-GB" sz="2800" b="1" dirty="0">
              <a:solidFill>
                <a:srgbClr val="FFC000"/>
              </a:solidFill>
            </a:endParaRPr>
          </a:p>
          <a:p>
            <a:r>
              <a:rPr lang="en-GB" sz="2800" b="1" dirty="0" smtClean="0">
                <a:solidFill>
                  <a:srgbClr val="FFC000"/>
                </a:solidFill>
              </a:rPr>
              <a:t>…The </a:t>
            </a:r>
            <a:r>
              <a:rPr lang="en-GB" sz="2800" b="1" dirty="0">
                <a:solidFill>
                  <a:srgbClr val="FFC000"/>
                </a:solidFill>
              </a:rPr>
              <a:t>expansive future is our arena, and for our history. We are entering on its untrodden space, with the truths of God in our minds, beneficent objects in our hearts, and with a clear conscience unsullied by the past. We are the nation of human progress, and who will, what can, set limits to our onward march</a:t>
            </a:r>
            <a:r>
              <a:rPr lang="en-GB" sz="2800" b="1" dirty="0" smtClean="0">
                <a:solidFill>
                  <a:srgbClr val="FFC000"/>
                </a:solidFill>
              </a:rPr>
              <a:t>?</a:t>
            </a:r>
          </a:p>
          <a:p>
            <a:endParaRPr lang="en-GB" sz="2800" b="1" dirty="0">
              <a:solidFill>
                <a:srgbClr val="FFC000"/>
              </a:solidFill>
            </a:endParaRPr>
          </a:p>
          <a:p>
            <a:r>
              <a:rPr lang="en-GB" sz="2800" b="1" dirty="0" smtClean="0"/>
              <a:t>John O’Sullivan. ‘The Great Nation of Futurity’ (1839)</a:t>
            </a:r>
            <a:endParaRPr lang="en-GB" sz="2800" b="1" dirty="0"/>
          </a:p>
        </p:txBody>
      </p:sp>
    </p:spTree>
    <p:extLst>
      <p:ext uri="{BB962C8B-B14F-4D97-AF65-F5344CB8AC3E}">
        <p14:creationId xmlns:p14="http://schemas.microsoft.com/office/powerpoint/2010/main" val="2677862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2059395"/>
            <a:ext cx="8064896" cy="2739211"/>
          </a:xfrm>
          <a:prstGeom prst="rect">
            <a:avLst/>
          </a:prstGeom>
          <a:noFill/>
        </p:spPr>
        <p:txBody>
          <a:bodyPr wrap="square" rtlCol="0">
            <a:spAutoFit/>
          </a:bodyPr>
          <a:lstStyle/>
          <a:p>
            <a:r>
              <a:rPr lang="en-GB" sz="5400" b="1" dirty="0" smtClean="0">
                <a:solidFill>
                  <a:srgbClr val="FFC000"/>
                </a:solidFill>
              </a:rPr>
              <a:t>History begins today.</a:t>
            </a:r>
          </a:p>
          <a:p>
            <a:endParaRPr lang="en-GB" sz="5400" b="1" dirty="0">
              <a:solidFill>
                <a:srgbClr val="FFC000"/>
              </a:solidFill>
            </a:endParaRPr>
          </a:p>
          <a:p>
            <a:r>
              <a:rPr lang="en-GB" sz="3200" b="1" dirty="0" smtClean="0"/>
              <a:t>Richard Armitage, Deputy Secretary of State, 12</a:t>
            </a:r>
            <a:r>
              <a:rPr lang="en-GB" sz="3200" b="1" baseline="30000" dirty="0" smtClean="0"/>
              <a:t>th</a:t>
            </a:r>
            <a:r>
              <a:rPr lang="en-GB" sz="3200" b="1" dirty="0" smtClean="0"/>
              <a:t> September 2001</a:t>
            </a:r>
            <a:endParaRPr lang="en-GB" sz="3200" b="1" dirty="0"/>
          </a:p>
        </p:txBody>
      </p:sp>
    </p:spTree>
    <p:extLst>
      <p:ext uri="{BB962C8B-B14F-4D97-AF65-F5344CB8AC3E}">
        <p14:creationId xmlns:p14="http://schemas.microsoft.com/office/powerpoint/2010/main" val="5972401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51" y="548680"/>
            <a:ext cx="9078915" cy="5085184"/>
          </a:xfrm>
          <a:prstGeom prst="rect">
            <a:avLst/>
          </a:prstGeom>
        </p:spPr>
      </p:pic>
      <p:sp>
        <p:nvSpPr>
          <p:cNvPr id="5" name="TextBox 4"/>
          <p:cNvSpPr txBox="1"/>
          <p:nvPr/>
        </p:nvSpPr>
        <p:spPr>
          <a:xfrm>
            <a:off x="611560" y="5733256"/>
            <a:ext cx="3744416" cy="523220"/>
          </a:xfrm>
          <a:prstGeom prst="rect">
            <a:avLst/>
          </a:prstGeom>
          <a:noFill/>
        </p:spPr>
        <p:txBody>
          <a:bodyPr wrap="square" rtlCol="0">
            <a:spAutoFit/>
          </a:bodyPr>
          <a:lstStyle/>
          <a:p>
            <a:pPr algn="ctr"/>
            <a:r>
              <a:rPr lang="en-GB" sz="2800" b="1" dirty="0" smtClean="0">
                <a:solidFill>
                  <a:srgbClr val="FFC000"/>
                </a:solidFill>
              </a:rPr>
              <a:t>1932</a:t>
            </a:r>
            <a:endParaRPr lang="en-GB" sz="2800" b="1" dirty="0">
              <a:solidFill>
                <a:srgbClr val="FFC000"/>
              </a:solidFill>
            </a:endParaRPr>
          </a:p>
        </p:txBody>
      </p:sp>
      <p:sp>
        <p:nvSpPr>
          <p:cNvPr id="6" name="TextBox 5"/>
          <p:cNvSpPr txBox="1"/>
          <p:nvPr/>
        </p:nvSpPr>
        <p:spPr>
          <a:xfrm>
            <a:off x="5148064" y="5733256"/>
            <a:ext cx="3744416" cy="523220"/>
          </a:xfrm>
          <a:prstGeom prst="rect">
            <a:avLst/>
          </a:prstGeom>
          <a:noFill/>
        </p:spPr>
        <p:txBody>
          <a:bodyPr wrap="square" rtlCol="0">
            <a:spAutoFit/>
          </a:bodyPr>
          <a:lstStyle/>
          <a:p>
            <a:pPr algn="ctr"/>
            <a:r>
              <a:rPr lang="en-GB" sz="2800" b="1" dirty="0" smtClean="0">
                <a:solidFill>
                  <a:srgbClr val="FFC000"/>
                </a:solidFill>
              </a:rPr>
              <a:t>1945</a:t>
            </a:r>
            <a:endParaRPr lang="en-GB" sz="2800" b="1" dirty="0">
              <a:solidFill>
                <a:srgbClr val="FFC000"/>
              </a:solidFill>
            </a:endParaRPr>
          </a:p>
        </p:txBody>
      </p:sp>
    </p:spTree>
    <p:extLst>
      <p:ext uri="{BB962C8B-B14F-4D97-AF65-F5344CB8AC3E}">
        <p14:creationId xmlns:p14="http://schemas.microsoft.com/office/powerpoint/2010/main" val="35694764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536" y="548680"/>
            <a:ext cx="8424936" cy="5509200"/>
          </a:xfrm>
          <a:prstGeom prst="rect">
            <a:avLst/>
          </a:prstGeom>
          <a:noFill/>
        </p:spPr>
        <p:txBody>
          <a:bodyPr wrap="square" rtlCol="0">
            <a:spAutoFit/>
          </a:bodyPr>
          <a:lstStyle/>
          <a:p>
            <a:pPr algn="ctr"/>
            <a:r>
              <a:rPr lang="en-GB" sz="4400" b="1" dirty="0" smtClean="0">
                <a:solidFill>
                  <a:srgbClr val="FFC000"/>
                </a:solidFill>
              </a:rPr>
              <a:t>Euphemism and </a:t>
            </a:r>
            <a:r>
              <a:rPr lang="en-GB" sz="4400" b="1" dirty="0" smtClean="0">
                <a:solidFill>
                  <a:srgbClr val="FFC000"/>
                </a:solidFill>
              </a:rPr>
              <a:t>U.S.</a:t>
            </a:r>
            <a:r>
              <a:rPr lang="en-GB" sz="4400" b="1" dirty="0" smtClean="0">
                <a:solidFill>
                  <a:srgbClr val="FFC000"/>
                </a:solidFill>
              </a:rPr>
              <a:t> Imperialism</a:t>
            </a:r>
            <a:endParaRPr lang="en-GB" sz="4400" b="1" dirty="0" smtClean="0">
              <a:solidFill>
                <a:srgbClr val="FFC000"/>
              </a:solidFill>
            </a:endParaRPr>
          </a:p>
          <a:p>
            <a:pPr algn="ctr"/>
            <a:endParaRPr lang="en-GB" sz="4400" b="1" dirty="0"/>
          </a:p>
          <a:p>
            <a:pPr algn="ctr"/>
            <a:r>
              <a:rPr lang="en-GB" sz="4400" b="1" dirty="0" smtClean="0"/>
              <a:t>Empire of Liberty</a:t>
            </a:r>
          </a:p>
          <a:p>
            <a:pPr algn="ctr"/>
            <a:r>
              <a:rPr lang="en-GB" sz="4400" b="1" dirty="0" smtClean="0"/>
              <a:t>Errand </a:t>
            </a:r>
            <a:r>
              <a:rPr lang="en-GB" sz="4400" b="1" dirty="0" smtClean="0"/>
              <a:t>into the wilderness</a:t>
            </a:r>
          </a:p>
          <a:p>
            <a:pPr algn="ctr"/>
            <a:r>
              <a:rPr lang="en-GB" sz="4400" b="1" dirty="0" smtClean="0"/>
              <a:t>Virgin Land</a:t>
            </a:r>
          </a:p>
          <a:p>
            <a:pPr algn="ctr"/>
            <a:r>
              <a:rPr lang="en-GB" sz="4400" b="1" dirty="0" smtClean="0"/>
              <a:t>Manifest Destiny</a:t>
            </a:r>
          </a:p>
          <a:p>
            <a:pPr algn="ctr"/>
            <a:r>
              <a:rPr lang="en-GB" sz="4400" b="1" dirty="0" smtClean="0"/>
              <a:t>American Exceptionalism</a:t>
            </a:r>
          </a:p>
          <a:p>
            <a:pPr algn="ctr"/>
            <a:r>
              <a:rPr lang="en-GB" sz="4400" b="1" dirty="0" err="1" smtClean="0"/>
              <a:t>Pax</a:t>
            </a:r>
            <a:r>
              <a:rPr lang="en-GB" sz="4400" b="1" dirty="0" smtClean="0"/>
              <a:t> Americana</a:t>
            </a:r>
          </a:p>
        </p:txBody>
      </p:sp>
    </p:spTree>
    <p:extLst>
      <p:ext uri="{BB962C8B-B14F-4D97-AF65-F5344CB8AC3E}">
        <p14:creationId xmlns:p14="http://schemas.microsoft.com/office/powerpoint/2010/main" val="3401795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260648"/>
            <a:ext cx="8568952" cy="6647974"/>
          </a:xfrm>
          <a:prstGeom prst="rect">
            <a:avLst/>
          </a:prstGeom>
          <a:noFill/>
        </p:spPr>
        <p:txBody>
          <a:bodyPr wrap="square" rtlCol="0">
            <a:spAutoFit/>
          </a:bodyPr>
          <a:lstStyle/>
          <a:p>
            <a:pPr algn="ctr"/>
            <a:r>
              <a:rPr lang="en-GB" sz="2800" dirty="0" smtClean="0">
                <a:solidFill>
                  <a:srgbClr val="FFC000"/>
                </a:solidFill>
              </a:rPr>
              <a:t>Module details:</a:t>
            </a:r>
          </a:p>
          <a:p>
            <a:pPr algn="ctr"/>
            <a:endParaRPr lang="en-GB" sz="2800" dirty="0" smtClean="0">
              <a:solidFill>
                <a:srgbClr val="FFC000"/>
              </a:solidFill>
            </a:endParaRPr>
          </a:p>
          <a:p>
            <a:pPr algn="ctr"/>
            <a:endParaRPr lang="en-US" sz="1200" dirty="0" smtClean="0"/>
          </a:p>
          <a:p>
            <a:pPr algn="ctr"/>
            <a:r>
              <a:rPr lang="en-GB" sz="2000" b="1" dirty="0">
                <a:solidFill>
                  <a:srgbClr val="FFC000"/>
                </a:solidFill>
              </a:rPr>
              <a:t>Week 2: Indian Country</a:t>
            </a:r>
            <a:endParaRPr lang="en-GB" sz="2000" dirty="0">
              <a:solidFill>
                <a:srgbClr val="FFC000"/>
              </a:solidFill>
            </a:endParaRPr>
          </a:p>
          <a:p>
            <a:pPr algn="ctr"/>
            <a:r>
              <a:rPr lang="en-GB" sz="2000" dirty="0"/>
              <a:t>Mary Rowlandson, </a:t>
            </a:r>
            <a:r>
              <a:rPr lang="en-GB" sz="2000" i="1" dirty="0"/>
              <a:t>A Narrative of the Captivity and Restoration</a:t>
            </a:r>
            <a:r>
              <a:rPr lang="en-GB" sz="2000" dirty="0"/>
              <a:t> (1682)</a:t>
            </a:r>
          </a:p>
          <a:p>
            <a:pPr algn="ctr"/>
            <a:r>
              <a:rPr lang="en-GB" sz="2000" dirty="0" err="1"/>
              <a:t>Zitkala</a:t>
            </a:r>
            <a:r>
              <a:rPr lang="en-GB" sz="2000" dirty="0"/>
              <a:t>-Sa, 'School Days of an Indian Girl' from </a:t>
            </a:r>
            <a:r>
              <a:rPr lang="en-GB" sz="2000" i="1" dirty="0"/>
              <a:t>American Indian Stories</a:t>
            </a:r>
            <a:r>
              <a:rPr lang="en-GB" sz="2000" dirty="0"/>
              <a:t> (1921</a:t>
            </a:r>
            <a:r>
              <a:rPr lang="en-GB" sz="2000" dirty="0" smtClean="0"/>
              <a:t>)</a:t>
            </a:r>
            <a:endParaRPr lang="en-GB" sz="2000" dirty="0"/>
          </a:p>
          <a:p>
            <a:pPr algn="ctr"/>
            <a:r>
              <a:rPr lang="en-GB" sz="2000" dirty="0"/>
              <a:t>Vine </a:t>
            </a:r>
            <a:r>
              <a:rPr lang="en-GB" sz="2000" dirty="0" err="1"/>
              <a:t>Deloria</a:t>
            </a:r>
            <a:r>
              <a:rPr lang="en-GB" sz="2000" dirty="0"/>
              <a:t>, Jr. 'Indians Today, the Real and the Unreal' from </a:t>
            </a:r>
            <a:r>
              <a:rPr lang="en-GB" sz="2000" i="1" dirty="0"/>
              <a:t>Custer Died For Your Sins</a:t>
            </a:r>
            <a:r>
              <a:rPr lang="en-GB" sz="2000" dirty="0"/>
              <a:t> (1969)</a:t>
            </a:r>
          </a:p>
          <a:p>
            <a:pPr algn="ctr"/>
            <a:r>
              <a:rPr lang="en-GB" sz="2000" dirty="0"/>
              <a:t> </a:t>
            </a:r>
          </a:p>
          <a:p>
            <a:pPr algn="ctr"/>
            <a:r>
              <a:rPr lang="en-GB" sz="2000" b="1" dirty="0">
                <a:solidFill>
                  <a:srgbClr val="FFC000"/>
                </a:solidFill>
              </a:rPr>
              <a:t>Week 3: White Man's Burden</a:t>
            </a:r>
            <a:endParaRPr lang="en-GB" sz="2000" dirty="0">
              <a:solidFill>
                <a:srgbClr val="FFC000"/>
              </a:solidFill>
            </a:endParaRPr>
          </a:p>
          <a:p>
            <a:pPr algn="ctr"/>
            <a:r>
              <a:rPr lang="en-GB" sz="2000" dirty="0"/>
              <a:t>Edgar Allan Poe, </a:t>
            </a:r>
            <a:r>
              <a:rPr lang="en-GB" sz="2000" i="1" dirty="0"/>
              <a:t>The Narrative of Arthur Gordon Pym</a:t>
            </a:r>
            <a:r>
              <a:rPr lang="en-GB" sz="2000" dirty="0"/>
              <a:t> (1838</a:t>
            </a:r>
            <a:r>
              <a:rPr lang="en-GB" sz="2000" dirty="0" smtClean="0"/>
              <a:t>)</a:t>
            </a:r>
            <a:endParaRPr lang="en-GB" sz="2000" dirty="0"/>
          </a:p>
          <a:p>
            <a:pPr algn="ctr"/>
            <a:r>
              <a:rPr lang="en-GB" sz="2000" i="1" dirty="0"/>
              <a:t>White Zombie</a:t>
            </a:r>
            <a:r>
              <a:rPr lang="en-GB" sz="2000" dirty="0"/>
              <a:t> (Dir. Victor </a:t>
            </a:r>
            <a:r>
              <a:rPr lang="en-GB" sz="2000" dirty="0" err="1"/>
              <a:t>Halperin</a:t>
            </a:r>
            <a:r>
              <a:rPr lang="en-GB" sz="2000" dirty="0"/>
              <a:t>, 1932</a:t>
            </a:r>
            <a:r>
              <a:rPr lang="en-GB" sz="2000" dirty="0" smtClean="0"/>
              <a:t>)</a:t>
            </a:r>
            <a:endParaRPr lang="en-GB" sz="2000" dirty="0"/>
          </a:p>
          <a:p>
            <a:pPr algn="ctr"/>
            <a:r>
              <a:rPr lang="en-GB" sz="2000" dirty="0"/>
              <a:t> </a:t>
            </a:r>
          </a:p>
          <a:p>
            <a:pPr algn="ctr"/>
            <a:r>
              <a:rPr lang="en-GB" sz="2000" b="1" dirty="0">
                <a:solidFill>
                  <a:srgbClr val="FFC000"/>
                </a:solidFill>
              </a:rPr>
              <a:t>Week 4: African/American</a:t>
            </a:r>
            <a:endParaRPr lang="en-GB" sz="2000" dirty="0">
              <a:solidFill>
                <a:srgbClr val="FFC000"/>
              </a:solidFill>
            </a:endParaRPr>
          </a:p>
          <a:p>
            <a:pPr algn="ctr"/>
            <a:r>
              <a:rPr lang="en-GB" sz="2000" dirty="0"/>
              <a:t>Toni Morrison, </a:t>
            </a:r>
            <a:r>
              <a:rPr lang="en-GB" sz="2000" i="1" dirty="0"/>
              <a:t>Playing in the Dark</a:t>
            </a:r>
            <a:r>
              <a:rPr lang="en-GB" sz="2000" dirty="0"/>
              <a:t> (1992) [Extracts; to be supplied]</a:t>
            </a:r>
          </a:p>
          <a:p>
            <a:pPr algn="ctr"/>
            <a:r>
              <a:rPr lang="en-GB" sz="2000" dirty="0"/>
              <a:t>Pauline Hopkins, '</a:t>
            </a:r>
            <a:r>
              <a:rPr lang="en-GB" sz="2000" dirty="0" err="1"/>
              <a:t>Talma</a:t>
            </a:r>
            <a:r>
              <a:rPr lang="en-GB" sz="2000" dirty="0"/>
              <a:t> Gordon' (1900)</a:t>
            </a:r>
            <a:br>
              <a:rPr lang="en-GB" sz="2000" dirty="0"/>
            </a:br>
            <a:endParaRPr lang="en-GB" sz="2000" dirty="0"/>
          </a:p>
          <a:p>
            <a:pPr algn="ctr"/>
            <a:r>
              <a:rPr lang="en-GB" sz="2000" b="1" dirty="0">
                <a:solidFill>
                  <a:srgbClr val="FFC000"/>
                </a:solidFill>
              </a:rPr>
              <a:t>Week 5: At the Frontier</a:t>
            </a:r>
            <a:endParaRPr lang="en-GB" sz="2000" dirty="0">
              <a:solidFill>
                <a:srgbClr val="FFC000"/>
              </a:solidFill>
            </a:endParaRPr>
          </a:p>
          <a:p>
            <a:pPr algn="ctr"/>
            <a:r>
              <a:rPr lang="en-GB" sz="2000" dirty="0"/>
              <a:t>Cormac McCarthy, </a:t>
            </a:r>
            <a:r>
              <a:rPr lang="en-GB" sz="2000" i="1" dirty="0"/>
              <a:t>Blood Meridian</a:t>
            </a:r>
            <a:r>
              <a:rPr lang="en-GB" sz="2000" dirty="0"/>
              <a:t> (1985)</a:t>
            </a:r>
          </a:p>
          <a:p>
            <a:pPr algn="ctr"/>
            <a:r>
              <a:rPr lang="en-GB" sz="2000" i="1" dirty="0"/>
              <a:t>American Sniper</a:t>
            </a:r>
            <a:r>
              <a:rPr lang="en-GB" sz="2000" dirty="0"/>
              <a:t> (Dir. Clint Eastwood, 2014)</a:t>
            </a:r>
          </a:p>
          <a:p>
            <a:endParaRPr lang="en-GB" dirty="0"/>
          </a:p>
        </p:txBody>
      </p:sp>
    </p:spTree>
    <p:extLst>
      <p:ext uri="{BB962C8B-B14F-4D97-AF65-F5344CB8AC3E}">
        <p14:creationId xmlns:p14="http://schemas.microsoft.com/office/powerpoint/2010/main" val="38972725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536" y="260648"/>
            <a:ext cx="8352928" cy="6247864"/>
          </a:xfrm>
          <a:prstGeom prst="rect">
            <a:avLst/>
          </a:prstGeom>
          <a:noFill/>
        </p:spPr>
        <p:txBody>
          <a:bodyPr wrap="square" rtlCol="0">
            <a:spAutoFit/>
          </a:bodyPr>
          <a:lstStyle/>
          <a:p>
            <a:pPr lvl="0" algn="ctr"/>
            <a:r>
              <a:rPr lang="en-GB" sz="2000" b="1" dirty="0">
                <a:solidFill>
                  <a:srgbClr val="FFC000"/>
                </a:solidFill>
              </a:rPr>
              <a:t>Week 6: Making the World Safe for Democracy</a:t>
            </a:r>
            <a:endParaRPr lang="en-GB" sz="2000" dirty="0">
              <a:solidFill>
                <a:srgbClr val="FFC000"/>
              </a:solidFill>
            </a:endParaRPr>
          </a:p>
          <a:p>
            <a:pPr lvl="0" algn="ctr"/>
            <a:r>
              <a:rPr lang="en-GB" sz="2000" dirty="0">
                <a:solidFill>
                  <a:prstClr val="white"/>
                </a:solidFill>
              </a:rPr>
              <a:t>Graham Greene, </a:t>
            </a:r>
            <a:r>
              <a:rPr lang="en-GB" sz="2000" i="1" dirty="0">
                <a:solidFill>
                  <a:prstClr val="white"/>
                </a:solidFill>
              </a:rPr>
              <a:t>The Quiet American</a:t>
            </a:r>
            <a:r>
              <a:rPr lang="en-GB" sz="2000" dirty="0">
                <a:solidFill>
                  <a:prstClr val="white"/>
                </a:solidFill>
              </a:rPr>
              <a:t> (1955)</a:t>
            </a:r>
          </a:p>
          <a:p>
            <a:pPr lvl="0" algn="ctr"/>
            <a:r>
              <a:rPr lang="en-GB" sz="2000" i="1" dirty="0">
                <a:solidFill>
                  <a:prstClr val="white"/>
                </a:solidFill>
              </a:rPr>
              <a:t>Charlie Wilson's War</a:t>
            </a:r>
            <a:r>
              <a:rPr lang="en-GB" sz="2000" dirty="0">
                <a:solidFill>
                  <a:prstClr val="white"/>
                </a:solidFill>
              </a:rPr>
              <a:t> (Mike Nichols, 2007)</a:t>
            </a:r>
          </a:p>
          <a:p>
            <a:pPr lvl="0" algn="ctr"/>
            <a:endParaRPr lang="en-GB" sz="2000" dirty="0">
              <a:solidFill>
                <a:prstClr val="white"/>
              </a:solidFill>
            </a:endParaRPr>
          </a:p>
          <a:p>
            <a:pPr lvl="0" algn="ctr"/>
            <a:r>
              <a:rPr lang="en-GB" sz="2000" b="1" dirty="0">
                <a:solidFill>
                  <a:srgbClr val="FFC000"/>
                </a:solidFill>
              </a:rPr>
              <a:t>Week 7: The New Monroe Doctrine</a:t>
            </a:r>
            <a:endParaRPr lang="en-GB" sz="2000" dirty="0">
              <a:solidFill>
                <a:srgbClr val="FFC000"/>
              </a:solidFill>
            </a:endParaRPr>
          </a:p>
          <a:p>
            <a:pPr lvl="0" algn="ctr"/>
            <a:r>
              <a:rPr lang="en-GB" sz="2000" dirty="0">
                <a:solidFill>
                  <a:prstClr val="white"/>
                </a:solidFill>
              </a:rPr>
              <a:t>Joan </a:t>
            </a:r>
            <a:r>
              <a:rPr lang="en-GB" sz="2000" dirty="0" err="1">
                <a:solidFill>
                  <a:prstClr val="white"/>
                </a:solidFill>
              </a:rPr>
              <a:t>Didion</a:t>
            </a:r>
            <a:r>
              <a:rPr lang="en-GB" sz="2000" dirty="0">
                <a:solidFill>
                  <a:prstClr val="white"/>
                </a:solidFill>
              </a:rPr>
              <a:t>, </a:t>
            </a:r>
            <a:r>
              <a:rPr lang="en-GB" sz="2000" i="1" dirty="0">
                <a:solidFill>
                  <a:prstClr val="white"/>
                </a:solidFill>
              </a:rPr>
              <a:t>Salvador</a:t>
            </a:r>
            <a:r>
              <a:rPr lang="en-GB" sz="2000" dirty="0">
                <a:solidFill>
                  <a:prstClr val="white"/>
                </a:solidFill>
              </a:rPr>
              <a:t> (1983)</a:t>
            </a:r>
          </a:p>
          <a:p>
            <a:pPr lvl="0" algn="ctr"/>
            <a:r>
              <a:rPr lang="en-GB" sz="2000" i="1" dirty="0">
                <a:solidFill>
                  <a:prstClr val="white"/>
                </a:solidFill>
              </a:rPr>
              <a:t>Salvador</a:t>
            </a:r>
            <a:r>
              <a:rPr lang="en-GB" sz="2000" dirty="0">
                <a:solidFill>
                  <a:prstClr val="white"/>
                </a:solidFill>
              </a:rPr>
              <a:t> (Dir. Oliver Stone, 1986)</a:t>
            </a:r>
          </a:p>
          <a:p>
            <a:pPr lvl="0" algn="ctr"/>
            <a:r>
              <a:rPr lang="en-GB" sz="2000" dirty="0">
                <a:solidFill>
                  <a:prstClr val="white"/>
                </a:solidFill>
              </a:rPr>
              <a:t> </a:t>
            </a:r>
          </a:p>
          <a:p>
            <a:pPr lvl="0" algn="ctr"/>
            <a:r>
              <a:rPr lang="en-GB" sz="2000" b="1" dirty="0">
                <a:solidFill>
                  <a:srgbClr val="FFC000"/>
                </a:solidFill>
              </a:rPr>
              <a:t>Week 8: History is a Nightmare</a:t>
            </a:r>
            <a:endParaRPr lang="en-GB" sz="2000" dirty="0">
              <a:solidFill>
                <a:srgbClr val="FFC000"/>
              </a:solidFill>
            </a:endParaRPr>
          </a:p>
          <a:p>
            <a:pPr lvl="0" algn="ctr"/>
            <a:r>
              <a:rPr lang="en-GB" sz="2000" dirty="0">
                <a:solidFill>
                  <a:prstClr val="white"/>
                </a:solidFill>
              </a:rPr>
              <a:t>Tim O'Brien, </a:t>
            </a:r>
            <a:r>
              <a:rPr lang="en-GB" sz="2000" i="1" dirty="0">
                <a:solidFill>
                  <a:prstClr val="white"/>
                </a:solidFill>
              </a:rPr>
              <a:t>In the Lake of the Woods</a:t>
            </a:r>
            <a:r>
              <a:rPr lang="en-GB" sz="2000" dirty="0">
                <a:solidFill>
                  <a:prstClr val="white"/>
                </a:solidFill>
              </a:rPr>
              <a:t> (1994</a:t>
            </a:r>
            <a:r>
              <a:rPr lang="en-GB" sz="2000" dirty="0" smtClean="0">
                <a:solidFill>
                  <a:prstClr val="white"/>
                </a:solidFill>
              </a:rPr>
              <a:t>)</a:t>
            </a:r>
            <a:endParaRPr lang="en-GB" sz="2000" dirty="0">
              <a:solidFill>
                <a:prstClr val="white"/>
              </a:solidFill>
            </a:endParaRPr>
          </a:p>
          <a:p>
            <a:pPr lvl="0" algn="ctr"/>
            <a:r>
              <a:rPr lang="en-GB" sz="2000" dirty="0">
                <a:solidFill>
                  <a:prstClr val="white"/>
                </a:solidFill>
              </a:rPr>
              <a:t>Phan </a:t>
            </a:r>
            <a:r>
              <a:rPr lang="en-GB" sz="2000" dirty="0" err="1">
                <a:solidFill>
                  <a:prstClr val="white"/>
                </a:solidFill>
              </a:rPr>
              <a:t>Huy</a:t>
            </a:r>
            <a:r>
              <a:rPr lang="en-GB" sz="2000" dirty="0">
                <a:solidFill>
                  <a:prstClr val="white"/>
                </a:solidFill>
              </a:rPr>
              <a:t> Duong, 'The Billion Dollar Skeleton' [to be supplied]</a:t>
            </a:r>
          </a:p>
          <a:p>
            <a:pPr lvl="0" algn="ctr"/>
            <a:r>
              <a:rPr lang="en-GB" sz="2000" i="1" dirty="0">
                <a:solidFill>
                  <a:prstClr val="white"/>
                </a:solidFill>
              </a:rPr>
              <a:t>Apocalypse Now</a:t>
            </a:r>
            <a:r>
              <a:rPr lang="en-GB" sz="2000" dirty="0">
                <a:solidFill>
                  <a:prstClr val="white"/>
                </a:solidFill>
              </a:rPr>
              <a:t> (Dir. Francis Ford </a:t>
            </a:r>
            <a:r>
              <a:rPr lang="en-GB" sz="2000" dirty="0" err="1">
                <a:solidFill>
                  <a:prstClr val="white"/>
                </a:solidFill>
              </a:rPr>
              <a:t>Coppolla</a:t>
            </a:r>
            <a:r>
              <a:rPr lang="en-GB" sz="2000" dirty="0">
                <a:solidFill>
                  <a:prstClr val="white"/>
                </a:solidFill>
              </a:rPr>
              <a:t>, 1979)</a:t>
            </a:r>
          </a:p>
          <a:p>
            <a:pPr lvl="0" algn="ctr"/>
            <a:r>
              <a:rPr lang="en-GB" sz="2000" dirty="0">
                <a:solidFill>
                  <a:prstClr val="white"/>
                </a:solidFill>
              </a:rPr>
              <a:t> </a:t>
            </a:r>
          </a:p>
          <a:p>
            <a:pPr lvl="0" algn="ctr"/>
            <a:r>
              <a:rPr lang="en-GB" sz="2000" b="1" dirty="0">
                <a:solidFill>
                  <a:srgbClr val="FFC000"/>
                </a:solidFill>
              </a:rPr>
              <a:t>Week 9: Heart of Darkness</a:t>
            </a:r>
            <a:endParaRPr lang="en-GB" sz="2000" dirty="0">
              <a:solidFill>
                <a:srgbClr val="FFC000"/>
              </a:solidFill>
            </a:endParaRPr>
          </a:p>
          <a:p>
            <a:pPr lvl="0" algn="ctr"/>
            <a:r>
              <a:rPr lang="en-GB" sz="2000" dirty="0">
                <a:solidFill>
                  <a:prstClr val="white"/>
                </a:solidFill>
              </a:rPr>
              <a:t>Barbara Kingsolver, </a:t>
            </a:r>
            <a:r>
              <a:rPr lang="en-GB" sz="2000" i="1" dirty="0">
                <a:solidFill>
                  <a:prstClr val="white"/>
                </a:solidFill>
              </a:rPr>
              <a:t>The Poisonwood Bible</a:t>
            </a:r>
            <a:r>
              <a:rPr lang="en-GB" sz="2000" dirty="0">
                <a:solidFill>
                  <a:prstClr val="white"/>
                </a:solidFill>
              </a:rPr>
              <a:t> (1998)</a:t>
            </a:r>
            <a:br>
              <a:rPr lang="en-GB" sz="2000" dirty="0">
                <a:solidFill>
                  <a:prstClr val="white"/>
                </a:solidFill>
              </a:rPr>
            </a:br>
            <a:r>
              <a:rPr lang="en-GB" sz="2000" dirty="0">
                <a:solidFill>
                  <a:prstClr val="white"/>
                </a:solidFill>
              </a:rPr>
              <a:t> </a:t>
            </a:r>
          </a:p>
          <a:p>
            <a:pPr lvl="0" algn="ctr"/>
            <a:r>
              <a:rPr lang="en-GB" sz="2000" b="1" dirty="0">
                <a:solidFill>
                  <a:srgbClr val="FFC000"/>
                </a:solidFill>
              </a:rPr>
              <a:t>Week 10: After Iraq</a:t>
            </a:r>
            <a:endParaRPr lang="en-GB" sz="2000" dirty="0">
              <a:solidFill>
                <a:srgbClr val="FFC000"/>
              </a:solidFill>
            </a:endParaRPr>
          </a:p>
          <a:p>
            <a:pPr lvl="0" algn="ctr"/>
            <a:r>
              <a:rPr lang="en-GB" sz="2000" dirty="0">
                <a:solidFill>
                  <a:prstClr val="white"/>
                </a:solidFill>
              </a:rPr>
              <a:t>Hassan </a:t>
            </a:r>
            <a:r>
              <a:rPr lang="en-GB" sz="2000" dirty="0" err="1">
                <a:solidFill>
                  <a:prstClr val="white"/>
                </a:solidFill>
              </a:rPr>
              <a:t>Blasim</a:t>
            </a:r>
            <a:r>
              <a:rPr lang="en-GB" sz="2000" dirty="0">
                <a:solidFill>
                  <a:prstClr val="white"/>
                </a:solidFill>
              </a:rPr>
              <a:t>, </a:t>
            </a:r>
            <a:r>
              <a:rPr lang="en-GB" sz="2000" i="1" dirty="0">
                <a:solidFill>
                  <a:prstClr val="white"/>
                </a:solidFill>
              </a:rPr>
              <a:t>The Corpse Exhibition</a:t>
            </a:r>
            <a:r>
              <a:rPr lang="en-GB" sz="2000" dirty="0">
                <a:solidFill>
                  <a:prstClr val="white"/>
                </a:solidFill>
              </a:rPr>
              <a:t> (2014) [selected stories to be supplied]</a:t>
            </a:r>
          </a:p>
          <a:p>
            <a:pPr lvl="0" algn="ctr"/>
            <a:r>
              <a:rPr lang="en-GB" sz="2000" i="1" dirty="0" err="1">
                <a:solidFill>
                  <a:prstClr val="white"/>
                </a:solidFill>
              </a:rPr>
              <a:t>Syriana</a:t>
            </a:r>
            <a:r>
              <a:rPr lang="en-GB" sz="2000" dirty="0">
                <a:solidFill>
                  <a:prstClr val="white"/>
                </a:solidFill>
              </a:rPr>
              <a:t> (Dir. Stephen </a:t>
            </a:r>
            <a:r>
              <a:rPr lang="en-GB" sz="2000" dirty="0" err="1">
                <a:solidFill>
                  <a:prstClr val="white"/>
                </a:solidFill>
              </a:rPr>
              <a:t>Gaghan</a:t>
            </a:r>
            <a:r>
              <a:rPr lang="en-GB" sz="2000" dirty="0">
                <a:solidFill>
                  <a:prstClr val="white"/>
                </a:solidFill>
              </a:rPr>
              <a:t>, 2005)</a:t>
            </a:r>
          </a:p>
          <a:p>
            <a:pPr lvl="0" algn="ctr"/>
            <a:r>
              <a:rPr lang="en-GB" sz="2000" dirty="0">
                <a:solidFill>
                  <a:prstClr val="white"/>
                </a:solidFill>
              </a:rPr>
              <a:t>More TBC</a:t>
            </a:r>
          </a:p>
        </p:txBody>
      </p:sp>
    </p:spTree>
    <p:extLst>
      <p:ext uri="{BB962C8B-B14F-4D97-AF65-F5344CB8AC3E}">
        <p14:creationId xmlns:p14="http://schemas.microsoft.com/office/powerpoint/2010/main" val="8053587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532" y="2459504"/>
            <a:ext cx="8424936" cy="1938992"/>
          </a:xfrm>
          <a:prstGeom prst="rect">
            <a:avLst/>
          </a:prstGeom>
          <a:noFill/>
        </p:spPr>
        <p:txBody>
          <a:bodyPr wrap="square" rtlCol="0">
            <a:spAutoFit/>
          </a:bodyPr>
          <a:lstStyle/>
          <a:p>
            <a:pPr algn="ctr"/>
            <a:r>
              <a:rPr lang="en-GB" sz="6000" b="1" dirty="0" smtClean="0">
                <a:solidFill>
                  <a:srgbClr val="FFC000"/>
                </a:solidFill>
              </a:rPr>
              <a:t>Is the United States an empire?</a:t>
            </a:r>
          </a:p>
        </p:txBody>
      </p:sp>
    </p:spTree>
    <p:extLst>
      <p:ext uri="{BB962C8B-B14F-4D97-AF65-F5344CB8AC3E}">
        <p14:creationId xmlns:p14="http://schemas.microsoft.com/office/powerpoint/2010/main" val="13352164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Tree>
    <p:extLst>
      <p:ext uri="{BB962C8B-B14F-4D97-AF65-F5344CB8AC3E}">
        <p14:creationId xmlns:p14="http://schemas.microsoft.com/office/powerpoint/2010/main" val="22620065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432"/>
            <a:ext cx="9144000" cy="6803136"/>
          </a:xfrm>
          <a:prstGeom prst="rect">
            <a:avLst/>
          </a:prstGeom>
        </p:spPr>
      </p:pic>
    </p:spTree>
    <p:extLst>
      <p:ext uri="{BB962C8B-B14F-4D97-AF65-F5344CB8AC3E}">
        <p14:creationId xmlns:p14="http://schemas.microsoft.com/office/powerpoint/2010/main" val="7568548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340409"/>
            <a:ext cx="9144000" cy="6177182"/>
          </a:xfrm>
          <a:prstGeom prst="rect">
            <a:avLst/>
          </a:prstGeom>
        </p:spPr>
      </p:pic>
    </p:spTree>
    <p:extLst>
      <p:ext uri="{BB962C8B-B14F-4D97-AF65-F5344CB8AC3E}">
        <p14:creationId xmlns:p14="http://schemas.microsoft.com/office/powerpoint/2010/main" val="42610449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04" y="0"/>
            <a:ext cx="9133295" cy="6858000"/>
          </a:xfrm>
          <a:prstGeom prst="rect">
            <a:avLst/>
          </a:prstGeom>
        </p:spPr>
      </p:pic>
    </p:spTree>
    <p:extLst>
      <p:ext uri="{BB962C8B-B14F-4D97-AF65-F5344CB8AC3E}">
        <p14:creationId xmlns:p14="http://schemas.microsoft.com/office/powerpoint/2010/main" val="15070629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1196752"/>
            <a:ext cx="8136904" cy="4401205"/>
          </a:xfrm>
          <a:prstGeom prst="rect">
            <a:avLst/>
          </a:prstGeom>
          <a:noFill/>
        </p:spPr>
        <p:txBody>
          <a:bodyPr wrap="square" rtlCol="0">
            <a:spAutoFit/>
          </a:bodyPr>
          <a:lstStyle/>
          <a:p>
            <a:r>
              <a:rPr lang="en-GB" sz="2800" b="1" dirty="0" smtClean="0">
                <a:solidFill>
                  <a:srgbClr val="FFC000"/>
                </a:solidFill>
              </a:rPr>
              <a:t>[F]or </a:t>
            </a:r>
            <a:r>
              <a:rPr lang="en-GB" sz="2800" b="1" dirty="0">
                <a:solidFill>
                  <a:srgbClr val="FFC000"/>
                </a:solidFill>
              </a:rPr>
              <a:t>wee must Consider that wee shall be as a </a:t>
            </a:r>
            <a:r>
              <a:rPr lang="en-GB" sz="2800" b="1" dirty="0" err="1">
                <a:solidFill>
                  <a:srgbClr val="FFC000"/>
                </a:solidFill>
              </a:rPr>
              <a:t>Citty</a:t>
            </a:r>
            <a:r>
              <a:rPr lang="en-GB" sz="2800" b="1" dirty="0">
                <a:solidFill>
                  <a:srgbClr val="FFC000"/>
                </a:solidFill>
              </a:rPr>
              <a:t> upon a </a:t>
            </a:r>
            <a:r>
              <a:rPr lang="en-GB" sz="2800" b="1" dirty="0" smtClean="0">
                <a:solidFill>
                  <a:srgbClr val="FFC000"/>
                </a:solidFill>
              </a:rPr>
              <a:t>Hill, the </a:t>
            </a:r>
            <a:r>
              <a:rPr lang="en-GB" sz="2800" b="1" dirty="0" err="1" smtClean="0">
                <a:solidFill>
                  <a:srgbClr val="FFC000"/>
                </a:solidFill>
              </a:rPr>
              <a:t>eies</a:t>
            </a:r>
            <a:r>
              <a:rPr lang="en-GB" sz="2800" b="1" dirty="0" smtClean="0">
                <a:solidFill>
                  <a:srgbClr val="FFC000"/>
                </a:solidFill>
              </a:rPr>
              <a:t> </a:t>
            </a:r>
            <a:r>
              <a:rPr lang="en-GB" sz="2800" b="1" dirty="0">
                <a:solidFill>
                  <a:srgbClr val="FFC000"/>
                </a:solidFill>
              </a:rPr>
              <a:t>of all people are </a:t>
            </a:r>
            <a:r>
              <a:rPr lang="en-GB" sz="2800" b="1" dirty="0" err="1">
                <a:solidFill>
                  <a:srgbClr val="FFC000"/>
                </a:solidFill>
              </a:rPr>
              <a:t>uppon</a:t>
            </a:r>
            <a:r>
              <a:rPr lang="en-GB" sz="2800" b="1" dirty="0">
                <a:solidFill>
                  <a:srgbClr val="FFC000"/>
                </a:solidFill>
              </a:rPr>
              <a:t> us; </a:t>
            </a:r>
            <a:r>
              <a:rPr lang="en-GB" sz="2800" b="1" dirty="0" err="1">
                <a:solidFill>
                  <a:srgbClr val="FFC000"/>
                </a:solidFill>
              </a:rPr>
              <a:t>soe</a:t>
            </a:r>
            <a:r>
              <a:rPr lang="en-GB" sz="2800" b="1" dirty="0">
                <a:solidFill>
                  <a:srgbClr val="FFC000"/>
                </a:solidFill>
              </a:rPr>
              <a:t> that if wee shall </a:t>
            </a:r>
            <a:r>
              <a:rPr lang="en-GB" sz="2800" b="1" dirty="0" err="1">
                <a:solidFill>
                  <a:srgbClr val="FFC000"/>
                </a:solidFill>
              </a:rPr>
              <a:t>deale</a:t>
            </a:r>
            <a:r>
              <a:rPr lang="en-GB" sz="2800" b="1" dirty="0">
                <a:solidFill>
                  <a:srgbClr val="FFC000"/>
                </a:solidFill>
              </a:rPr>
              <a:t> falsely with our god </a:t>
            </a:r>
            <a:r>
              <a:rPr lang="en-GB" sz="2800" b="1" dirty="0" smtClean="0">
                <a:solidFill>
                  <a:srgbClr val="FFC000"/>
                </a:solidFill>
              </a:rPr>
              <a:t>in this </a:t>
            </a:r>
            <a:r>
              <a:rPr lang="en-GB" sz="2800" b="1" dirty="0" err="1">
                <a:solidFill>
                  <a:srgbClr val="FFC000"/>
                </a:solidFill>
              </a:rPr>
              <a:t>worke</a:t>
            </a:r>
            <a:r>
              <a:rPr lang="en-GB" sz="2800" b="1" dirty="0">
                <a:solidFill>
                  <a:srgbClr val="FFC000"/>
                </a:solidFill>
              </a:rPr>
              <a:t> wee have undertaken and </a:t>
            </a:r>
            <a:r>
              <a:rPr lang="en-GB" sz="2800" b="1" dirty="0" err="1">
                <a:solidFill>
                  <a:srgbClr val="FFC000"/>
                </a:solidFill>
              </a:rPr>
              <a:t>soe</a:t>
            </a:r>
            <a:r>
              <a:rPr lang="en-GB" sz="2800" b="1" dirty="0">
                <a:solidFill>
                  <a:srgbClr val="FFC000"/>
                </a:solidFill>
              </a:rPr>
              <a:t> cause him to </a:t>
            </a:r>
            <a:r>
              <a:rPr lang="en-GB" sz="2800" b="1" dirty="0" err="1">
                <a:solidFill>
                  <a:srgbClr val="FFC000"/>
                </a:solidFill>
              </a:rPr>
              <a:t>withdrawe</a:t>
            </a:r>
            <a:r>
              <a:rPr lang="en-GB" sz="2800" b="1" dirty="0">
                <a:solidFill>
                  <a:srgbClr val="FFC000"/>
                </a:solidFill>
              </a:rPr>
              <a:t> his </a:t>
            </a:r>
            <a:r>
              <a:rPr lang="en-GB" sz="2800" b="1" dirty="0" smtClean="0">
                <a:solidFill>
                  <a:srgbClr val="FFC000"/>
                </a:solidFill>
              </a:rPr>
              <a:t>present help </a:t>
            </a:r>
            <a:r>
              <a:rPr lang="en-GB" sz="2800" b="1" dirty="0">
                <a:solidFill>
                  <a:srgbClr val="FFC000"/>
                </a:solidFill>
              </a:rPr>
              <a:t>from us, wee shall be made a story and a by-word through the world, </a:t>
            </a:r>
            <a:r>
              <a:rPr lang="en-GB" sz="2800" b="1" dirty="0" smtClean="0">
                <a:solidFill>
                  <a:srgbClr val="FFC000"/>
                </a:solidFill>
              </a:rPr>
              <a:t>we shall </a:t>
            </a:r>
            <a:r>
              <a:rPr lang="en-GB" sz="2800" b="1" dirty="0">
                <a:solidFill>
                  <a:srgbClr val="FFC000"/>
                </a:solidFill>
              </a:rPr>
              <a:t>open the </a:t>
            </a:r>
            <a:r>
              <a:rPr lang="en-GB" sz="2800" b="1" dirty="0" err="1">
                <a:solidFill>
                  <a:srgbClr val="FFC000"/>
                </a:solidFill>
              </a:rPr>
              <a:t>mouthes</a:t>
            </a:r>
            <a:r>
              <a:rPr lang="en-GB" sz="2800" b="1" dirty="0">
                <a:solidFill>
                  <a:srgbClr val="FFC000"/>
                </a:solidFill>
              </a:rPr>
              <a:t> of enemies to </a:t>
            </a:r>
            <a:r>
              <a:rPr lang="en-GB" sz="2800" b="1" dirty="0" err="1">
                <a:solidFill>
                  <a:srgbClr val="FFC000"/>
                </a:solidFill>
              </a:rPr>
              <a:t>speake</a:t>
            </a:r>
            <a:r>
              <a:rPr lang="en-GB" sz="2800" b="1" dirty="0">
                <a:solidFill>
                  <a:srgbClr val="FFC000"/>
                </a:solidFill>
              </a:rPr>
              <a:t> </a:t>
            </a:r>
            <a:r>
              <a:rPr lang="en-GB" sz="2800" b="1" dirty="0" err="1">
                <a:solidFill>
                  <a:srgbClr val="FFC000"/>
                </a:solidFill>
              </a:rPr>
              <a:t>evill</a:t>
            </a:r>
            <a:r>
              <a:rPr lang="en-GB" sz="2800" b="1" dirty="0">
                <a:solidFill>
                  <a:srgbClr val="FFC000"/>
                </a:solidFill>
              </a:rPr>
              <a:t> of the </a:t>
            </a:r>
            <a:r>
              <a:rPr lang="en-GB" sz="2800" b="1" dirty="0" err="1">
                <a:solidFill>
                  <a:srgbClr val="FFC000"/>
                </a:solidFill>
              </a:rPr>
              <a:t>wayes</a:t>
            </a:r>
            <a:r>
              <a:rPr lang="en-GB" sz="2800" b="1" dirty="0">
                <a:solidFill>
                  <a:srgbClr val="FFC000"/>
                </a:solidFill>
              </a:rPr>
              <a:t> of god and </a:t>
            </a:r>
            <a:r>
              <a:rPr lang="en-GB" sz="2800" b="1" dirty="0" smtClean="0">
                <a:solidFill>
                  <a:srgbClr val="FFC000"/>
                </a:solidFill>
              </a:rPr>
              <a:t>all </a:t>
            </a:r>
            <a:r>
              <a:rPr lang="en-GB" sz="2800" b="1" dirty="0" err="1" smtClean="0">
                <a:solidFill>
                  <a:srgbClr val="FFC000"/>
                </a:solidFill>
              </a:rPr>
              <a:t>professours</a:t>
            </a:r>
            <a:r>
              <a:rPr lang="en-GB" sz="2800" b="1" dirty="0" smtClean="0">
                <a:solidFill>
                  <a:srgbClr val="FFC000"/>
                </a:solidFill>
              </a:rPr>
              <a:t> </a:t>
            </a:r>
            <a:r>
              <a:rPr lang="en-GB" sz="2800" b="1" dirty="0">
                <a:solidFill>
                  <a:srgbClr val="FFC000"/>
                </a:solidFill>
              </a:rPr>
              <a:t>for Gods </a:t>
            </a:r>
            <a:r>
              <a:rPr lang="en-GB" sz="2800" b="1" dirty="0" smtClean="0">
                <a:solidFill>
                  <a:srgbClr val="FFC000"/>
                </a:solidFill>
              </a:rPr>
              <a:t>sake…</a:t>
            </a:r>
          </a:p>
          <a:p>
            <a:endParaRPr lang="en-GB" sz="2800" b="1" dirty="0">
              <a:solidFill>
                <a:srgbClr val="FFC000"/>
              </a:solidFill>
            </a:endParaRPr>
          </a:p>
          <a:p>
            <a:r>
              <a:rPr lang="en-GB" sz="2800" b="1" dirty="0" smtClean="0"/>
              <a:t>John Winthrop, ‘A Modell of Christian Charity’ (1630)</a:t>
            </a:r>
            <a:endParaRPr lang="en-GB" sz="2800" b="1" dirty="0"/>
          </a:p>
        </p:txBody>
      </p:sp>
    </p:spTree>
    <p:extLst>
      <p:ext uri="{BB962C8B-B14F-4D97-AF65-F5344CB8AC3E}">
        <p14:creationId xmlns:p14="http://schemas.microsoft.com/office/powerpoint/2010/main" val="2157467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TotalTime>
  <Words>361</Words>
  <Application>Microsoft Office PowerPoint</Application>
  <PresentationFormat>On-screen Show (4:3)</PresentationFormat>
  <Paragraphs>62</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Storey, Mark</dc:creator>
  <cp:lastModifiedBy>Storey, Mark</cp:lastModifiedBy>
  <cp:revision>32</cp:revision>
  <dcterms:created xsi:type="dcterms:W3CDTF">2016-01-12T15:09:11Z</dcterms:created>
  <dcterms:modified xsi:type="dcterms:W3CDTF">2016-10-05T09:35:41Z</dcterms:modified>
</cp:coreProperties>
</file>