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8" r:id="rId5"/>
    <p:sldId id="257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94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93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36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85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08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11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28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49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81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43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86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917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BC9A9-1EDB-48C1-912C-4449B284F4A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873BD-658F-4AF3-B269-7A2E346B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914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2.jp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oogle.co.uk/url?sa=i&amp;rct=j&amp;q=&amp;esrc=s&amp;source=images&amp;cd=&amp;cad=rja&amp;uact=8&amp;ved=0ahUKEwjKgZH89dTPAhUJShQKHczUCB8QjRwIBw&amp;url=https%3A%2F%2Fwww.aoc.gov%2Fart%2Fother-statues%2Fstatue-freedom&amp;bvm=bv.135475266,d.ZGg&amp;psig=AFQjCNGhZ4kPL6zz8_oOwmeeMtqFDqjO5w&amp;ust=1476349576843491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google.co.uk/url?sa=i&amp;rct=j&amp;q=&amp;esrc=s&amp;source=images&amp;cd=&amp;cad=rja&amp;uact=8&amp;ved=0ahUKEwjcqKaA47rKAhVLXBoKHXWrDCAQjRwIBw&amp;url=https://en.wikipedia.org/wiki/Indian_country&amp;psig=AFQjCNGrerdD1IM_T8uiY9ybzRUJcIQjIw&amp;ust=145346116741133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2994" y="218349"/>
            <a:ext cx="429191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EN9B1 Narratives of American Empire</a:t>
            </a:r>
          </a:p>
          <a:p>
            <a:endParaRPr lang="en-GB" sz="2800" b="1" dirty="0">
              <a:solidFill>
                <a:srgbClr val="FFC000"/>
              </a:solidFill>
            </a:endParaRPr>
          </a:p>
          <a:p>
            <a:r>
              <a:rPr lang="en-GB" sz="2800" b="1" dirty="0" smtClean="0">
                <a:solidFill>
                  <a:srgbClr val="FFC000"/>
                </a:solidFill>
              </a:rPr>
              <a:t>Week </a:t>
            </a:r>
            <a:r>
              <a:rPr lang="en-GB" sz="2800" b="1" dirty="0" smtClean="0">
                <a:solidFill>
                  <a:srgbClr val="FFC000"/>
                </a:solidFill>
              </a:rPr>
              <a:t>2: </a:t>
            </a:r>
            <a:endParaRPr lang="en-GB" sz="2800" b="1" dirty="0" smtClean="0">
              <a:solidFill>
                <a:srgbClr val="FFC000"/>
              </a:solidFill>
            </a:endParaRPr>
          </a:p>
          <a:p>
            <a:r>
              <a:rPr lang="en-GB" sz="2800" b="1" dirty="0" smtClean="0">
                <a:solidFill>
                  <a:srgbClr val="FFC000"/>
                </a:solidFill>
              </a:rPr>
              <a:t>Indian </a:t>
            </a:r>
            <a:r>
              <a:rPr lang="en-GB" sz="2800" b="1" dirty="0" smtClean="0">
                <a:solidFill>
                  <a:srgbClr val="FFC000"/>
                </a:solidFill>
              </a:rPr>
              <a:t>Country</a:t>
            </a:r>
          </a:p>
        </p:txBody>
      </p:sp>
      <p:pic>
        <p:nvPicPr>
          <p:cNvPr id="1026" name="Picture 2" descr="GreenoughResc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043" y="2127359"/>
            <a:ext cx="1410842" cy="219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94" y="4413437"/>
            <a:ext cx="4573571" cy="23004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823" y="98855"/>
            <a:ext cx="4148279" cy="22159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94" y="2141399"/>
            <a:ext cx="1516105" cy="2194229"/>
          </a:xfrm>
          <a:prstGeom prst="rect">
            <a:avLst/>
          </a:prstGeom>
        </p:spPr>
      </p:pic>
      <p:pic>
        <p:nvPicPr>
          <p:cNvPr id="8" name="Picture 2" descr="Image result for native american statues capitol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634" y="2127359"/>
            <a:ext cx="1468931" cy="221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818" y="2383433"/>
            <a:ext cx="4147284" cy="20162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823" y="4468262"/>
            <a:ext cx="4122014" cy="224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91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77594"/>
            <a:ext cx="842493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C000"/>
                </a:solidFill>
              </a:rPr>
              <a:t>Euphemism and American Empire</a:t>
            </a:r>
          </a:p>
          <a:p>
            <a:pPr algn="ctr"/>
            <a:endParaRPr lang="en-GB" sz="3200" b="1" dirty="0">
              <a:solidFill>
                <a:schemeClr val="bg1"/>
              </a:solidFill>
            </a:endParaRPr>
          </a:p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Errand into the wilderness</a:t>
            </a:r>
          </a:p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The Frontier</a:t>
            </a:r>
          </a:p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Virgin Land</a:t>
            </a:r>
          </a:p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Manifest Destiny</a:t>
            </a:r>
          </a:p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American Exceptionalism</a:t>
            </a:r>
          </a:p>
          <a:p>
            <a:pPr algn="ctr"/>
            <a:r>
              <a:rPr lang="en-GB" sz="2400" b="1" dirty="0" err="1" smtClean="0">
                <a:solidFill>
                  <a:schemeClr val="bg1"/>
                </a:solidFill>
              </a:rPr>
              <a:t>Pax</a:t>
            </a:r>
            <a:r>
              <a:rPr lang="en-GB" sz="2400" b="1" dirty="0" smtClean="0">
                <a:solidFill>
                  <a:schemeClr val="bg1"/>
                </a:solidFill>
              </a:rPr>
              <a:t> Americana</a:t>
            </a:r>
          </a:p>
          <a:p>
            <a:pPr algn="ctr">
              <a:lnSpc>
                <a:spcPct val="150000"/>
              </a:lnSpc>
            </a:pPr>
            <a:endParaRPr lang="en-GB" sz="3200" b="1" dirty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rgbClr val="FFC000"/>
                </a:solidFill>
              </a:rPr>
              <a:t>“Nominal  </a:t>
            </a:r>
            <a:r>
              <a:rPr lang="en-US" b="1" dirty="0">
                <a:solidFill>
                  <a:srgbClr val="FFC000"/>
                </a:solidFill>
              </a:rPr>
              <a:t>and  </a:t>
            </a:r>
            <a:r>
              <a:rPr lang="en-US" b="1" dirty="0" smtClean="0">
                <a:solidFill>
                  <a:srgbClr val="FFC000"/>
                </a:solidFill>
              </a:rPr>
              <a:t>adjectival exceptionalisms”:  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“The  </a:t>
            </a:r>
            <a:r>
              <a:rPr lang="en-US" b="1" dirty="0">
                <a:solidFill>
                  <a:srgbClr val="FFC000"/>
                </a:solidFill>
              </a:rPr>
              <a:t>former  exempts  </a:t>
            </a:r>
            <a:r>
              <a:rPr lang="en-US" b="1" dirty="0" smtClean="0">
                <a:solidFill>
                  <a:srgbClr val="FFC000"/>
                </a:solidFill>
              </a:rPr>
              <a:t>the United </a:t>
            </a:r>
            <a:r>
              <a:rPr lang="en-US" b="1" dirty="0">
                <a:solidFill>
                  <a:srgbClr val="FFC000"/>
                </a:solidFill>
              </a:rPr>
              <a:t>States’ global history from empire through alternative nouns, classic </a:t>
            </a:r>
            <a:r>
              <a:rPr lang="en-US" b="1" dirty="0" smtClean="0">
                <a:solidFill>
                  <a:srgbClr val="FFC000"/>
                </a:solidFill>
              </a:rPr>
              <a:t>examples </a:t>
            </a:r>
            <a:r>
              <a:rPr lang="en-US" b="1" dirty="0">
                <a:solidFill>
                  <a:srgbClr val="FFC000"/>
                </a:solidFill>
              </a:rPr>
              <a:t>being </a:t>
            </a:r>
            <a:r>
              <a:rPr lang="en-US" b="1" dirty="0" smtClean="0">
                <a:solidFill>
                  <a:srgbClr val="FFC000"/>
                </a:solidFill>
              </a:rPr>
              <a:t>‘frontier’ </a:t>
            </a:r>
            <a:r>
              <a:rPr lang="en-US" b="1" dirty="0">
                <a:solidFill>
                  <a:srgbClr val="FFC000"/>
                </a:solidFill>
              </a:rPr>
              <a:t>and </a:t>
            </a:r>
            <a:r>
              <a:rPr lang="en-US" b="1" dirty="0" smtClean="0">
                <a:solidFill>
                  <a:srgbClr val="FFC000"/>
                </a:solidFill>
              </a:rPr>
              <a:t>‘superpower.’ </a:t>
            </a:r>
            <a:r>
              <a:rPr lang="en-US" b="1" dirty="0">
                <a:solidFill>
                  <a:srgbClr val="FFC000"/>
                </a:solidFill>
              </a:rPr>
              <a:t>The latter names the United States as </a:t>
            </a:r>
            <a:r>
              <a:rPr lang="en-US" b="1" dirty="0" smtClean="0">
                <a:solidFill>
                  <a:srgbClr val="FFC000"/>
                </a:solidFill>
              </a:rPr>
              <a:t>empire </a:t>
            </a:r>
            <a:r>
              <a:rPr lang="en-US" b="1" dirty="0">
                <a:solidFill>
                  <a:srgbClr val="FFC000"/>
                </a:solidFill>
              </a:rPr>
              <a:t>but sets it apart through modifiers, especially </a:t>
            </a:r>
            <a:r>
              <a:rPr lang="en-US" b="1" dirty="0" smtClean="0">
                <a:solidFill>
                  <a:srgbClr val="FFC000"/>
                </a:solidFill>
              </a:rPr>
              <a:t>‘democratic,’ ‘benevolent,’ and ‘ambivalent.’”</a:t>
            </a:r>
          </a:p>
          <a:p>
            <a:endParaRPr lang="en-US" b="1" dirty="0">
              <a:solidFill>
                <a:srgbClr val="FFC000"/>
              </a:solidFill>
            </a:endParaRPr>
          </a:p>
          <a:p>
            <a:r>
              <a:rPr lang="en-GB" b="1" dirty="0" smtClean="0">
                <a:solidFill>
                  <a:schemeClr val="bg1"/>
                </a:solidFill>
              </a:rPr>
              <a:t>Paul Kramer, ‘Power and Connection: Imperial Histories of the United States in the World’ (2011)</a:t>
            </a:r>
          </a:p>
        </p:txBody>
      </p:sp>
    </p:spTree>
    <p:extLst>
      <p:ext uri="{BB962C8B-B14F-4D97-AF65-F5344CB8AC3E}">
        <p14:creationId xmlns:p14="http://schemas.microsoft.com/office/powerpoint/2010/main" val="360659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ronelli North America 1688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9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742" y="132802"/>
            <a:ext cx="855006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FFC000"/>
                </a:solidFill>
              </a:rPr>
              <a:t>Besids</a:t>
            </a:r>
            <a:r>
              <a:rPr lang="en-US" sz="2000" b="1" dirty="0">
                <a:solidFill>
                  <a:srgbClr val="FFC000"/>
                </a:solidFill>
              </a:rPr>
              <a:t>, what could they see but a </a:t>
            </a:r>
            <a:r>
              <a:rPr lang="en-US" sz="2000" b="1" dirty="0" err="1">
                <a:solidFill>
                  <a:srgbClr val="FFC000"/>
                </a:solidFill>
              </a:rPr>
              <a:t>hidious</a:t>
            </a:r>
            <a:r>
              <a:rPr lang="en-US" sz="2000" b="1" dirty="0">
                <a:solidFill>
                  <a:srgbClr val="FFC000"/>
                </a:solidFill>
              </a:rPr>
              <a:t> &amp; desolate </a:t>
            </a:r>
            <a:r>
              <a:rPr lang="en-US" sz="2000" b="1" dirty="0" err="1">
                <a:solidFill>
                  <a:srgbClr val="FFC000"/>
                </a:solidFill>
              </a:rPr>
              <a:t>wildernes</a:t>
            </a:r>
            <a:r>
              <a:rPr lang="en-US" sz="2000" b="1" dirty="0">
                <a:solidFill>
                  <a:srgbClr val="FFC000"/>
                </a:solidFill>
              </a:rPr>
              <a:t>, full of wild beasts &amp; </a:t>
            </a:r>
            <a:r>
              <a:rPr lang="en-US" sz="2000" b="1" dirty="0" err="1">
                <a:solidFill>
                  <a:srgbClr val="FFC000"/>
                </a:solidFill>
              </a:rPr>
              <a:t>willd</a:t>
            </a:r>
            <a:r>
              <a:rPr lang="en-US" sz="2000" b="1" dirty="0">
                <a:solidFill>
                  <a:srgbClr val="FFC000"/>
                </a:solidFill>
              </a:rPr>
              <a:t> men? and what </a:t>
            </a:r>
            <a:r>
              <a:rPr lang="en-US" sz="2000" b="1" dirty="0" err="1">
                <a:solidFill>
                  <a:srgbClr val="FFC000"/>
                </a:solidFill>
              </a:rPr>
              <a:t>multituds</a:t>
            </a:r>
            <a:r>
              <a:rPr lang="en-US" sz="2000" b="1" dirty="0">
                <a:solidFill>
                  <a:srgbClr val="FFC000"/>
                </a:solidFill>
              </a:rPr>
              <a:t> </a:t>
            </a:r>
            <a:r>
              <a:rPr lang="en-US" sz="2000" b="1" dirty="0" err="1">
                <a:solidFill>
                  <a:srgbClr val="FFC000"/>
                </a:solidFill>
              </a:rPr>
              <a:t>ther</a:t>
            </a:r>
            <a:r>
              <a:rPr lang="en-US" sz="2000" b="1" dirty="0">
                <a:solidFill>
                  <a:srgbClr val="FFC000"/>
                </a:solidFill>
              </a:rPr>
              <a:t> might be of them they knew not. Nether could they, as it were, </a:t>
            </a:r>
            <a:r>
              <a:rPr lang="en-US" sz="2000" b="1" dirty="0" err="1">
                <a:solidFill>
                  <a:srgbClr val="FFC000"/>
                </a:solidFill>
              </a:rPr>
              <a:t>goe</a:t>
            </a:r>
            <a:r>
              <a:rPr lang="en-US" sz="2000" b="1" dirty="0">
                <a:solidFill>
                  <a:srgbClr val="FFC000"/>
                </a:solidFill>
              </a:rPr>
              <a:t> up to ye tope of Pisgah, to </a:t>
            </a:r>
            <a:r>
              <a:rPr lang="en-US" sz="2000" b="1" dirty="0" err="1">
                <a:solidFill>
                  <a:srgbClr val="FFC000"/>
                </a:solidFill>
              </a:rPr>
              <a:t>vew</a:t>
            </a:r>
            <a:r>
              <a:rPr lang="en-US" sz="2000" b="1" dirty="0">
                <a:solidFill>
                  <a:srgbClr val="FFC000"/>
                </a:solidFill>
              </a:rPr>
              <a:t> from this </a:t>
            </a:r>
            <a:r>
              <a:rPr lang="en-US" sz="2000" b="1" dirty="0" err="1">
                <a:solidFill>
                  <a:srgbClr val="FFC000"/>
                </a:solidFill>
              </a:rPr>
              <a:t>willdernes</a:t>
            </a:r>
            <a:r>
              <a:rPr lang="en-US" sz="2000" b="1" dirty="0">
                <a:solidFill>
                  <a:srgbClr val="FFC000"/>
                </a:solidFill>
              </a:rPr>
              <a:t> a more goodly </a:t>
            </a:r>
            <a:r>
              <a:rPr lang="en-US" sz="2000" b="1" dirty="0" err="1">
                <a:solidFill>
                  <a:srgbClr val="FFC000"/>
                </a:solidFill>
              </a:rPr>
              <a:t>cuntrie</a:t>
            </a:r>
            <a:r>
              <a:rPr lang="en-US" sz="2000" b="1" dirty="0">
                <a:solidFill>
                  <a:srgbClr val="FFC000"/>
                </a:solidFill>
              </a:rPr>
              <a:t> to feed their hops; for which way </a:t>
            </a:r>
            <a:r>
              <a:rPr lang="en-US" sz="2000" b="1" dirty="0" err="1">
                <a:solidFill>
                  <a:srgbClr val="FFC000"/>
                </a:solidFill>
              </a:rPr>
              <a:t>soever</a:t>
            </a:r>
            <a:r>
              <a:rPr lang="en-US" sz="2000" b="1" dirty="0">
                <a:solidFill>
                  <a:srgbClr val="FFC000"/>
                </a:solidFill>
              </a:rPr>
              <a:t> they </a:t>
            </a:r>
            <a:r>
              <a:rPr lang="en-US" sz="2000" b="1" dirty="0" err="1">
                <a:solidFill>
                  <a:srgbClr val="FFC000"/>
                </a:solidFill>
              </a:rPr>
              <a:t>turnd</a:t>
            </a:r>
            <a:r>
              <a:rPr lang="en-US" sz="2000" b="1" dirty="0">
                <a:solidFill>
                  <a:srgbClr val="FFC000"/>
                </a:solidFill>
              </a:rPr>
              <a:t> their </a:t>
            </a:r>
            <a:r>
              <a:rPr lang="en-US" sz="2000" b="1" dirty="0" err="1">
                <a:solidFill>
                  <a:srgbClr val="FFC000"/>
                </a:solidFill>
              </a:rPr>
              <a:t>eys</a:t>
            </a:r>
            <a:r>
              <a:rPr lang="en-US" sz="2000" b="1" dirty="0">
                <a:solidFill>
                  <a:srgbClr val="FFC000"/>
                </a:solidFill>
              </a:rPr>
              <a:t> (save upward to ye heavens) they could have </a:t>
            </a:r>
            <a:r>
              <a:rPr lang="en-US" sz="2000" b="1" dirty="0" err="1">
                <a:solidFill>
                  <a:srgbClr val="FFC000"/>
                </a:solidFill>
              </a:rPr>
              <a:t>litle</a:t>
            </a:r>
            <a:r>
              <a:rPr lang="en-US" sz="2000" b="1" dirty="0">
                <a:solidFill>
                  <a:srgbClr val="FFC000"/>
                </a:solidFill>
              </a:rPr>
              <a:t> solace or content in </a:t>
            </a:r>
            <a:r>
              <a:rPr lang="en-US" sz="2000" b="1" dirty="0" err="1">
                <a:solidFill>
                  <a:srgbClr val="FFC000"/>
                </a:solidFill>
              </a:rPr>
              <a:t>respecte</a:t>
            </a:r>
            <a:r>
              <a:rPr lang="en-US" sz="2000" b="1" dirty="0">
                <a:solidFill>
                  <a:srgbClr val="FFC000"/>
                </a:solidFill>
              </a:rPr>
              <a:t> of any outward objects. For </a:t>
            </a:r>
            <a:r>
              <a:rPr lang="en-US" sz="2000" b="1" dirty="0" err="1">
                <a:solidFill>
                  <a:srgbClr val="FFC000"/>
                </a:solidFill>
              </a:rPr>
              <a:t>sum̅er</a:t>
            </a:r>
            <a:r>
              <a:rPr lang="en-US" sz="2000" b="1" dirty="0">
                <a:solidFill>
                  <a:srgbClr val="FFC000"/>
                </a:solidFill>
              </a:rPr>
              <a:t> being done, all things stand upon them with a </a:t>
            </a:r>
            <a:r>
              <a:rPr lang="en-US" sz="2000" b="1" dirty="0" err="1">
                <a:solidFill>
                  <a:srgbClr val="FFC000"/>
                </a:solidFill>
              </a:rPr>
              <a:t>wetherbeaten</a:t>
            </a:r>
            <a:r>
              <a:rPr lang="en-US" sz="2000" b="1" dirty="0">
                <a:solidFill>
                  <a:srgbClr val="FFC000"/>
                </a:solidFill>
              </a:rPr>
              <a:t> face; and ye whole </a:t>
            </a:r>
            <a:r>
              <a:rPr lang="en-US" sz="2000" b="1" dirty="0" err="1">
                <a:solidFill>
                  <a:srgbClr val="FFC000"/>
                </a:solidFill>
              </a:rPr>
              <a:t>countrie</a:t>
            </a:r>
            <a:r>
              <a:rPr lang="en-US" sz="2000" b="1" dirty="0">
                <a:solidFill>
                  <a:srgbClr val="FFC000"/>
                </a:solidFill>
              </a:rPr>
              <a:t>, full of woods &amp; thickets, represented a wild &amp; savage </a:t>
            </a:r>
            <a:r>
              <a:rPr lang="en-US" sz="2000" b="1" dirty="0" err="1">
                <a:solidFill>
                  <a:srgbClr val="FFC000"/>
                </a:solidFill>
              </a:rPr>
              <a:t>heiw</a:t>
            </a:r>
            <a:r>
              <a:rPr lang="en-US" sz="2000" b="1" dirty="0">
                <a:solidFill>
                  <a:srgbClr val="FFC000"/>
                </a:solidFill>
              </a:rPr>
              <a:t>. </a:t>
            </a:r>
            <a:endParaRPr lang="en-US" sz="2000" b="1" dirty="0" smtClean="0">
              <a:solidFill>
                <a:srgbClr val="FFC000"/>
              </a:solidFill>
            </a:endParaRPr>
          </a:p>
          <a:p>
            <a:endParaRPr lang="en-US" sz="2000" b="1" dirty="0">
              <a:solidFill>
                <a:srgbClr val="FFC000"/>
              </a:solidFill>
            </a:endParaRPr>
          </a:p>
          <a:p>
            <a:r>
              <a:rPr lang="en-GB" sz="2000" b="1" dirty="0" smtClean="0">
                <a:solidFill>
                  <a:schemeClr val="bg1"/>
                </a:solidFill>
              </a:rPr>
              <a:t>William Bradford, ‘Of </a:t>
            </a:r>
            <a:r>
              <a:rPr lang="en-GB" sz="2000" b="1" dirty="0" err="1" smtClean="0">
                <a:solidFill>
                  <a:schemeClr val="bg1"/>
                </a:solidFill>
              </a:rPr>
              <a:t>Plimouth</a:t>
            </a:r>
            <a:r>
              <a:rPr lang="en-GB" sz="2000" b="1" dirty="0" smtClean="0">
                <a:solidFill>
                  <a:schemeClr val="bg1"/>
                </a:solidFill>
              </a:rPr>
              <a:t> Plantation’ (1630-51)</a:t>
            </a:r>
          </a:p>
          <a:p>
            <a:endParaRPr lang="en-GB" sz="2000" b="1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rgbClr val="FFC000"/>
                </a:solidFill>
              </a:rPr>
              <a:t>Beyond the great </a:t>
            </a:r>
            <a:r>
              <a:rPr lang="en-US" sz="2000" b="1" dirty="0" err="1">
                <a:solidFill>
                  <a:srgbClr val="FFC000"/>
                </a:solidFill>
              </a:rPr>
              <a:t>Atlantick</a:t>
            </a:r>
            <a:r>
              <a:rPr lang="en-US" sz="2000" b="1" dirty="0">
                <a:solidFill>
                  <a:srgbClr val="FFC000"/>
                </a:solidFill>
              </a:rPr>
              <a:t> </a:t>
            </a:r>
            <a:r>
              <a:rPr lang="en-US" sz="2000" b="1" dirty="0" smtClean="0">
                <a:solidFill>
                  <a:srgbClr val="FFC000"/>
                </a:solidFill>
              </a:rPr>
              <a:t>flood</a:t>
            </a:r>
            <a:endParaRPr lang="en-US" sz="2000" b="1" dirty="0">
              <a:solidFill>
                <a:srgbClr val="FFC000"/>
              </a:solidFill>
            </a:endParaRPr>
          </a:p>
          <a:p>
            <a:r>
              <a:rPr lang="en-US" sz="2000" b="1" dirty="0" smtClean="0">
                <a:solidFill>
                  <a:srgbClr val="FFC000"/>
                </a:solidFill>
              </a:rPr>
              <a:t>	There </a:t>
            </a:r>
            <a:r>
              <a:rPr lang="en-US" sz="2000" b="1" dirty="0">
                <a:solidFill>
                  <a:srgbClr val="FFC000"/>
                </a:solidFill>
              </a:rPr>
              <a:t>is a region vast,</a:t>
            </a:r>
          </a:p>
          <a:p>
            <a:r>
              <a:rPr lang="en-US" sz="2000" b="1" dirty="0">
                <a:solidFill>
                  <a:srgbClr val="FFC000"/>
                </a:solidFill>
              </a:rPr>
              <a:t>A country where no English foot</a:t>
            </a:r>
          </a:p>
          <a:p>
            <a:r>
              <a:rPr lang="en-US" sz="2000" b="1" dirty="0" smtClean="0">
                <a:solidFill>
                  <a:srgbClr val="FFC000"/>
                </a:solidFill>
              </a:rPr>
              <a:t>	In </a:t>
            </a:r>
            <a:r>
              <a:rPr lang="en-US" sz="2000" b="1" dirty="0">
                <a:solidFill>
                  <a:srgbClr val="FFC000"/>
                </a:solidFill>
              </a:rPr>
              <a:t>former ages </a:t>
            </a:r>
            <a:r>
              <a:rPr lang="en-US" sz="2000" b="1" dirty="0" smtClean="0">
                <a:solidFill>
                  <a:srgbClr val="FFC000"/>
                </a:solidFill>
              </a:rPr>
              <a:t>past:</a:t>
            </a:r>
            <a:endParaRPr lang="en-US" sz="2000" b="1" dirty="0">
              <a:solidFill>
                <a:srgbClr val="FFC000"/>
              </a:solidFill>
            </a:endParaRPr>
          </a:p>
          <a:p>
            <a:r>
              <a:rPr lang="en-US" sz="2000" b="1" dirty="0">
                <a:solidFill>
                  <a:srgbClr val="FFC000"/>
                </a:solidFill>
              </a:rPr>
              <a:t>A waste and howling wilderness</a:t>
            </a:r>
            <a:r>
              <a:rPr lang="en-US" sz="2000" b="1" dirty="0" smtClean="0">
                <a:solidFill>
                  <a:srgbClr val="FFC000"/>
                </a:solidFill>
              </a:rPr>
              <a:t>,</a:t>
            </a:r>
            <a:endParaRPr lang="en-US" sz="2000" b="1" dirty="0">
              <a:solidFill>
                <a:srgbClr val="FFC000"/>
              </a:solidFill>
            </a:endParaRPr>
          </a:p>
          <a:p>
            <a:r>
              <a:rPr lang="en-US" sz="2000" b="1" dirty="0" smtClean="0">
                <a:solidFill>
                  <a:srgbClr val="FFC000"/>
                </a:solidFill>
              </a:rPr>
              <a:t>	Where </a:t>
            </a:r>
            <a:r>
              <a:rPr lang="en-US" sz="2000" b="1" dirty="0">
                <a:solidFill>
                  <a:srgbClr val="FFC000"/>
                </a:solidFill>
              </a:rPr>
              <a:t>none inhabited</a:t>
            </a:r>
          </a:p>
          <a:p>
            <a:r>
              <a:rPr lang="en-US" sz="2000" b="1" dirty="0">
                <a:solidFill>
                  <a:srgbClr val="FFC000"/>
                </a:solidFill>
              </a:rPr>
              <a:t>But hellish </a:t>
            </a:r>
            <a:r>
              <a:rPr lang="en-US" sz="2000" b="1" dirty="0" smtClean="0">
                <a:solidFill>
                  <a:srgbClr val="FFC000"/>
                </a:solidFill>
              </a:rPr>
              <a:t>fiends</a:t>
            </a:r>
            <a:r>
              <a:rPr lang="en-US" sz="2000" b="1" dirty="0">
                <a:solidFill>
                  <a:srgbClr val="FFC000"/>
                </a:solidFill>
              </a:rPr>
              <a:t>, and brutish men</a:t>
            </a:r>
          </a:p>
          <a:p>
            <a:r>
              <a:rPr lang="en-US" sz="2000" b="1" dirty="0" smtClean="0">
                <a:solidFill>
                  <a:srgbClr val="FFC000"/>
                </a:solidFill>
              </a:rPr>
              <a:t>	That </a:t>
            </a:r>
            <a:r>
              <a:rPr lang="en-US" sz="2000" b="1" dirty="0">
                <a:solidFill>
                  <a:srgbClr val="FFC000"/>
                </a:solidFill>
              </a:rPr>
              <a:t>Devils worshiped</a:t>
            </a:r>
            <a:r>
              <a:rPr lang="en-US" sz="2000" b="1" dirty="0" smtClean="0">
                <a:solidFill>
                  <a:srgbClr val="FFC000"/>
                </a:solidFill>
              </a:rPr>
              <a:t>.</a:t>
            </a:r>
          </a:p>
          <a:p>
            <a:endParaRPr lang="en-US" sz="2000" b="1" dirty="0">
              <a:solidFill>
                <a:srgbClr val="FFC000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Michael Wigglesworth, ‘God’s Controversy with New England’ (1662)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6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7/72/Rowlandso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37" y="0"/>
            <a:ext cx="4836921" cy="687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44568" y="299103"/>
            <a:ext cx="362341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C000"/>
                </a:solidFill>
              </a:rPr>
              <a:t>Mary Rowlandson: born in Somerset, 1637</a:t>
            </a:r>
          </a:p>
          <a:p>
            <a:endParaRPr lang="en-GB" sz="2800" dirty="0" smtClean="0">
              <a:solidFill>
                <a:srgbClr val="FFC000"/>
              </a:solidFill>
            </a:endParaRPr>
          </a:p>
          <a:p>
            <a:endParaRPr lang="en-GB" sz="2800" dirty="0" smtClean="0">
              <a:solidFill>
                <a:srgbClr val="FFC000"/>
              </a:solidFill>
            </a:endParaRPr>
          </a:p>
          <a:p>
            <a:endParaRPr lang="en-GB" sz="2800" dirty="0">
              <a:solidFill>
                <a:srgbClr val="FFC000"/>
              </a:solidFill>
            </a:endParaRPr>
          </a:p>
          <a:p>
            <a:endParaRPr lang="en-GB" sz="2800" dirty="0" smtClean="0">
              <a:solidFill>
                <a:srgbClr val="FFC000"/>
              </a:solidFill>
            </a:endParaRPr>
          </a:p>
          <a:p>
            <a:endParaRPr lang="en-GB" sz="2800" dirty="0">
              <a:solidFill>
                <a:srgbClr val="FFC000"/>
              </a:solidFill>
            </a:endParaRPr>
          </a:p>
          <a:p>
            <a:endParaRPr lang="en-GB" sz="2800" dirty="0">
              <a:solidFill>
                <a:srgbClr val="FFC000"/>
              </a:solidFill>
            </a:endParaRPr>
          </a:p>
          <a:p>
            <a:endParaRPr lang="en-GB" sz="2800" dirty="0" smtClean="0">
              <a:solidFill>
                <a:srgbClr val="FFC000"/>
              </a:solidFill>
            </a:endParaRPr>
          </a:p>
          <a:p>
            <a:endParaRPr lang="en-GB" sz="2800" dirty="0" smtClean="0">
              <a:solidFill>
                <a:srgbClr val="FFC000"/>
              </a:solidFill>
            </a:endParaRPr>
          </a:p>
          <a:p>
            <a:r>
              <a:rPr lang="en-GB" sz="2800" dirty="0" smtClean="0">
                <a:solidFill>
                  <a:srgbClr val="FFC000"/>
                </a:solidFill>
              </a:rPr>
              <a:t>Account of King Philip’s War (1675-78)</a:t>
            </a:r>
            <a:endParaRPr lang="en-GB" sz="2800" dirty="0">
              <a:solidFill>
                <a:srgbClr val="FFC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472" y="1435694"/>
            <a:ext cx="3761608" cy="237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414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0/02/Bia-map-indian-reservations-usa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7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9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465</TotalTime>
  <Words>266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Storey</dc:creator>
  <cp:lastModifiedBy>Storey, Mark</cp:lastModifiedBy>
  <cp:revision>27</cp:revision>
  <dcterms:created xsi:type="dcterms:W3CDTF">2016-01-20T17:54:14Z</dcterms:created>
  <dcterms:modified xsi:type="dcterms:W3CDTF">2016-10-12T09:25:08Z</dcterms:modified>
</cp:coreProperties>
</file>