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2" r:id="rId3"/>
    <p:sldId id="261" r:id="rId4"/>
    <p:sldId id="269" r:id="rId5"/>
    <p:sldId id="262" r:id="rId6"/>
    <p:sldId id="263" r:id="rId7"/>
    <p:sldId id="264" r:id="rId8"/>
    <p:sldId id="265" r:id="rId9"/>
    <p:sldId id="266" r:id="rId10"/>
    <p:sldId id="268" r:id="rId11"/>
    <p:sldId id="260" r:id="rId12"/>
    <p:sldId id="259" r:id="rId13"/>
    <p:sldId id="257" r:id="rId14"/>
    <p:sldId id="258"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6" d="100"/>
          <a:sy n="116" d="100"/>
        </p:scale>
        <p:origin x="150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19/10/2016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5753792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19/10/2016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2714308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19/10/2016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1313322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19/10/2016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2072451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BF1D5F-C079-4E3D-B1FF-A5314039F421}" type="datetimeFigureOut">
              <a:rPr lang="en-GB" smtClean="0"/>
              <a:t>19/10/2016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154114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1BF1D5F-C079-4E3D-B1FF-A5314039F421}" type="datetimeFigureOut">
              <a:rPr lang="en-GB" smtClean="0"/>
              <a:t>19/10/2016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6849872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1BF1D5F-C079-4E3D-B1FF-A5314039F421}" type="datetimeFigureOut">
              <a:rPr lang="en-GB" smtClean="0"/>
              <a:t>19/10/2016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1895979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1BF1D5F-C079-4E3D-B1FF-A5314039F421}" type="datetimeFigureOut">
              <a:rPr lang="en-GB" smtClean="0"/>
              <a:t>19/10/2016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2513033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BF1D5F-C079-4E3D-B1FF-A5314039F421}" type="datetimeFigureOut">
              <a:rPr lang="en-GB" smtClean="0"/>
              <a:t>19/10/2016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9871221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BF1D5F-C079-4E3D-B1FF-A5314039F421}" type="datetimeFigureOut">
              <a:rPr lang="en-GB" smtClean="0"/>
              <a:t>19/10/2016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43903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BF1D5F-C079-4E3D-B1FF-A5314039F421}" type="datetimeFigureOut">
              <a:rPr lang="en-GB" smtClean="0"/>
              <a:t>19/10/2016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42637913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BF1D5F-C079-4E3D-B1FF-A5314039F421}" type="datetimeFigureOut">
              <a:rPr lang="en-GB" smtClean="0"/>
              <a:t>19/10/2016</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C0C53A-7785-4B48-8180-689CF3C0599A}" type="slidenum">
              <a:rPr lang="en-GB" smtClean="0"/>
              <a:t>‹#›</a:t>
            </a:fld>
            <a:endParaRPr lang="en-GB"/>
          </a:p>
        </p:txBody>
      </p:sp>
    </p:spTree>
    <p:extLst>
      <p:ext uri="{BB962C8B-B14F-4D97-AF65-F5344CB8AC3E}">
        <p14:creationId xmlns:p14="http://schemas.microsoft.com/office/powerpoint/2010/main" val="32578580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6477" y="2921168"/>
            <a:ext cx="5745707" cy="954107"/>
          </a:xfrm>
          <a:prstGeom prst="rect">
            <a:avLst/>
          </a:prstGeom>
          <a:noFill/>
        </p:spPr>
        <p:txBody>
          <a:bodyPr wrap="square" rtlCol="0">
            <a:spAutoFit/>
          </a:bodyPr>
          <a:lstStyle/>
          <a:p>
            <a:r>
              <a:rPr lang="en-GB" sz="2000" dirty="0" smtClean="0">
                <a:solidFill>
                  <a:srgbClr val="FFC000"/>
                </a:solidFill>
              </a:rPr>
              <a:t>Week 3</a:t>
            </a:r>
          </a:p>
          <a:p>
            <a:r>
              <a:rPr lang="en-GB" sz="3600" dirty="0" smtClean="0">
                <a:solidFill>
                  <a:srgbClr val="FFC000"/>
                </a:solidFill>
              </a:rPr>
              <a:t>White Man’s Burden</a:t>
            </a:r>
            <a:endParaRPr lang="en-GB" sz="3600" dirty="0">
              <a:solidFill>
                <a:srgbClr val="FFC000"/>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0971" y="0"/>
            <a:ext cx="4553029" cy="6858000"/>
          </a:xfrm>
          <a:prstGeom prst="rect">
            <a:avLst/>
          </a:prstGeom>
        </p:spPr>
      </p:pic>
    </p:spTree>
    <p:extLst>
      <p:ext uri="{BB962C8B-B14F-4D97-AF65-F5344CB8AC3E}">
        <p14:creationId xmlns:p14="http://schemas.microsoft.com/office/powerpoint/2010/main" val="5697348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wm.edu/as/anthropology/research/ihb/gallery/TYPESOFMANKIND_table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809046"/>
            <a:ext cx="9143999" cy="523990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2550" y="6161518"/>
            <a:ext cx="8930355" cy="369332"/>
          </a:xfrm>
          <a:prstGeom prst="rect">
            <a:avLst/>
          </a:prstGeom>
          <a:noFill/>
        </p:spPr>
        <p:txBody>
          <a:bodyPr wrap="square" rtlCol="0">
            <a:spAutoFit/>
          </a:bodyPr>
          <a:lstStyle/>
          <a:p>
            <a:pPr algn="ctr"/>
            <a:r>
              <a:rPr lang="en-GB" b="1" dirty="0" smtClean="0">
                <a:solidFill>
                  <a:srgbClr val="FFC000"/>
                </a:solidFill>
              </a:rPr>
              <a:t>‘Types of Mankind’ (1854)</a:t>
            </a:r>
            <a:endParaRPr lang="en-GB" b="1" dirty="0">
              <a:solidFill>
                <a:srgbClr val="FFC000"/>
              </a:solidFill>
            </a:endParaRPr>
          </a:p>
        </p:txBody>
      </p:sp>
    </p:spTree>
    <p:extLst>
      <p:ext uri="{BB962C8B-B14F-4D97-AF65-F5344CB8AC3E}">
        <p14:creationId xmlns:p14="http://schemas.microsoft.com/office/powerpoint/2010/main" val="12047113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6602" y="218364"/>
            <a:ext cx="8625386" cy="6524863"/>
          </a:xfrm>
          <a:prstGeom prst="rect">
            <a:avLst/>
          </a:prstGeom>
          <a:noFill/>
        </p:spPr>
        <p:txBody>
          <a:bodyPr wrap="square" rtlCol="0">
            <a:spAutoFit/>
          </a:bodyPr>
          <a:lstStyle/>
          <a:p>
            <a:r>
              <a:rPr lang="en-GB" sz="2200" b="1" dirty="0" smtClean="0">
                <a:solidFill>
                  <a:srgbClr val="FFC000"/>
                </a:solidFill>
              </a:rPr>
              <a:t>[I]t is clear the Athenian democracy would not suit a negro nation, nor will the government of mere law suffice for the individual negro. He is but a grown up child, and must be governed as a child, not as a lunatic or criminal. The master occupies towards him the place of parent or guardian. </a:t>
            </a:r>
          </a:p>
          <a:p>
            <a:endParaRPr lang="en-GB" sz="2200" b="1" dirty="0" smtClean="0">
              <a:solidFill>
                <a:srgbClr val="FFC000"/>
              </a:solidFill>
            </a:endParaRPr>
          </a:p>
          <a:p>
            <a:r>
              <a:rPr lang="en-GB" sz="2200" b="1" dirty="0" smtClean="0">
                <a:solidFill>
                  <a:srgbClr val="FFC000"/>
                </a:solidFill>
              </a:rPr>
              <a:t>…. The negro is improvident; will not lay up in summer for the wants of winter; will not accumulate in youth for the exigencies of age. He would become an insufferable burden to society. Society has the right to prevent this, and can only do so by subjecting him to domestic slavery. </a:t>
            </a:r>
          </a:p>
          <a:p>
            <a:endParaRPr lang="en-GB" sz="2200" b="1" dirty="0" smtClean="0">
              <a:solidFill>
                <a:srgbClr val="FFC000"/>
              </a:solidFill>
            </a:endParaRPr>
          </a:p>
          <a:p>
            <a:r>
              <a:rPr lang="en-GB" sz="2200" b="1" dirty="0" smtClean="0">
                <a:solidFill>
                  <a:srgbClr val="FFC000"/>
                </a:solidFill>
              </a:rPr>
              <a:t>In the last place, the negro race is inferior to the white race, and living in their midst, they would be far outstripped or outwitted in the chase of free competition. Gradual but certain extermination would be their fate….. In Africa or the West Indies, he would become idolatrous, savage and cannibal, or be devoured by savages and cannibals. At the North he would freeze or starve.</a:t>
            </a:r>
          </a:p>
          <a:p>
            <a:endParaRPr lang="en-GB" sz="2200" b="1" dirty="0">
              <a:solidFill>
                <a:srgbClr val="FFC000"/>
              </a:solidFill>
            </a:endParaRPr>
          </a:p>
          <a:p>
            <a:r>
              <a:rPr lang="en-GB" sz="2200" b="1" dirty="0" smtClean="0">
                <a:solidFill>
                  <a:schemeClr val="bg1"/>
                </a:solidFill>
              </a:rPr>
              <a:t>George Fitzhugh, </a:t>
            </a:r>
            <a:r>
              <a:rPr lang="en-GB" sz="2200" b="1" i="1" dirty="0" smtClean="0">
                <a:solidFill>
                  <a:schemeClr val="bg1"/>
                </a:solidFill>
              </a:rPr>
              <a:t>Sociology for the South </a:t>
            </a:r>
            <a:r>
              <a:rPr lang="en-GB" sz="2200" b="1" dirty="0" smtClean="0">
                <a:solidFill>
                  <a:schemeClr val="bg1"/>
                </a:solidFill>
              </a:rPr>
              <a:t>(1854)</a:t>
            </a:r>
          </a:p>
        </p:txBody>
      </p:sp>
    </p:spTree>
    <p:extLst>
      <p:ext uri="{BB962C8B-B14F-4D97-AF65-F5344CB8AC3E}">
        <p14:creationId xmlns:p14="http://schemas.microsoft.com/office/powerpoint/2010/main" val="20084405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0130" y="695176"/>
            <a:ext cx="5205698" cy="5632311"/>
          </a:xfrm>
          <a:prstGeom prst="rect">
            <a:avLst/>
          </a:prstGeom>
          <a:noFill/>
        </p:spPr>
        <p:txBody>
          <a:bodyPr wrap="square" rtlCol="0">
            <a:spAutoFit/>
          </a:bodyPr>
          <a:lstStyle/>
          <a:p>
            <a:r>
              <a:rPr lang="en-GB" b="1" dirty="0" smtClean="0">
                <a:solidFill>
                  <a:srgbClr val="FFC000"/>
                </a:solidFill>
              </a:rPr>
              <a:t>Take up the White Man's burden, Send forth the best ye breed</a:t>
            </a:r>
          </a:p>
          <a:p>
            <a:r>
              <a:rPr lang="en-GB" b="1" dirty="0" smtClean="0">
                <a:solidFill>
                  <a:srgbClr val="FFC000"/>
                </a:solidFill>
              </a:rPr>
              <a:t>   Go bind your sons to exile, to serve your captives' need;</a:t>
            </a:r>
          </a:p>
          <a:p>
            <a:r>
              <a:rPr lang="en-GB" b="1" dirty="0" smtClean="0">
                <a:solidFill>
                  <a:srgbClr val="FFC000"/>
                </a:solidFill>
              </a:rPr>
              <a:t> To wait in heavy harness, On fluttered folk and wild—</a:t>
            </a:r>
          </a:p>
          <a:p>
            <a:r>
              <a:rPr lang="en-GB" b="1" dirty="0" smtClean="0">
                <a:solidFill>
                  <a:srgbClr val="FFC000"/>
                </a:solidFill>
              </a:rPr>
              <a:t>  Your new-caught, sullen peoples, Half-devil and half-child.</a:t>
            </a:r>
          </a:p>
          <a:p>
            <a:endParaRPr lang="en-GB" b="1" dirty="0" smtClean="0">
              <a:solidFill>
                <a:srgbClr val="FFC000"/>
              </a:solidFill>
            </a:endParaRPr>
          </a:p>
          <a:p>
            <a:r>
              <a:rPr lang="en-GB" b="1" dirty="0" smtClean="0">
                <a:solidFill>
                  <a:srgbClr val="FFC000"/>
                </a:solidFill>
              </a:rPr>
              <a:t> Take up the White Man's burden And reap his old reward:</a:t>
            </a:r>
          </a:p>
          <a:p>
            <a:r>
              <a:rPr lang="en-GB" b="1" dirty="0" smtClean="0">
                <a:solidFill>
                  <a:srgbClr val="FFC000"/>
                </a:solidFill>
              </a:rPr>
              <a:t>   The blame of those ye better, The hate of those ye guard—</a:t>
            </a:r>
          </a:p>
          <a:p>
            <a:r>
              <a:rPr lang="en-GB" b="1" dirty="0" smtClean="0">
                <a:solidFill>
                  <a:srgbClr val="FFC000"/>
                </a:solidFill>
              </a:rPr>
              <a:t>The cry of hosts ye humour (Ah, slowly!) toward the light:—</a:t>
            </a:r>
          </a:p>
          <a:p>
            <a:r>
              <a:rPr lang="en-GB" b="1" dirty="0" smtClean="0">
                <a:solidFill>
                  <a:srgbClr val="FFC000"/>
                </a:solidFill>
              </a:rPr>
              <a:t>  "Why brought he us from bondage, Our loved Egyptian night?“</a:t>
            </a:r>
          </a:p>
          <a:p>
            <a:endParaRPr lang="en-GB" b="1" dirty="0">
              <a:solidFill>
                <a:srgbClr val="FFC000"/>
              </a:solidFill>
            </a:endParaRPr>
          </a:p>
          <a:p>
            <a:pPr lvl="0"/>
            <a:r>
              <a:rPr lang="en-GB" b="1" dirty="0" smtClean="0">
                <a:solidFill>
                  <a:schemeClr val="bg1"/>
                </a:solidFill>
              </a:rPr>
              <a:t>Rudyard Kipling, ‘The </a:t>
            </a:r>
            <a:r>
              <a:rPr lang="en-GB" b="1" dirty="0">
                <a:solidFill>
                  <a:schemeClr val="bg1"/>
                </a:solidFill>
              </a:rPr>
              <a:t>White Man's Burden: The United States and The Philippine Islands’ </a:t>
            </a:r>
            <a:r>
              <a:rPr lang="en-GB" b="1" dirty="0" smtClean="0">
                <a:solidFill>
                  <a:schemeClr val="bg1"/>
                </a:solidFill>
              </a:rPr>
              <a:t>(</a:t>
            </a:r>
            <a:r>
              <a:rPr lang="en-GB" b="1" dirty="0">
                <a:solidFill>
                  <a:schemeClr val="bg1"/>
                </a:solidFill>
              </a:rPr>
              <a:t>1899</a:t>
            </a:r>
            <a:r>
              <a:rPr lang="en-GB" b="1" dirty="0" smtClean="0">
                <a:solidFill>
                  <a:schemeClr val="bg1"/>
                </a:solidFill>
              </a:rPr>
              <a:t>)</a:t>
            </a:r>
            <a:endParaRPr lang="en-GB" b="1" dirty="0">
              <a:solidFill>
                <a:schemeClr val="bg1"/>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23812" y="1009088"/>
            <a:ext cx="3322480" cy="5004486"/>
          </a:xfrm>
          <a:prstGeom prst="rect">
            <a:avLst/>
          </a:prstGeom>
        </p:spPr>
      </p:pic>
    </p:spTree>
    <p:extLst>
      <p:ext uri="{BB962C8B-B14F-4D97-AF65-F5344CB8AC3E}">
        <p14:creationId xmlns:p14="http://schemas.microsoft.com/office/powerpoint/2010/main" val="41973442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416331"/>
          </a:xfrm>
          <a:prstGeom prst="rect">
            <a:avLst/>
          </a:prstGeom>
        </p:spPr>
      </p:pic>
      <p:sp>
        <p:nvSpPr>
          <p:cNvPr id="5" name="TextBox 4"/>
          <p:cNvSpPr txBox="1"/>
          <p:nvPr/>
        </p:nvSpPr>
        <p:spPr>
          <a:xfrm>
            <a:off x="0" y="6400800"/>
            <a:ext cx="9144000" cy="400110"/>
          </a:xfrm>
          <a:prstGeom prst="rect">
            <a:avLst/>
          </a:prstGeom>
          <a:noFill/>
        </p:spPr>
        <p:txBody>
          <a:bodyPr wrap="square" rtlCol="0">
            <a:spAutoFit/>
          </a:bodyPr>
          <a:lstStyle/>
          <a:p>
            <a:pPr algn="ctr"/>
            <a:r>
              <a:rPr lang="en-GB" sz="2000" b="1" i="1" dirty="0" smtClean="0">
                <a:solidFill>
                  <a:srgbClr val="FFC000"/>
                </a:solidFill>
              </a:rPr>
              <a:t>Judge</a:t>
            </a:r>
            <a:r>
              <a:rPr lang="en-GB" sz="2000" b="1" dirty="0" smtClean="0">
                <a:solidFill>
                  <a:srgbClr val="FFC000"/>
                </a:solidFill>
              </a:rPr>
              <a:t> magazine, April 1</a:t>
            </a:r>
            <a:r>
              <a:rPr lang="en-GB" sz="2000" b="1" baseline="30000" dirty="0" smtClean="0">
                <a:solidFill>
                  <a:srgbClr val="FFC000"/>
                </a:solidFill>
              </a:rPr>
              <a:t>st</a:t>
            </a:r>
            <a:r>
              <a:rPr lang="en-GB" sz="2000" b="1" dirty="0" smtClean="0">
                <a:solidFill>
                  <a:srgbClr val="FFC000"/>
                </a:solidFill>
              </a:rPr>
              <a:t> 1899</a:t>
            </a:r>
            <a:endParaRPr lang="en-GB" sz="2000" b="1" dirty="0">
              <a:solidFill>
                <a:srgbClr val="FFC000"/>
              </a:solidFill>
            </a:endParaRPr>
          </a:p>
        </p:txBody>
      </p:sp>
    </p:spTree>
    <p:extLst>
      <p:ext uri="{BB962C8B-B14F-4D97-AF65-F5344CB8AC3E}">
        <p14:creationId xmlns:p14="http://schemas.microsoft.com/office/powerpoint/2010/main" val="15378831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897292" cy="6858000"/>
          </a:xfrm>
          <a:prstGeom prst="rect">
            <a:avLst/>
          </a:prstGeom>
        </p:spPr>
      </p:pic>
      <p:sp>
        <p:nvSpPr>
          <p:cNvPr id="5" name="TextBox 4"/>
          <p:cNvSpPr txBox="1"/>
          <p:nvPr/>
        </p:nvSpPr>
        <p:spPr>
          <a:xfrm>
            <a:off x="5213444" y="2767280"/>
            <a:ext cx="3562065" cy="1323439"/>
          </a:xfrm>
          <a:prstGeom prst="rect">
            <a:avLst/>
          </a:prstGeom>
          <a:noFill/>
        </p:spPr>
        <p:txBody>
          <a:bodyPr wrap="square" rtlCol="0">
            <a:spAutoFit/>
          </a:bodyPr>
          <a:lstStyle/>
          <a:p>
            <a:pPr algn="r"/>
            <a:r>
              <a:rPr lang="en-GB" sz="4000" b="1" dirty="0" smtClean="0">
                <a:solidFill>
                  <a:srgbClr val="FFC000"/>
                </a:solidFill>
              </a:rPr>
              <a:t>Edgar Allan Poe (1809-49)</a:t>
            </a:r>
          </a:p>
        </p:txBody>
      </p:sp>
    </p:spTree>
    <p:extLst>
      <p:ext uri="{BB962C8B-B14F-4D97-AF65-F5344CB8AC3E}">
        <p14:creationId xmlns:p14="http://schemas.microsoft.com/office/powerpoint/2010/main" val="32385605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34406" y="0"/>
            <a:ext cx="4675188" cy="6858000"/>
          </a:xfrm>
          <a:prstGeom prst="rect">
            <a:avLst/>
          </a:prstGeom>
        </p:spPr>
      </p:pic>
    </p:spTree>
    <p:extLst>
      <p:ext uri="{BB962C8B-B14F-4D97-AF65-F5344CB8AC3E}">
        <p14:creationId xmlns:p14="http://schemas.microsoft.com/office/powerpoint/2010/main" val="40787876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532" y="982177"/>
            <a:ext cx="8424936" cy="4339650"/>
          </a:xfrm>
          <a:prstGeom prst="rect">
            <a:avLst/>
          </a:prstGeom>
          <a:noFill/>
        </p:spPr>
        <p:txBody>
          <a:bodyPr wrap="square" rtlCol="0">
            <a:spAutoFit/>
          </a:bodyPr>
          <a:lstStyle/>
          <a:p>
            <a:pPr algn="ctr"/>
            <a:r>
              <a:rPr lang="en-GB" sz="3200" b="1" dirty="0" smtClean="0">
                <a:solidFill>
                  <a:srgbClr val="FFC000"/>
                </a:solidFill>
              </a:rPr>
              <a:t>Euphemism and American Empire</a:t>
            </a:r>
          </a:p>
          <a:p>
            <a:pPr algn="ctr"/>
            <a:endParaRPr lang="en-GB" sz="3200" b="1" dirty="0" smtClean="0">
              <a:solidFill>
                <a:schemeClr val="bg1"/>
              </a:solidFill>
            </a:endParaRPr>
          </a:p>
          <a:p>
            <a:pPr algn="ctr"/>
            <a:endParaRPr lang="en-GB" sz="3200" b="1" dirty="0">
              <a:solidFill>
                <a:schemeClr val="bg1"/>
              </a:solidFill>
            </a:endParaRPr>
          </a:p>
          <a:p>
            <a:pPr algn="ctr"/>
            <a:r>
              <a:rPr lang="en-GB" sz="3600" b="1" dirty="0" smtClean="0">
                <a:solidFill>
                  <a:schemeClr val="bg1"/>
                </a:solidFill>
              </a:rPr>
              <a:t>Errand into the wilderness</a:t>
            </a:r>
          </a:p>
          <a:p>
            <a:pPr algn="ctr"/>
            <a:r>
              <a:rPr lang="en-GB" sz="3600" b="1" dirty="0" smtClean="0">
                <a:solidFill>
                  <a:schemeClr val="bg1"/>
                </a:solidFill>
              </a:rPr>
              <a:t>The Frontier</a:t>
            </a:r>
          </a:p>
          <a:p>
            <a:pPr algn="ctr"/>
            <a:r>
              <a:rPr lang="en-GB" sz="3600" b="1" dirty="0" smtClean="0">
                <a:solidFill>
                  <a:schemeClr val="bg1"/>
                </a:solidFill>
              </a:rPr>
              <a:t>Virgin Land</a:t>
            </a:r>
          </a:p>
          <a:p>
            <a:pPr algn="ctr"/>
            <a:r>
              <a:rPr lang="en-GB" sz="3600" b="1" dirty="0" smtClean="0">
                <a:solidFill>
                  <a:schemeClr val="bg1"/>
                </a:solidFill>
              </a:rPr>
              <a:t>Manifest Destiny</a:t>
            </a:r>
          </a:p>
          <a:p>
            <a:pPr algn="ctr"/>
            <a:r>
              <a:rPr lang="en-GB" sz="3600" b="1" dirty="0" smtClean="0">
                <a:solidFill>
                  <a:schemeClr val="bg1"/>
                </a:solidFill>
              </a:rPr>
              <a:t>American </a:t>
            </a:r>
            <a:r>
              <a:rPr lang="en-GB" sz="3600" b="1" dirty="0" smtClean="0">
                <a:solidFill>
                  <a:schemeClr val="bg1"/>
                </a:solidFill>
              </a:rPr>
              <a:t>Exceptionalism</a:t>
            </a:r>
            <a:endParaRPr lang="en-GB" sz="3600" b="1" dirty="0" smtClean="0">
              <a:solidFill>
                <a:schemeClr val="bg1"/>
              </a:solidFill>
            </a:endParaRPr>
          </a:p>
        </p:txBody>
      </p:sp>
    </p:spTree>
    <p:extLst>
      <p:ext uri="{BB962C8B-B14F-4D97-AF65-F5344CB8AC3E}">
        <p14:creationId xmlns:p14="http://schemas.microsoft.com/office/powerpoint/2010/main" val="38387647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86854" y="0"/>
            <a:ext cx="8011236" cy="6301087"/>
          </a:xfrm>
          <a:prstGeom prst="rect">
            <a:avLst/>
          </a:prstGeom>
        </p:spPr>
      </p:pic>
      <p:sp>
        <p:nvSpPr>
          <p:cNvPr id="6" name="TextBox 5"/>
          <p:cNvSpPr txBox="1"/>
          <p:nvPr/>
        </p:nvSpPr>
        <p:spPr>
          <a:xfrm>
            <a:off x="313899" y="6301087"/>
            <a:ext cx="8557146" cy="461665"/>
          </a:xfrm>
          <a:prstGeom prst="rect">
            <a:avLst/>
          </a:prstGeom>
          <a:noFill/>
        </p:spPr>
        <p:txBody>
          <a:bodyPr wrap="square" rtlCol="0">
            <a:spAutoFit/>
          </a:bodyPr>
          <a:lstStyle/>
          <a:p>
            <a:pPr algn="ctr"/>
            <a:r>
              <a:rPr lang="en-GB" sz="2400" b="1" dirty="0" smtClean="0">
                <a:solidFill>
                  <a:srgbClr val="FFC000"/>
                </a:solidFill>
              </a:rPr>
              <a:t>Indian Removal Act, 1830</a:t>
            </a:r>
            <a:endParaRPr lang="en-GB" sz="2400" b="1" dirty="0">
              <a:solidFill>
                <a:srgbClr val="FFC000"/>
              </a:solidFill>
            </a:endParaRPr>
          </a:p>
        </p:txBody>
      </p:sp>
    </p:spTree>
    <p:extLst>
      <p:ext uri="{BB962C8B-B14F-4D97-AF65-F5344CB8AC3E}">
        <p14:creationId xmlns:p14="http://schemas.microsoft.com/office/powerpoint/2010/main" val="26334645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987" y="880526"/>
            <a:ext cx="8890027" cy="5096949"/>
          </a:xfrm>
          <a:prstGeom prst="rect">
            <a:avLst/>
          </a:prstGeom>
        </p:spPr>
      </p:pic>
    </p:spTree>
    <p:extLst>
      <p:ext uri="{BB962C8B-B14F-4D97-AF65-F5344CB8AC3E}">
        <p14:creationId xmlns:p14="http://schemas.microsoft.com/office/powerpoint/2010/main" val="13751874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Users\Mark\Documents\Teaching 2010-11\American Lit 1\Thomas_The_Course_of_Empire_The_Savage_State_1836.jpg"/>
          <p:cNvPicPr>
            <a:picLocks noChangeAspect="1" noChangeArrowheads="1"/>
          </p:cNvPicPr>
          <p:nvPr/>
        </p:nvPicPr>
        <p:blipFill>
          <a:blip r:embed="rId2" cstate="print"/>
          <a:srcRect/>
          <a:stretch>
            <a:fillRect/>
          </a:stretch>
        </p:blipFill>
        <p:spPr bwMode="auto">
          <a:xfrm>
            <a:off x="0" y="0"/>
            <a:ext cx="9144000" cy="5898086"/>
          </a:xfrm>
          <a:prstGeom prst="rect">
            <a:avLst/>
          </a:prstGeom>
          <a:noFill/>
          <a:ln w="9525">
            <a:noFill/>
            <a:miter lim="800000"/>
            <a:headEnd/>
            <a:tailEnd/>
          </a:ln>
        </p:spPr>
      </p:pic>
      <p:sp>
        <p:nvSpPr>
          <p:cNvPr id="10243" name="TextBox 4"/>
          <p:cNvSpPr txBox="1">
            <a:spLocks noChangeArrowheads="1"/>
          </p:cNvSpPr>
          <p:nvPr/>
        </p:nvSpPr>
        <p:spPr bwMode="auto">
          <a:xfrm>
            <a:off x="395536" y="6027003"/>
            <a:ext cx="8353425" cy="769441"/>
          </a:xfrm>
          <a:prstGeom prst="rect">
            <a:avLst/>
          </a:prstGeom>
          <a:noFill/>
          <a:ln w="9525">
            <a:noFill/>
            <a:miter lim="800000"/>
            <a:headEnd/>
            <a:tailEnd/>
          </a:ln>
        </p:spPr>
        <p:txBody>
          <a:bodyPr>
            <a:spAutoFit/>
          </a:bodyPr>
          <a:lstStyle/>
          <a:p>
            <a:pPr algn="ctr">
              <a:defRPr/>
            </a:pPr>
            <a:r>
              <a:rPr lang="en-GB" sz="2200" b="1" dirty="0">
                <a:solidFill>
                  <a:srgbClr val="FFC000"/>
                </a:solidFill>
                <a:latin typeface="+mn-lt"/>
              </a:rPr>
              <a:t>Thomas Cole, </a:t>
            </a:r>
            <a:r>
              <a:rPr lang="en-GB" sz="2200" b="1" i="1" dirty="0">
                <a:solidFill>
                  <a:srgbClr val="FFC000"/>
                </a:solidFill>
                <a:latin typeface="+mn-lt"/>
              </a:rPr>
              <a:t>The Course of </a:t>
            </a:r>
            <a:r>
              <a:rPr lang="en-GB" sz="2200" b="1" i="1" dirty="0" smtClean="0">
                <a:solidFill>
                  <a:srgbClr val="FFC000"/>
                </a:solidFill>
                <a:latin typeface="+mn-lt"/>
              </a:rPr>
              <a:t>Empire </a:t>
            </a:r>
            <a:r>
              <a:rPr lang="en-GB" sz="2200" b="1" dirty="0" smtClean="0">
                <a:solidFill>
                  <a:srgbClr val="FFC000"/>
                </a:solidFill>
                <a:latin typeface="+mn-lt"/>
              </a:rPr>
              <a:t>series (1833-36)</a:t>
            </a:r>
            <a:r>
              <a:rPr lang="en-GB" sz="2200" b="1" i="1" dirty="0" smtClean="0">
                <a:solidFill>
                  <a:srgbClr val="FFC000"/>
                </a:solidFill>
                <a:latin typeface="+mn-lt"/>
              </a:rPr>
              <a:t> </a:t>
            </a:r>
          </a:p>
          <a:p>
            <a:pPr algn="ctr">
              <a:defRPr/>
            </a:pPr>
            <a:r>
              <a:rPr lang="en-GB" sz="2200" b="1" i="1" dirty="0" smtClean="0">
                <a:solidFill>
                  <a:srgbClr val="FFC000"/>
                </a:solidFill>
                <a:latin typeface="+mn-lt"/>
              </a:rPr>
              <a:t>The </a:t>
            </a:r>
            <a:r>
              <a:rPr lang="en-GB" sz="2200" b="1" i="1" dirty="0">
                <a:solidFill>
                  <a:srgbClr val="FFC000"/>
                </a:solidFill>
                <a:latin typeface="+mn-lt"/>
              </a:rPr>
              <a:t>Savage State</a:t>
            </a:r>
            <a:endParaRPr lang="en-GB" sz="2200" b="1" dirty="0">
              <a:solidFill>
                <a:srgbClr val="FFC000"/>
              </a:solidFill>
              <a:latin typeface="+mn-lt"/>
            </a:endParaRPr>
          </a:p>
        </p:txBody>
      </p:sp>
    </p:spTree>
    <p:extLst>
      <p:ext uri="{BB962C8B-B14F-4D97-AF65-F5344CB8AC3E}">
        <p14:creationId xmlns:p14="http://schemas.microsoft.com/office/powerpoint/2010/main" val="8797366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Mark\Documents\Teaching 2010-11\American Lit 1\Thomas_The_Course_of_Empire_The_Arcadian_or_Pastoral_State_1836.jpg"/>
          <p:cNvPicPr>
            <a:picLocks noChangeAspect="1" noChangeArrowheads="1"/>
          </p:cNvPicPr>
          <p:nvPr/>
        </p:nvPicPr>
        <p:blipFill>
          <a:blip r:embed="rId2" cstate="print"/>
          <a:srcRect/>
          <a:stretch>
            <a:fillRect/>
          </a:stretch>
        </p:blipFill>
        <p:spPr bwMode="auto">
          <a:xfrm>
            <a:off x="0" y="0"/>
            <a:ext cx="9173033" cy="5805264"/>
          </a:xfrm>
          <a:prstGeom prst="rect">
            <a:avLst/>
          </a:prstGeom>
          <a:noFill/>
          <a:ln w="9525">
            <a:noFill/>
            <a:miter lim="800000"/>
            <a:headEnd/>
            <a:tailEnd/>
          </a:ln>
        </p:spPr>
      </p:pic>
      <p:sp>
        <p:nvSpPr>
          <p:cNvPr id="11267" name="TextBox 4"/>
          <p:cNvSpPr txBox="1">
            <a:spLocks noChangeArrowheads="1"/>
          </p:cNvSpPr>
          <p:nvPr/>
        </p:nvSpPr>
        <p:spPr bwMode="auto">
          <a:xfrm>
            <a:off x="323528" y="6093296"/>
            <a:ext cx="8496300" cy="461962"/>
          </a:xfrm>
          <a:prstGeom prst="rect">
            <a:avLst/>
          </a:prstGeom>
          <a:noFill/>
          <a:ln w="9525">
            <a:noFill/>
            <a:miter lim="800000"/>
            <a:headEnd/>
            <a:tailEnd/>
          </a:ln>
        </p:spPr>
        <p:txBody>
          <a:bodyPr>
            <a:spAutoFit/>
          </a:bodyPr>
          <a:lstStyle/>
          <a:p>
            <a:pPr algn="ctr">
              <a:defRPr/>
            </a:pPr>
            <a:r>
              <a:rPr lang="en-GB" sz="2400" b="1" i="1" dirty="0" smtClean="0">
                <a:solidFill>
                  <a:srgbClr val="FFC000"/>
                </a:solidFill>
                <a:latin typeface="+mn-lt"/>
              </a:rPr>
              <a:t>The </a:t>
            </a:r>
            <a:r>
              <a:rPr lang="en-GB" sz="2400" b="1" i="1" dirty="0">
                <a:solidFill>
                  <a:srgbClr val="FFC000"/>
                </a:solidFill>
                <a:latin typeface="+mn-lt"/>
              </a:rPr>
              <a:t>Pastoral State</a:t>
            </a:r>
            <a:endParaRPr lang="en-GB" sz="2400" b="1" dirty="0">
              <a:solidFill>
                <a:srgbClr val="FFC000"/>
              </a:solidFill>
              <a:latin typeface="+mn-lt"/>
            </a:endParaRPr>
          </a:p>
        </p:txBody>
      </p:sp>
    </p:spTree>
    <p:extLst>
      <p:ext uri="{BB962C8B-B14F-4D97-AF65-F5344CB8AC3E}">
        <p14:creationId xmlns:p14="http://schemas.microsoft.com/office/powerpoint/2010/main" val="38130364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Mark\Documents\Teaching 2010-11\American Lit 1\Thomas_Cole_The_Consummation_The_Course_of_the_Empire_1836.jpg"/>
          <p:cNvPicPr>
            <a:picLocks noChangeAspect="1" noChangeArrowheads="1"/>
          </p:cNvPicPr>
          <p:nvPr/>
        </p:nvPicPr>
        <p:blipFill>
          <a:blip r:embed="rId2" cstate="print"/>
          <a:srcRect/>
          <a:stretch>
            <a:fillRect/>
          </a:stretch>
        </p:blipFill>
        <p:spPr bwMode="auto">
          <a:xfrm>
            <a:off x="0" y="0"/>
            <a:ext cx="9125372" cy="5877272"/>
          </a:xfrm>
          <a:prstGeom prst="rect">
            <a:avLst/>
          </a:prstGeom>
          <a:noFill/>
          <a:ln w="9525">
            <a:noFill/>
            <a:miter lim="800000"/>
            <a:headEnd/>
            <a:tailEnd/>
          </a:ln>
        </p:spPr>
      </p:pic>
      <p:sp>
        <p:nvSpPr>
          <p:cNvPr id="12291" name="TextBox 4"/>
          <p:cNvSpPr txBox="1">
            <a:spLocks noChangeArrowheads="1"/>
          </p:cNvSpPr>
          <p:nvPr/>
        </p:nvSpPr>
        <p:spPr bwMode="auto">
          <a:xfrm>
            <a:off x="323528" y="6093296"/>
            <a:ext cx="8496300" cy="461962"/>
          </a:xfrm>
          <a:prstGeom prst="rect">
            <a:avLst/>
          </a:prstGeom>
          <a:noFill/>
          <a:ln w="9525">
            <a:noFill/>
            <a:miter lim="800000"/>
            <a:headEnd/>
            <a:tailEnd/>
          </a:ln>
        </p:spPr>
        <p:txBody>
          <a:bodyPr>
            <a:spAutoFit/>
          </a:bodyPr>
          <a:lstStyle/>
          <a:p>
            <a:pPr algn="ctr">
              <a:defRPr/>
            </a:pPr>
            <a:r>
              <a:rPr lang="en-GB" sz="2400" b="1" i="1" dirty="0" smtClean="0">
                <a:solidFill>
                  <a:srgbClr val="FFC000"/>
                </a:solidFill>
                <a:latin typeface="+mn-lt"/>
              </a:rPr>
              <a:t>Consummation</a:t>
            </a:r>
            <a:endParaRPr lang="en-GB" sz="2400" b="1" dirty="0">
              <a:solidFill>
                <a:srgbClr val="FFC000"/>
              </a:solidFill>
              <a:latin typeface="+mn-lt"/>
            </a:endParaRPr>
          </a:p>
        </p:txBody>
      </p:sp>
    </p:spTree>
    <p:extLst>
      <p:ext uri="{BB962C8B-B14F-4D97-AF65-F5344CB8AC3E}">
        <p14:creationId xmlns:p14="http://schemas.microsoft.com/office/powerpoint/2010/main" val="2996698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C:\Users\Mark\Documents\Teaching 2010-11\American Lit 1\Thomas_Cole_The_Course_of_Empire_Destruction_1836.jpg"/>
          <p:cNvPicPr>
            <a:picLocks noChangeAspect="1" noChangeArrowheads="1"/>
          </p:cNvPicPr>
          <p:nvPr/>
        </p:nvPicPr>
        <p:blipFill>
          <a:blip r:embed="rId2" cstate="print"/>
          <a:srcRect/>
          <a:stretch>
            <a:fillRect/>
          </a:stretch>
        </p:blipFill>
        <p:spPr bwMode="auto">
          <a:xfrm>
            <a:off x="0" y="0"/>
            <a:ext cx="9144000" cy="5810678"/>
          </a:xfrm>
          <a:prstGeom prst="rect">
            <a:avLst/>
          </a:prstGeom>
          <a:noFill/>
          <a:ln w="9525">
            <a:noFill/>
            <a:miter lim="800000"/>
            <a:headEnd/>
            <a:tailEnd/>
          </a:ln>
        </p:spPr>
      </p:pic>
      <p:sp>
        <p:nvSpPr>
          <p:cNvPr id="13315" name="TextBox 4"/>
          <p:cNvSpPr txBox="1">
            <a:spLocks noChangeArrowheads="1"/>
          </p:cNvSpPr>
          <p:nvPr/>
        </p:nvSpPr>
        <p:spPr bwMode="auto">
          <a:xfrm>
            <a:off x="323528" y="6093296"/>
            <a:ext cx="8424863" cy="461962"/>
          </a:xfrm>
          <a:prstGeom prst="rect">
            <a:avLst/>
          </a:prstGeom>
          <a:noFill/>
          <a:ln w="9525">
            <a:noFill/>
            <a:miter lim="800000"/>
            <a:headEnd/>
            <a:tailEnd/>
          </a:ln>
        </p:spPr>
        <p:txBody>
          <a:bodyPr>
            <a:spAutoFit/>
          </a:bodyPr>
          <a:lstStyle/>
          <a:p>
            <a:pPr algn="ctr">
              <a:defRPr/>
            </a:pPr>
            <a:r>
              <a:rPr lang="en-GB" sz="2400" b="1" i="1" dirty="0" smtClean="0">
                <a:solidFill>
                  <a:srgbClr val="FFC000"/>
                </a:solidFill>
                <a:latin typeface="+mn-lt"/>
              </a:rPr>
              <a:t>Destruction</a:t>
            </a:r>
            <a:endParaRPr lang="en-GB" sz="2400" b="1" dirty="0">
              <a:solidFill>
                <a:srgbClr val="FFC000"/>
              </a:solidFill>
              <a:latin typeface="+mn-lt"/>
            </a:endParaRPr>
          </a:p>
        </p:txBody>
      </p:sp>
    </p:spTree>
    <p:extLst>
      <p:ext uri="{BB962C8B-B14F-4D97-AF65-F5344CB8AC3E}">
        <p14:creationId xmlns:p14="http://schemas.microsoft.com/office/powerpoint/2010/main" val="38931023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C:\Users\Mark\Documents\Teaching 2010-11\American Lit 1\Thomas_Cole_The_Course_of_Empire_Desolation_1836.jpg"/>
          <p:cNvPicPr>
            <a:picLocks noChangeAspect="1" noChangeArrowheads="1"/>
          </p:cNvPicPr>
          <p:nvPr/>
        </p:nvPicPr>
        <p:blipFill>
          <a:blip r:embed="rId2" cstate="print"/>
          <a:srcRect/>
          <a:stretch>
            <a:fillRect/>
          </a:stretch>
        </p:blipFill>
        <p:spPr bwMode="auto">
          <a:xfrm>
            <a:off x="0" y="0"/>
            <a:ext cx="9144000" cy="5877272"/>
          </a:xfrm>
          <a:prstGeom prst="rect">
            <a:avLst/>
          </a:prstGeom>
          <a:noFill/>
          <a:ln w="9525">
            <a:noFill/>
            <a:miter lim="800000"/>
            <a:headEnd/>
            <a:tailEnd/>
          </a:ln>
        </p:spPr>
      </p:pic>
      <p:sp>
        <p:nvSpPr>
          <p:cNvPr id="14339" name="TextBox 4"/>
          <p:cNvSpPr txBox="1">
            <a:spLocks noChangeArrowheads="1"/>
          </p:cNvSpPr>
          <p:nvPr/>
        </p:nvSpPr>
        <p:spPr bwMode="auto">
          <a:xfrm>
            <a:off x="323528" y="6093296"/>
            <a:ext cx="8424863" cy="461962"/>
          </a:xfrm>
          <a:prstGeom prst="rect">
            <a:avLst/>
          </a:prstGeom>
          <a:noFill/>
          <a:ln w="9525">
            <a:noFill/>
            <a:miter lim="800000"/>
            <a:headEnd/>
            <a:tailEnd/>
          </a:ln>
        </p:spPr>
        <p:txBody>
          <a:bodyPr>
            <a:spAutoFit/>
          </a:bodyPr>
          <a:lstStyle/>
          <a:p>
            <a:pPr algn="ctr">
              <a:defRPr/>
            </a:pPr>
            <a:r>
              <a:rPr lang="en-GB" sz="2400" b="1" i="1" dirty="0" smtClean="0">
                <a:solidFill>
                  <a:srgbClr val="FFC000"/>
                </a:solidFill>
                <a:latin typeface="+mn-lt"/>
              </a:rPr>
              <a:t>Desolation</a:t>
            </a:r>
            <a:endParaRPr lang="en-GB" sz="2400" b="1" i="1" dirty="0">
              <a:solidFill>
                <a:srgbClr val="FFC000"/>
              </a:solidFill>
              <a:latin typeface="+mn-lt"/>
            </a:endParaRPr>
          </a:p>
        </p:txBody>
      </p:sp>
    </p:spTree>
    <p:extLst>
      <p:ext uri="{BB962C8B-B14F-4D97-AF65-F5344CB8AC3E}">
        <p14:creationId xmlns:p14="http://schemas.microsoft.com/office/powerpoint/2010/main" val="42305600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192</TotalTime>
  <Words>402</Words>
  <Application>Microsoft Office PowerPoint</Application>
  <PresentationFormat>On-screen Show (4:3)</PresentationFormat>
  <Paragraphs>38</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Storey</dc:creator>
  <cp:lastModifiedBy>Storey, Mark</cp:lastModifiedBy>
  <cp:revision>26</cp:revision>
  <dcterms:created xsi:type="dcterms:W3CDTF">2016-01-27T13:55:49Z</dcterms:created>
  <dcterms:modified xsi:type="dcterms:W3CDTF">2016-10-19T09:29:14Z</dcterms:modified>
</cp:coreProperties>
</file>