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26/10/2016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26/10/2016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26/10/2016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26/10/2016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26/10/2016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26/10/2016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26/10/2016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26/10/2016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26/10/2016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26/10/2016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26/10/2016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26/10/2016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ved=0ahUKEwiyyLSp0_7KAhXBbxQKHY3dB0AQjRwIBw&amp;url=http://historycei.pbworks.com/w/page/70660422/2X%20ATLANTIC%20SLAVE%20TRADE&amp;psig=AFQjCNEGdvl5I7d6pz98YJxr_8PUYOBRXQ&amp;ust=145579322091331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uk/url?sa=i&amp;rct=j&amp;q=&amp;esrc=s&amp;source=images&amp;cd=&amp;cad=rja&amp;uact=8&amp;ved=0ahUKEwjFxtu-5f7KAhXKtBQKHWc5CigQjRwIBw&amp;url=http://www.amazon.ca/The-Black-Atlantic-Modernity-Double-Consciousness/dp/0674076060&amp;psig=AFQjCNFC7mcarv-6GyKaP-PtlXuhrQZh8g&amp;ust=145579829470066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5020" y="315839"/>
            <a:ext cx="3799528" cy="3662541"/>
          </a:xfrm>
          <a:prstGeom prst="rect">
            <a:avLst/>
          </a:prstGeom>
          <a:noFill/>
        </p:spPr>
        <p:txBody>
          <a:bodyPr wrap="square" rtlCol="0">
            <a:spAutoFit/>
          </a:bodyPr>
          <a:lstStyle/>
          <a:p>
            <a:r>
              <a:rPr lang="en-GB" dirty="0" smtClean="0">
                <a:solidFill>
                  <a:schemeClr val="bg1"/>
                </a:solidFill>
              </a:rPr>
              <a:t>EN9B1 Narratives of </a:t>
            </a:r>
          </a:p>
          <a:p>
            <a:r>
              <a:rPr lang="en-GB" dirty="0" smtClean="0">
                <a:solidFill>
                  <a:schemeClr val="bg1"/>
                </a:solidFill>
              </a:rPr>
              <a:t>American Empire</a:t>
            </a:r>
          </a:p>
          <a:p>
            <a:endParaRPr lang="en-GB" sz="2000" dirty="0" smtClean="0">
              <a:solidFill>
                <a:srgbClr val="FFC000"/>
              </a:solidFill>
            </a:endParaRPr>
          </a:p>
          <a:p>
            <a:endParaRPr lang="en-GB" sz="2000" dirty="0">
              <a:solidFill>
                <a:srgbClr val="FFC000"/>
              </a:solidFill>
            </a:endParaRPr>
          </a:p>
          <a:p>
            <a:endParaRPr lang="en-GB" sz="2000" dirty="0" smtClean="0">
              <a:solidFill>
                <a:srgbClr val="FFC000"/>
              </a:solidFill>
            </a:endParaRPr>
          </a:p>
          <a:p>
            <a:endParaRPr lang="en-GB" sz="2000" dirty="0">
              <a:solidFill>
                <a:srgbClr val="FFC000"/>
              </a:solidFill>
            </a:endParaRPr>
          </a:p>
          <a:p>
            <a:endParaRPr lang="en-GB" sz="2000" dirty="0" smtClean="0">
              <a:solidFill>
                <a:srgbClr val="FFC000"/>
              </a:solidFill>
            </a:endParaRPr>
          </a:p>
          <a:p>
            <a:endParaRPr lang="en-GB" sz="2000" dirty="0">
              <a:solidFill>
                <a:srgbClr val="FFC000"/>
              </a:solidFill>
            </a:endParaRPr>
          </a:p>
          <a:p>
            <a:endParaRPr lang="en-GB" sz="2000" dirty="0">
              <a:solidFill>
                <a:srgbClr val="FFC000"/>
              </a:solidFill>
            </a:endParaRPr>
          </a:p>
          <a:p>
            <a:r>
              <a:rPr lang="en-GB" sz="2000" dirty="0" smtClean="0">
                <a:solidFill>
                  <a:srgbClr val="FFC000"/>
                </a:solidFill>
              </a:rPr>
              <a:t>Week 4</a:t>
            </a:r>
            <a:endParaRPr lang="en-GB" sz="2000" dirty="0" smtClean="0">
              <a:solidFill>
                <a:srgbClr val="FFC000"/>
              </a:solidFill>
            </a:endParaRPr>
          </a:p>
          <a:p>
            <a:r>
              <a:rPr lang="en-GB" sz="3600" dirty="0" smtClean="0">
                <a:solidFill>
                  <a:srgbClr val="FFC000"/>
                </a:solidFill>
              </a:rPr>
              <a:t>African/American</a:t>
            </a:r>
            <a:endParaRPr lang="en-GB" sz="3600" dirty="0">
              <a:solidFill>
                <a:srgbClr val="FFC000"/>
              </a:solidFill>
            </a:endParaRPr>
          </a:p>
        </p:txBody>
      </p:sp>
      <p:pic>
        <p:nvPicPr>
          <p:cNvPr id="1026" name="Picture 2" descr="https://upload.wikimedia.org/wikipedia/commons/thumb/8/82/Slaveshipposter.jpg/800px-Slaveshippo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8110" y="119641"/>
            <a:ext cx="5376248" cy="6614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734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trinityhistory.org/AmH/images/6Triangluar%20trad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 y="305512"/>
            <a:ext cx="9143757" cy="624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530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5834" y="199197"/>
            <a:ext cx="8332149" cy="6555641"/>
          </a:xfrm>
          <a:prstGeom prst="rect">
            <a:avLst/>
          </a:prstGeom>
          <a:noFill/>
        </p:spPr>
        <p:txBody>
          <a:bodyPr wrap="square" rtlCol="0">
            <a:spAutoFit/>
          </a:bodyPr>
          <a:lstStyle/>
          <a:p>
            <a:r>
              <a:rPr lang="en-US" sz="2800" b="1" dirty="0">
                <a:solidFill>
                  <a:srgbClr val="FFC000"/>
                </a:solidFill>
              </a:rPr>
              <a:t>At this point we leave Africa, not to mention it again. For it is no historical part of the World; it has no movement or development to exhibit. Historical movements in </a:t>
            </a:r>
            <a:r>
              <a:rPr lang="en-US" sz="2800" b="1" dirty="0" smtClean="0">
                <a:solidFill>
                  <a:srgbClr val="FFC000"/>
                </a:solidFill>
              </a:rPr>
              <a:t>it – that </a:t>
            </a:r>
            <a:r>
              <a:rPr lang="en-US" sz="2800" b="1" dirty="0">
                <a:solidFill>
                  <a:srgbClr val="FFC000"/>
                </a:solidFill>
              </a:rPr>
              <a:t>is in its northern </a:t>
            </a:r>
            <a:r>
              <a:rPr lang="en-US" sz="2800" b="1" dirty="0" smtClean="0">
                <a:solidFill>
                  <a:srgbClr val="FFC000"/>
                </a:solidFill>
              </a:rPr>
              <a:t>part – belong </a:t>
            </a:r>
            <a:r>
              <a:rPr lang="en-US" sz="2800" b="1" dirty="0">
                <a:solidFill>
                  <a:srgbClr val="FFC000"/>
                </a:solidFill>
              </a:rPr>
              <a:t>to the Asiatic or European </a:t>
            </a:r>
            <a:r>
              <a:rPr lang="en-US" sz="2800" b="1" dirty="0" smtClean="0">
                <a:solidFill>
                  <a:srgbClr val="FFC000"/>
                </a:solidFill>
              </a:rPr>
              <a:t>World…. Egypt </a:t>
            </a:r>
            <a:r>
              <a:rPr lang="en-US" sz="2800" b="1" dirty="0">
                <a:solidFill>
                  <a:srgbClr val="FFC000"/>
                </a:solidFill>
              </a:rPr>
              <a:t>will be considered in reference to the passage of the human mind from its Eastern to its Western phase, but it does not belong to the African Spirit. What we properly understand by Africa, is the Unhistorical, Undeveloped Spirit, still involved in the conditions of mere nature, and which had to be presented here only as on the threshold of the World's </a:t>
            </a:r>
            <a:r>
              <a:rPr lang="en-US" sz="2800" b="1" dirty="0" smtClean="0">
                <a:solidFill>
                  <a:srgbClr val="FFC000"/>
                </a:solidFill>
              </a:rPr>
              <a:t>History.</a:t>
            </a:r>
          </a:p>
          <a:p>
            <a:endParaRPr lang="en-US" sz="2800" b="1" dirty="0">
              <a:solidFill>
                <a:srgbClr val="FFC000"/>
              </a:solidFill>
            </a:endParaRPr>
          </a:p>
          <a:p>
            <a:r>
              <a:rPr lang="en-US" sz="2800" b="1" dirty="0" smtClean="0">
                <a:solidFill>
                  <a:schemeClr val="bg1"/>
                </a:solidFill>
              </a:rPr>
              <a:t>G.W.F. Hegel, </a:t>
            </a:r>
            <a:r>
              <a:rPr lang="en-US" sz="2800" b="1" i="1" dirty="0" smtClean="0">
                <a:solidFill>
                  <a:schemeClr val="bg1"/>
                </a:solidFill>
              </a:rPr>
              <a:t>Lectures on </a:t>
            </a:r>
            <a:r>
              <a:rPr lang="en-US" sz="2800" b="1" i="1" dirty="0">
                <a:solidFill>
                  <a:schemeClr val="bg1"/>
                </a:solidFill>
              </a:rPr>
              <a:t>t</a:t>
            </a:r>
            <a:r>
              <a:rPr lang="en-US" sz="2800" b="1" i="1" dirty="0" smtClean="0">
                <a:solidFill>
                  <a:schemeClr val="bg1"/>
                </a:solidFill>
              </a:rPr>
              <a:t>he Philosophy of History </a:t>
            </a:r>
            <a:r>
              <a:rPr lang="en-US" sz="2800" b="1" dirty="0" smtClean="0">
                <a:solidFill>
                  <a:schemeClr val="bg1"/>
                </a:solidFill>
              </a:rPr>
              <a:t>(1822-30)</a:t>
            </a:r>
            <a:endParaRPr lang="en-GB" sz="2800" b="1" i="1" dirty="0">
              <a:solidFill>
                <a:schemeClr val="bg1"/>
              </a:solidFill>
            </a:endParaRPr>
          </a:p>
        </p:txBody>
      </p:sp>
    </p:spTree>
    <p:extLst>
      <p:ext uri="{BB962C8B-B14F-4D97-AF65-F5344CB8AC3E}">
        <p14:creationId xmlns:p14="http://schemas.microsoft.com/office/powerpoint/2010/main" val="2264690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cx.images-amazon.com/images/I/51XEBFNKSXL.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064" y="169848"/>
            <a:ext cx="4219872" cy="6550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026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2124" y="360608"/>
            <a:ext cx="8178084" cy="6186309"/>
          </a:xfrm>
          <a:prstGeom prst="rect">
            <a:avLst/>
          </a:prstGeom>
          <a:noFill/>
        </p:spPr>
        <p:txBody>
          <a:bodyPr wrap="square" rtlCol="0">
            <a:spAutoFit/>
          </a:bodyPr>
          <a:lstStyle/>
          <a:p>
            <a:r>
              <a:rPr lang="en-GB" sz="2200" b="1" dirty="0">
                <a:solidFill>
                  <a:srgbClr val="FFC000"/>
                </a:solidFill>
              </a:rPr>
              <a:t>The specificity of the modern political and cultural formation I want to call the Black Atlantic can be defined, on one level, through </a:t>
            </a:r>
            <a:r>
              <a:rPr lang="en-GB" sz="2200" b="1" dirty="0" smtClean="0">
                <a:solidFill>
                  <a:srgbClr val="FFC000"/>
                </a:solidFill>
              </a:rPr>
              <a:t>a </a:t>
            </a:r>
            <a:r>
              <a:rPr lang="en-GB" sz="2200" b="1" dirty="0">
                <a:solidFill>
                  <a:srgbClr val="FFC000"/>
                </a:solidFill>
              </a:rPr>
              <a:t>desire to transcend both the structures of the nation state and the constraints of ethnicity and national </a:t>
            </a:r>
            <a:r>
              <a:rPr lang="en-GB" sz="2200" b="1" dirty="0" smtClean="0">
                <a:solidFill>
                  <a:srgbClr val="FFC000"/>
                </a:solidFill>
              </a:rPr>
              <a:t>particularity…. They </a:t>
            </a:r>
            <a:r>
              <a:rPr lang="en-GB" sz="2200" b="1" dirty="0">
                <a:solidFill>
                  <a:srgbClr val="FFC000"/>
                </a:solidFill>
              </a:rPr>
              <a:t>have always sat uneasily alongside the strategic choices forced on black movements and individuals embedded in national and political cultures and nation-states in America, the Caribbean, and </a:t>
            </a:r>
            <a:r>
              <a:rPr lang="en-GB" sz="2200" b="1" dirty="0" smtClean="0">
                <a:solidFill>
                  <a:srgbClr val="FFC000"/>
                </a:solidFill>
              </a:rPr>
              <a:t>Europe. </a:t>
            </a:r>
            <a:r>
              <a:rPr lang="en-GB" sz="2200" b="1" dirty="0">
                <a:solidFill>
                  <a:schemeClr val="bg1"/>
                </a:solidFill>
              </a:rPr>
              <a:t>(</a:t>
            </a:r>
            <a:r>
              <a:rPr lang="en-GB" sz="2200" b="1" dirty="0" smtClean="0">
                <a:solidFill>
                  <a:schemeClr val="bg1"/>
                </a:solidFill>
              </a:rPr>
              <a:t>19)</a:t>
            </a:r>
          </a:p>
          <a:p>
            <a:endParaRPr lang="en-GB" sz="2200" b="1" dirty="0" smtClean="0">
              <a:solidFill>
                <a:srgbClr val="FFC000"/>
              </a:solidFill>
            </a:endParaRPr>
          </a:p>
          <a:p>
            <a:endParaRPr lang="en-GB" sz="2200" b="1" dirty="0">
              <a:solidFill>
                <a:srgbClr val="FFC000"/>
              </a:solidFill>
            </a:endParaRPr>
          </a:p>
          <a:p>
            <a:r>
              <a:rPr lang="en-GB" sz="2200" b="1" dirty="0" smtClean="0">
                <a:solidFill>
                  <a:srgbClr val="FFC000"/>
                </a:solidFill>
              </a:rPr>
              <a:t>The </a:t>
            </a:r>
            <a:r>
              <a:rPr lang="en-GB" sz="2200" b="1" dirty="0">
                <a:solidFill>
                  <a:srgbClr val="FFC000"/>
                </a:solidFill>
              </a:rPr>
              <a:t>desire to pit Euro-American modernity against “bestial” </a:t>
            </a:r>
            <a:r>
              <a:rPr lang="en-GB" sz="2200" b="1" dirty="0" smtClean="0">
                <a:solidFill>
                  <a:srgbClr val="FFC000"/>
                </a:solidFill>
              </a:rPr>
              <a:t>slaves…is </a:t>
            </a:r>
            <a:r>
              <a:rPr lang="en-GB" sz="2200" b="1" dirty="0">
                <a:solidFill>
                  <a:srgbClr val="FFC000"/>
                </a:solidFill>
              </a:rPr>
              <a:t>formed by the need to indict those forms of rationality which have been rendered implausible by their racially exclusive </a:t>
            </a:r>
            <a:r>
              <a:rPr lang="en-GB" sz="2200" b="1" dirty="0" smtClean="0">
                <a:solidFill>
                  <a:srgbClr val="FFC000"/>
                </a:solidFill>
              </a:rPr>
              <a:t>character….</a:t>
            </a:r>
            <a:r>
              <a:rPr lang="en-GB" sz="2200" b="1" dirty="0">
                <a:solidFill>
                  <a:srgbClr val="FFC000"/>
                </a:solidFill>
              </a:rPr>
              <a:t>It is being suggested that the concentrated intensity of the slave experience is something that marks out blacks as the first truly modern people, handling the nineteenth century dilemmas and difficulties which would become the substance of everyday life in Europe a century later. </a:t>
            </a:r>
            <a:r>
              <a:rPr lang="en-GB" sz="2200" b="1" dirty="0">
                <a:solidFill>
                  <a:schemeClr val="bg1"/>
                </a:solidFill>
              </a:rPr>
              <a:t>(220-221</a:t>
            </a:r>
            <a:r>
              <a:rPr lang="en-GB" sz="2200" b="1" dirty="0" smtClean="0">
                <a:solidFill>
                  <a:schemeClr val="bg1"/>
                </a:solidFill>
              </a:rPr>
              <a:t>)</a:t>
            </a:r>
            <a:endParaRPr lang="en-GB" sz="2200" b="1" dirty="0">
              <a:solidFill>
                <a:schemeClr val="bg1"/>
              </a:solidFill>
            </a:endParaRPr>
          </a:p>
        </p:txBody>
      </p:sp>
    </p:spTree>
    <p:extLst>
      <p:ext uri="{BB962C8B-B14F-4D97-AF65-F5344CB8AC3E}">
        <p14:creationId xmlns:p14="http://schemas.microsoft.com/office/powerpoint/2010/main" val="1881621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5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25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0027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884</TotalTime>
  <Words>305</Words>
  <Application>Microsoft Office PowerPoint</Application>
  <PresentationFormat>On-screen Show (4:3)</PresentationFormat>
  <Paragraphs>18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47</cp:revision>
  <dcterms:created xsi:type="dcterms:W3CDTF">2016-01-27T13:55:49Z</dcterms:created>
  <dcterms:modified xsi:type="dcterms:W3CDTF">2016-10-26T09:29:59Z</dcterms:modified>
</cp:coreProperties>
</file>