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4" r:id="rId3"/>
    <p:sldId id="261" r:id="rId4"/>
    <p:sldId id="268" r:id="rId5"/>
    <p:sldId id="267" r:id="rId6"/>
    <p:sldId id="257" r:id="rId7"/>
    <p:sldId id="258" r:id="rId8"/>
    <p:sldId id="259" r:id="rId9"/>
    <p:sldId id="260" r:id="rId10"/>
    <p:sldId id="262" r:id="rId11"/>
    <p:sldId id="263" r:id="rId12"/>
    <p:sldId id="270" r:id="rId13"/>
    <p:sldId id="265" r:id="rId14"/>
    <p:sldId id="266"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6" d="100"/>
          <a:sy n="116" d="100"/>
        </p:scale>
        <p:origin x="77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1BF1D5F-C079-4E3D-B1FF-A5314039F421}" type="datetimeFigureOut">
              <a:rPr lang="en-GB" smtClean="0"/>
              <a:t>02/11/2016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25753792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1BF1D5F-C079-4E3D-B1FF-A5314039F421}" type="datetimeFigureOut">
              <a:rPr lang="en-GB" smtClean="0"/>
              <a:t>02/11/2016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32714308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1BF1D5F-C079-4E3D-B1FF-A5314039F421}" type="datetimeFigureOut">
              <a:rPr lang="en-GB" smtClean="0"/>
              <a:t>02/11/2016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31313322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1BF1D5F-C079-4E3D-B1FF-A5314039F421}" type="datetimeFigureOut">
              <a:rPr lang="en-GB" smtClean="0"/>
              <a:t>02/11/2016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22072451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BF1D5F-C079-4E3D-B1FF-A5314039F421}" type="datetimeFigureOut">
              <a:rPr lang="en-GB" smtClean="0"/>
              <a:t>02/11/2016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3154114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1BF1D5F-C079-4E3D-B1FF-A5314039F421}" type="datetimeFigureOut">
              <a:rPr lang="en-GB" smtClean="0"/>
              <a:t>02/11/2016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6849872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1BF1D5F-C079-4E3D-B1FF-A5314039F421}" type="datetimeFigureOut">
              <a:rPr lang="en-GB" smtClean="0"/>
              <a:t>02/11/2016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21895979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1BF1D5F-C079-4E3D-B1FF-A5314039F421}" type="datetimeFigureOut">
              <a:rPr lang="en-GB" smtClean="0"/>
              <a:t>02/11/2016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22513033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BF1D5F-C079-4E3D-B1FF-A5314039F421}" type="datetimeFigureOut">
              <a:rPr lang="en-GB" smtClean="0"/>
              <a:t>02/11/2016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9871221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BF1D5F-C079-4E3D-B1FF-A5314039F421}" type="datetimeFigureOut">
              <a:rPr lang="en-GB" smtClean="0"/>
              <a:t>02/11/2016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343903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BF1D5F-C079-4E3D-B1FF-A5314039F421}" type="datetimeFigureOut">
              <a:rPr lang="en-GB" smtClean="0"/>
              <a:t>02/11/2016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C0C53A-7785-4B48-8180-689CF3C0599A}" type="slidenum">
              <a:rPr lang="en-GB" smtClean="0"/>
              <a:t>‹#›</a:t>
            </a:fld>
            <a:endParaRPr lang="en-GB"/>
          </a:p>
        </p:txBody>
      </p:sp>
    </p:spTree>
    <p:extLst>
      <p:ext uri="{BB962C8B-B14F-4D97-AF65-F5344CB8AC3E}">
        <p14:creationId xmlns:p14="http://schemas.microsoft.com/office/powerpoint/2010/main" val="42637913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BF1D5F-C079-4E3D-B1FF-A5314039F421}" type="datetimeFigureOut">
              <a:rPr lang="en-GB" smtClean="0"/>
              <a:t>02/11/2016</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C0C53A-7785-4B48-8180-689CF3C0599A}" type="slidenum">
              <a:rPr lang="en-GB" smtClean="0"/>
              <a:t>‹#›</a:t>
            </a:fld>
            <a:endParaRPr lang="en-GB"/>
          </a:p>
        </p:txBody>
      </p:sp>
    </p:spTree>
    <p:extLst>
      <p:ext uri="{BB962C8B-B14F-4D97-AF65-F5344CB8AC3E}">
        <p14:creationId xmlns:p14="http://schemas.microsoft.com/office/powerpoint/2010/main" val="32578580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58228" cy="6858000"/>
          </a:xfrm>
          <a:prstGeom prst="rect">
            <a:avLst/>
          </a:prstGeom>
        </p:spPr>
      </p:pic>
      <p:sp>
        <p:nvSpPr>
          <p:cNvPr id="4" name="TextBox 3"/>
          <p:cNvSpPr txBox="1"/>
          <p:nvPr/>
        </p:nvSpPr>
        <p:spPr>
          <a:xfrm>
            <a:off x="191358" y="232560"/>
            <a:ext cx="8775511" cy="954107"/>
          </a:xfrm>
          <a:prstGeom prst="rect">
            <a:avLst/>
          </a:prstGeom>
          <a:noFill/>
        </p:spPr>
        <p:txBody>
          <a:bodyPr wrap="square" rtlCol="0">
            <a:spAutoFit/>
          </a:bodyPr>
          <a:lstStyle/>
          <a:p>
            <a:pPr algn="ctr"/>
            <a:r>
              <a:rPr lang="en-GB" sz="2000" dirty="0" smtClean="0"/>
              <a:t>Week 5</a:t>
            </a:r>
          </a:p>
          <a:p>
            <a:pPr algn="ctr"/>
            <a:r>
              <a:rPr lang="en-GB" sz="3600" dirty="0" smtClean="0"/>
              <a:t>At the Frontier</a:t>
            </a:r>
            <a:endParaRPr lang="en-GB" sz="3600" dirty="0"/>
          </a:p>
        </p:txBody>
      </p:sp>
    </p:spTree>
    <p:extLst>
      <p:ext uri="{BB962C8B-B14F-4D97-AF65-F5344CB8AC3E}">
        <p14:creationId xmlns:p14="http://schemas.microsoft.com/office/powerpoint/2010/main" val="5697348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71749" y="341194"/>
            <a:ext cx="4599296" cy="6001643"/>
          </a:xfrm>
          <a:prstGeom prst="rect">
            <a:avLst/>
          </a:prstGeom>
          <a:noFill/>
        </p:spPr>
        <p:txBody>
          <a:bodyPr wrap="square" rtlCol="0">
            <a:spAutoFit/>
          </a:bodyPr>
          <a:lstStyle/>
          <a:p>
            <a:pPr algn="r"/>
            <a:r>
              <a:rPr lang="en-GB" sz="2400" i="1" dirty="0" smtClean="0">
                <a:solidFill>
                  <a:schemeClr val="bg1"/>
                </a:solidFill>
              </a:rPr>
              <a:t>The Winning of the West </a:t>
            </a:r>
            <a:r>
              <a:rPr lang="en-GB" sz="2400" dirty="0" smtClean="0">
                <a:solidFill>
                  <a:schemeClr val="bg1"/>
                </a:solidFill>
              </a:rPr>
              <a:t>(1889)</a:t>
            </a:r>
          </a:p>
          <a:p>
            <a:endParaRPr lang="en-GB" sz="2400" dirty="0">
              <a:solidFill>
                <a:srgbClr val="FFC000"/>
              </a:solidFill>
            </a:endParaRPr>
          </a:p>
          <a:p>
            <a:pPr algn="r"/>
            <a:r>
              <a:rPr lang="en-GB" sz="2400" i="1" dirty="0" smtClean="0">
                <a:solidFill>
                  <a:schemeClr val="bg1"/>
                </a:solidFill>
              </a:rPr>
              <a:t>The Strenuous Life </a:t>
            </a:r>
            <a:r>
              <a:rPr lang="en-GB" sz="2400" dirty="0" smtClean="0">
                <a:solidFill>
                  <a:schemeClr val="bg1"/>
                </a:solidFill>
              </a:rPr>
              <a:t>(1901):</a:t>
            </a:r>
            <a:endParaRPr lang="en-GB" sz="2400" dirty="0">
              <a:solidFill>
                <a:srgbClr val="FFC000"/>
              </a:solidFill>
            </a:endParaRPr>
          </a:p>
          <a:p>
            <a:pPr algn="r"/>
            <a:r>
              <a:rPr lang="en-GB" sz="2400" dirty="0" smtClean="0">
                <a:solidFill>
                  <a:srgbClr val="FFC000"/>
                </a:solidFill>
              </a:rPr>
              <a:t>Of course our whole national history has been one of expansion… That the barbarians receded or are conquered, with the attendant fact that peace follows their retrogression or conquest, is due solely to the power of the mighty civilized races which have not lost the fighting instinct, and which by their expansion are gradually bringing peace into the red wastes where the barbarian peoples of the world hold sway.</a:t>
            </a:r>
            <a:endParaRPr lang="en-GB" sz="2400" dirty="0">
              <a:solidFill>
                <a:srgbClr val="FFC000"/>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1696" y="600681"/>
            <a:ext cx="3895337" cy="5656639"/>
          </a:xfrm>
          <a:prstGeom prst="rect">
            <a:avLst/>
          </a:prstGeom>
        </p:spPr>
      </p:pic>
    </p:spTree>
    <p:extLst>
      <p:ext uri="{BB962C8B-B14F-4D97-AF65-F5344CB8AC3E}">
        <p14:creationId xmlns:p14="http://schemas.microsoft.com/office/powerpoint/2010/main" val="94896863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9249" y="1012954"/>
            <a:ext cx="8245503" cy="4832092"/>
          </a:xfrm>
          <a:prstGeom prst="rect">
            <a:avLst/>
          </a:prstGeom>
          <a:noFill/>
        </p:spPr>
        <p:txBody>
          <a:bodyPr wrap="square" rtlCol="0">
            <a:spAutoFit/>
          </a:bodyPr>
          <a:lstStyle/>
          <a:p>
            <a:r>
              <a:rPr lang="en-GB" sz="2800" dirty="0" smtClean="0">
                <a:solidFill>
                  <a:srgbClr val="FFC000"/>
                </a:solidFill>
              </a:rPr>
              <a:t>Never mind the fact that all the viable nation-states in the world today have long since been ‘modern’ in every conceivable sense, from the technological onwards; what is encouraged is the illusion that the West has something no one else possesses – but which they ought to desire for themselves. That mysterious something can then be baptized ‘modernity’ and described at great length by those called upon to sell the product in question.</a:t>
            </a:r>
          </a:p>
          <a:p>
            <a:endParaRPr lang="en-GB" sz="2800" dirty="0">
              <a:solidFill>
                <a:srgbClr val="FFC000"/>
              </a:solidFill>
            </a:endParaRPr>
          </a:p>
          <a:p>
            <a:r>
              <a:rPr lang="en-GB" sz="2800" dirty="0" smtClean="0">
                <a:solidFill>
                  <a:schemeClr val="bg1"/>
                </a:solidFill>
              </a:rPr>
              <a:t>Fredric Jameson, </a:t>
            </a:r>
            <a:r>
              <a:rPr lang="en-GB" sz="2800" i="1" dirty="0" smtClean="0">
                <a:solidFill>
                  <a:schemeClr val="bg1"/>
                </a:solidFill>
              </a:rPr>
              <a:t>A Singular Modernity </a:t>
            </a:r>
            <a:r>
              <a:rPr lang="en-GB" sz="2800" dirty="0" smtClean="0">
                <a:solidFill>
                  <a:schemeClr val="bg1"/>
                </a:solidFill>
              </a:rPr>
              <a:t>(2002)</a:t>
            </a:r>
            <a:endParaRPr lang="en-GB" sz="2800" dirty="0">
              <a:solidFill>
                <a:schemeClr val="bg1"/>
              </a:solidFill>
            </a:endParaRPr>
          </a:p>
        </p:txBody>
      </p:sp>
    </p:spTree>
    <p:extLst>
      <p:ext uri="{BB962C8B-B14F-4D97-AF65-F5344CB8AC3E}">
        <p14:creationId xmlns:p14="http://schemas.microsoft.com/office/powerpoint/2010/main" val="17697632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42551" y="1351004"/>
            <a:ext cx="8213125" cy="4154984"/>
          </a:xfrm>
          <a:prstGeom prst="rect">
            <a:avLst/>
          </a:prstGeom>
          <a:noFill/>
        </p:spPr>
        <p:txBody>
          <a:bodyPr wrap="square" rtlCol="0">
            <a:spAutoFit/>
          </a:bodyPr>
          <a:lstStyle/>
          <a:p>
            <a:r>
              <a:rPr lang="en-GB" sz="4400" dirty="0" smtClean="0">
                <a:solidFill>
                  <a:srgbClr val="FFC000"/>
                </a:solidFill>
              </a:rPr>
              <a:t>Iraq is no diversion. It is a place where civilization is taking a decisive stand against chaos and terror.</a:t>
            </a:r>
          </a:p>
          <a:p>
            <a:endParaRPr lang="en-GB" sz="4400" dirty="0">
              <a:solidFill>
                <a:srgbClr val="FFC000"/>
              </a:solidFill>
            </a:endParaRPr>
          </a:p>
          <a:p>
            <a:r>
              <a:rPr lang="en-GB" sz="4400" dirty="0" smtClean="0">
                <a:solidFill>
                  <a:schemeClr val="bg1"/>
                </a:solidFill>
              </a:rPr>
              <a:t>George W. Bush, October 2004</a:t>
            </a:r>
            <a:endParaRPr lang="en-GB" sz="4400" dirty="0">
              <a:solidFill>
                <a:schemeClr val="bg1"/>
              </a:solidFill>
            </a:endParaRPr>
          </a:p>
        </p:txBody>
      </p:sp>
    </p:spTree>
    <p:extLst>
      <p:ext uri="{BB962C8B-B14F-4D97-AF65-F5344CB8AC3E}">
        <p14:creationId xmlns:p14="http://schemas.microsoft.com/office/powerpoint/2010/main" val="58301774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3000" y="209550"/>
            <a:ext cx="4318000" cy="6438900"/>
          </a:xfrm>
          <a:prstGeom prst="rect">
            <a:avLst/>
          </a:prstGeom>
        </p:spPr>
      </p:pic>
    </p:spTree>
    <p:extLst>
      <p:ext uri="{BB962C8B-B14F-4D97-AF65-F5344CB8AC3E}">
        <p14:creationId xmlns:p14="http://schemas.microsoft.com/office/powerpoint/2010/main" val="39420561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623473" cy="68580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3473" y="0"/>
            <a:ext cx="4629315" cy="6858000"/>
          </a:xfrm>
          <a:prstGeom prst="rect">
            <a:avLst/>
          </a:prstGeom>
        </p:spPr>
      </p:pic>
    </p:spTree>
    <p:extLst>
      <p:ext uri="{BB962C8B-B14F-4D97-AF65-F5344CB8AC3E}">
        <p14:creationId xmlns:p14="http://schemas.microsoft.com/office/powerpoint/2010/main" val="13497250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rare-maps.com/MAPS_PIC/CRAM-98-POP-CENT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3146" y="497360"/>
            <a:ext cx="7817708" cy="5863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51591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8015" y="366891"/>
            <a:ext cx="8543973" cy="6093976"/>
          </a:xfrm>
          <a:prstGeom prst="rect">
            <a:avLst/>
          </a:prstGeom>
          <a:noFill/>
        </p:spPr>
        <p:txBody>
          <a:bodyPr wrap="square" rtlCol="0">
            <a:spAutoFit/>
          </a:bodyPr>
          <a:lstStyle/>
          <a:p>
            <a:r>
              <a:rPr lang="en-US" sz="2600" dirty="0" smtClean="0">
                <a:solidFill>
                  <a:srgbClr val="FFC000"/>
                </a:solidFill>
              </a:rPr>
              <a:t>American </a:t>
            </a:r>
            <a:r>
              <a:rPr lang="en-US" sz="2600" dirty="0">
                <a:solidFill>
                  <a:srgbClr val="FFC000"/>
                </a:solidFill>
              </a:rPr>
              <a:t>development has exhibited not merely </a:t>
            </a:r>
            <a:r>
              <a:rPr lang="en-US" sz="2600" dirty="0" smtClean="0">
                <a:solidFill>
                  <a:srgbClr val="FFC000"/>
                </a:solidFill>
              </a:rPr>
              <a:t>advancement…but </a:t>
            </a:r>
            <a:r>
              <a:rPr lang="en-US" sz="2600" dirty="0">
                <a:solidFill>
                  <a:srgbClr val="FFC000"/>
                </a:solidFill>
              </a:rPr>
              <a:t>a return to primitive conditions on a continually advancing frontier line, and a new development for that area. American social development has been continually beginning over again on the frontier. This perennial rebirth, this fluidity of American life, this expansion westward with its new opportunities, its continuous touch with the simplicity of primitive society, furnish the forces dominating American character. The true point of view in the history of this nation is not the Atlantic coast, it is the Great West…. In this advance, the frontier is the outer edge of the </a:t>
            </a:r>
            <a:r>
              <a:rPr lang="en-US" sz="2600" dirty="0" smtClean="0">
                <a:solidFill>
                  <a:srgbClr val="FFC000"/>
                </a:solidFill>
              </a:rPr>
              <a:t>wave – the </a:t>
            </a:r>
            <a:r>
              <a:rPr lang="en-US" sz="2600" dirty="0">
                <a:solidFill>
                  <a:srgbClr val="FFC000"/>
                </a:solidFill>
              </a:rPr>
              <a:t>meeting point between savagery and civilization</a:t>
            </a:r>
            <a:r>
              <a:rPr lang="en-US" sz="2600" dirty="0" smtClean="0">
                <a:solidFill>
                  <a:srgbClr val="FFC000"/>
                </a:solidFill>
              </a:rPr>
              <a:t>.</a:t>
            </a:r>
          </a:p>
          <a:p>
            <a:endParaRPr lang="en-US" sz="2600" dirty="0" smtClean="0">
              <a:solidFill>
                <a:srgbClr val="FFC000"/>
              </a:solidFill>
            </a:endParaRPr>
          </a:p>
          <a:p>
            <a:pPr lvl="0"/>
            <a:r>
              <a:rPr lang="en-GB" sz="2600" dirty="0">
                <a:solidFill>
                  <a:prstClr val="white"/>
                </a:solidFill>
              </a:rPr>
              <a:t>Frederick Jackson Turner, ‘The Significance of the Frontier in American History’ (1893</a:t>
            </a:r>
            <a:r>
              <a:rPr lang="en-GB" sz="2600" dirty="0" smtClean="0">
                <a:solidFill>
                  <a:prstClr val="white"/>
                </a:solidFill>
              </a:rPr>
              <a:t>)</a:t>
            </a:r>
            <a:endParaRPr lang="en-GB" sz="2600" dirty="0">
              <a:solidFill>
                <a:prstClr val="white"/>
              </a:solidFill>
            </a:endParaRPr>
          </a:p>
        </p:txBody>
      </p:sp>
    </p:spTree>
    <p:extLst>
      <p:ext uri="{BB962C8B-B14F-4D97-AF65-F5344CB8AC3E}">
        <p14:creationId xmlns:p14="http://schemas.microsoft.com/office/powerpoint/2010/main" val="32297882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364525"/>
            <a:ext cx="9132779" cy="6128951"/>
          </a:xfrm>
          <a:prstGeom prst="rect">
            <a:avLst/>
          </a:prstGeom>
        </p:spPr>
      </p:pic>
    </p:spTree>
    <p:extLst>
      <p:ext uri="{BB962C8B-B14F-4D97-AF65-F5344CB8AC3E}">
        <p14:creationId xmlns:p14="http://schemas.microsoft.com/office/powerpoint/2010/main" val="21273791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0" y="368643"/>
            <a:ext cx="9130751" cy="6120714"/>
          </a:xfrm>
          <a:prstGeom prst="rect">
            <a:avLst/>
          </a:prstGeom>
        </p:spPr>
      </p:pic>
    </p:spTree>
    <p:extLst>
      <p:ext uri="{BB962C8B-B14F-4D97-AF65-F5344CB8AC3E}">
        <p14:creationId xmlns:p14="http://schemas.microsoft.com/office/powerpoint/2010/main" val="17203047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346209"/>
          </a:xfrm>
          <a:prstGeom prst="rect">
            <a:avLst/>
          </a:prstGeom>
        </p:spPr>
      </p:pic>
      <p:sp>
        <p:nvSpPr>
          <p:cNvPr id="5" name="TextBox 4"/>
          <p:cNvSpPr txBox="1"/>
          <p:nvPr/>
        </p:nvSpPr>
        <p:spPr>
          <a:xfrm>
            <a:off x="0" y="6346209"/>
            <a:ext cx="9144000" cy="400110"/>
          </a:xfrm>
          <a:prstGeom prst="rect">
            <a:avLst/>
          </a:prstGeom>
          <a:noFill/>
        </p:spPr>
        <p:txBody>
          <a:bodyPr wrap="square" rtlCol="0">
            <a:spAutoFit/>
          </a:bodyPr>
          <a:lstStyle/>
          <a:p>
            <a:pPr algn="ctr"/>
            <a:r>
              <a:rPr lang="en-GB" sz="2000" dirty="0" smtClean="0">
                <a:solidFill>
                  <a:srgbClr val="FFC000"/>
                </a:solidFill>
              </a:rPr>
              <a:t>Emanuel Leutze, </a:t>
            </a:r>
            <a:r>
              <a:rPr lang="en-GB" sz="2000" i="1" dirty="0" smtClean="0">
                <a:solidFill>
                  <a:srgbClr val="FFC000"/>
                </a:solidFill>
              </a:rPr>
              <a:t>Westward the Course of Empire Takes Its Way </a:t>
            </a:r>
            <a:r>
              <a:rPr lang="en-GB" sz="2000" dirty="0" smtClean="0">
                <a:solidFill>
                  <a:srgbClr val="FFC000"/>
                </a:solidFill>
              </a:rPr>
              <a:t>(1861)</a:t>
            </a:r>
            <a:endParaRPr lang="en-GB" sz="2000" dirty="0">
              <a:solidFill>
                <a:srgbClr val="FFC000"/>
              </a:solidFill>
            </a:endParaRPr>
          </a:p>
        </p:txBody>
      </p:sp>
      <p:sp>
        <p:nvSpPr>
          <p:cNvPr id="7" name="Rectangle 6"/>
          <p:cNvSpPr/>
          <p:nvPr/>
        </p:nvSpPr>
        <p:spPr>
          <a:xfrm>
            <a:off x="-15700" y="13647"/>
            <a:ext cx="1150006" cy="1009934"/>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761366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80030" y="8319"/>
            <a:ext cx="7983940" cy="6841362"/>
          </a:xfrm>
          <a:prstGeom prst="rect">
            <a:avLst/>
          </a:prstGeom>
        </p:spPr>
      </p:pic>
    </p:spTree>
    <p:extLst>
      <p:ext uri="{BB962C8B-B14F-4D97-AF65-F5344CB8AC3E}">
        <p14:creationId xmlns:p14="http://schemas.microsoft.com/office/powerpoint/2010/main" val="407157377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948038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9945" y="187931"/>
            <a:ext cx="8184109" cy="6224181"/>
          </a:xfrm>
          <a:prstGeom prst="rect">
            <a:avLst/>
          </a:prstGeom>
        </p:spPr>
      </p:pic>
      <p:sp>
        <p:nvSpPr>
          <p:cNvPr id="5" name="TextBox 4"/>
          <p:cNvSpPr txBox="1"/>
          <p:nvPr/>
        </p:nvSpPr>
        <p:spPr>
          <a:xfrm>
            <a:off x="129653" y="6412112"/>
            <a:ext cx="8884692" cy="400110"/>
          </a:xfrm>
          <a:prstGeom prst="rect">
            <a:avLst/>
          </a:prstGeom>
          <a:noFill/>
        </p:spPr>
        <p:txBody>
          <a:bodyPr wrap="square" rtlCol="0">
            <a:spAutoFit/>
          </a:bodyPr>
          <a:lstStyle/>
          <a:p>
            <a:pPr algn="ctr"/>
            <a:r>
              <a:rPr lang="en-GB" sz="2000" dirty="0" smtClean="0">
                <a:solidFill>
                  <a:srgbClr val="FFC000"/>
                </a:solidFill>
              </a:rPr>
              <a:t>John </a:t>
            </a:r>
            <a:r>
              <a:rPr lang="en-GB" sz="2000" dirty="0" err="1" smtClean="0">
                <a:solidFill>
                  <a:srgbClr val="FFC000"/>
                </a:solidFill>
              </a:rPr>
              <a:t>Gast</a:t>
            </a:r>
            <a:r>
              <a:rPr lang="en-GB" sz="2000" dirty="0" smtClean="0">
                <a:solidFill>
                  <a:srgbClr val="FFC000"/>
                </a:solidFill>
              </a:rPr>
              <a:t>, </a:t>
            </a:r>
            <a:r>
              <a:rPr lang="en-GB" sz="2000" i="1" dirty="0" smtClean="0">
                <a:solidFill>
                  <a:srgbClr val="FFC000"/>
                </a:solidFill>
              </a:rPr>
              <a:t>American Progress </a:t>
            </a:r>
            <a:r>
              <a:rPr lang="en-GB" sz="2000" dirty="0" smtClean="0">
                <a:solidFill>
                  <a:srgbClr val="FFC000"/>
                </a:solidFill>
              </a:rPr>
              <a:t>(1872)</a:t>
            </a:r>
            <a:endParaRPr lang="en-GB" sz="2000" dirty="0">
              <a:solidFill>
                <a:srgbClr val="FFC000"/>
              </a:solidFill>
            </a:endParaRPr>
          </a:p>
        </p:txBody>
      </p:sp>
    </p:spTree>
    <p:extLst>
      <p:ext uri="{BB962C8B-B14F-4D97-AF65-F5344CB8AC3E}">
        <p14:creationId xmlns:p14="http://schemas.microsoft.com/office/powerpoint/2010/main" val="7206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703</TotalTime>
  <Words>370</Words>
  <Application>Microsoft Office PowerPoint</Application>
  <PresentationFormat>On-screen Show (4:3)</PresentationFormat>
  <Paragraphs>17</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Storey</dc:creator>
  <cp:lastModifiedBy>Storey, Mark</cp:lastModifiedBy>
  <cp:revision>47</cp:revision>
  <dcterms:created xsi:type="dcterms:W3CDTF">2016-01-27T13:55:49Z</dcterms:created>
  <dcterms:modified xsi:type="dcterms:W3CDTF">2016-11-02T10:34:14Z</dcterms:modified>
</cp:coreProperties>
</file>