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59"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6" d="100"/>
          <a:sy n="116" d="100"/>
        </p:scale>
        <p:origin x="150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09/11/2016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57537920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09/11/2016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27143083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09/11/2016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31332260"/>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09/11/2016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0724517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BF1D5F-C079-4E3D-B1FF-A5314039F421}" type="datetimeFigureOut">
              <a:rPr lang="en-GB" smtClean="0"/>
              <a:t>09/11/2016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541146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1BF1D5F-C079-4E3D-B1FF-A5314039F421}" type="datetimeFigureOut">
              <a:rPr lang="en-GB" smtClean="0"/>
              <a:t>09/11/2016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684987201"/>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1BF1D5F-C079-4E3D-B1FF-A5314039F421}" type="datetimeFigureOut">
              <a:rPr lang="en-GB" smtClean="0"/>
              <a:t>09/11/2016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18959798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1BF1D5F-C079-4E3D-B1FF-A5314039F421}" type="datetimeFigureOut">
              <a:rPr lang="en-GB" smtClean="0"/>
              <a:t>09/11/2016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5130333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BF1D5F-C079-4E3D-B1FF-A5314039F421}" type="datetimeFigureOut">
              <a:rPr lang="en-GB" smtClean="0"/>
              <a:t>09/11/2016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98712213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09/11/2016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43903212"/>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09/11/2016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4263791369"/>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BF1D5F-C079-4E3D-B1FF-A5314039F421}" type="datetimeFigureOut">
              <a:rPr lang="en-GB" smtClean="0"/>
              <a:t>09/11/2016</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C0C53A-7785-4B48-8180-689CF3C0599A}" type="slidenum">
              <a:rPr lang="en-GB" smtClean="0"/>
              <a:t>‹#›</a:t>
            </a:fld>
            <a:endParaRPr lang="en-GB"/>
          </a:p>
        </p:txBody>
      </p:sp>
    </p:spTree>
    <p:extLst>
      <p:ext uri="{BB962C8B-B14F-4D97-AF65-F5344CB8AC3E}">
        <p14:creationId xmlns:p14="http://schemas.microsoft.com/office/powerpoint/2010/main" val="3257858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p14:dur="250">
        <p:fade/>
      </p:transition>
    </mc:Choice>
    <mc:Fallback>
      <p:transition>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ved=0ahUKEwjxicOA15LLAhXKPBQKHeYJC9IQjRwIBw&amp;url=http://america.pink/rostow-stages-growth_3816024.html&amp;bvm=bv.115277099,d.d24&amp;psig=AFQjCNEnIaD3kdIrTmbH4ds3LzUpH9JD2Q&amp;ust=145648158159827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uk/url?sa=i&amp;rct=j&amp;q=&amp;esrc=s&amp;source=images&amp;cd=&amp;cad=rja&amp;uact=8&amp;ved=0ahUKEwjS_Lvh2ZLLAhWIVRQKHXU1Dv0QjRwIBw&amp;url=https://en.wikipedia.org/wiki/First_Indochina_War&amp;psig=AFQjCNGHbmmIPCoew22wVVAiNxdC9LC9tg&amp;ust=145648236028497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7938" y="2676027"/>
            <a:ext cx="8721905" cy="1508105"/>
          </a:xfrm>
          <a:prstGeom prst="rect">
            <a:avLst/>
          </a:prstGeom>
          <a:noFill/>
        </p:spPr>
        <p:txBody>
          <a:bodyPr wrap="square" rtlCol="0">
            <a:spAutoFit/>
          </a:bodyPr>
          <a:lstStyle/>
          <a:p>
            <a:pPr algn="r"/>
            <a:r>
              <a:rPr lang="en-GB" sz="2000" dirty="0" smtClean="0">
                <a:solidFill>
                  <a:srgbClr val="FFC000"/>
                </a:solidFill>
              </a:rPr>
              <a:t>Week 6</a:t>
            </a:r>
          </a:p>
          <a:p>
            <a:pPr algn="r"/>
            <a:r>
              <a:rPr lang="en-GB" sz="3600" dirty="0" smtClean="0">
                <a:solidFill>
                  <a:srgbClr val="FFC000"/>
                </a:solidFill>
              </a:rPr>
              <a:t>Making the World </a:t>
            </a:r>
          </a:p>
          <a:p>
            <a:pPr algn="r"/>
            <a:r>
              <a:rPr lang="en-GB" sz="3600" dirty="0" smtClean="0">
                <a:solidFill>
                  <a:srgbClr val="FFC000"/>
                </a:solidFill>
              </a:rPr>
              <a:t>Safe for Democracy</a:t>
            </a:r>
            <a:endParaRPr lang="en-GB" sz="3600" dirty="0">
              <a:solidFill>
                <a:srgbClr val="FFC000"/>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074920" cy="6858000"/>
          </a:xfrm>
          <a:prstGeom prst="rect">
            <a:avLst/>
          </a:prstGeom>
        </p:spPr>
      </p:pic>
    </p:spTree>
    <p:extLst>
      <p:ext uri="{BB962C8B-B14F-4D97-AF65-F5344CB8AC3E}">
        <p14:creationId xmlns:p14="http://schemas.microsoft.com/office/powerpoint/2010/main" val="569734863"/>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1892" y="723969"/>
            <a:ext cx="8383642" cy="5632311"/>
          </a:xfrm>
          <a:prstGeom prst="rect">
            <a:avLst/>
          </a:prstGeom>
          <a:noFill/>
        </p:spPr>
        <p:txBody>
          <a:bodyPr wrap="square" rtlCol="0">
            <a:spAutoFit/>
          </a:bodyPr>
          <a:lstStyle/>
          <a:p>
            <a:r>
              <a:rPr lang="en-US" sz="3000" dirty="0" smtClean="0">
                <a:solidFill>
                  <a:srgbClr val="FFC000"/>
                </a:solidFill>
              </a:rPr>
              <a:t>The </a:t>
            </a:r>
            <a:r>
              <a:rPr lang="en-US" sz="3000" dirty="0">
                <a:solidFill>
                  <a:srgbClr val="FFC000"/>
                </a:solidFill>
              </a:rPr>
              <a:t>world must be made safe for democracy. Its peace must be planted upon the tested foundations of political liberty. We have no selfish ends to serve. We desire no conquest, no dominion. We seek no indemnities for ourselves, no material compensation for the sacrifices we shall freely make. We are but one of the champions of the rights of mankind. We shall be satisfied when those rights have been made as secure as the faith and the freedom of nations can make them</a:t>
            </a:r>
            <a:r>
              <a:rPr lang="en-US" sz="3000" dirty="0" smtClean="0">
                <a:solidFill>
                  <a:srgbClr val="FFC000"/>
                </a:solidFill>
              </a:rPr>
              <a:t>.</a:t>
            </a:r>
          </a:p>
          <a:p>
            <a:endParaRPr lang="en-US" sz="3000" dirty="0">
              <a:solidFill>
                <a:srgbClr val="FFC000"/>
              </a:solidFill>
            </a:endParaRPr>
          </a:p>
          <a:p>
            <a:r>
              <a:rPr lang="en-US" sz="3000" dirty="0" smtClean="0">
                <a:solidFill>
                  <a:schemeClr val="bg1"/>
                </a:solidFill>
              </a:rPr>
              <a:t>Woodrow Wilson, April 2</a:t>
            </a:r>
            <a:r>
              <a:rPr lang="en-US" sz="3000" baseline="30000" dirty="0" smtClean="0">
                <a:solidFill>
                  <a:schemeClr val="bg1"/>
                </a:solidFill>
              </a:rPr>
              <a:t>nd</a:t>
            </a:r>
            <a:r>
              <a:rPr lang="en-US" sz="3000" dirty="0" smtClean="0">
                <a:solidFill>
                  <a:schemeClr val="bg1"/>
                </a:solidFill>
              </a:rPr>
              <a:t> 1917</a:t>
            </a:r>
            <a:endParaRPr lang="en-GB" sz="3000" dirty="0">
              <a:solidFill>
                <a:schemeClr val="bg1"/>
              </a:solidFill>
            </a:endParaRPr>
          </a:p>
        </p:txBody>
      </p:sp>
    </p:spTree>
    <p:extLst>
      <p:ext uri="{BB962C8B-B14F-4D97-AF65-F5344CB8AC3E}">
        <p14:creationId xmlns:p14="http://schemas.microsoft.com/office/powerpoint/2010/main" val="1214764261"/>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merica.pink/images/3/8/1/6/0/2/4/en/2-rostow-stages-growth.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940" y="76365"/>
            <a:ext cx="7580120" cy="56850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39282" y="5925962"/>
            <a:ext cx="8648344" cy="707886"/>
          </a:xfrm>
          <a:prstGeom prst="rect">
            <a:avLst/>
          </a:prstGeom>
          <a:noFill/>
        </p:spPr>
        <p:txBody>
          <a:bodyPr wrap="square" rtlCol="0">
            <a:spAutoFit/>
          </a:bodyPr>
          <a:lstStyle/>
          <a:p>
            <a:pPr algn="ctr"/>
            <a:r>
              <a:rPr lang="en-GB" sz="2000" b="1" dirty="0" smtClean="0">
                <a:solidFill>
                  <a:srgbClr val="FFC000"/>
                </a:solidFill>
              </a:rPr>
              <a:t>Walt </a:t>
            </a:r>
            <a:r>
              <a:rPr lang="en-GB" sz="2000" b="1" dirty="0" err="1" smtClean="0">
                <a:solidFill>
                  <a:srgbClr val="FFC000"/>
                </a:solidFill>
              </a:rPr>
              <a:t>Rostow</a:t>
            </a:r>
            <a:r>
              <a:rPr lang="en-GB" sz="2000" b="1" dirty="0" smtClean="0">
                <a:solidFill>
                  <a:srgbClr val="FFC000"/>
                </a:solidFill>
              </a:rPr>
              <a:t>, </a:t>
            </a:r>
            <a:r>
              <a:rPr lang="en-GB" sz="2000" b="1" i="1" dirty="0" smtClean="0">
                <a:solidFill>
                  <a:srgbClr val="FFC000"/>
                </a:solidFill>
              </a:rPr>
              <a:t>The Stages of Economic Growth: A Non-Communist Manifesto </a:t>
            </a:r>
            <a:r>
              <a:rPr lang="en-GB" sz="2000" b="1" dirty="0" smtClean="0">
                <a:solidFill>
                  <a:srgbClr val="FFC000"/>
                </a:solidFill>
              </a:rPr>
              <a:t>(1960)</a:t>
            </a:r>
            <a:endParaRPr lang="en-GB" sz="2000" b="1" dirty="0">
              <a:solidFill>
                <a:srgbClr val="FFC000"/>
              </a:solidFill>
            </a:endParaRPr>
          </a:p>
        </p:txBody>
      </p:sp>
    </p:spTree>
    <p:extLst>
      <p:ext uri="{BB962C8B-B14F-4D97-AF65-F5344CB8AC3E}">
        <p14:creationId xmlns:p14="http://schemas.microsoft.com/office/powerpoint/2010/main" val="1321050085"/>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108" y="920621"/>
            <a:ext cx="8263784" cy="5016758"/>
          </a:xfrm>
          <a:prstGeom prst="rect">
            <a:avLst/>
          </a:prstGeom>
          <a:noFill/>
        </p:spPr>
        <p:txBody>
          <a:bodyPr wrap="square" rtlCol="0">
            <a:spAutoFit/>
          </a:bodyPr>
          <a:lstStyle/>
          <a:p>
            <a:r>
              <a:rPr lang="en-GB" sz="3200" dirty="0" smtClean="0">
                <a:solidFill>
                  <a:srgbClr val="FFC000"/>
                </a:solidFill>
              </a:rPr>
              <a:t>The capitalist mode of economic imperialism is the first imperialism in history that does not depend simply on capturing this or that bit of territory, or dominating this or that subject people. It needs to oversee the whole global system…and ensure that imperial capital can safely and profitably navigate throughout that global system. </a:t>
            </a:r>
          </a:p>
          <a:p>
            <a:endParaRPr lang="en-GB" sz="3200" dirty="0">
              <a:solidFill>
                <a:srgbClr val="FFC000"/>
              </a:solidFill>
            </a:endParaRPr>
          </a:p>
          <a:p>
            <a:r>
              <a:rPr lang="en-GB" sz="3200" dirty="0" smtClean="0">
                <a:solidFill>
                  <a:schemeClr val="bg1"/>
                </a:solidFill>
              </a:rPr>
              <a:t>Ellen </a:t>
            </a:r>
            <a:r>
              <a:rPr lang="en-GB" sz="3200" dirty="0" err="1" smtClean="0">
                <a:solidFill>
                  <a:schemeClr val="bg1"/>
                </a:solidFill>
              </a:rPr>
              <a:t>Meiksins</a:t>
            </a:r>
            <a:r>
              <a:rPr lang="en-GB" sz="3200" dirty="0" smtClean="0">
                <a:solidFill>
                  <a:schemeClr val="bg1"/>
                </a:solidFill>
              </a:rPr>
              <a:t> Wood, </a:t>
            </a:r>
            <a:r>
              <a:rPr lang="en-GB" sz="3200" i="1" dirty="0" smtClean="0">
                <a:solidFill>
                  <a:schemeClr val="bg1"/>
                </a:solidFill>
              </a:rPr>
              <a:t>Empire of Capital </a:t>
            </a:r>
            <a:r>
              <a:rPr lang="en-GB" sz="3200" dirty="0" smtClean="0">
                <a:solidFill>
                  <a:schemeClr val="bg1"/>
                </a:solidFill>
              </a:rPr>
              <a:t>(2005)</a:t>
            </a:r>
            <a:endParaRPr lang="en-GB" sz="3200" dirty="0">
              <a:solidFill>
                <a:schemeClr val="bg1"/>
              </a:solidFill>
            </a:endParaRPr>
          </a:p>
        </p:txBody>
      </p:sp>
    </p:spTree>
    <p:extLst>
      <p:ext uri="{BB962C8B-B14F-4D97-AF65-F5344CB8AC3E}">
        <p14:creationId xmlns:p14="http://schemas.microsoft.com/office/powerpoint/2010/main" val="2604600128"/>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68741" y="797511"/>
            <a:ext cx="7806519" cy="5262979"/>
          </a:xfrm>
          <a:prstGeom prst="rect">
            <a:avLst/>
          </a:prstGeom>
          <a:noFill/>
        </p:spPr>
        <p:txBody>
          <a:bodyPr wrap="square" rtlCol="0">
            <a:spAutoFit/>
          </a:bodyPr>
          <a:lstStyle/>
          <a:p>
            <a:r>
              <a:rPr lang="en-GB" sz="3600" dirty="0" smtClean="0">
                <a:solidFill>
                  <a:srgbClr val="FFC000"/>
                </a:solidFill>
              </a:rPr>
              <a:t>Three governing themes of Western imperialism: the transmission of white, </a:t>
            </a:r>
            <a:r>
              <a:rPr lang="en-GB" sz="3600" dirty="0" smtClean="0">
                <a:solidFill>
                  <a:srgbClr val="FFC000"/>
                </a:solidFill>
              </a:rPr>
              <a:t>male </a:t>
            </a:r>
            <a:r>
              <a:rPr lang="en-GB" sz="3600" dirty="0" smtClean="0">
                <a:solidFill>
                  <a:srgbClr val="FFC000"/>
                </a:solidFill>
              </a:rPr>
              <a:t>power through control of colonized women; the emergence of a new global order of cultural knowledge; and the imperial command of commodity capital.</a:t>
            </a:r>
          </a:p>
          <a:p>
            <a:endParaRPr lang="en-GB" sz="2800" dirty="0" smtClean="0">
              <a:solidFill>
                <a:srgbClr val="FFC000"/>
              </a:solidFill>
            </a:endParaRPr>
          </a:p>
          <a:p>
            <a:r>
              <a:rPr lang="en-GB" sz="2800" dirty="0" smtClean="0">
                <a:solidFill>
                  <a:schemeClr val="bg1"/>
                </a:solidFill>
              </a:rPr>
              <a:t>Anne McClintock, </a:t>
            </a:r>
            <a:r>
              <a:rPr lang="en-GB" sz="2800" i="1" dirty="0" smtClean="0">
                <a:solidFill>
                  <a:schemeClr val="bg1"/>
                </a:solidFill>
              </a:rPr>
              <a:t>Imperial Leather: Race, Gender and Sexuality in the Colonial Contest </a:t>
            </a:r>
            <a:r>
              <a:rPr lang="en-GB" sz="2800" dirty="0" smtClean="0">
                <a:solidFill>
                  <a:schemeClr val="bg1"/>
                </a:solidFill>
              </a:rPr>
              <a:t>(1995)</a:t>
            </a:r>
          </a:p>
        </p:txBody>
      </p:sp>
    </p:spTree>
    <p:extLst>
      <p:ext uri="{BB962C8B-B14F-4D97-AF65-F5344CB8AC3E}">
        <p14:creationId xmlns:p14="http://schemas.microsoft.com/office/powerpoint/2010/main" val="3446162295"/>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0753" y="1936284"/>
            <a:ext cx="7642746" cy="2985433"/>
          </a:xfrm>
          <a:prstGeom prst="rect">
            <a:avLst/>
          </a:prstGeom>
          <a:noFill/>
        </p:spPr>
        <p:txBody>
          <a:bodyPr wrap="square" rtlCol="0">
            <a:spAutoFit/>
          </a:bodyPr>
          <a:lstStyle/>
          <a:p>
            <a:pPr lvl="0"/>
            <a:r>
              <a:rPr lang="en-GB" sz="4400" dirty="0">
                <a:solidFill>
                  <a:srgbClr val="FFC000"/>
                </a:solidFill>
              </a:rPr>
              <a:t>White men are saving brown women from brown </a:t>
            </a:r>
            <a:r>
              <a:rPr lang="en-GB" sz="4400" dirty="0" smtClean="0">
                <a:solidFill>
                  <a:srgbClr val="FFC000"/>
                </a:solidFill>
              </a:rPr>
              <a:t>men.</a:t>
            </a:r>
          </a:p>
          <a:p>
            <a:pPr lvl="0"/>
            <a:endParaRPr lang="en-GB" sz="4400" dirty="0">
              <a:solidFill>
                <a:srgbClr val="FFC000"/>
              </a:solidFill>
            </a:endParaRPr>
          </a:p>
          <a:p>
            <a:pPr lvl="0"/>
            <a:r>
              <a:rPr lang="en-GB" sz="2800" dirty="0" err="1" smtClean="0">
                <a:solidFill>
                  <a:prstClr val="white"/>
                </a:solidFill>
              </a:rPr>
              <a:t>Gayatri</a:t>
            </a:r>
            <a:r>
              <a:rPr lang="en-GB" sz="2800" dirty="0" smtClean="0">
                <a:solidFill>
                  <a:prstClr val="white"/>
                </a:solidFill>
              </a:rPr>
              <a:t> </a:t>
            </a:r>
            <a:r>
              <a:rPr lang="en-GB" sz="2800" dirty="0" err="1">
                <a:solidFill>
                  <a:prstClr val="white"/>
                </a:solidFill>
              </a:rPr>
              <a:t>Chakravorty</a:t>
            </a:r>
            <a:r>
              <a:rPr lang="en-GB" sz="2800" dirty="0">
                <a:solidFill>
                  <a:prstClr val="white"/>
                </a:solidFill>
              </a:rPr>
              <a:t> </a:t>
            </a:r>
            <a:r>
              <a:rPr lang="en-GB" sz="2800" dirty="0" err="1">
                <a:solidFill>
                  <a:prstClr val="white"/>
                </a:solidFill>
              </a:rPr>
              <a:t>Spivak</a:t>
            </a:r>
            <a:r>
              <a:rPr lang="en-GB" sz="2800" dirty="0">
                <a:solidFill>
                  <a:prstClr val="white"/>
                </a:solidFill>
              </a:rPr>
              <a:t>, </a:t>
            </a:r>
            <a:endParaRPr lang="en-GB" sz="2800" dirty="0" smtClean="0">
              <a:solidFill>
                <a:prstClr val="white"/>
              </a:solidFill>
            </a:endParaRPr>
          </a:p>
          <a:p>
            <a:pPr lvl="0"/>
            <a:r>
              <a:rPr lang="en-GB" sz="2800" dirty="0" smtClean="0">
                <a:solidFill>
                  <a:prstClr val="white"/>
                </a:solidFill>
              </a:rPr>
              <a:t>‘</a:t>
            </a:r>
            <a:r>
              <a:rPr lang="en-GB" sz="2800" dirty="0">
                <a:solidFill>
                  <a:prstClr val="white"/>
                </a:solidFill>
              </a:rPr>
              <a:t>Can the Subaltern Speak?’ (1988)</a:t>
            </a:r>
          </a:p>
        </p:txBody>
      </p:sp>
    </p:spTree>
    <p:extLst>
      <p:ext uri="{BB962C8B-B14F-4D97-AF65-F5344CB8AC3E}">
        <p14:creationId xmlns:p14="http://schemas.microsoft.com/office/powerpoint/2010/main" val="3907165391"/>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6733" y="3211617"/>
            <a:ext cx="8332150" cy="461665"/>
          </a:xfrm>
          <a:prstGeom prst="rect">
            <a:avLst/>
          </a:prstGeom>
          <a:noFill/>
        </p:spPr>
        <p:txBody>
          <a:bodyPr wrap="square" rtlCol="0">
            <a:spAutoFit/>
          </a:bodyPr>
          <a:lstStyle/>
          <a:p>
            <a:r>
              <a:rPr lang="en-GB" sz="2400" b="1" dirty="0" smtClean="0">
                <a:solidFill>
                  <a:srgbClr val="FFC000"/>
                </a:solidFill>
              </a:rPr>
              <a:t>First Indochina War, 1946-1954</a:t>
            </a:r>
            <a:endParaRPr lang="en-GB" sz="2400" b="1" dirty="0">
              <a:solidFill>
                <a:srgbClr val="FFC000"/>
              </a:solidFill>
            </a:endParaRPr>
          </a:p>
        </p:txBody>
      </p:sp>
      <p:pic>
        <p:nvPicPr>
          <p:cNvPr id="2050" name="Picture 2" descr="https://upload.wikimedia.org/wikipedia/commons/4/40/Indochine_fran%C3%A7aise_(1913).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395" y="130635"/>
            <a:ext cx="4006227" cy="6623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8185657"/>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755" y="1833505"/>
            <a:ext cx="2600927" cy="317451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3358" y="1014283"/>
            <a:ext cx="6160585" cy="4812957"/>
          </a:xfrm>
          <a:prstGeom prst="rect">
            <a:avLst/>
          </a:prstGeom>
        </p:spPr>
      </p:pic>
    </p:spTree>
    <p:extLst>
      <p:ext uri="{BB962C8B-B14F-4D97-AF65-F5344CB8AC3E}">
        <p14:creationId xmlns:p14="http://schemas.microsoft.com/office/powerpoint/2010/main" val="3337986736"/>
      </p:ext>
    </p:extLst>
  </p:cSld>
  <p:clrMapOvr>
    <a:masterClrMapping/>
  </p:clrMapOvr>
  <mc:AlternateContent xmlns:mc="http://schemas.openxmlformats.org/markup-compatibility/2006">
    <mc:Choice xmlns:p14="http://schemas.microsoft.com/office/powerpoint/2010/main" Requires="p14">
      <p:transition p14:dur="250">
        <p:fade/>
      </p:transition>
    </mc:Choice>
    <mc:Fallback>
      <p:transition>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1533</TotalTime>
  <Words>273</Words>
  <Application>Microsoft Office PowerPoint</Application>
  <PresentationFormat>On-screen Show (4:3)</PresentationFormat>
  <Paragraphs>18</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Storey</dc:creator>
  <cp:lastModifiedBy>Storey, Mark</cp:lastModifiedBy>
  <cp:revision>72</cp:revision>
  <dcterms:created xsi:type="dcterms:W3CDTF">2016-01-27T13:55:49Z</dcterms:created>
  <dcterms:modified xsi:type="dcterms:W3CDTF">2016-11-09T10:49:39Z</dcterms:modified>
</cp:coreProperties>
</file>