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2" r:id="rId5"/>
    <p:sldId id="260" r:id="rId6"/>
    <p:sldId id="261"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F680C4F-B50E-4114-A957-13D7A97DA396}" type="datetimeFigureOut">
              <a:rPr lang="en-GB" smtClean="0"/>
              <a:t>23/11/2016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17748632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680C4F-B50E-4114-A957-13D7A97DA396}" type="datetimeFigureOut">
              <a:rPr lang="en-GB" smtClean="0"/>
              <a:t>23/11/2016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4013966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680C4F-B50E-4114-A957-13D7A97DA396}" type="datetimeFigureOut">
              <a:rPr lang="en-GB" smtClean="0"/>
              <a:t>23/11/2016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3461969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680C4F-B50E-4114-A957-13D7A97DA396}" type="datetimeFigureOut">
              <a:rPr lang="en-GB" smtClean="0"/>
              <a:t>23/11/2016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12809197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680C4F-B50E-4114-A957-13D7A97DA396}" type="datetimeFigureOut">
              <a:rPr lang="en-GB" smtClean="0"/>
              <a:t>23/11/2016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20673374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F680C4F-B50E-4114-A957-13D7A97DA396}" type="datetimeFigureOut">
              <a:rPr lang="en-GB" smtClean="0"/>
              <a:t>23/11/2016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1273914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F680C4F-B50E-4114-A957-13D7A97DA396}" type="datetimeFigureOut">
              <a:rPr lang="en-GB" smtClean="0"/>
              <a:t>23/11/2016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20087383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F680C4F-B50E-4114-A957-13D7A97DA396}" type="datetimeFigureOut">
              <a:rPr lang="en-GB" smtClean="0"/>
              <a:t>23/11/2016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616144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680C4F-B50E-4114-A957-13D7A97DA396}" type="datetimeFigureOut">
              <a:rPr lang="en-GB" smtClean="0"/>
              <a:t>23/11/2016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21143343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680C4F-B50E-4114-A957-13D7A97DA396}" type="datetimeFigureOut">
              <a:rPr lang="en-GB" smtClean="0"/>
              <a:t>23/11/2016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3206053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680C4F-B50E-4114-A957-13D7A97DA396}" type="datetimeFigureOut">
              <a:rPr lang="en-GB" smtClean="0"/>
              <a:t>23/11/2016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B08A41-C0D4-4A7F-9C92-22119A2395E2}" type="slidenum">
              <a:rPr lang="en-GB" smtClean="0"/>
              <a:t>‹#›</a:t>
            </a:fld>
            <a:endParaRPr lang="en-GB"/>
          </a:p>
        </p:txBody>
      </p:sp>
    </p:spTree>
    <p:extLst>
      <p:ext uri="{BB962C8B-B14F-4D97-AF65-F5344CB8AC3E}">
        <p14:creationId xmlns:p14="http://schemas.microsoft.com/office/powerpoint/2010/main" val="10148495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680C4F-B50E-4114-A957-13D7A97DA396}" type="datetimeFigureOut">
              <a:rPr lang="en-GB" smtClean="0"/>
              <a:t>23/11/2016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B08A41-C0D4-4A7F-9C92-22119A2395E2}" type="slidenum">
              <a:rPr lang="en-GB" smtClean="0"/>
              <a:t>‹#›</a:t>
            </a:fld>
            <a:endParaRPr lang="en-GB"/>
          </a:p>
        </p:txBody>
      </p:sp>
    </p:spTree>
    <p:extLst>
      <p:ext uri="{BB962C8B-B14F-4D97-AF65-F5344CB8AC3E}">
        <p14:creationId xmlns:p14="http://schemas.microsoft.com/office/powerpoint/2010/main" val="256319161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en.wikipedia.org/wiki/File:William-Calley.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1455" y="2780928"/>
            <a:ext cx="4812593" cy="954107"/>
          </a:xfrm>
          <a:prstGeom prst="rect">
            <a:avLst/>
          </a:prstGeom>
          <a:noFill/>
        </p:spPr>
        <p:txBody>
          <a:bodyPr wrap="square" rtlCol="0">
            <a:spAutoFit/>
          </a:bodyPr>
          <a:lstStyle/>
          <a:p>
            <a:r>
              <a:rPr lang="en-GB" sz="2000" dirty="0" smtClean="0"/>
              <a:t>Week 8</a:t>
            </a:r>
          </a:p>
          <a:p>
            <a:r>
              <a:rPr lang="en-GB" sz="3600" dirty="0" smtClean="0">
                <a:solidFill>
                  <a:srgbClr val="FFC000"/>
                </a:solidFill>
              </a:rPr>
              <a:t>History is a Nightmare</a:t>
            </a:r>
            <a:endParaRPr lang="en-GB" sz="3600" dirty="0">
              <a:solidFill>
                <a:srgbClr val="FFC000"/>
              </a:solidFill>
            </a:endParaRPr>
          </a:p>
        </p:txBody>
      </p:sp>
      <p:pic>
        <p:nvPicPr>
          <p:cNvPr id="6" name="Picture 8" descr="http://iconicphotos.files.wordpress.com/2009/09/lifewarvietnam.jpg?w=700"/>
          <p:cNvPicPr>
            <a:picLocks noChangeAspect="1" noChangeArrowheads="1"/>
          </p:cNvPicPr>
          <p:nvPr/>
        </p:nvPicPr>
        <p:blipFill>
          <a:blip r:embed="rId2" cstate="print"/>
          <a:srcRect/>
          <a:stretch>
            <a:fillRect/>
          </a:stretch>
        </p:blipFill>
        <p:spPr bwMode="auto">
          <a:xfrm>
            <a:off x="4716016" y="10994"/>
            <a:ext cx="4421927" cy="6847005"/>
          </a:xfrm>
          <a:prstGeom prst="rect">
            <a:avLst/>
          </a:prstGeom>
          <a:noFill/>
        </p:spPr>
      </p:pic>
    </p:spTree>
    <p:extLst>
      <p:ext uri="{BB962C8B-B14F-4D97-AF65-F5344CB8AC3E}">
        <p14:creationId xmlns:p14="http://schemas.microsoft.com/office/powerpoint/2010/main" val="1367815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Mark\Documents\Teaching 2010-11\American Lit 2\Lectures\Week 9 - O'Brien\800px-Dead_man_and_child_from_the_My_Lai_massacre.jpg"/>
          <p:cNvPicPr>
            <a:picLocks noChangeAspect="1" noChangeArrowheads="1"/>
          </p:cNvPicPr>
          <p:nvPr/>
        </p:nvPicPr>
        <p:blipFill>
          <a:blip r:embed="rId2" cstate="print"/>
          <a:srcRect/>
          <a:stretch>
            <a:fillRect/>
          </a:stretch>
        </p:blipFill>
        <p:spPr bwMode="auto">
          <a:xfrm>
            <a:off x="179512" y="188640"/>
            <a:ext cx="3937128" cy="3240360"/>
          </a:xfrm>
          <a:prstGeom prst="rect">
            <a:avLst/>
          </a:prstGeom>
          <a:noFill/>
        </p:spPr>
      </p:pic>
      <p:pic>
        <p:nvPicPr>
          <p:cNvPr id="19459" name="Picture 3" descr="C:\Users\Mark\Documents\Teaching 2010-11\American Lit 2\Lectures\Week 9 - O'Brien\My_Lai_massacre.jpg"/>
          <p:cNvPicPr>
            <a:picLocks noChangeAspect="1" noChangeArrowheads="1"/>
          </p:cNvPicPr>
          <p:nvPr/>
        </p:nvPicPr>
        <p:blipFill>
          <a:blip r:embed="rId3" cstate="print"/>
          <a:srcRect/>
          <a:stretch>
            <a:fillRect/>
          </a:stretch>
        </p:blipFill>
        <p:spPr bwMode="auto">
          <a:xfrm>
            <a:off x="4211960" y="188640"/>
            <a:ext cx="4717016" cy="3240360"/>
          </a:xfrm>
          <a:prstGeom prst="rect">
            <a:avLst/>
          </a:prstGeom>
          <a:noFill/>
        </p:spPr>
      </p:pic>
      <p:pic>
        <p:nvPicPr>
          <p:cNvPr id="19460" name="Picture 4" descr="C:\Users\Mark\Documents\Teaching 2010-11\American Lit 2\Lectures\Week 9 - O'Brien\My Lai burning.jpg"/>
          <p:cNvPicPr>
            <a:picLocks noChangeAspect="1" noChangeArrowheads="1"/>
          </p:cNvPicPr>
          <p:nvPr/>
        </p:nvPicPr>
        <p:blipFill>
          <a:blip r:embed="rId4" cstate="print"/>
          <a:srcRect/>
          <a:stretch>
            <a:fillRect/>
          </a:stretch>
        </p:blipFill>
        <p:spPr bwMode="auto">
          <a:xfrm>
            <a:off x="179512" y="3501008"/>
            <a:ext cx="4392488" cy="2808312"/>
          </a:xfrm>
          <a:prstGeom prst="rect">
            <a:avLst/>
          </a:prstGeom>
          <a:noFill/>
        </p:spPr>
      </p:pic>
      <p:pic>
        <p:nvPicPr>
          <p:cNvPr id="19461" name="Picture 5" descr="C:\Users\Mark\Documents\Teaching 2010-11\American Lit 2\Lectures\Week 9 - O'Brien\My Lai dead.jpg"/>
          <p:cNvPicPr>
            <a:picLocks noChangeAspect="1" noChangeArrowheads="1"/>
          </p:cNvPicPr>
          <p:nvPr/>
        </p:nvPicPr>
        <p:blipFill>
          <a:blip r:embed="rId5" cstate="print"/>
          <a:srcRect/>
          <a:stretch>
            <a:fillRect/>
          </a:stretch>
        </p:blipFill>
        <p:spPr bwMode="auto">
          <a:xfrm>
            <a:off x="4644008" y="3501008"/>
            <a:ext cx="4320480" cy="2808312"/>
          </a:xfrm>
          <a:prstGeom prst="rect">
            <a:avLst/>
          </a:prstGeom>
          <a:noFill/>
        </p:spPr>
      </p:pic>
      <p:sp>
        <p:nvSpPr>
          <p:cNvPr id="9" name="TextBox 8"/>
          <p:cNvSpPr txBox="1"/>
          <p:nvPr/>
        </p:nvSpPr>
        <p:spPr>
          <a:xfrm>
            <a:off x="179512" y="6336379"/>
            <a:ext cx="8712968" cy="400110"/>
          </a:xfrm>
          <a:prstGeom prst="rect">
            <a:avLst/>
          </a:prstGeom>
          <a:noFill/>
        </p:spPr>
        <p:txBody>
          <a:bodyPr wrap="square" rtlCol="0">
            <a:spAutoFit/>
          </a:bodyPr>
          <a:lstStyle/>
          <a:p>
            <a:pPr algn="ctr"/>
            <a:r>
              <a:rPr lang="en-GB" sz="2000" dirty="0" smtClean="0">
                <a:solidFill>
                  <a:srgbClr val="FFC000"/>
                </a:solidFill>
              </a:rPr>
              <a:t>My Lai Massacre, March 16 1968</a:t>
            </a:r>
            <a:endParaRPr lang="en-GB" sz="2000" dirty="0">
              <a:solidFill>
                <a:srgbClr val="FFC000"/>
              </a:solidFill>
            </a:endParaRPr>
          </a:p>
        </p:txBody>
      </p:sp>
    </p:spTree>
    <p:extLst>
      <p:ext uri="{BB962C8B-B14F-4D97-AF65-F5344CB8AC3E}">
        <p14:creationId xmlns:p14="http://schemas.microsoft.com/office/powerpoint/2010/main" val="692372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en/thumb/c/cf/William-Calley.jpg/160px-William-Calley.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7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60032" y="3198167"/>
            <a:ext cx="3888432" cy="584775"/>
          </a:xfrm>
          <a:prstGeom prst="rect">
            <a:avLst/>
          </a:prstGeom>
          <a:noFill/>
        </p:spPr>
        <p:txBody>
          <a:bodyPr wrap="square" rtlCol="0">
            <a:spAutoFit/>
          </a:bodyPr>
          <a:lstStyle/>
          <a:p>
            <a:r>
              <a:rPr lang="en-GB" sz="3200" dirty="0" smtClean="0">
                <a:solidFill>
                  <a:srgbClr val="FFC000"/>
                </a:solidFill>
              </a:rPr>
              <a:t>William </a:t>
            </a:r>
            <a:r>
              <a:rPr lang="en-GB" sz="3200" dirty="0" err="1" smtClean="0">
                <a:solidFill>
                  <a:srgbClr val="FFC000"/>
                </a:solidFill>
              </a:rPr>
              <a:t>Calley</a:t>
            </a:r>
            <a:r>
              <a:rPr lang="en-GB" sz="3200" dirty="0" smtClean="0">
                <a:solidFill>
                  <a:srgbClr val="FFC000"/>
                </a:solidFill>
              </a:rPr>
              <a:t> Jr.</a:t>
            </a:r>
            <a:endParaRPr lang="en-GB" sz="3200" dirty="0">
              <a:solidFill>
                <a:srgbClr val="FFC000"/>
              </a:solidFill>
            </a:endParaRPr>
          </a:p>
        </p:txBody>
      </p:sp>
    </p:spTree>
    <p:extLst>
      <p:ext uri="{BB962C8B-B14F-4D97-AF65-F5344CB8AC3E}">
        <p14:creationId xmlns:p14="http://schemas.microsoft.com/office/powerpoint/2010/main" val="13890094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http://www.friendlyfireamerica.com/images/ffa-wall@night.jpg"/>
          <p:cNvPicPr>
            <a:picLocks noChangeAspect="1" noChangeArrowheads="1"/>
          </p:cNvPicPr>
          <p:nvPr/>
        </p:nvPicPr>
        <p:blipFill>
          <a:blip r:embed="rId2" cstate="print"/>
          <a:srcRect/>
          <a:stretch>
            <a:fillRect/>
          </a:stretch>
        </p:blipFill>
        <p:spPr bwMode="auto">
          <a:xfrm>
            <a:off x="-1" y="0"/>
            <a:ext cx="9132775" cy="6858000"/>
          </a:xfrm>
          <a:prstGeom prst="rect">
            <a:avLst/>
          </a:prstGeom>
          <a:noFill/>
        </p:spPr>
      </p:pic>
    </p:spTree>
    <p:extLst>
      <p:ext uri="{BB962C8B-B14F-4D97-AF65-F5344CB8AC3E}">
        <p14:creationId xmlns:p14="http://schemas.microsoft.com/office/powerpoint/2010/main" val="259337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lakesnwoods.com/images/Baudet2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04" y="500386"/>
            <a:ext cx="7765392" cy="5857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539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6006" y="332656"/>
            <a:ext cx="8280920" cy="6063198"/>
          </a:xfrm>
          <a:prstGeom prst="rect">
            <a:avLst/>
          </a:prstGeom>
          <a:noFill/>
        </p:spPr>
        <p:txBody>
          <a:bodyPr wrap="square" rtlCol="0">
            <a:spAutoFit/>
          </a:bodyPr>
          <a:lstStyle/>
          <a:p>
            <a:pPr algn="ctr"/>
            <a:r>
              <a:rPr lang="en-GB" sz="2800" dirty="0" err="1" smtClean="0"/>
              <a:t>Historiographic</a:t>
            </a:r>
            <a:r>
              <a:rPr lang="en-GB" sz="2800" dirty="0" smtClean="0"/>
              <a:t> </a:t>
            </a:r>
            <a:r>
              <a:rPr lang="en-GB" sz="2800" dirty="0" err="1" smtClean="0"/>
              <a:t>Metafiction</a:t>
            </a:r>
            <a:endParaRPr lang="en-GB" sz="2800" dirty="0" smtClean="0"/>
          </a:p>
          <a:p>
            <a:endParaRPr lang="en-GB" sz="2400" dirty="0">
              <a:solidFill>
                <a:srgbClr val="FFC000"/>
              </a:solidFill>
            </a:endParaRPr>
          </a:p>
          <a:p>
            <a:r>
              <a:rPr lang="en-GB" sz="2400" dirty="0" smtClean="0">
                <a:solidFill>
                  <a:srgbClr val="FFC000"/>
                </a:solidFill>
              </a:rPr>
              <a:t>The theoretical implications of this kind of </a:t>
            </a:r>
            <a:r>
              <a:rPr lang="en-GB" sz="2400" dirty="0" err="1" smtClean="0">
                <a:solidFill>
                  <a:srgbClr val="FFC000"/>
                </a:solidFill>
              </a:rPr>
              <a:t>historiographic</a:t>
            </a:r>
            <a:r>
              <a:rPr lang="en-GB" sz="2400" dirty="0" smtClean="0">
                <a:solidFill>
                  <a:srgbClr val="FFC000"/>
                </a:solidFill>
              </a:rPr>
              <a:t> </a:t>
            </a:r>
            <a:r>
              <a:rPr lang="en-GB" sz="2400" dirty="0" err="1" smtClean="0">
                <a:solidFill>
                  <a:srgbClr val="FFC000"/>
                </a:solidFill>
              </a:rPr>
              <a:t>metafiction</a:t>
            </a:r>
            <a:r>
              <a:rPr lang="en-GB" sz="2400" dirty="0" smtClean="0">
                <a:solidFill>
                  <a:srgbClr val="FFC000"/>
                </a:solidFill>
              </a:rPr>
              <a:t> coincide with recent </a:t>
            </a:r>
            <a:r>
              <a:rPr lang="en-GB" sz="2400" dirty="0" err="1" smtClean="0">
                <a:solidFill>
                  <a:srgbClr val="FFC000"/>
                </a:solidFill>
              </a:rPr>
              <a:t>historiographic</a:t>
            </a:r>
            <a:r>
              <a:rPr lang="en-GB" sz="2400" dirty="0" smtClean="0">
                <a:solidFill>
                  <a:srgbClr val="FFC000"/>
                </a:solidFill>
              </a:rPr>
              <a:t> theory about the nature of history writing as </a:t>
            </a:r>
            <a:r>
              <a:rPr lang="en-GB" sz="2400" dirty="0" err="1" smtClean="0">
                <a:solidFill>
                  <a:srgbClr val="FFC000"/>
                </a:solidFill>
              </a:rPr>
              <a:t>narrativization</a:t>
            </a:r>
            <a:r>
              <a:rPr lang="en-GB" sz="2400" dirty="0" smtClean="0">
                <a:solidFill>
                  <a:srgbClr val="FFC000"/>
                </a:solidFill>
              </a:rPr>
              <a:t> (rather than representation) of the past and about the nature of the archive as the </a:t>
            </a:r>
            <a:r>
              <a:rPr lang="en-GB" sz="2400" dirty="0" err="1" smtClean="0">
                <a:solidFill>
                  <a:srgbClr val="FFC000"/>
                </a:solidFill>
              </a:rPr>
              <a:t>textualized</a:t>
            </a:r>
            <a:r>
              <a:rPr lang="en-GB" sz="2400" dirty="0" smtClean="0">
                <a:solidFill>
                  <a:srgbClr val="FFC000"/>
                </a:solidFill>
              </a:rPr>
              <a:t> remains of history…</a:t>
            </a:r>
          </a:p>
          <a:p>
            <a:endParaRPr lang="en-GB" sz="2400" dirty="0">
              <a:solidFill>
                <a:srgbClr val="FFC000"/>
              </a:solidFill>
            </a:endParaRPr>
          </a:p>
          <a:p>
            <a:r>
              <a:rPr lang="en-GB" sz="2400" dirty="0" smtClean="0">
                <a:solidFill>
                  <a:srgbClr val="FFC000"/>
                </a:solidFill>
              </a:rPr>
              <a:t>…The past really did exist, but we can only ‘know’ that past today through its texts, and therein lies its connection to the literary. If the discipline of history has lost its privileged status as the purveyor of truth, then so much the better, according to this kind of </a:t>
            </a:r>
            <a:r>
              <a:rPr lang="en-GB" sz="2400" dirty="0" err="1" smtClean="0">
                <a:solidFill>
                  <a:srgbClr val="FFC000"/>
                </a:solidFill>
              </a:rPr>
              <a:t>historiographic</a:t>
            </a:r>
            <a:r>
              <a:rPr lang="en-GB" sz="2400" dirty="0" smtClean="0">
                <a:solidFill>
                  <a:srgbClr val="FFC000"/>
                </a:solidFill>
              </a:rPr>
              <a:t> theory.</a:t>
            </a:r>
          </a:p>
          <a:p>
            <a:endParaRPr lang="en-GB" sz="2400" dirty="0">
              <a:solidFill>
                <a:srgbClr val="FFC000"/>
              </a:solidFill>
            </a:endParaRPr>
          </a:p>
          <a:p>
            <a:r>
              <a:rPr lang="en-GB" sz="2400" dirty="0" smtClean="0"/>
              <a:t>Linda </a:t>
            </a:r>
            <a:r>
              <a:rPr lang="en-GB" sz="2400" dirty="0" err="1" smtClean="0"/>
              <a:t>Hutcheon</a:t>
            </a:r>
            <a:r>
              <a:rPr lang="en-GB" sz="2400" dirty="0" smtClean="0"/>
              <a:t>, ‘</a:t>
            </a:r>
            <a:r>
              <a:rPr lang="en-GB" sz="2400" dirty="0" err="1" smtClean="0"/>
              <a:t>Historiographic</a:t>
            </a:r>
            <a:r>
              <a:rPr lang="en-GB" sz="2400" dirty="0" smtClean="0"/>
              <a:t> </a:t>
            </a:r>
            <a:r>
              <a:rPr lang="en-GB" sz="2400" dirty="0" err="1" smtClean="0"/>
              <a:t>Metafiction</a:t>
            </a:r>
            <a:r>
              <a:rPr lang="en-GB" sz="2400" dirty="0" smtClean="0"/>
              <a:t>: Parody and the </a:t>
            </a:r>
            <a:r>
              <a:rPr lang="en-GB" sz="2400" dirty="0" err="1" smtClean="0"/>
              <a:t>Intertexuality</a:t>
            </a:r>
            <a:r>
              <a:rPr lang="en-GB" sz="2400" dirty="0" smtClean="0"/>
              <a:t> of History’ (1989)</a:t>
            </a:r>
            <a:endParaRPr lang="en-GB" sz="2400" dirty="0"/>
          </a:p>
        </p:txBody>
      </p:sp>
    </p:spTree>
    <p:extLst>
      <p:ext uri="{BB962C8B-B14F-4D97-AF65-F5344CB8AC3E}">
        <p14:creationId xmlns:p14="http://schemas.microsoft.com/office/powerpoint/2010/main" val="32947370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25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6" end="6"/>
                                            </p:txEl>
                                          </p:spTgt>
                                        </p:tgtEl>
                                        <p:attrNameLst>
                                          <p:attrName>style.visibility</p:attrName>
                                        </p:attrNameLst>
                                      </p:cBhvr>
                                      <p:to>
                                        <p:strVal val="visible"/>
                                      </p:to>
                                    </p:set>
                                    <p:animEffect transition="in" filter="fade">
                                      <p:cBhvr>
                                        <p:cTn id="10" dur="250"/>
                                        <p:tgtEl>
                                          <p:spTgt spid="4">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25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12" y="310716"/>
            <a:ext cx="4176870" cy="6245287"/>
          </a:xfrm>
          <a:prstGeom prst="rect">
            <a:avLst/>
          </a:prstGeom>
        </p:spPr>
      </p:pic>
      <p:pic>
        <p:nvPicPr>
          <p:cNvPr id="5" name="Picture 4"/>
          <p:cNvPicPr>
            <a:picLocks noChangeAspect="1"/>
          </p:cNvPicPr>
          <p:nvPr/>
        </p:nvPicPr>
        <p:blipFill>
          <a:blip r:embed="rId3"/>
          <a:stretch>
            <a:fillRect/>
          </a:stretch>
        </p:blipFill>
        <p:spPr>
          <a:xfrm>
            <a:off x="4221482" y="1268760"/>
            <a:ext cx="4944884" cy="4032448"/>
          </a:xfrm>
          <a:prstGeom prst="rect">
            <a:avLst/>
          </a:prstGeom>
        </p:spPr>
      </p:pic>
      <p:sp>
        <p:nvSpPr>
          <p:cNvPr id="2" name="TextBox 1"/>
          <p:cNvSpPr txBox="1"/>
          <p:nvPr/>
        </p:nvSpPr>
        <p:spPr>
          <a:xfrm>
            <a:off x="4389668" y="5589240"/>
            <a:ext cx="4608512" cy="923330"/>
          </a:xfrm>
          <a:prstGeom prst="rect">
            <a:avLst/>
          </a:prstGeom>
          <a:noFill/>
        </p:spPr>
        <p:txBody>
          <a:bodyPr wrap="square" rtlCol="0">
            <a:spAutoFit/>
          </a:bodyPr>
          <a:lstStyle/>
          <a:p>
            <a:r>
              <a:rPr lang="en-GB" dirty="0" smtClean="0"/>
              <a:t>Chinua Achebe, ‘An Image of Africa: Racism in Conrad’s Heart of Darkness’ (1975) (included in </a:t>
            </a:r>
            <a:r>
              <a:rPr lang="en-GB" i="1" dirty="0" smtClean="0"/>
              <a:t>Hopes and Impediments</a:t>
            </a:r>
            <a:r>
              <a:rPr lang="en-GB" dirty="0" smtClean="0"/>
              <a:t>, 1988)</a:t>
            </a:r>
            <a:endParaRPr lang="en-GB" dirty="0"/>
          </a:p>
        </p:txBody>
      </p:sp>
    </p:spTree>
    <p:extLst>
      <p:ext uri="{BB962C8B-B14F-4D97-AF65-F5344CB8AC3E}">
        <p14:creationId xmlns:p14="http://schemas.microsoft.com/office/powerpoint/2010/main" val="33864852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396</TotalTime>
  <Words>168</Words>
  <Application>Microsoft Office PowerPoint</Application>
  <PresentationFormat>On-screen Show (4:3)</PresentationFormat>
  <Paragraphs>12</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Storey, Mark</dc:creator>
  <cp:lastModifiedBy>Storey, Mark</cp:lastModifiedBy>
  <cp:revision>24</cp:revision>
  <dcterms:created xsi:type="dcterms:W3CDTF">2016-03-03T08:21:54Z</dcterms:created>
  <dcterms:modified xsi:type="dcterms:W3CDTF">2016-11-23T10:56:52Z</dcterms:modified>
</cp:coreProperties>
</file>