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1" r:id="rId3"/>
    <p:sldId id="264" r:id="rId4"/>
    <p:sldId id="257" r:id="rId5"/>
    <p:sldId id="258" r:id="rId6"/>
    <p:sldId id="259" r:id="rId7"/>
    <p:sldId id="262" r:id="rId8"/>
    <p:sldId id="260" r:id="rId9"/>
    <p:sldId id="272" r:id="rId10"/>
    <p:sldId id="263" r:id="rId11"/>
    <p:sldId id="273" r:id="rId12"/>
    <p:sldId id="267" r:id="rId13"/>
    <p:sldId id="265" r:id="rId14"/>
    <p:sldId id="266" r:id="rId15"/>
    <p:sldId id="268" r:id="rId16"/>
    <p:sldId id="269"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116" d="100"/>
          <a:sy n="116" d="100"/>
        </p:scale>
        <p:origin x="942"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1BF1D5F-C079-4E3D-B1FF-A5314039F421}" type="datetimeFigureOut">
              <a:rPr lang="en-GB" smtClean="0"/>
              <a:t>30/11/2016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257537920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1BF1D5F-C079-4E3D-B1FF-A5314039F421}" type="datetimeFigureOut">
              <a:rPr lang="en-GB" smtClean="0"/>
              <a:t>30/11/2016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32714308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1BF1D5F-C079-4E3D-B1FF-A5314039F421}" type="datetimeFigureOut">
              <a:rPr lang="en-GB" smtClean="0"/>
              <a:t>30/11/2016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313133226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1BF1D5F-C079-4E3D-B1FF-A5314039F421}" type="datetimeFigureOut">
              <a:rPr lang="en-GB" smtClean="0"/>
              <a:t>30/11/2016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220724517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1BF1D5F-C079-4E3D-B1FF-A5314039F421}" type="datetimeFigureOut">
              <a:rPr lang="en-GB" smtClean="0"/>
              <a:t>30/11/2016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31541146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1BF1D5F-C079-4E3D-B1FF-A5314039F421}" type="datetimeFigureOut">
              <a:rPr lang="en-GB" smtClean="0"/>
              <a:t>30/11/2016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6849872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1BF1D5F-C079-4E3D-B1FF-A5314039F421}" type="datetimeFigureOut">
              <a:rPr lang="en-GB" smtClean="0"/>
              <a:t>30/11/2016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21895979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1BF1D5F-C079-4E3D-B1FF-A5314039F421}" type="datetimeFigureOut">
              <a:rPr lang="en-GB" smtClean="0"/>
              <a:t>30/11/2016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22513033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BF1D5F-C079-4E3D-B1FF-A5314039F421}" type="datetimeFigureOut">
              <a:rPr lang="en-GB" smtClean="0"/>
              <a:t>30/11/2016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9871221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BF1D5F-C079-4E3D-B1FF-A5314039F421}" type="datetimeFigureOut">
              <a:rPr lang="en-GB" smtClean="0"/>
              <a:t>30/11/2016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34390321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BF1D5F-C079-4E3D-B1FF-A5314039F421}" type="datetimeFigureOut">
              <a:rPr lang="en-GB" smtClean="0"/>
              <a:t>30/11/2016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426379136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BF1D5F-C079-4E3D-B1FF-A5314039F421}" type="datetimeFigureOut">
              <a:rPr lang="en-GB" smtClean="0"/>
              <a:t>30/11/2016</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AC0C53A-7785-4B48-8180-689CF3C0599A}" type="slidenum">
              <a:rPr lang="en-GB" smtClean="0"/>
              <a:t>‹#›</a:t>
            </a:fld>
            <a:endParaRPr lang="en-GB"/>
          </a:p>
        </p:txBody>
      </p:sp>
    </p:spTree>
    <p:extLst>
      <p:ext uri="{BB962C8B-B14F-4D97-AF65-F5344CB8AC3E}">
        <p14:creationId xmlns:p14="http://schemas.microsoft.com/office/powerpoint/2010/main" val="325785801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3.jpeg"/><Relationship Id="rId2" Type="http://schemas.openxmlformats.org/officeDocument/2006/relationships/hyperlink" Target="http://www.google.co.uk/url?sa=i&amp;rct=j&amp;q=&amp;esrc=s&amp;source=images&amp;cd=&amp;cad=rja&amp;uact=8&amp;ved=0ahUKEwiU0_yY67XLAhVFVxQKHYTbAPUQjRwIBw&amp;url=http://www.pedrosblog.com/2012/12/congo-21st-century-hidden-genocide.html&amp;bvm=bv.116573086,d.d24&amp;psig=AFQjCNHquATTFtPAnCv02Oc-UunjmYUs6A&amp;ust=1457689601586204" TargetMode="External"/><Relationship Id="rId1" Type="http://schemas.openxmlformats.org/officeDocument/2006/relationships/slideLayout" Target="../slideLayouts/slideLayout2.xml"/><Relationship Id="rId6" Type="http://schemas.openxmlformats.org/officeDocument/2006/relationships/hyperlink" Target="http://www.google.co.uk/url?sa=i&amp;rct=j&amp;q=&amp;esrc=s&amp;source=images&amp;cd=&amp;cad=rja&amp;uact=8&amp;ved=0ahUKEwil5bGc7bXLAhUD1RQKHW2YAEAQjRwIBw&amp;url=http://news.bbc.co.uk/2/hi/programmes/from_our_own_correspondent/fooc50/4173100.stm&amp;psig=AFQjCNG0CfTPjBlMPbtn3sc9T_bAOjmlKQ&amp;ust=1457690171654834" TargetMode="External"/><Relationship Id="rId5" Type="http://schemas.openxmlformats.org/officeDocument/2006/relationships/image" Target="../media/image12.jpeg"/><Relationship Id="rId4" Type="http://schemas.openxmlformats.org/officeDocument/2006/relationships/hyperlink" Target="http://www.google.co.uk/url?sa=i&amp;rct=j&amp;q=&amp;esrc=s&amp;source=images&amp;cd=&amp;cad=rja&amp;uact=8&amp;ved=0ahUKEwjWqd2F7bXLAhUDRhQKHVbXCwUQjRwIBw&amp;url=http://www.blackpast.org/gah/lumumba-patrice-emery-1925-1961&amp;psig=AFQjCNHGVBqoQkDnnZ_BAnNqA178NUuOuw&amp;ust=1457690105330545"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8.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uk/url?sa=i&amp;rct=j&amp;q=&amp;esrc=s&amp;source=images&amp;cd=&amp;cad=rja&amp;uact=8&amp;ved=0ahUKEwi7k8CW8rXLAhVLbRQKHWzXBjcQjRwIBw&amp;url=http://www.africafederation.net/Berlin_1885.htm&amp;psig=AFQjCNFXzGD1bRGs0NZZ_lokxi8ZgPaj5w&amp;ust=1457691501335937" TargetMode="Externa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antikbar.co.uk/catalogue/images/PT0101_1_l.jpg" TargetMode="External"/><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Frans Hens, Isle of Mate BBA (Congo), 1887. The Private Collection of Freddie Booker-Carson and Simon Carson"/>
          <p:cNvPicPr>
            <a:picLocks noChangeAspect="1" noChangeArrowheads="1"/>
          </p:cNvPicPr>
          <p:nvPr/>
        </p:nvPicPr>
        <p:blipFill>
          <a:blip r:embed="rId2" cstate="print"/>
          <a:srcRect/>
          <a:stretch>
            <a:fillRect/>
          </a:stretch>
        </p:blipFill>
        <p:spPr bwMode="auto">
          <a:xfrm>
            <a:off x="0" y="0"/>
            <a:ext cx="9125050" cy="6858000"/>
          </a:xfrm>
          <a:prstGeom prst="rect">
            <a:avLst/>
          </a:prstGeom>
          <a:noFill/>
        </p:spPr>
      </p:pic>
      <p:sp>
        <p:nvSpPr>
          <p:cNvPr id="4" name="TextBox 3"/>
          <p:cNvSpPr txBox="1"/>
          <p:nvPr/>
        </p:nvSpPr>
        <p:spPr>
          <a:xfrm>
            <a:off x="5107157" y="5667851"/>
            <a:ext cx="3799528" cy="954107"/>
          </a:xfrm>
          <a:prstGeom prst="rect">
            <a:avLst/>
          </a:prstGeom>
          <a:noFill/>
        </p:spPr>
        <p:txBody>
          <a:bodyPr wrap="square" rtlCol="0">
            <a:spAutoFit/>
          </a:bodyPr>
          <a:lstStyle/>
          <a:p>
            <a:pPr algn="r"/>
            <a:r>
              <a:rPr lang="en-GB" sz="2000" b="1" dirty="0" smtClean="0"/>
              <a:t>Week 9</a:t>
            </a:r>
          </a:p>
          <a:p>
            <a:pPr algn="r"/>
            <a:r>
              <a:rPr lang="en-GB" sz="3600" b="1" dirty="0" smtClean="0"/>
              <a:t>Heart of Darkness</a:t>
            </a:r>
            <a:endParaRPr lang="en-GB" sz="3600" b="1" dirty="0"/>
          </a:p>
        </p:txBody>
      </p:sp>
    </p:spTree>
    <p:extLst>
      <p:ext uri="{BB962C8B-B14F-4D97-AF65-F5344CB8AC3E}">
        <p14:creationId xmlns:p14="http://schemas.microsoft.com/office/powerpoint/2010/main" val="56973486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4.bp.blogspot.com/-uZ2H2joxJcU/UMFwslp2WAI/AAAAAAAAAPo/OX1nf4D9rNM/s1600/congo+map.pn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4879649" cy="371782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195841" y="1228398"/>
            <a:ext cx="3683237" cy="4401205"/>
          </a:xfrm>
          <a:prstGeom prst="rect">
            <a:avLst/>
          </a:prstGeom>
          <a:noFill/>
        </p:spPr>
        <p:txBody>
          <a:bodyPr wrap="square" rtlCol="0">
            <a:spAutoFit/>
          </a:bodyPr>
          <a:lstStyle/>
          <a:p>
            <a:pPr algn="r"/>
            <a:r>
              <a:rPr lang="en-GB" sz="2800" b="1" dirty="0" smtClean="0">
                <a:solidFill>
                  <a:srgbClr val="FFC000"/>
                </a:solidFill>
              </a:rPr>
              <a:t>Belgian Congo, 1908-1960</a:t>
            </a:r>
          </a:p>
          <a:p>
            <a:pPr algn="r"/>
            <a:endParaRPr lang="en-GB" sz="2800" b="1" dirty="0">
              <a:solidFill>
                <a:srgbClr val="FFC000"/>
              </a:solidFill>
            </a:endParaRPr>
          </a:p>
          <a:p>
            <a:pPr algn="r"/>
            <a:r>
              <a:rPr lang="en-GB" sz="2800" b="1" dirty="0" smtClean="0">
                <a:solidFill>
                  <a:srgbClr val="FFC000"/>
                </a:solidFill>
              </a:rPr>
              <a:t>1960: Independence and Patrice Lumumba</a:t>
            </a:r>
          </a:p>
          <a:p>
            <a:pPr algn="r"/>
            <a:endParaRPr lang="en-GB" sz="2800" b="1" dirty="0">
              <a:solidFill>
                <a:srgbClr val="FFC000"/>
              </a:solidFill>
            </a:endParaRPr>
          </a:p>
          <a:p>
            <a:pPr algn="r"/>
            <a:r>
              <a:rPr lang="en-GB" sz="2800" b="1" dirty="0" smtClean="0">
                <a:solidFill>
                  <a:srgbClr val="FFC000"/>
                </a:solidFill>
              </a:rPr>
              <a:t>1965: General Mobutu </a:t>
            </a:r>
            <a:r>
              <a:rPr lang="en-GB" sz="2800" b="1" dirty="0" err="1" smtClean="0">
                <a:solidFill>
                  <a:srgbClr val="FFC000"/>
                </a:solidFill>
              </a:rPr>
              <a:t>Sese</a:t>
            </a:r>
            <a:r>
              <a:rPr lang="en-GB" sz="2800" b="1" dirty="0" smtClean="0">
                <a:solidFill>
                  <a:srgbClr val="FFC000"/>
                </a:solidFill>
              </a:rPr>
              <a:t> seizes power</a:t>
            </a:r>
          </a:p>
          <a:p>
            <a:pPr algn="r"/>
            <a:endParaRPr lang="en-GB" sz="2800" b="1" dirty="0">
              <a:solidFill>
                <a:srgbClr val="FFC000"/>
              </a:solidFill>
            </a:endParaRPr>
          </a:p>
          <a:p>
            <a:pPr algn="r"/>
            <a:r>
              <a:rPr lang="en-GB" sz="2800" b="1" dirty="0" smtClean="0">
                <a:solidFill>
                  <a:srgbClr val="FFC000"/>
                </a:solidFill>
              </a:rPr>
              <a:t>1971: Renamed Zaire</a:t>
            </a:r>
          </a:p>
        </p:txBody>
      </p:sp>
      <p:pic>
        <p:nvPicPr>
          <p:cNvPr id="2052" name="Picture 4" descr="http://www.blackpast.org/files/blackpast_images/Lumumba_Patrice.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1095" y="3717829"/>
            <a:ext cx="2197126" cy="3140171"/>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newsimg.bbc.co.uk/media/images/40715000/jpg/_40715072_mobutu_1991_afp_300.jpg">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81687" y="3717829"/>
            <a:ext cx="2135592" cy="31560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65487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66545" y="0"/>
            <a:ext cx="5210911" cy="3361038"/>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66545" y="3361039"/>
            <a:ext cx="5210911" cy="3496962"/>
          </a:xfrm>
          <a:prstGeom prst="rect">
            <a:avLst/>
          </a:prstGeom>
        </p:spPr>
      </p:pic>
    </p:spTree>
    <p:extLst>
      <p:ext uri="{BB962C8B-B14F-4D97-AF65-F5344CB8AC3E}">
        <p14:creationId xmlns:p14="http://schemas.microsoft.com/office/powerpoint/2010/main" val="11338389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upload.wikimedia.org/wikipedia/commons/thumb/c/c6/Shinkolobwe.jpg/220px-Shinkolobw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96203"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765159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s://upload.wikimedia.org/wikipedia/commons/thumb/c/c6/Shinkolobwe.jpg/220px-Shinkolobw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429661" cy="3076587"/>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r="3895"/>
          <a:stretch/>
        </p:blipFill>
        <p:spPr>
          <a:xfrm>
            <a:off x="4429661" y="0"/>
            <a:ext cx="4714339" cy="3062164"/>
          </a:xfrm>
          <a:prstGeom prst="rect">
            <a:avLst/>
          </a:prstGeom>
        </p:spPr>
      </p:pic>
      <p:sp>
        <p:nvSpPr>
          <p:cNvPr id="3" name="TextBox 2"/>
          <p:cNvSpPr txBox="1"/>
          <p:nvPr/>
        </p:nvSpPr>
        <p:spPr>
          <a:xfrm>
            <a:off x="556627" y="4285397"/>
            <a:ext cx="3316406" cy="1077218"/>
          </a:xfrm>
          <a:prstGeom prst="rect">
            <a:avLst/>
          </a:prstGeom>
          <a:noFill/>
        </p:spPr>
        <p:txBody>
          <a:bodyPr wrap="square" rtlCol="0">
            <a:spAutoFit/>
          </a:bodyPr>
          <a:lstStyle/>
          <a:p>
            <a:r>
              <a:rPr lang="en-GB" sz="3200" dirty="0" err="1" smtClean="0">
                <a:solidFill>
                  <a:srgbClr val="FFC000"/>
                </a:solidFill>
              </a:rPr>
              <a:t>Shinkolobwe</a:t>
            </a:r>
            <a:r>
              <a:rPr lang="en-GB" sz="3200" dirty="0" smtClean="0">
                <a:solidFill>
                  <a:srgbClr val="FFC000"/>
                </a:solidFill>
              </a:rPr>
              <a:t> Uranium Mine</a:t>
            </a:r>
            <a:endParaRPr lang="en-GB" sz="3200" dirty="0">
              <a:solidFill>
                <a:srgbClr val="FFC000"/>
              </a:solidFill>
            </a:endParaRPr>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29660" y="3062164"/>
            <a:ext cx="4714339" cy="3795836"/>
          </a:xfrm>
          <a:prstGeom prst="rect">
            <a:avLst/>
          </a:prstGeom>
        </p:spPr>
      </p:pic>
      <p:sp>
        <p:nvSpPr>
          <p:cNvPr id="5" name="Oval 4"/>
          <p:cNvSpPr/>
          <p:nvPr/>
        </p:nvSpPr>
        <p:spPr>
          <a:xfrm>
            <a:off x="7629099" y="6305266"/>
            <a:ext cx="218364" cy="23201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37614590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78308" y="1725357"/>
            <a:ext cx="8351792" cy="3785652"/>
          </a:xfrm>
          <a:prstGeom prst="rect">
            <a:avLst/>
          </a:prstGeom>
          <a:noFill/>
        </p:spPr>
        <p:txBody>
          <a:bodyPr wrap="square" rtlCol="0">
            <a:spAutoFit/>
          </a:bodyPr>
          <a:lstStyle/>
          <a:p>
            <a:r>
              <a:rPr lang="en-GB" sz="4000" b="1" dirty="0" err="1">
                <a:solidFill>
                  <a:srgbClr val="FFC000"/>
                </a:solidFill>
              </a:rPr>
              <a:t>P</a:t>
            </a:r>
            <a:r>
              <a:rPr lang="en-GB" sz="4000" b="1" dirty="0" err="1" smtClean="0">
                <a:solidFill>
                  <a:srgbClr val="FFC000"/>
                </a:solidFill>
              </a:rPr>
              <a:t>aratext</a:t>
            </a:r>
            <a:r>
              <a:rPr lang="en-GB" sz="4000" b="1" dirty="0">
                <a:solidFill>
                  <a:srgbClr val="FFC000"/>
                </a:solidFill>
              </a:rPr>
              <a:t>: </a:t>
            </a:r>
            <a:r>
              <a:rPr lang="en-GB" sz="4000" b="1" dirty="0">
                <a:solidFill>
                  <a:schemeClr val="bg1"/>
                </a:solidFill>
              </a:rPr>
              <a:t>“a zone between text and off-text, a zone not only of transition but also of transaction: a privileged place...of influence on the public</a:t>
            </a:r>
            <a:r>
              <a:rPr lang="en-GB" sz="4000" b="1" dirty="0" smtClean="0">
                <a:solidFill>
                  <a:schemeClr val="bg1"/>
                </a:solidFill>
              </a:rPr>
              <a:t>....”</a:t>
            </a:r>
            <a:r>
              <a:rPr lang="en-GB" sz="4000" b="1" dirty="0" smtClean="0">
                <a:solidFill>
                  <a:srgbClr val="FFC000"/>
                </a:solidFill>
              </a:rPr>
              <a:t> </a:t>
            </a:r>
          </a:p>
          <a:p>
            <a:endParaRPr lang="en-GB" sz="4000" b="1" dirty="0" smtClean="0">
              <a:solidFill>
                <a:srgbClr val="FFC000"/>
              </a:solidFill>
            </a:endParaRPr>
          </a:p>
          <a:p>
            <a:r>
              <a:rPr lang="en-GB" sz="4000" b="1" dirty="0" smtClean="0">
                <a:solidFill>
                  <a:srgbClr val="FFC000"/>
                </a:solidFill>
              </a:rPr>
              <a:t>Gérard </a:t>
            </a:r>
            <a:r>
              <a:rPr lang="en-GB" sz="4000" b="1" dirty="0" err="1">
                <a:solidFill>
                  <a:srgbClr val="FFC000"/>
                </a:solidFill>
              </a:rPr>
              <a:t>Genette</a:t>
            </a:r>
            <a:r>
              <a:rPr lang="en-GB" sz="4000" b="1" dirty="0">
                <a:solidFill>
                  <a:srgbClr val="FFC000"/>
                </a:solidFill>
              </a:rPr>
              <a:t> </a:t>
            </a:r>
            <a:endParaRPr lang="en-GB" sz="4000" b="1" dirty="0">
              <a:solidFill>
                <a:schemeClr val="bg1"/>
              </a:solidFill>
            </a:endParaRPr>
          </a:p>
        </p:txBody>
      </p:sp>
    </p:spTree>
    <p:extLst>
      <p:ext uri="{BB962C8B-B14F-4D97-AF65-F5344CB8AC3E}">
        <p14:creationId xmlns:p14="http://schemas.microsoft.com/office/powerpoint/2010/main" val="11021753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5479" y="333286"/>
            <a:ext cx="8366334" cy="954107"/>
          </a:xfrm>
          <a:prstGeom prst="rect">
            <a:avLst/>
          </a:prstGeom>
          <a:noFill/>
        </p:spPr>
        <p:txBody>
          <a:bodyPr wrap="square" rtlCol="0">
            <a:spAutoFit/>
          </a:bodyPr>
          <a:lstStyle/>
          <a:p>
            <a:pPr algn="ctr"/>
            <a:r>
              <a:rPr lang="en-GB" sz="2800" b="1" dirty="0">
                <a:solidFill>
                  <a:schemeClr val="bg1"/>
                </a:solidFill>
              </a:rPr>
              <a:t>Joseph Conrad, </a:t>
            </a:r>
            <a:r>
              <a:rPr lang="en-GB" sz="2800" b="1" i="1" dirty="0">
                <a:solidFill>
                  <a:schemeClr val="bg1"/>
                </a:solidFill>
              </a:rPr>
              <a:t>Heart of Darkness</a:t>
            </a:r>
            <a:r>
              <a:rPr lang="en-GB" sz="2800" b="1" dirty="0">
                <a:solidFill>
                  <a:schemeClr val="bg1"/>
                </a:solidFill>
              </a:rPr>
              <a:t> (1899)</a:t>
            </a:r>
          </a:p>
          <a:p>
            <a:pPr algn="ctr"/>
            <a:r>
              <a:rPr lang="en-GB" sz="2800" b="1" dirty="0" smtClean="0">
                <a:solidFill>
                  <a:srgbClr val="FFC000"/>
                </a:solidFill>
              </a:rPr>
              <a:t>↓                                             ↓</a:t>
            </a:r>
            <a:endParaRPr lang="en-GB" sz="2800" b="1" dirty="0">
              <a:solidFill>
                <a:srgbClr val="FFC000"/>
              </a:solidFill>
            </a:endParaRPr>
          </a:p>
        </p:txBody>
      </p:sp>
      <p:sp>
        <p:nvSpPr>
          <p:cNvPr id="6" name="TextBox 5"/>
          <p:cNvSpPr txBox="1"/>
          <p:nvPr/>
        </p:nvSpPr>
        <p:spPr>
          <a:xfrm>
            <a:off x="546548" y="1278249"/>
            <a:ext cx="3497782" cy="2677656"/>
          </a:xfrm>
          <a:prstGeom prst="rect">
            <a:avLst/>
          </a:prstGeom>
          <a:noFill/>
        </p:spPr>
        <p:txBody>
          <a:bodyPr wrap="square" rtlCol="0">
            <a:spAutoFit/>
          </a:bodyPr>
          <a:lstStyle/>
          <a:p>
            <a:r>
              <a:rPr lang="en-GB" sz="2400" b="1" dirty="0">
                <a:solidFill>
                  <a:schemeClr val="bg1"/>
                </a:solidFill>
              </a:rPr>
              <a:t>Chinua Achebe, </a:t>
            </a:r>
            <a:r>
              <a:rPr lang="en-GB" sz="2400" b="1" i="1" dirty="0">
                <a:solidFill>
                  <a:schemeClr val="bg1"/>
                </a:solidFill>
              </a:rPr>
              <a:t>Things Fall Apart</a:t>
            </a:r>
            <a:r>
              <a:rPr lang="en-GB" sz="2400" b="1" dirty="0">
                <a:solidFill>
                  <a:schemeClr val="bg1"/>
                </a:solidFill>
              </a:rPr>
              <a:t> (1958)</a:t>
            </a:r>
          </a:p>
          <a:p>
            <a:r>
              <a:rPr lang="en-GB" sz="2400" b="1" dirty="0">
                <a:solidFill>
                  <a:srgbClr val="FFC000"/>
                </a:solidFill>
              </a:rPr>
              <a:t>↓</a:t>
            </a:r>
          </a:p>
          <a:p>
            <a:r>
              <a:rPr lang="en-GB" sz="2400" b="1" dirty="0">
                <a:solidFill>
                  <a:schemeClr val="bg1"/>
                </a:solidFill>
              </a:rPr>
              <a:t>W.B. Yeats, </a:t>
            </a:r>
          </a:p>
          <a:p>
            <a:r>
              <a:rPr lang="en-GB" sz="2400" b="1" dirty="0">
                <a:solidFill>
                  <a:schemeClr val="bg1"/>
                </a:solidFill>
              </a:rPr>
              <a:t>‘The Second Coming’ (1919</a:t>
            </a:r>
            <a:r>
              <a:rPr lang="en-GB" sz="2400" b="1" dirty="0" smtClean="0">
                <a:solidFill>
                  <a:schemeClr val="bg1"/>
                </a:solidFill>
              </a:rPr>
              <a:t>)</a:t>
            </a:r>
            <a:r>
              <a:rPr lang="en-GB" sz="2400" b="1" dirty="0" smtClean="0"/>
              <a:t>)</a:t>
            </a:r>
          </a:p>
          <a:p>
            <a:pPr lvl="0"/>
            <a:r>
              <a:rPr lang="en-GB" sz="2400" b="1" dirty="0" smtClean="0">
                <a:solidFill>
                  <a:srgbClr val="FFC000"/>
                </a:solidFill>
              </a:rPr>
              <a:t>↓</a:t>
            </a:r>
            <a:endParaRPr lang="en-GB" sz="2400" b="1" dirty="0">
              <a:solidFill>
                <a:srgbClr val="FFC000"/>
              </a:solidFill>
            </a:endParaRPr>
          </a:p>
        </p:txBody>
      </p:sp>
      <p:sp>
        <p:nvSpPr>
          <p:cNvPr id="7" name="TextBox 6"/>
          <p:cNvSpPr txBox="1"/>
          <p:nvPr/>
        </p:nvSpPr>
        <p:spPr>
          <a:xfrm>
            <a:off x="5236278" y="1287393"/>
            <a:ext cx="3321762" cy="2308324"/>
          </a:xfrm>
          <a:prstGeom prst="rect">
            <a:avLst/>
          </a:prstGeom>
          <a:noFill/>
        </p:spPr>
        <p:txBody>
          <a:bodyPr wrap="square" rtlCol="0">
            <a:spAutoFit/>
          </a:bodyPr>
          <a:lstStyle/>
          <a:p>
            <a:pPr algn="r"/>
            <a:r>
              <a:rPr lang="en-GB" sz="2400" b="1" i="1" dirty="0" smtClean="0">
                <a:solidFill>
                  <a:schemeClr val="bg1"/>
                </a:solidFill>
              </a:rPr>
              <a:t>Apocalypse Now </a:t>
            </a:r>
            <a:r>
              <a:rPr lang="en-GB" sz="2400" b="1" dirty="0" smtClean="0">
                <a:solidFill>
                  <a:schemeClr val="bg1"/>
                </a:solidFill>
              </a:rPr>
              <a:t>(Dir. Francis Ford Coppola, 1979)</a:t>
            </a:r>
          </a:p>
          <a:p>
            <a:pPr algn="r"/>
            <a:r>
              <a:rPr lang="en-GB" sz="2400" b="1" dirty="0" smtClean="0">
                <a:solidFill>
                  <a:srgbClr val="FFC000"/>
                </a:solidFill>
              </a:rPr>
              <a:t>↓</a:t>
            </a:r>
          </a:p>
          <a:p>
            <a:pPr algn="r"/>
            <a:r>
              <a:rPr lang="en-GB" sz="2400" b="1" dirty="0" smtClean="0">
                <a:solidFill>
                  <a:schemeClr val="bg1"/>
                </a:solidFill>
              </a:rPr>
              <a:t>Tim O’Brien, </a:t>
            </a:r>
            <a:r>
              <a:rPr lang="en-GB" sz="2400" b="1" i="1" dirty="0" smtClean="0">
                <a:solidFill>
                  <a:schemeClr val="bg1"/>
                </a:solidFill>
              </a:rPr>
              <a:t>The Things They Carried </a:t>
            </a:r>
            <a:r>
              <a:rPr lang="en-GB" sz="2400" b="1" dirty="0" smtClean="0">
                <a:solidFill>
                  <a:schemeClr val="bg1"/>
                </a:solidFill>
              </a:rPr>
              <a:t>(1990)</a:t>
            </a:r>
            <a:endParaRPr lang="en-GB" sz="2400" b="1" dirty="0">
              <a:solidFill>
                <a:schemeClr val="bg1"/>
              </a:solidFill>
            </a:endParaRPr>
          </a:p>
        </p:txBody>
      </p:sp>
      <p:sp>
        <p:nvSpPr>
          <p:cNvPr id="8" name="TextBox 7"/>
          <p:cNvSpPr txBox="1"/>
          <p:nvPr/>
        </p:nvSpPr>
        <p:spPr>
          <a:xfrm>
            <a:off x="432903" y="4067033"/>
            <a:ext cx="5353747" cy="2308324"/>
          </a:xfrm>
          <a:prstGeom prst="rect">
            <a:avLst/>
          </a:prstGeom>
          <a:noFill/>
        </p:spPr>
        <p:txBody>
          <a:bodyPr wrap="square" rtlCol="0">
            <a:spAutoFit/>
          </a:bodyPr>
          <a:lstStyle/>
          <a:p>
            <a:r>
              <a:rPr lang="en-GB" dirty="0">
                <a:solidFill>
                  <a:schemeClr val="bg1"/>
                </a:solidFill>
              </a:rPr>
              <a:t>Turning and turning in the widening gyre   </a:t>
            </a:r>
          </a:p>
          <a:p>
            <a:r>
              <a:rPr lang="en-GB" dirty="0">
                <a:solidFill>
                  <a:schemeClr val="bg1"/>
                </a:solidFill>
              </a:rPr>
              <a:t>The falcon cannot hear the falconer; </a:t>
            </a:r>
          </a:p>
          <a:p>
            <a:r>
              <a:rPr lang="en-GB" dirty="0">
                <a:solidFill>
                  <a:schemeClr val="bg1"/>
                </a:solidFill>
              </a:rPr>
              <a:t>Things fall apart; the centre cannot hold; </a:t>
            </a:r>
          </a:p>
          <a:p>
            <a:r>
              <a:rPr lang="en-GB" dirty="0">
                <a:solidFill>
                  <a:schemeClr val="bg1"/>
                </a:solidFill>
              </a:rPr>
              <a:t>Mere anarchy is loosed upon the world, </a:t>
            </a:r>
          </a:p>
          <a:p>
            <a:r>
              <a:rPr lang="en-GB" dirty="0">
                <a:solidFill>
                  <a:schemeClr val="bg1"/>
                </a:solidFill>
              </a:rPr>
              <a:t>The blood-dimmed tide is loosed, and everywhere   </a:t>
            </a:r>
          </a:p>
          <a:p>
            <a:r>
              <a:rPr lang="en-GB" dirty="0">
                <a:solidFill>
                  <a:schemeClr val="bg1"/>
                </a:solidFill>
              </a:rPr>
              <a:t>The ceremony of innocence is drowned; </a:t>
            </a:r>
          </a:p>
          <a:p>
            <a:r>
              <a:rPr lang="en-GB" dirty="0">
                <a:solidFill>
                  <a:schemeClr val="bg1"/>
                </a:solidFill>
              </a:rPr>
              <a:t>The best lack all conviction, while the worst   </a:t>
            </a:r>
          </a:p>
          <a:p>
            <a:r>
              <a:rPr lang="en-GB" dirty="0">
                <a:solidFill>
                  <a:schemeClr val="bg1"/>
                </a:solidFill>
              </a:rPr>
              <a:t>Are full of passionate intensity. </a:t>
            </a:r>
            <a:endParaRPr lang="en-GB" dirty="0">
              <a:solidFill>
                <a:schemeClr val="bg1"/>
              </a:solidFill>
              <a:effectLst/>
            </a:endParaRPr>
          </a:p>
        </p:txBody>
      </p:sp>
    </p:spTree>
    <p:extLst>
      <p:ext uri="{BB962C8B-B14F-4D97-AF65-F5344CB8AC3E}">
        <p14:creationId xmlns:p14="http://schemas.microsoft.com/office/powerpoint/2010/main" val="182889304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5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2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2388" y="586853"/>
            <a:ext cx="7697337" cy="5509200"/>
          </a:xfrm>
          <a:prstGeom prst="rect">
            <a:avLst/>
          </a:prstGeom>
          <a:noFill/>
        </p:spPr>
        <p:txBody>
          <a:bodyPr wrap="square" rtlCol="0">
            <a:spAutoFit/>
          </a:bodyPr>
          <a:lstStyle/>
          <a:p>
            <a:pPr algn="ctr"/>
            <a:r>
              <a:rPr lang="en-GB" sz="3200" dirty="0" smtClean="0">
                <a:solidFill>
                  <a:schemeClr val="bg1"/>
                </a:solidFill>
              </a:rPr>
              <a:t>Questions:</a:t>
            </a:r>
          </a:p>
          <a:p>
            <a:endParaRPr lang="en-GB" sz="3200" dirty="0">
              <a:solidFill>
                <a:srgbClr val="FFC000"/>
              </a:solidFill>
            </a:endParaRPr>
          </a:p>
          <a:p>
            <a:r>
              <a:rPr lang="en-GB" sz="3200" dirty="0" smtClean="0">
                <a:solidFill>
                  <a:srgbClr val="FFC000"/>
                </a:solidFill>
              </a:rPr>
              <a:t>What are significant about the novel’s </a:t>
            </a:r>
            <a:r>
              <a:rPr lang="en-GB" sz="3200" dirty="0" err="1" smtClean="0">
                <a:solidFill>
                  <a:srgbClr val="FFC000"/>
                </a:solidFill>
              </a:rPr>
              <a:t>paratexts</a:t>
            </a:r>
            <a:r>
              <a:rPr lang="en-GB" sz="3200" dirty="0" smtClean="0">
                <a:solidFill>
                  <a:srgbClr val="FFC000"/>
                </a:solidFill>
              </a:rPr>
              <a:t>? What claims do they make about its literary status and authority?</a:t>
            </a:r>
          </a:p>
          <a:p>
            <a:endParaRPr lang="en-GB" sz="3200" dirty="0">
              <a:solidFill>
                <a:srgbClr val="FFC000"/>
              </a:solidFill>
            </a:endParaRPr>
          </a:p>
          <a:p>
            <a:r>
              <a:rPr lang="en-GB" sz="3200" dirty="0" smtClean="0">
                <a:solidFill>
                  <a:srgbClr val="FFC000"/>
                </a:solidFill>
              </a:rPr>
              <a:t>How does Kingsolver use </a:t>
            </a:r>
            <a:r>
              <a:rPr lang="en-GB" sz="3200" dirty="0" err="1" smtClean="0">
                <a:solidFill>
                  <a:srgbClr val="FFC000"/>
                </a:solidFill>
              </a:rPr>
              <a:t>intertexts</a:t>
            </a:r>
            <a:r>
              <a:rPr lang="en-GB" sz="3200" dirty="0" smtClean="0">
                <a:solidFill>
                  <a:srgbClr val="FFC000"/>
                </a:solidFill>
              </a:rPr>
              <a:t>? How does intertextuality relate to a novel’s relationship to history?</a:t>
            </a:r>
          </a:p>
          <a:p>
            <a:endParaRPr lang="en-GB" sz="3200" dirty="0">
              <a:solidFill>
                <a:srgbClr val="FFC000"/>
              </a:solidFill>
            </a:endParaRPr>
          </a:p>
          <a:p>
            <a:r>
              <a:rPr lang="en-GB" sz="3200" dirty="0" smtClean="0">
                <a:solidFill>
                  <a:srgbClr val="FFC000"/>
                </a:solidFill>
              </a:rPr>
              <a:t>What is the effect of the novel’s polyvocality?</a:t>
            </a:r>
          </a:p>
        </p:txBody>
      </p:sp>
    </p:spTree>
    <p:extLst>
      <p:ext uri="{BB962C8B-B14F-4D97-AF65-F5344CB8AC3E}">
        <p14:creationId xmlns:p14="http://schemas.microsoft.com/office/powerpoint/2010/main" val="26718102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6407" y="1075077"/>
            <a:ext cx="8332149" cy="4524315"/>
          </a:xfrm>
          <a:prstGeom prst="rect">
            <a:avLst/>
          </a:prstGeom>
          <a:noFill/>
        </p:spPr>
        <p:txBody>
          <a:bodyPr wrap="square" rtlCol="0">
            <a:spAutoFit/>
          </a:bodyPr>
          <a:lstStyle/>
          <a:p>
            <a:r>
              <a:rPr lang="en-US" sz="3200" b="1" dirty="0" smtClean="0">
                <a:solidFill>
                  <a:srgbClr val="FFC000"/>
                </a:solidFill>
              </a:rPr>
              <a:t>Africa…is </a:t>
            </a:r>
            <a:r>
              <a:rPr lang="en-US" sz="3200" b="1" dirty="0">
                <a:solidFill>
                  <a:srgbClr val="FFC000"/>
                </a:solidFill>
              </a:rPr>
              <a:t>no historical part of the World; it has no movement or development to </a:t>
            </a:r>
            <a:r>
              <a:rPr lang="en-US" sz="3200" b="1" dirty="0" smtClean="0">
                <a:solidFill>
                  <a:srgbClr val="FFC000"/>
                </a:solidFill>
              </a:rPr>
              <a:t>exhibit…. </a:t>
            </a:r>
            <a:r>
              <a:rPr lang="en-US" sz="3200" b="1" dirty="0" smtClean="0">
                <a:solidFill>
                  <a:srgbClr val="FFC000"/>
                </a:solidFill>
              </a:rPr>
              <a:t>What </a:t>
            </a:r>
            <a:r>
              <a:rPr lang="en-US" sz="3200" b="1" dirty="0">
                <a:solidFill>
                  <a:srgbClr val="FFC000"/>
                </a:solidFill>
              </a:rPr>
              <a:t>we properly understand by Africa, is the Unhistorical, Undeveloped Spirit, still involved in the conditions of mere nature, and which had to be presented here only as on the threshold of the World's </a:t>
            </a:r>
            <a:r>
              <a:rPr lang="en-US" sz="3200" b="1" dirty="0" smtClean="0">
                <a:solidFill>
                  <a:srgbClr val="FFC000"/>
                </a:solidFill>
              </a:rPr>
              <a:t>History.</a:t>
            </a:r>
          </a:p>
          <a:p>
            <a:endParaRPr lang="en-US" sz="3200" b="1" dirty="0">
              <a:solidFill>
                <a:srgbClr val="FFC000"/>
              </a:solidFill>
            </a:endParaRPr>
          </a:p>
          <a:p>
            <a:r>
              <a:rPr lang="en-US" sz="3200" b="1" dirty="0" smtClean="0">
                <a:solidFill>
                  <a:schemeClr val="bg1"/>
                </a:solidFill>
              </a:rPr>
              <a:t>G.W.F. Hegel, </a:t>
            </a:r>
            <a:r>
              <a:rPr lang="en-US" sz="3200" b="1" i="1" dirty="0" smtClean="0">
                <a:solidFill>
                  <a:schemeClr val="bg1"/>
                </a:solidFill>
              </a:rPr>
              <a:t>The Philosophy of History </a:t>
            </a:r>
            <a:r>
              <a:rPr lang="en-US" sz="3200" b="1" dirty="0" smtClean="0">
                <a:solidFill>
                  <a:schemeClr val="bg1"/>
                </a:solidFill>
              </a:rPr>
              <a:t>(1837)</a:t>
            </a:r>
            <a:endParaRPr lang="en-GB" sz="3200" b="1" dirty="0">
              <a:solidFill>
                <a:schemeClr val="bg1"/>
              </a:solidFill>
            </a:endParaRPr>
          </a:p>
        </p:txBody>
      </p:sp>
    </p:spTree>
    <p:extLst>
      <p:ext uri="{BB962C8B-B14F-4D97-AF65-F5344CB8AC3E}">
        <p14:creationId xmlns:p14="http://schemas.microsoft.com/office/powerpoint/2010/main" val="150014787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73466" y="658026"/>
            <a:ext cx="8588522" cy="523220"/>
          </a:xfrm>
          <a:prstGeom prst="rect">
            <a:avLst/>
          </a:prstGeom>
          <a:noFill/>
        </p:spPr>
        <p:txBody>
          <a:bodyPr wrap="square" rtlCol="0">
            <a:spAutoFit/>
          </a:bodyPr>
          <a:lstStyle/>
          <a:p>
            <a:pPr algn="ctr"/>
            <a:r>
              <a:rPr lang="en-GB" sz="2800" b="1" dirty="0">
                <a:solidFill>
                  <a:srgbClr val="FFC000"/>
                </a:solidFill>
              </a:rPr>
              <a:t>Berlin </a:t>
            </a:r>
            <a:r>
              <a:rPr lang="en-GB" sz="2800" b="1" dirty="0" smtClean="0">
                <a:solidFill>
                  <a:srgbClr val="FFC000"/>
                </a:solidFill>
              </a:rPr>
              <a:t>Conference (1884) </a:t>
            </a:r>
            <a:r>
              <a:rPr lang="en-GB" sz="2800" b="1" dirty="0">
                <a:solidFill>
                  <a:srgbClr val="FFC000"/>
                </a:solidFill>
              </a:rPr>
              <a:t>and the Scramble for </a:t>
            </a:r>
            <a:r>
              <a:rPr lang="en-GB" sz="2800" b="1" dirty="0" smtClean="0">
                <a:solidFill>
                  <a:srgbClr val="FFC000"/>
                </a:solidFill>
              </a:rPr>
              <a:t>Africa</a:t>
            </a:r>
          </a:p>
        </p:txBody>
      </p:sp>
      <p:pic>
        <p:nvPicPr>
          <p:cNvPr id="3076" name="Picture 4" descr="http://www.africafederation.net/Kongokonferenz1.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4612" y="1876610"/>
            <a:ext cx="5133396" cy="3947542"/>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45210" y="1662426"/>
            <a:ext cx="3464794" cy="4491239"/>
          </a:xfrm>
          <a:prstGeom prst="rect">
            <a:avLst/>
          </a:prstGeom>
        </p:spPr>
      </p:pic>
    </p:spTree>
    <p:extLst>
      <p:ext uri="{BB962C8B-B14F-4D97-AF65-F5344CB8AC3E}">
        <p14:creationId xmlns:p14="http://schemas.microsoft.com/office/powerpoint/2010/main" val="5686733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1255345" y="-13542"/>
            <a:ext cx="6633310" cy="6885085"/>
          </a:xfrm>
          <a:prstGeom prst="rect">
            <a:avLst/>
          </a:prstGeom>
        </p:spPr>
      </p:pic>
    </p:spTree>
    <p:extLst>
      <p:ext uri="{BB962C8B-B14F-4D97-AF65-F5344CB8AC3E}">
        <p14:creationId xmlns:p14="http://schemas.microsoft.com/office/powerpoint/2010/main" val="18956460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empathosnationenterprises.com/empAthosWebGraphics/AfIndep.gif"/>
          <p:cNvPicPr>
            <a:picLocks noChangeAspect="1" noChangeArrowheads="1"/>
          </p:cNvPicPr>
          <p:nvPr/>
        </p:nvPicPr>
        <p:blipFill>
          <a:blip r:embed="rId2" cstate="print"/>
          <a:srcRect/>
          <a:stretch>
            <a:fillRect/>
          </a:stretch>
        </p:blipFill>
        <p:spPr bwMode="auto">
          <a:xfrm>
            <a:off x="1295400" y="0"/>
            <a:ext cx="6553200" cy="6858000"/>
          </a:xfrm>
          <a:prstGeom prst="rect">
            <a:avLst/>
          </a:prstGeom>
          <a:noFill/>
        </p:spPr>
      </p:pic>
    </p:spTree>
    <p:extLst>
      <p:ext uri="{BB962C8B-B14F-4D97-AF65-F5344CB8AC3E}">
        <p14:creationId xmlns:p14="http://schemas.microsoft.com/office/powerpoint/2010/main" val="239922366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geocurrents.info/wp-content/uploads/2011/09/African-Independence-Map.jpg"/>
          <p:cNvPicPr>
            <a:picLocks noChangeAspect="1" noChangeArrowheads="1"/>
          </p:cNvPicPr>
          <p:nvPr/>
        </p:nvPicPr>
        <p:blipFill>
          <a:blip r:embed="rId2" cstate="print"/>
          <a:srcRect/>
          <a:stretch>
            <a:fillRect/>
          </a:stretch>
        </p:blipFill>
        <p:spPr bwMode="auto">
          <a:xfrm>
            <a:off x="368046" y="0"/>
            <a:ext cx="8407908" cy="6858000"/>
          </a:xfrm>
          <a:prstGeom prst="rect">
            <a:avLst/>
          </a:prstGeom>
          <a:noFill/>
        </p:spPr>
      </p:pic>
    </p:spTree>
    <p:extLst>
      <p:ext uri="{BB962C8B-B14F-4D97-AF65-F5344CB8AC3E}">
        <p14:creationId xmlns:p14="http://schemas.microsoft.com/office/powerpoint/2010/main" val="319238300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6285" y="226741"/>
            <a:ext cx="4687368" cy="5755422"/>
          </a:xfrm>
          <a:prstGeom prst="rect">
            <a:avLst/>
          </a:prstGeom>
          <a:noFill/>
        </p:spPr>
        <p:txBody>
          <a:bodyPr wrap="square" rtlCol="0">
            <a:spAutoFit/>
          </a:bodyPr>
          <a:lstStyle/>
          <a:p>
            <a:r>
              <a:rPr lang="en-GB" sz="2800" b="1" dirty="0" smtClean="0">
                <a:solidFill>
                  <a:srgbClr val="FFC000"/>
                </a:solidFill>
              </a:rPr>
              <a:t>Congo Free State, 1877-1908</a:t>
            </a:r>
          </a:p>
          <a:p>
            <a:endParaRPr lang="en-GB" sz="2000" b="1" dirty="0" smtClean="0">
              <a:solidFill>
                <a:srgbClr val="FFC000"/>
              </a:solidFill>
            </a:endParaRPr>
          </a:p>
          <a:p>
            <a:endParaRPr lang="en-GB" sz="2000" b="1" dirty="0">
              <a:solidFill>
                <a:srgbClr val="FFC000"/>
              </a:solidFill>
            </a:endParaRPr>
          </a:p>
          <a:p>
            <a:r>
              <a:rPr lang="en-GB" sz="2000" b="1" dirty="0" smtClean="0">
                <a:solidFill>
                  <a:srgbClr val="FFC000"/>
                </a:solidFill>
              </a:rPr>
              <a:t>I </a:t>
            </a:r>
            <a:r>
              <a:rPr lang="en-GB" sz="2000" b="1" dirty="0" smtClean="0">
                <a:solidFill>
                  <a:srgbClr val="FFC000"/>
                </a:solidFill>
              </a:rPr>
              <a:t>implored them to place the vast and rich and populous Congo Free State in trust in my hands, so that I might…lift up those twenty-five millions of gentle and harmless blacks out of darkness into light, the light of our blessed Redeemer, the light that streams from his holy Word, the light that makes glorious our noble civilization…lift them up and make them comprehend that they were no longer outcasts and forsaken, but our very brothers in Christ.</a:t>
            </a:r>
          </a:p>
          <a:p>
            <a:endParaRPr lang="en-GB" sz="2000" b="1" dirty="0">
              <a:solidFill>
                <a:srgbClr val="FFC000"/>
              </a:solidFill>
            </a:endParaRPr>
          </a:p>
          <a:p>
            <a:r>
              <a:rPr lang="en-GB" sz="2000" b="1" dirty="0" smtClean="0">
                <a:solidFill>
                  <a:schemeClr val="bg1"/>
                </a:solidFill>
              </a:rPr>
              <a:t>Mark Twain, ‘King Leopold’s Soliloquy’ (1905)</a:t>
            </a:r>
            <a:endParaRPr lang="en-GB" sz="2000" b="1" dirty="0">
              <a:solidFill>
                <a:schemeClr val="bg1"/>
              </a:solidFill>
            </a:endParaRPr>
          </a:p>
        </p:txBody>
      </p:sp>
      <p:pic>
        <p:nvPicPr>
          <p:cNvPr id="1026" name="Picture 2" descr="https://upload.wikimedia.org/wikipedia/commons/8/80/Punch_congo_rubber_cartoo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99523" y="993430"/>
            <a:ext cx="3791784" cy="50023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583454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animEffect transition="in" filter="fade">
                                      <p:cBhvr>
                                        <p:cTn id="7" dur="250"/>
                                        <p:tgtEl>
                                          <p:spTgt spid="4">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xEl>
                                              <p:pRg st="5" end="5"/>
                                            </p:txEl>
                                          </p:spTgt>
                                        </p:tgtEl>
                                        <p:attrNameLst>
                                          <p:attrName>style.visibility</p:attrName>
                                        </p:attrNameLst>
                                      </p:cBhvr>
                                      <p:to>
                                        <p:strVal val="visible"/>
                                      </p:to>
                                    </p:set>
                                    <p:animEffect transition="in" filter="fade">
                                      <p:cBhvr>
                                        <p:cTn id="10" dur="250"/>
                                        <p:tgtEl>
                                          <p:spTgt spid="4">
                                            <p:txEl>
                                              <p:pRg st="5" end="5"/>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026"/>
                                        </p:tgtEl>
                                        <p:attrNameLst>
                                          <p:attrName>style.visibility</p:attrName>
                                        </p:attrNameLst>
                                      </p:cBhvr>
                                      <p:to>
                                        <p:strVal val="visible"/>
                                      </p:to>
                                    </p:set>
                                    <p:animEffect transition="in" filter="fade">
                                      <p:cBhvr>
                                        <p:cTn id="13" dur="25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http://www.enjoyart.com/library/travel_tourism/africa/large/Air-Afrique-Africa-Travel-Giclee-70011.jpg"/>
          <p:cNvPicPr>
            <a:picLocks noChangeAspect="1" noChangeArrowheads="1"/>
          </p:cNvPicPr>
          <p:nvPr/>
        </p:nvPicPr>
        <p:blipFill>
          <a:blip r:embed="rId2" cstate="print"/>
          <a:srcRect/>
          <a:stretch>
            <a:fillRect/>
          </a:stretch>
        </p:blipFill>
        <p:spPr bwMode="auto">
          <a:xfrm>
            <a:off x="0" y="0"/>
            <a:ext cx="4486542" cy="6858000"/>
          </a:xfrm>
          <a:prstGeom prst="rect">
            <a:avLst/>
          </a:prstGeom>
          <a:noFill/>
        </p:spPr>
      </p:pic>
      <p:pic>
        <p:nvPicPr>
          <p:cNvPr id="4" name="Picture 4" descr="http://www.antikbar.co.uk/catalogue/images/PT0101_1_m.jpg">
            <a:hlinkClick r:id="rId3"/>
          </p:cNvPr>
          <p:cNvPicPr>
            <a:picLocks noChangeAspect="1" noChangeArrowheads="1"/>
          </p:cNvPicPr>
          <p:nvPr/>
        </p:nvPicPr>
        <p:blipFill>
          <a:blip r:embed="rId4" cstate="print"/>
          <a:srcRect/>
          <a:stretch>
            <a:fillRect/>
          </a:stretch>
        </p:blipFill>
        <p:spPr bwMode="auto">
          <a:xfrm>
            <a:off x="4486543" y="-9006"/>
            <a:ext cx="4657458" cy="6876011"/>
          </a:xfrm>
          <a:prstGeom prst="rect">
            <a:avLst/>
          </a:prstGeom>
          <a:noFill/>
        </p:spPr>
      </p:pic>
    </p:spTree>
    <p:extLst>
      <p:ext uri="{BB962C8B-B14F-4D97-AF65-F5344CB8AC3E}">
        <p14:creationId xmlns:p14="http://schemas.microsoft.com/office/powerpoint/2010/main" val="1261201694"/>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333606"/>
            <a:ext cx="9143537" cy="4190788"/>
          </a:xfrm>
          <a:prstGeom prst="rect">
            <a:avLst/>
          </a:prstGeom>
        </p:spPr>
      </p:pic>
    </p:spTree>
    <p:extLst>
      <p:ext uri="{BB962C8B-B14F-4D97-AF65-F5344CB8AC3E}">
        <p14:creationId xmlns:p14="http://schemas.microsoft.com/office/powerpoint/2010/main" val="154227017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1145</TotalTime>
  <Words>352</Words>
  <Application>Microsoft Office PowerPoint</Application>
  <PresentationFormat>On-screen Show (4:3)</PresentationFormat>
  <Paragraphs>48</Paragraphs>
  <Slides>16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 Storey</dc:creator>
  <cp:lastModifiedBy>Storey, Mark</cp:lastModifiedBy>
  <cp:revision>71</cp:revision>
  <dcterms:created xsi:type="dcterms:W3CDTF">2016-01-27T13:55:49Z</dcterms:created>
  <dcterms:modified xsi:type="dcterms:W3CDTF">2016-11-30T10:47:19Z</dcterms:modified>
</cp:coreProperties>
</file>