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sldIdLst>
    <p:sldId id="256" r:id="rId2"/>
    <p:sldId id="257" r:id="rId3"/>
    <p:sldId id="280" r:id="rId4"/>
    <p:sldId id="258" r:id="rId5"/>
    <p:sldId id="259" r:id="rId6"/>
    <p:sldId id="260" r:id="rId7"/>
    <p:sldId id="261" r:id="rId8"/>
    <p:sldId id="262" r:id="rId9"/>
    <p:sldId id="265" r:id="rId10"/>
    <p:sldId id="263" r:id="rId11"/>
    <p:sldId id="264" r:id="rId12"/>
    <p:sldId id="266" r:id="rId13"/>
    <p:sldId id="267" r:id="rId14"/>
    <p:sldId id="268" r:id="rId15"/>
    <p:sldId id="269" r:id="rId16"/>
    <p:sldId id="270" r:id="rId17"/>
    <p:sldId id="271" r:id="rId18"/>
    <p:sldId id="279" r:id="rId19"/>
    <p:sldId id="273" r:id="rId20"/>
    <p:sldId id="275" r:id="rId21"/>
    <p:sldId id="272" r:id="rId22"/>
    <p:sldId id="274" r:id="rId23"/>
    <p:sldId id="277" r:id="rId24"/>
    <p:sldId id="278" r:id="rId25"/>
    <p:sldId id="276" r:id="rId26"/>
    <p:sldId id="282" r:id="rId27"/>
    <p:sldId id="283" r:id="rId28"/>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48DCF2-64F1-4B91-B1D2-85B340AF97F8}" v="12" dt="2021-02-19T15:57:46.1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9" autoAdjust="0"/>
    <p:restoredTop sz="94660"/>
  </p:normalViewPr>
  <p:slideViewPr>
    <p:cSldViewPr snapToGrid="0">
      <p:cViewPr varScale="1">
        <p:scale>
          <a:sx n="89" d="100"/>
          <a:sy n="89" d="100"/>
        </p:scale>
        <p:origin x="171" y="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1940792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444115-6CE1-43C6-9BCB-A4AC5869AB58}" type="datetimeFigureOut">
              <a:rPr lang="en-GB" smtClean="0"/>
              <a:t>14/02/2021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3500176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4131541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14661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2605105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27715464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3495081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104341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133160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40991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2868628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444115-6CE1-43C6-9BCB-A4AC5869AB58}" type="datetimeFigureOut">
              <a:rPr lang="en-GB" smtClean="0"/>
              <a:t>14/02/2021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4092332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444115-6CE1-43C6-9BCB-A4AC5869AB58}" type="datetimeFigureOut">
              <a:rPr lang="en-GB" smtClean="0"/>
              <a:t>14/02/2021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73289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416396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819724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02444115-6CE1-43C6-9BCB-A4AC5869AB58}" type="datetimeFigureOut">
              <a:rPr lang="en-GB" smtClean="0"/>
              <a:t>14/02/2021</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2618309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444115-6CE1-43C6-9BCB-A4AC5869AB58}" type="datetimeFigureOut">
              <a:rPr lang="en-GB" smtClean="0"/>
              <a:t>14/02/2021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97A8E4-B913-49C7-B260-D3BACD71595C}" type="slidenum">
              <a:rPr lang="en-GB" smtClean="0"/>
              <a:t>‹#›</a:t>
            </a:fld>
            <a:endParaRPr lang="en-GB"/>
          </a:p>
        </p:txBody>
      </p:sp>
    </p:spTree>
    <p:extLst>
      <p:ext uri="{BB962C8B-B14F-4D97-AF65-F5344CB8AC3E}">
        <p14:creationId xmlns:p14="http://schemas.microsoft.com/office/powerpoint/2010/main" val="3419448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2444115-6CE1-43C6-9BCB-A4AC5869AB58}" type="datetimeFigureOut">
              <a:rPr lang="en-GB" smtClean="0"/>
              <a:t>14/02/2021</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697A8E4-B913-49C7-B260-D3BACD71595C}" type="slidenum">
              <a:rPr lang="en-GB" smtClean="0"/>
              <a:t>‹#›</a:t>
            </a:fld>
            <a:endParaRPr lang="en-GB"/>
          </a:p>
        </p:txBody>
      </p:sp>
    </p:spTree>
    <p:extLst>
      <p:ext uri="{BB962C8B-B14F-4D97-AF65-F5344CB8AC3E}">
        <p14:creationId xmlns:p14="http://schemas.microsoft.com/office/powerpoint/2010/main" val="2784318507"/>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tandfonline.com/doi/full/10.1080/00131857.2020.1811677"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9NJj12tJzqc?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www.vulture.com/2016/10/moonlight-movie-review-barry-jenkins.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61941-B877-4D2C-BEF2-505C0C8EA24B}"/>
              </a:ext>
            </a:extLst>
          </p:cNvPr>
          <p:cNvSpPr>
            <a:spLocks noGrp="1"/>
          </p:cNvSpPr>
          <p:nvPr>
            <p:ph type="ctrTitle"/>
          </p:nvPr>
        </p:nvSpPr>
        <p:spPr>
          <a:xfrm>
            <a:off x="1154955" y="1447800"/>
            <a:ext cx="8983958" cy="3329581"/>
          </a:xfrm>
        </p:spPr>
        <p:txBody>
          <a:bodyPr/>
          <a:lstStyle/>
          <a:p>
            <a:r>
              <a:rPr lang="en-GB" sz="5200" dirty="0"/>
              <a:t>Adolescence II: </a:t>
            </a:r>
            <a:br>
              <a:rPr lang="en-GB" sz="5200" dirty="0"/>
            </a:br>
            <a:r>
              <a:rPr lang="en-GB" sz="5200" dirty="0"/>
              <a:t>Moonlight, dir. Barry Jenkins </a:t>
            </a:r>
            <a:r>
              <a:rPr lang="en-GB" dirty="0"/>
              <a:t> </a:t>
            </a:r>
          </a:p>
        </p:txBody>
      </p:sp>
      <p:sp>
        <p:nvSpPr>
          <p:cNvPr id="3" name="Subtitle 2">
            <a:extLst>
              <a:ext uri="{FF2B5EF4-FFF2-40B4-BE49-F238E27FC236}">
                <a16:creationId xmlns:a16="http://schemas.microsoft.com/office/drawing/2014/main" id="{5AF5A99C-ABE2-46A7-A0D8-58EAE2B621FD}"/>
              </a:ext>
            </a:extLst>
          </p:cNvPr>
          <p:cNvSpPr>
            <a:spLocks noGrp="1"/>
          </p:cNvSpPr>
          <p:nvPr>
            <p:ph type="subTitle" idx="1"/>
          </p:nvPr>
        </p:nvSpPr>
        <p:spPr/>
        <p:txBody>
          <a:bodyPr/>
          <a:lstStyle/>
          <a:p>
            <a:r>
              <a:rPr lang="en-GB" dirty="0"/>
              <a:t>Week 6</a:t>
            </a:r>
          </a:p>
        </p:txBody>
      </p:sp>
    </p:spTree>
    <p:extLst>
      <p:ext uri="{BB962C8B-B14F-4D97-AF65-F5344CB8AC3E}">
        <p14:creationId xmlns:p14="http://schemas.microsoft.com/office/powerpoint/2010/main" val="3156016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AC902-BB07-4D93-A3D8-839CDB64DD5F}"/>
              </a:ext>
            </a:extLst>
          </p:cNvPr>
          <p:cNvSpPr>
            <a:spLocks noGrp="1"/>
          </p:cNvSpPr>
          <p:nvPr>
            <p:ph type="title"/>
          </p:nvPr>
        </p:nvSpPr>
        <p:spPr/>
        <p:txBody>
          <a:bodyPr/>
          <a:lstStyle/>
          <a:p>
            <a:r>
              <a:rPr lang="en-GB" dirty="0"/>
              <a:t>New York Times (cont.)</a:t>
            </a:r>
          </a:p>
        </p:txBody>
      </p:sp>
      <p:sp>
        <p:nvSpPr>
          <p:cNvPr id="3" name="Content Placeholder 2">
            <a:extLst>
              <a:ext uri="{FF2B5EF4-FFF2-40B4-BE49-F238E27FC236}">
                <a16:creationId xmlns:a16="http://schemas.microsoft.com/office/drawing/2014/main" id="{D03FA18C-775D-4313-B6F0-2AB67A2A12A6}"/>
              </a:ext>
            </a:extLst>
          </p:cNvPr>
          <p:cNvSpPr>
            <a:spLocks noGrp="1"/>
          </p:cNvSpPr>
          <p:nvPr>
            <p:ph idx="1"/>
          </p:nvPr>
        </p:nvSpPr>
        <p:spPr>
          <a:xfrm>
            <a:off x="839096" y="1317812"/>
            <a:ext cx="9210757" cy="4930587"/>
          </a:xfrm>
        </p:spPr>
        <p:txBody>
          <a:bodyPr>
            <a:normAutofit fontScale="92500" lnSpcReduction="10000"/>
          </a:bodyPr>
          <a:lstStyle/>
          <a:p>
            <a:pPr algn="l" fontAlgn="base"/>
            <a:r>
              <a:rPr lang="en-GB" b="0" i="0" dirty="0">
                <a:effectLst/>
                <a:latin typeface="nyt-imperial"/>
              </a:rPr>
              <a:t>It had just finished raining, in that swift and furious Miami way, and the director Barry Jenkins and the playwright </a:t>
            </a:r>
            <a:r>
              <a:rPr lang="en-GB" b="0" i="0" dirty="0" err="1">
                <a:effectLst/>
                <a:latin typeface="nyt-imperial"/>
              </a:rPr>
              <a:t>Tarell</a:t>
            </a:r>
            <a:r>
              <a:rPr lang="en-GB" b="0" i="0" dirty="0">
                <a:effectLst/>
                <a:latin typeface="nyt-imperial"/>
              </a:rPr>
              <a:t> Alvin McCraney were heading through the Liberty Square housing projects.</a:t>
            </a:r>
          </a:p>
          <a:p>
            <a:pPr algn="l" fontAlgn="base"/>
            <a:r>
              <a:rPr lang="en-GB" b="0" i="0" dirty="0">
                <a:effectLst/>
                <a:latin typeface="nyt-imperial"/>
              </a:rPr>
              <a:t>The two men strolled past crumpled snack wrappers and empty Olde English beer cans, broken toys and charcoal-</a:t>
            </a:r>
            <a:r>
              <a:rPr lang="en-GB" b="0" i="0" dirty="0" err="1">
                <a:effectLst/>
                <a:latin typeface="nyt-imperial"/>
              </a:rPr>
              <a:t>colored</a:t>
            </a:r>
            <a:r>
              <a:rPr lang="en-GB" b="0" i="0" dirty="0">
                <a:effectLst/>
                <a:latin typeface="nyt-imperial"/>
              </a:rPr>
              <a:t> rat traps.</a:t>
            </a:r>
            <a:r>
              <a:rPr lang="en-GB" b="1" i="0" dirty="0">
                <a:effectLst/>
                <a:latin typeface="nyt-imperial"/>
              </a:rPr>
              <a:t> </a:t>
            </a:r>
            <a:r>
              <a:rPr lang="en-GB" b="0" i="0" dirty="0">
                <a:effectLst/>
                <a:latin typeface="nyt-imperial"/>
              </a:rPr>
              <a:t>[…] He stopped, raised his arms and spread them wide. </a:t>
            </a:r>
          </a:p>
          <a:p>
            <a:r>
              <a:rPr lang="en-GB" b="0" i="0" dirty="0">
                <a:effectLst/>
                <a:latin typeface="nyt-imperial"/>
              </a:rPr>
              <a:t>This is the world of ‘Moonlight,’” he said, smiling, […]. “It’s beautiful, right? When the sun comes out, it just pops.”</a:t>
            </a:r>
          </a:p>
          <a:p>
            <a:r>
              <a:rPr lang="en-GB" b="0" i="0" dirty="0">
                <a:effectLst/>
                <a:latin typeface="nyt-imperial"/>
              </a:rPr>
              <a:t>Mr. McCraney nodded. “It is the confluence of madness and urban blight,” he said. “Yet, it is incredibly beautiful. It is still a </a:t>
            </a:r>
            <a:r>
              <a:rPr lang="en-GB" b="0" i="0" dirty="0" err="1">
                <a:effectLst/>
                <a:latin typeface="nyt-imperial"/>
              </a:rPr>
              <a:t>neighborhood</a:t>
            </a:r>
            <a:r>
              <a:rPr lang="en-GB" b="0" i="0" dirty="0">
                <a:effectLst/>
                <a:latin typeface="nyt-imperial"/>
              </a:rPr>
              <a:t>.”</a:t>
            </a:r>
          </a:p>
          <a:p>
            <a:r>
              <a:rPr lang="en-GB" b="0" i="0" dirty="0">
                <a:effectLst/>
                <a:latin typeface="nyt-imperial"/>
              </a:rPr>
              <a:t>Liberty City, one of the poorest sections of Miami and almost entirely black, is geographically tiny, little more than the housing projects and the blocks surrounding them. But it is also tiny in that particular way that poverty and extreme racial isolation build formidable, and virtually unscalable, walls. Liberty City was not just their </a:t>
            </a:r>
            <a:r>
              <a:rPr lang="en-GB" b="0" i="0" dirty="0" err="1">
                <a:effectLst/>
                <a:latin typeface="nyt-imperial"/>
              </a:rPr>
              <a:t>neighborhood</a:t>
            </a:r>
            <a:r>
              <a:rPr lang="en-GB" b="0" i="0" dirty="0">
                <a:effectLst/>
                <a:latin typeface="nyt-imperial"/>
              </a:rPr>
              <a:t>. It was their universe.</a:t>
            </a:r>
            <a:endParaRPr lang="en-GB" dirty="0"/>
          </a:p>
        </p:txBody>
      </p:sp>
    </p:spTree>
    <p:extLst>
      <p:ext uri="{BB962C8B-B14F-4D97-AF65-F5344CB8AC3E}">
        <p14:creationId xmlns:p14="http://schemas.microsoft.com/office/powerpoint/2010/main" val="1086071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8583C4-2D52-448C-9EB5-038FA447EACE}"/>
              </a:ext>
            </a:extLst>
          </p:cNvPr>
          <p:cNvSpPr>
            <a:spLocks noGrp="1"/>
          </p:cNvSpPr>
          <p:nvPr>
            <p:ph idx="1"/>
          </p:nvPr>
        </p:nvSpPr>
        <p:spPr>
          <a:xfrm>
            <a:off x="650838" y="715384"/>
            <a:ext cx="9251576" cy="5814508"/>
          </a:xfrm>
        </p:spPr>
        <p:txBody>
          <a:bodyPr>
            <a:normAutofit fontScale="92500" lnSpcReduction="20000"/>
          </a:bodyPr>
          <a:lstStyle/>
          <a:p>
            <a:r>
              <a:rPr lang="en-GB" b="0" i="0" dirty="0">
                <a:effectLst/>
                <a:latin typeface="nyt-imperial"/>
              </a:rPr>
              <a:t>Both men were born to mothers who had their first children when they were teenagers. Both saw their mothers become H.I.V. positive after falling victim to the crack epidemic that overtook their community. Both were taken away from their mothers and bounced around; caregivers, related and not, took them in. They both knew what it was like to have the water turned off for lack of payment […]</a:t>
            </a:r>
          </a:p>
          <a:p>
            <a:pPr algn="l" fontAlgn="base"/>
            <a:r>
              <a:rPr lang="en-GB" b="0" i="0" dirty="0">
                <a:effectLst/>
                <a:latin typeface="nyt-imperial"/>
              </a:rPr>
              <a:t>Yet their family members, including their mothers, pushed school and a love of reading; their </a:t>
            </a:r>
            <a:r>
              <a:rPr lang="en-GB" b="0" i="0" dirty="0" err="1">
                <a:effectLst/>
                <a:latin typeface="nyt-imperial"/>
              </a:rPr>
              <a:t>neighbors</a:t>
            </a:r>
            <a:r>
              <a:rPr lang="en-GB" b="0" i="0" dirty="0">
                <a:effectLst/>
                <a:latin typeface="nyt-imperial"/>
              </a:rPr>
              <a:t> and educators fought for them and encouraged their talents. </a:t>
            </a:r>
          </a:p>
          <a:p>
            <a:pPr algn="l" fontAlgn="base"/>
            <a:r>
              <a:rPr lang="en-GB" b="0" i="0" dirty="0">
                <a:effectLst/>
                <a:latin typeface="nyt-imperial"/>
              </a:rPr>
              <a:t>When Mr. McCraney wrote the screenplay, it was 2003. He had just graduated from DePaul University in Chicago and was headed to the Yale University School of Drama […] </a:t>
            </a:r>
          </a:p>
          <a:p>
            <a:pPr algn="l" fontAlgn="base"/>
            <a:r>
              <a:rPr lang="en-GB" b="0" i="0" dirty="0">
                <a:effectLst/>
                <a:latin typeface="nyt-imperial"/>
              </a:rPr>
              <a:t>Then his mother died of AIDS. She had gotten clean by then, but there was no reconciliation like the one that plays out in the movie between Chiron, the main character, and his mother.</a:t>
            </a:r>
          </a:p>
          <a:p>
            <a:pPr algn="l" fontAlgn="base"/>
            <a:r>
              <a:rPr lang="en-GB" b="0" i="0" dirty="0">
                <a:effectLst/>
                <a:latin typeface="nyt-imperial"/>
              </a:rPr>
              <a:t>“Since 13, I’ve kind of been wading through that water and finally, to get to the arrival of her death, was sort of surprisingly calm,” he said. “But then, I started to continuously have these memories, thoughts of growing up in Miami and my mother in that time. I had bad guilt for not being at her bedside when she died, terrible guilt about not asking her the questions you always regret not asking your parents when they pass away.”</a:t>
            </a:r>
          </a:p>
          <a:p>
            <a:pPr algn="l" fontAlgn="base"/>
            <a:r>
              <a:rPr lang="en-GB" b="0" i="0" dirty="0">
                <a:effectLst/>
                <a:latin typeface="nyt-imperial"/>
              </a:rPr>
              <a:t>“I just started writing those thoughts down,” he said. “I was a 22-year-old mourner. I was crying my way through it.”</a:t>
            </a:r>
          </a:p>
          <a:p>
            <a:pPr algn="l" fontAlgn="base"/>
            <a:r>
              <a:rPr lang="en-GB" b="0" i="0" dirty="0">
                <a:effectLst/>
                <a:latin typeface="nyt-imperial"/>
              </a:rPr>
              <a:t>Juan: “I hated my mother too. / But I sure do miss her now. / That’s all I’m going to say on that.”</a:t>
            </a:r>
          </a:p>
          <a:p>
            <a:endParaRPr lang="en-GB" dirty="0"/>
          </a:p>
        </p:txBody>
      </p:sp>
    </p:spTree>
    <p:extLst>
      <p:ext uri="{BB962C8B-B14F-4D97-AF65-F5344CB8AC3E}">
        <p14:creationId xmlns:p14="http://schemas.microsoft.com/office/powerpoint/2010/main" val="1635622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A59130-EBA0-4E37-9839-B579962AB68C}"/>
              </a:ext>
            </a:extLst>
          </p:cNvPr>
          <p:cNvSpPr>
            <a:spLocks noGrp="1"/>
          </p:cNvSpPr>
          <p:nvPr>
            <p:ph idx="1"/>
          </p:nvPr>
        </p:nvSpPr>
        <p:spPr>
          <a:xfrm>
            <a:off x="575534" y="473336"/>
            <a:ext cx="9474319" cy="5775063"/>
          </a:xfrm>
        </p:spPr>
        <p:txBody>
          <a:bodyPr>
            <a:normAutofit fontScale="92500" lnSpcReduction="20000"/>
          </a:bodyPr>
          <a:lstStyle/>
          <a:p>
            <a:pPr algn="l" fontAlgn="base"/>
            <a:r>
              <a:rPr lang="en-GB" b="0" i="0" dirty="0">
                <a:effectLst/>
                <a:latin typeface="nyt-imperial"/>
              </a:rPr>
              <a:t>Their memories unknowingly reflect Liberty Square’s original idealism when it opened in 1937. One of the first federal public housing projects for black people, Liberty Square had indoor plumbing and electricity — a rarity — and attracted middle-class </a:t>
            </a:r>
            <a:r>
              <a:rPr lang="en-GB" b="0" i="0" dirty="0" err="1">
                <a:effectLst/>
                <a:latin typeface="nyt-imperial"/>
              </a:rPr>
              <a:t>strivers</a:t>
            </a:r>
            <a:r>
              <a:rPr lang="en-GB" b="0" i="0" dirty="0">
                <a:effectLst/>
                <a:latin typeface="nyt-imperial"/>
              </a:rPr>
              <a:t> who had been hemmed into substandard segregated </a:t>
            </a:r>
            <a:r>
              <a:rPr lang="en-GB" b="0" i="0" dirty="0" err="1">
                <a:effectLst/>
                <a:latin typeface="nyt-imperial"/>
              </a:rPr>
              <a:t>neighborhoods</a:t>
            </a:r>
            <a:r>
              <a:rPr lang="en-GB" b="0" i="0" dirty="0">
                <a:effectLst/>
                <a:latin typeface="nyt-imperial"/>
              </a:rPr>
              <a:t>. The community was proud and close-knit, though it was literally walled off from a white </a:t>
            </a:r>
            <a:r>
              <a:rPr lang="en-GB" b="0" i="0" dirty="0" err="1">
                <a:effectLst/>
                <a:latin typeface="nyt-imperial"/>
              </a:rPr>
              <a:t>neighborhood</a:t>
            </a:r>
            <a:r>
              <a:rPr lang="en-GB" b="0" i="0" dirty="0">
                <a:effectLst/>
                <a:latin typeface="nyt-imperial"/>
              </a:rPr>
              <a:t> by a concrete border.</a:t>
            </a:r>
          </a:p>
          <a:p>
            <a:pPr algn="l" fontAlgn="base"/>
            <a:r>
              <a:rPr lang="en-GB" b="0" i="0" dirty="0">
                <a:effectLst/>
                <a:latin typeface="nyt-imperial"/>
              </a:rPr>
              <a:t>And then, as is the history of this country, Liberty City was sabotaged by racist urban renewal policy and official neglect. The city rammed an Interstate through a nearby low-income black </a:t>
            </a:r>
            <a:r>
              <a:rPr lang="en-GB" b="0" i="0" dirty="0" err="1">
                <a:effectLst/>
                <a:latin typeface="nyt-imperial"/>
              </a:rPr>
              <a:t>neighborhood</a:t>
            </a:r>
            <a:r>
              <a:rPr lang="en-GB" b="0" i="0" dirty="0">
                <a:effectLst/>
                <a:latin typeface="nyt-imperial"/>
              </a:rPr>
              <a:t>, displacing those residents and flooding Liberty City with poverty and few resources to deal with it. […] Businesses fled, as did much of the black middle class, leaving behind those with no resources to go.</a:t>
            </a:r>
          </a:p>
          <a:p>
            <a:pPr algn="l" fontAlgn="base"/>
            <a:r>
              <a:rPr lang="en-GB" b="0" i="0" dirty="0">
                <a:effectLst/>
                <a:latin typeface="nyt-imperial"/>
              </a:rPr>
              <a:t>“Very, very slowly certain areas of the </a:t>
            </a:r>
            <a:r>
              <a:rPr lang="en-GB" b="0" i="0" dirty="0" err="1">
                <a:effectLst/>
                <a:latin typeface="nyt-imperial"/>
              </a:rPr>
              <a:t>neighborhood</a:t>
            </a:r>
            <a:r>
              <a:rPr lang="en-GB" b="0" i="0" dirty="0">
                <a:effectLst/>
                <a:latin typeface="nyt-imperial"/>
              </a:rPr>
              <a:t> began to be off limits,” Mr. Jenkins said. “I just remember this moment where it went from being this thing where you could wander anywhere, almost like Huck Finn, to places you had to avoid.”</a:t>
            </a:r>
            <a:endParaRPr lang="en-GB" dirty="0">
              <a:latin typeface="nyt-imperial"/>
            </a:endParaRPr>
          </a:p>
          <a:p>
            <a:pPr algn="l" fontAlgn="base"/>
            <a:r>
              <a:rPr lang="en-GB" b="0" i="0" dirty="0">
                <a:effectLst/>
                <a:latin typeface="nyt-imperial"/>
              </a:rPr>
              <a:t>“My mom went through so many things,” Mr. Jenkins said. Like Mr. McCraney’s mother, she had been sexually abused, and she had gotten pregnant as a teenager, but she still went on to find work as a nurse’s aide and raise her older children before succumbing to addiction. “She beat all these things, and she couldn’t beat this. And I think she had held on for so long and eventually you break, and I think crack cocaine filled that break.</a:t>
            </a:r>
          </a:p>
          <a:p>
            <a:pPr algn="l" fontAlgn="base"/>
            <a:r>
              <a:rPr lang="en-GB" b="0" i="0" dirty="0">
                <a:effectLst/>
                <a:latin typeface="nyt-imperial"/>
              </a:rPr>
              <a:t>“I don’t judge her. And the beauty in that is that when I create these characters when I’m on set, I’m not judging them either.”</a:t>
            </a:r>
          </a:p>
          <a:p>
            <a:pPr algn="l" fontAlgn="base"/>
            <a:endParaRPr lang="en-GB" b="0" i="0" dirty="0">
              <a:effectLst/>
              <a:latin typeface="nyt-imperial"/>
            </a:endParaRPr>
          </a:p>
          <a:p>
            <a:endParaRPr lang="en-GB" dirty="0"/>
          </a:p>
        </p:txBody>
      </p:sp>
    </p:spTree>
    <p:extLst>
      <p:ext uri="{BB962C8B-B14F-4D97-AF65-F5344CB8AC3E}">
        <p14:creationId xmlns:p14="http://schemas.microsoft.com/office/powerpoint/2010/main" val="1069006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257A77-0814-49F9-A2F9-C5E16F3756AD}"/>
              </a:ext>
            </a:extLst>
          </p:cNvPr>
          <p:cNvSpPr>
            <a:spLocks noGrp="1"/>
          </p:cNvSpPr>
          <p:nvPr>
            <p:ph idx="1"/>
          </p:nvPr>
        </p:nvSpPr>
        <p:spPr>
          <a:xfrm>
            <a:off x="650838" y="570156"/>
            <a:ext cx="9399015" cy="5678244"/>
          </a:xfrm>
        </p:spPr>
        <p:txBody>
          <a:bodyPr>
            <a:normAutofit/>
          </a:bodyPr>
          <a:lstStyle/>
          <a:p>
            <a:r>
              <a:rPr lang="en-GB" b="0" i="0" dirty="0">
                <a:effectLst/>
                <a:latin typeface="nyt-imperial"/>
              </a:rPr>
              <a:t>Juan is </a:t>
            </a:r>
            <a:r>
              <a:rPr lang="en-GB" b="0" i="0" dirty="0" err="1">
                <a:effectLst/>
                <a:latin typeface="nyt-imperial"/>
              </a:rPr>
              <a:t>modeled</a:t>
            </a:r>
            <a:r>
              <a:rPr lang="en-GB" b="0" i="0" dirty="0">
                <a:effectLst/>
                <a:latin typeface="nyt-imperial"/>
              </a:rPr>
              <a:t> after Blue, the father of Mr. McCraney’s younger brother. As a child, Mr. McCraney looked up to him. Blue was Mr. McCraney’s defender, the person who made sure he had nice clothes, kept the boy’s mother from spanking him and taught him to make salmon croquettes. But when Mr. McCraney was about 6, Blue was shot and killed, and shortly after, the devastated child witnessed his grieving mother overdose on drugs.</a:t>
            </a:r>
          </a:p>
          <a:p>
            <a:r>
              <a:rPr lang="en-GB" b="0" i="0" dirty="0">
                <a:effectLst/>
                <a:latin typeface="nyt-imperial"/>
              </a:rPr>
              <a:t>“I do know the dope boy on the corner sometimes goes out and gets bread for the family that doesn’t have it, and equally there are boys on the corner who aren’t selling dope who do terrible things to the community, too,” Mr. McCraney said. “Those stories are all true, and we have to embrace them. If we don’t tell those stories, we lose who we are.”</a:t>
            </a:r>
            <a:endParaRPr lang="en-GB" dirty="0">
              <a:latin typeface="nyt-imperial"/>
            </a:endParaRPr>
          </a:p>
          <a:p>
            <a:endParaRPr lang="en-GB" dirty="0"/>
          </a:p>
        </p:txBody>
      </p:sp>
    </p:spTree>
    <p:extLst>
      <p:ext uri="{BB962C8B-B14F-4D97-AF65-F5344CB8AC3E}">
        <p14:creationId xmlns:p14="http://schemas.microsoft.com/office/powerpoint/2010/main" val="166894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EE1DAC-CF4C-421B-8AB5-0D4728F1BEE6}"/>
              </a:ext>
            </a:extLst>
          </p:cNvPr>
          <p:cNvSpPr>
            <a:spLocks noGrp="1"/>
          </p:cNvSpPr>
          <p:nvPr>
            <p:ph idx="1"/>
          </p:nvPr>
        </p:nvSpPr>
        <p:spPr>
          <a:xfrm>
            <a:off x="597050" y="408792"/>
            <a:ext cx="9452804" cy="5839608"/>
          </a:xfrm>
        </p:spPr>
        <p:txBody>
          <a:bodyPr>
            <a:normAutofit/>
          </a:bodyPr>
          <a:lstStyle/>
          <a:p>
            <a:pPr algn="l" fontAlgn="base"/>
            <a:r>
              <a:rPr lang="en-GB" b="0" i="0" dirty="0">
                <a:effectLst/>
                <a:latin typeface="nyt-imperial"/>
              </a:rPr>
              <a:t>Mr. McCraney recalls an assignment in college where students were asked to write a monologue about their happiest childhood experience. / “I was like: ‘O.K., great. Everybody is going to come in with the time Dad took them pony riding,’” he said, mock rolling his eyes.</a:t>
            </a:r>
          </a:p>
          <a:p>
            <a:pPr algn="l" fontAlgn="base"/>
            <a:r>
              <a:rPr lang="en-GB" b="0" i="0" dirty="0">
                <a:effectLst/>
                <a:latin typeface="nyt-imperial"/>
              </a:rPr>
              <a:t>Still some of his happiest moments were with Blue. “So, I wrote about the time a drug dealer got off his crate and taught me how to ride a bike.”</a:t>
            </a:r>
          </a:p>
          <a:p>
            <a:pPr algn="l" fontAlgn="base"/>
            <a:r>
              <a:rPr lang="en-GB" b="0" i="0" dirty="0">
                <a:effectLst/>
                <a:latin typeface="nyt-imperial"/>
              </a:rPr>
              <a:t>“And I just remember the kind of shock and awe on people’s faces,” he said. “It hurt me. It embarrassed me, and I wasn’t embarrassed because of him or the situation. I was embarrassed because it felt like again me putting on exhibition for mostly white privileged people a world they had never seen.”</a:t>
            </a:r>
          </a:p>
          <a:p>
            <a:pPr algn="l" fontAlgn="base"/>
            <a:r>
              <a:rPr lang="en-GB" dirty="0">
                <a:latin typeface="nyt-imperial"/>
              </a:rPr>
              <a:t>But Blue, his mother’s boyfriend, was shot and killed. </a:t>
            </a:r>
            <a:r>
              <a:rPr lang="en-GB" dirty="0" err="1">
                <a:latin typeface="nyt-imperial"/>
              </a:rPr>
              <a:t>Tarell</a:t>
            </a:r>
            <a:r>
              <a:rPr lang="en-GB" dirty="0">
                <a:latin typeface="nyt-imperial"/>
              </a:rPr>
              <a:t> came back from a weekend away from the project, aged about 6 or 7 to the news. </a:t>
            </a:r>
          </a:p>
          <a:p>
            <a:pPr algn="l" fontAlgn="base"/>
            <a:r>
              <a:rPr lang="en-GB" b="0" i="0" dirty="0">
                <a:effectLst/>
                <a:latin typeface="GuardianTextEgyptian"/>
              </a:rPr>
              <a:t>He was thinking: “This is something you have to remember. This is a very strong lesson for you. The good things in your life are not always. If you go away for the weekend, if you don’t pay proper attention, you will come back and they won’t be here.”</a:t>
            </a:r>
            <a:endParaRPr lang="en-GB" dirty="0">
              <a:latin typeface="nyt-imperial"/>
            </a:endParaRPr>
          </a:p>
          <a:p>
            <a:pPr algn="l" fontAlgn="base"/>
            <a:endParaRPr lang="en-GB" b="0" i="0" dirty="0">
              <a:effectLst/>
              <a:latin typeface="nyt-imperial"/>
            </a:endParaRPr>
          </a:p>
          <a:p>
            <a:pPr algn="l" fontAlgn="base"/>
            <a:endParaRPr lang="en-GB" b="0" i="0" dirty="0">
              <a:effectLst/>
              <a:latin typeface="nyt-imperial"/>
            </a:endParaRPr>
          </a:p>
        </p:txBody>
      </p:sp>
    </p:spTree>
    <p:extLst>
      <p:ext uri="{BB962C8B-B14F-4D97-AF65-F5344CB8AC3E}">
        <p14:creationId xmlns:p14="http://schemas.microsoft.com/office/powerpoint/2010/main" val="802173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1013B5-3D05-4E3D-9E1F-1D617E5E9B11}"/>
              </a:ext>
            </a:extLst>
          </p:cNvPr>
          <p:cNvSpPr>
            <a:spLocks noGrp="1"/>
          </p:cNvSpPr>
          <p:nvPr>
            <p:ph idx="1"/>
          </p:nvPr>
        </p:nvSpPr>
        <p:spPr>
          <a:xfrm>
            <a:off x="537883" y="247427"/>
            <a:ext cx="9512952" cy="5984836"/>
          </a:xfrm>
        </p:spPr>
        <p:txBody>
          <a:bodyPr>
            <a:normAutofit/>
          </a:bodyPr>
          <a:lstStyle/>
          <a:p>
            <a:pPr marL="0" indent="0">
              <a:buNone/>
            </a:pPr>
            <a:r>
              <a:rPr lang="en-GB" dirty="0">
                <a:latin typeface="GuardianTextEgyptian"/>
              </a:rPr>
              <a:t>McCraney </a:t>
            </a:r>
            <a:r>
              <a:rPr lang="en-GB" dirty="0" err="1">
                <a:latin typeface="GuardianTextEgyptian"/>
              </a:rPr>
              <a:t>interviewd</a:t>
            </a:r>
            <a:r>
              <a:rPr lang="en-GB" dirty="0">
                <a:latin typeface="GuardianTextEgyptian"/>
              </a:rPr>
              <a:t> in the </a:t>
            </a:r>
            <a:r>
              <a:rPr lang="en-GB" b="0" i="1" dirty="0" err="1">
                <a:effectLst/>
                <a:latin typeface="GuardianTextEgyptian"/>
              </a:rPr>
              <a:t>The</a:t>
            </a:r>
            <a:r>
              <a:rPr lang="en-GB" b="0" i="1" dirty="0">
                <a:effectLst/>
                <a:latin typeface="GuardianTextEgyptian"/>
              </a:rPr>
              <a:t> Observer</a:t>
            </a:r>
            <a:r>
              <a:rPr lang="en-GB" b="0" dirty="0">
                <a:effectLst/>
                <a:latin typeface="GuardianTextEgyptian"/>
              </a:rPr>
              <a:t>, 5 February 2017</a:t>
            </a:r>
            <a:endParaRPr lang="en-GB" b="0" i="1" dirty="0">
              <a:effectLst/>
              <a:latin typeface="GuardianTextEgyptian"/>
            </a:endParaRPr>
          </a:p>
          <a:p>
            <a:r>
              <a:rPr lang="en-GB" b="0" i="0" dirty="0">
                <a:effectLst/>
                <a:latin typeface="GuardianTextEgyptian"/>
              </a:rPr>
              <a:t>He wrote the script not in anger, he says, or only in grief or guilt, though he felt both of those emotions. He wrote it in panic. “The panic came from there being a whole other part of me that wasn’t being accessed in the work I was doing,” he says. “At Yale I was around white people most of the time, people who came mostly from supportive families, people who didn’t grow up with drug addicts. All of the things that were still keeping me awake every night, these feelings that I was still this kid back in eighth grade, were in that other place, a big part of which had just died.”</a:t>
            </a:r>
          </a:p>
          <a:p>
            <a:pPr algn="l" fontAlgn="base"/>
            <a:r>
              <a:rPr lang="en-GB" b="0" i="0" dirty="0">
                <a:effectLst/>
                <a:latin typeface="GuardianTextEgyptian"/>
              </a:rPr>
              <a:t>He was thinking, too, about role models. People told him he had been lucky to have been taken up by August </a:t>
            </a:r>
            <a:r>
              <a:rPr lang="en-GB" dirty="0">
                <a:latin typeface="GuardianTextEgyptian"/>
              </a:rPr>
              <a:t>Wilson, </a:t>
            </a:r>
            <a:r>
              <a:rPr lang="en-GB" b="0" i="0" dirty="0">
                <a:effectLst/>
                <a:latin typeface="GuardianTextEgyptian"/>
              </a:rPr>
              <a:t>to be cast by Peter Brook, and he knew that was true, but he knew also that his role models weren’t only in theatre. One of them, Blue, was a drug dealer, but a good man. “The question kept coming to me: ‘Why didn’t </a:t>
            </a:r>
            <a:r>
              <a:rPr lang="en-GB" b="0" i="1" dirty="0">
                <a:effectLst/>
                <a:latin typeface="inherit"/>
              </a:rPr>
              <a:t>I</a:t>
            </a:r>
            <a:r>
              <a:rPr lang="en-GB" b="0" i="0" dirty="0">
                <a:effectLst/>
                <a:latin typeface="GuardianTextEgyptian"/>
              </a:rPr>
              <a:t> become a drug dealer?’ It was in many ways the obvious choice, growing up here.”</a:t>
            </a:r>
          </a:p>
          <a:p>
            <a:pPr algn="l" fontAlgn="base"/>
            <a:r>
              <a:rPr lang="en-GB" b="0" i="0" dirty="0">
                <a:effectLst/>
                <a:latin typeface="GuardianTextEgyptian"/>
              </a:rPr>
              <a:t>The script he wrote mapped out some of that territory. He wrote it fast, 60-odd typed pages that confronted his mother’s decline, the brutality of the childhood bullying he experienced – he was hit with bricks, lost several teeth – as well as the moments of grace he achieved with Blue, and the transcendence of a solitary sexual encounter with his only true childhood friend.</a:t>
            </a:r>
            <a:endParaRPr lang="en-GB" dirty="0"/>
          </a:p>
        </p:txBody>
      </p:sp>
    </p:spTree>
    <p:extLst>
      <p:ext uri="{BB962C8B-B14F-4D97-AF65-F5344CB8AC3E}">
        <p14:creationId xmlns:p14="http://schemas.microsoft.com/office/powerpoint/2010/main" val="2867927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06306-B505-414E-8594-11B81BA71C33}"/>
              </a:ext>
            </a:extLst>
          </p:cNvPr>
          <p:cNvSpPr>
            <a:spLocks noGrp="1"/>
          </p:cNvSpPr>
          <p:nvPr>
            <p:ph type="title"/>
          </p:nvPr>
        </p:nvSpPr>
        <p:spPr/>
        <p:txBody>
          <a:bodyPr/>
          <a:lstStyle/>
          <a:p>
            <a:r>
              <a:rPr lang="en-GB" dirty="0"/>
              <a:t>Black queer adolescence </a:t>
            </a:r>
          </a:p>
        </p:txBody>
      </p:sp>
      <p:sp>
        <p:nvSpPr>
          <p:cNvPr id="3" name="Content Placeholder 2">
            <a:extLst>
              <a:ext uri="{FF2B5EF4-FFF2-40B4-BE49-F238E27FC236}">
                <a16:creationId xmlns:a16="http://schemas.microsoft.com/office/drawing/2014/main" id="{BEA344B2-D263-4745-B40E-70DD38946F4C}"/>
              </a:ext>
            </a:extLst>
          </p:cNvPr>
          <p:cNvSpPr>
            <a:spLocks noGrp="1"/>
          </p:cNvSpPr>
          <p:nvPr>
            <p:ph idx="1"/>
          </p:nvPr>
        </p:nvSpPr>
        <p:spPr>
          <a:xfrm>
            <a:off x="828340" y="1468419"/>
            <a:ext cx="9515138" cy="5029199"/>
          </a:xfrm>
        </p:spPr>
        <p:txBody>
          <a:bodyPr>
            <a:normAutofit fontScale="92500" lnSpcReduction="20000"/>
          </a:bodyPr>
          <a:lstStyle/>
          <a:p>
            <a:r>
              <a:rPr lang="en-GB" dirty="0"/>
              <a:t>Franklin-Phipps and Smithers (2020) have argued that “Black queer adolescents have limited opportunities to imagine themselves in affirming ways [due to the </a:t>
            </a:r>
            <a:r>
              <a:rPr lang="en-GB" dirty="0" err="1"/>
              <a:t>domninant</a:t>
            </a:r>
            <a:r>
              <a:rPr lang="en-GB" dirty="0"/>
              <a:t> images of popular media (Shotwell, 2011)].” (1) </a:t>
            </a:r>
          </a:p>
          <a:p>
            <a:r>
              <a:rPr lang="en-GB" dirty="0"/>
              <a:t>Robert Randolph, writing in </a:t>
            </a:r>
            <a:r>
              <a:rPr lang="en-GB" i="1" dirty="0"/>
              <a:t>Queer Studies in Media &amp; Pop Culture </a:t>
            </a:r>
            <a:r>
              <a:rPr lang="en-GB" dirty="0"/>
              <a:t>as a Black queer man, seems to concur: </a:t>
            </a:r>
          </a:p>
          <a:p>
            <a:pPr lvl="1"/>
            <a:r>
              <a:rPr lang="en-GB" dirty="0"/>
              <a:t>“I</a:t>
            </a:r>
            <a:r>
              <a:rPr lang="en-GB" b="0" i="0" dirty="0">
                <a:effectLst/>
                <a:latin typeface="Open Sans"/>
              </a:rPr>
              <a:t>t is always a strange sensation seeing oneself on the screen. If you are a straight white man, then this sensation is probably common and pedestrian. If you are a queer black man, then the sensation is arresting and reflective, and no film in recent memory has captured the black queer imagination the way that Moonlight has.”</a:t>
            </a:r>
            <a:endParaRPr lang="en-GB" dirty="0"/>
          </a:p>
          <a:p>
            <a:r>
              <a:rPr lang="en-GB" dirty="0"/>
              <a:t>Instead, they argue, “dominant structures and cultures encourage [Black queer adolescents] to imagine themselves in ways that cohere to oppressive systems that deny their subjectivity.”</a:t>
            </a:r>
          </a:p>
          <a:p>
            <a:r>
              <a:rPr lang="en-GB" dirty="0"/>
              <a:t>Kara Keeling (2007) writes, ‘as living images, our senses are conditioned to accommodate oppression and exploitation, even our own’ (p. 15).</a:t>
            </a:r>
          </a:p>
          <a:p>
            <a:r>
              <a:rPr lang="en-GB" dirty="0"/>
              <a:t>Franklin-Phipps and Smithers: educational institutions are complicit in the production of minoritized subjects as lacking, problems to be fixed, and/or nothing at all (</a:t>
            </a:r>
            <a:r>
              <a:rPr lang="en-GB" dirty="0" err="1"/>
              <a:t>Anyon</a:t>
            </a:r>
            <a:r>
              <a:rPr lang="en-GB" dirty="0"/>
              <a:t>, 1981; Dumas, 2014; la </a:t>
            </a:r>
            <a:r>
              <a:rPr lang="en-GB" dirty="0" err="1"/>
              <a:t>paperson</a:t>
            </a:r>
            <a:r>
              <a:rPr lang="en-GB" dirty="0"/>
              <a:t>, 2017; Ringrose, 2011)</a:t>
            </a:r>
          </a:p>
        </p:txBody>
      </p:sp>
    </p:spTree>
    <p:extLst>
      <p:ext uri="{BB962C8B-B14F-4D97-AF65-F5344CB8AC3E}">
        <p14:creationId xmlns:p14="http://schemas.microsoft.com/office/powerpoint/2010/main" val="98383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2985D-ADE4-4879-93F0-963E1CA64BFE}"/>
              </a:ext>
            </a:extLst>
          </p:cNvPr>
          <p:cNvSpPr>
            <a:spLocks noGrp="1"/>
          </p:cNvSpPr>
          <p:nvPr>
            <p:ph type="title"/>
          </p:nvPr>
        </p:nvSpPr>
        <p:spPr>
          <a:xfrm>
            <a:off x="646112" y="452718"/>
            <a:ext cx="8702284" cy="848957"/>
          </a:xfrm>
        </p:spPr>
        <p:txBody>
          <a:bodyPr/>
          <a:lstStyle/>
          <a:p>
            <a:r>
              <a:rPr lang="en-GB" dirty="0"/>
              <a:t>Franklin-Phipps and Smithers, 2</a:t>
            </a:r>
          </a:p>
        </p:txBody>
      </p:sp>
      <p:sp>
        <p:nvSpPr>
          <p:cNvPr id="3" name="Content Placeholder 2">
            <a:extLst>
              <a:ext uri="{FF2B5EF4-FFF2-40B4-BE49-F238E27FC236}">
                <a16:creationId xmlns:a16="http://schemas.microsoft.com/office/drawing/2014/main" id="{C0FD3254-EBB4-41BA-9B9B-611964510D11}"/>
              </a:ext>
            </a:extLst>
          </p:cNvPr>
          <p:cNvSpPr>
            <a:spLocks noGrp="1"/>
          </p:cNvSpPr>
          <p:nvPr>
            <p:ph idx="1"/>
          </p:nvPr>
        </p:nvSpPr>
        <p:spPr>
          <a:xfrm>
            <a:off x="925158" y="1457662"/>
            <a:ext cx="9124695" cy="4790738"/>
          </a:xfrm>
        </p:spPr>
        <p:txBody>
          <a:bodyPr>
            <a:normAutofit/>
          </a:bodyPr>
          <a:lstStyle/>
          <a:p>
            <a:r>
              <a:rPr lang="en-GB" dirty="0"/>
              <a:t>In presenting “single mothers, drug dealers, and queer boys”, </a:t>
            </a:r>
            <a:r>
              <a:rPr lang="en-GB" i="1" dirty="0"/>
              <a:t>Moonlight</a:t>
            </a:r>
            <a:r>
              <a:rPr lang="en-GB" dirty="0"/>
              <a:t> presents bodies and social locations largely absented from the archives (</a:t>
            </a:r>
            <a:r>
              <a:rPr lang="en-GB" dirty="0" err="1"/>
              <a:t>Campt</a:t>
            </a:r>
            <a:r>
              <a:rPr lang="en-GB" dirty="0"/>
              <a:t>, 2017) and rarely represented beyond uncritical examples of social pathology, a contrast to the category of the human (Wynter, 2003). </a:t>
            </a:r>
          </a:p>
          <a:p>
            <a:r>
              <a:rPr lang="en-GB" dirty="0"/>
              <a:t>They compare </a:t>
            </a:r>
            <a:r>
              <a:rPr lang="en-GB" i="1" dirty="0"/>
              <a:t>Moonlight</a:t>
            </a:r>
            <a:r>
              <a:rPr lang="en-GB" dirty="0"/>
              <a:t> to Dee Rees’s 2011 Film </a:t>
            </a:r>
            <a:r>
              <a:rPr lang="en-GB" i="1" dirty="0"/>
              <a:t>Pariah, </a:t>
            </a:r>
            <a:r>
              <a:rPr lang="en-GB" dirty="0"/>
              <a:t>about queer Black teen girls</a:t>
            </a:r>
          </a:p>
          <a:p>
            <a:r>
              <a:rPr lang="en-GB" dirty="0"/>
              <a:t>Jenkins and Rees, they argue, present “complex lives and fluid subjectivities” that challenge the ‘abject’ representation of queer Black individuals. </a:t>
            </a:r>
          </a:p>
          <a:p>
            <a:r>
              <a:rPr lang="en-GB" dirty="0"/>
              <a:t>They suggest that the film does not just represent queer Black experience but “interrogate the very constitution of that image as representative”(Kara Keeling, p. 18)</a:t>
            </a:r>
          </a:p>
        </p:txBody>
      </p:sp>
    </p:spTree>
    <p:extLst>
      <p:ext uri="{BB962C8B-B14F-4D97-AF65-F5344CB8AC3E}">
        <p14:creationId xmlns:p14="http://schemas.microsoft.com/office/powerpoint/2010/main" val="1837836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7702FF-7944-472B-9915-AB7ECBAAE6DB}"/>
              </a:ext>
            </a:extLst>
          </p:cNvPr>
          <p:cNvSpPr>
            <a:spLocks noGrp="1"/>
          </p:cNvSpPr>
          <p:nvPr>
            <p:ph idx="1"/>
          </p:nvPr>
        </p:nvSpPr>
        <p:spPr>
          <a:xfrm>
            <a:off x="720762" y="763794"/>
            <a:ext cx="9329091" cy="5484606"/>
          </a:xfrm>
        </p:spPr>
        <p:txBody>
          <a:bodyPr>
            <a:normAutofit/>
          </a:bodyPr>
          <a:lstStyle/>
          <a:p>
            <a:pPr marL="0" indent="0">
              <a:buNone/>
            </a:pPr>
            <a:r>
              <a:rPr lang="en-GB" sz="2800" b="0" dirty="0" err="1">
                <a:effectLst/>
                <a:latin typeface="proxima-nova"/>
              </a:rPr>
              <a:t>Tarell</a:t>
            </a:r>
            <a:r>
              <a:rPr lang="en-GB" sz="2800" b="0" dirty="0">
                <a:effectLst/>
                <a:latin typeface="proxima-nova"/>
              </a:rPr>
              <a:t> Alvin McCraney on the character of Chiron: </a:t>
            </a:r>
          </a:p>
          <a:p>
            <a:r>
              <a:rPr lang="en-GB" sz="2800" b="0" dirty="0">
                <a:effectLst/>
                <a:latin typeface="proxima-nova"/>
              </a:rPr>
              <a:t>The community knows things about him before he knows them about himself. People want to place him in a category before he even understands what that means. This happens to all of us, whether we’re male, female, black, white, straight or gay. There are moments when our community decides to tell us what they see us as. How we respond to that makes our struggle very real, and deeply influences how our lives unfold.</a:t>
            </a:r>
            <a:endParaRPr lang="en-GB" sz="2800" dirty="0"/>
          </a:p>
        </p:txBody>
      </p:sp>
    </p:spTree>
    <p:extLst>
      <p:ext uri="{BB962C8B-B14F-4D97-AF65-F5344CB8AC3E}">
        <p14:creationId xmlns:p14="http://schemas.microsoft.com/office/powerpoint/2010/main" val="3708481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53975-D534-4E62-91D6-289892C6285C}"/>
              </a:ext>
            </a:extLst>
          </p:cNvPr>
          <p:cNvSpPr>
            <a:spLocks noGrp="1"/>
          </p:cNvSpPr>
          <p:nvPr>
            <p:ph type="title"/>
          </p:nvPr>
        </p:nvSpPr>
        <p:spPr>
          <a:xfrm>
            <a:off x="646111" y="452718"/>
            <a:ext cx="9404723" cy="612289"/>
          </a:xfrm>
        </p:spPr>
        <p:txBody>
          <a:bodyPr>
            <a:normAutofit fontScale="90000"/>
          </a:bodyPr>
          <a:lstStyle/>
          <a:p>
            <a:r>
              <a:rPr lang="en-GB" dirty="0"/>
              <a:t>Franklin-Phipps and Smithers, 3</a:t>
            </a:r>
          </a:p>
        </p:txBody>
      </p:sp>
      <p:sp>
        <p:nvSpPr>
          <p:cNvPr id="3" name="Content Placeholder 2">
            <a:extLst>
              <a:ext uri="{FF2B5EF4-FFF2-40B4-BE49-F238E27FC236}">
                <a16:creationId xmlns:a16="http://schemas.microsoft.com/office/drawing/2014/main" id="{95902F2C-ED3F-4CD4-B994-2F0B3D365C9C}"/>
              </a:ext>
            </a:extLst>
          </p:cNvPr>
          <p:cNvSpPr>
            <a:spLocks noGrp="1"/>
          </p:cNvSpPr>
          <p:nvPr>
            <p:ph idx="1"/>
          </p:nvPr>
        </p:nvSpPr>
        <p:spPr>
          <a:xfrm>
            <a:off x="865992" y="1457662"/>
            <a:ext cx="9183862" cy="4790738"/>
          </a:xfrm>
        </p:spPr>
        <p:txBody>
          <a:bodyPr>
            <a:normAutofit/>
          </a:bodyPr>
          <a:lstStyle/>
          <a:p>
            <a:r>
              <a:rPr lang="en-GB" dirty="0"/>
              <a:t>the broken promise of the heteronormative nuclear family</a:t>
            </a:r>
          </a:p>
          <a:p>
            <a:r>
              <a:rPr lang="en-GB" dirty="0"/>
              <a:t>Keeling (2019) names this broken and continually breaking promise </a:t>
            </a:r>
            <a:r>
              <a:rPr lang="en-GB" b="1" dirty="0"/>
              <a:t>quotidian violence</a:t>
            </a:r>
            <a:r>
              <a:rPr lang="en-GB" dirty="0"/>
              <a:t>, or the violence of being locked in an overdetermined spacetime</a:t>
            </a:r>
          </a:p>
          <a:p>
            <a:r>
              <a:rPr lang="en-GB" dirty="0"/>
              <a:t>For Berlant (2011), this broken and breaking promise produces </a:t>
            </a:r>
            <a:r>
              <a:rPr lang="en-GB" b="1" dirty="0"/>
              <a:t>crisis ordinariness</a:t>
            </a:r>
            <a:r>
              <a:rPr lang="en-GB" dirty="0"/>
              <a:t>, wherein ‘if you’re lucky you </a:t>
            </a:r>
            <a:r>
              <a:rPr lang="en-GB" i="1" dirty="0"/>
              <a:t>get</a:t>
            </a:r>
            <a:r>
              <a:rPr lang="en-GB" dirty="0"/>
              <a:t> to be exploited, and if you’re lucky you can avoid one more day being the focus of a scene that hails and ejects you when it is your time to again become worthless’ (Berlant, 2011, p. 171, emphasis in original).</a:t>
            </a:r>
          </a:p>
          <a:p>
            <a:r>
              <a:rPr lang="en-GB" dirty="0"/>
              <a:t> Quotidian violence and crisis ordinariness condition each other; violence maintains a </a:t>
            </a:r>
            <a:r>
              <a:rPr lang="en-GB" b="1" dirty="0"/>
              <a:t>rigid, permanent present</a:t>
            </a:r>
            <a:r>
              <a:rPr lang="en-GB" dirty="0"/>
              <a:t>, and a rigid, permanent present is all for which most citizens of late racialized capitalism can hope.</a:t>
            </a:r>
          </a:p>
        </p:txBody>
      </p:sp>
    </p:spTree>
    <p:extLst>
      <p:ext uri="{BB962C8B-B14F-4D97-AF65-F5344CB8AC3E}">
        <p14:creationId xmlns:p14="http://schemas.microsoft.com/office/powerpoint/2010/main" val="4235028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ollage of a person&#10;&#10;Description automatically generated with medium confidence">
            <a:extLst>
              <a:ext uri="{FF2B5EF4-FFF2-40B4-BE49-F238E27FC236}">
                <a16:creationId xmlns:a16="http://schemas.microsoft.com/office/drawing/2014/main" id="{A74A857B-3531-4C2E-8B59-ABF16BAE7DD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0545" y="580846"/>
            <a:ext cx="9239030" cy="5334000"/>
          </a:xfrm>
        </p:spPr>
      </p:pic>
    </p:spTree>
    <p:extLst>
      <p:ext uri="{BB962C8B-B14F-4D97-AF65-F5344CB8AC3E}">
        <p14:creationId xmlns:p14="http://schemas.microsoft.com/office/powerpoint/2010/main" val="2560352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13740A-DA9A-4C1A-AD62-2453859970F1}"/>
              </a:ext>
            </a:extLst>
          </p:cNvPr>
          <p:cNvSpPr>
            <a:spLocks noGrp="1"/>
          </p:cNvSpPr>
          <p:nvPr>
            <p:ph idx="1"/>
          </p:nvPr>
        </p:nvSpPr>
        <p:spPr>
          <a:xfrm>
            <a:off x="607808" y="478716"/>
            <a:ext cx="9442046" cy="5769684"/>
          </a:xfrm>
        </p:spPr>
        <p:txBody>
          <a:bodyPr>
            <a:normAutofit/>
          </a:bodyPr>
          <a:lstStyle/>
          <a:p>
            <a:pPr marL="0" indent="0">
              <a:buNone/>
            </a:pPr>
            <a:r>
              <a:rPr lang="en-GB" dirty="0"/>
              <a:t>Roderick Ferguson (2004): </a:t>
            </a:r>
          </a:p>
          <a:p>
            <a:r>
              <a:rPr lang="en-GB" dirty="0"/>
              <a:t>Liberal ideology has typically understood the family as the institution that provides stability and civility against the instability and ruthlessness of civil society. That ideology has historically constructed the African American family as an insufficient tether against the chaos of civil society. (p. 20)</a:t>
            </a:r>
          </a:p>
          <a:p>
            <a:r>
              <a:rPr lang="en-GB" dirty="0"/>
              <a:t>Family a mechanism of gender and sexuality regulation that coheres with American state investment in the production of surplus </a:t>
            </a:r>
            <a:r>
              <a:rPr lang="en-GB" dirty="0" err="1"/>
              <a:t>labor</a:t>
            </a:r>
            <a:endParaRPr lang="en-GB" dirty="0"/>
          </a:p>
          <a:p>
            <a:r>
              <a:rPr lang="en-GB" dirty="0"/>
              <a:t>Ferguson (2004): diverse sexual expression was common among enslaved Black people. It was not until post-slavery in the United States that the state saw use in regulating gender and sexuality through policies with a particular attention to Black populations</a:t>
            </a:r>
          </a:p>
          <a:p>
            <a:r>
              <a:rPr lang="en-GB" dirty="0"/>
              <a:t>the economic oppression faced by many African-American families across generations has been theorized by American sociologists as a product of insufficient adherence to the heterosexual norms of the family</a:t>
            </a:r>
          </a:p>
        </p:txBody>
      </p:sp>
    </p:spTree>
    <p:extLst>
      <p:ext uri="{BB962C8B-B14F-4D97-AF65-F5344CB8AC3E}">
        <p14:creationId xmlns:p14="http://schemas.microsoft.com/office/powerpoint/2010/main" val="37999355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119F5-3A1F-485C-8A9F-477E93051625}"/>
              </a:ext>
            </a:extLst>
          </p:cNvPr>
          <p:cNvSpPr>
            <a:spLocks noGrp="1"/>
          </p:cNvSpPr>
          <p:nvPr>
            <p:ph type="title"/>
          </p:nvPr>
        </p:nvSpPr>
        <p:spPr>
          <a:xfrm>
            <a:off x="646111" y="452718"/>
            <a:ext cx="9404723" cy="719866"/>
          </a:xfrm>
        </p:spPr>
        <p:txBody>
          <a:bodyPr/>
          <a:lstStyle/>
          <a:p>
            <a:r>
              <a:rPr lang="en-GB" sz="3600" dirty="0"/>
              <a:t>Sara Ahmed’s “queer phenomenology”</a:t>
            </a:r>
          </a:p>
        </p:txBody>
      </p:sp>
      <p:sp>
        <p:nvSpPr>
          <p:cNvPr id="3" name="Content Placeholder 2">
            <a:extLst>
              <a:ext uri="{FF2B5EF4-FFF2-40B4-BE49-F238E27FC236}">
                <a16:creationId xmlns:a16="http://schemas.microsoft.com/office/drawing/2014/main" id="{B5BF2946-CD51-469C-B496-3C3B9B398286}"/>
              </a:ext>
            </a:extLst>
          </p:cNvPr>
          <p:cNvSpPr>
            <a:spLocks noGrp="1"/>
          </p:cNvSpPr>
          <p:nvPr>
            <p:ph idx="1"/>
          </p:nvPr>
        </p:nvSpPr>
        <p:spPr>
          <a:xfrm>
            <a:off x="785308" y="1457662"/>
            <a:ext cx="9264545" cy="4790738"/>
          </a:xfrm>
        </p:spPr>
        <p:txBody>
          <a:bodyPr>
            <a:normAutofit/>
          </a:bodyPr>
          <a:lstStyle/>
          <a:p>
            <a:r>
              <a:rPr lang="en-GB" b="0" i="0" dirty="0">
                <a:effectLst/>
                <a:latin typeface="Open Sans"/>
              </a:rPr>
              <a:t>Robert Randolph (2017) suggests that </a:t>
            </a:r>
            <a:r>
              <a:rPr lang="en-GB" dirty="0">
                <a:latin typeface="Open Sans"/>
              </a:rPr>
              <a:t>b</a:t>
            </a:r>
            <a:r>
              <a:rPr lang="en-GB" b="0" i="0" dirty="0">
                <a:effectLst/>
                <a:latin typeface="Open Sans"/>
              </a:rPr>
              <a:t>ecause the film focuses on the interior life of Chiron, Sara Ahmed's (2006) notion of </a:t>
            </a:r>
            <a:r>
              <a:rPr lang="en-GB" b="1" i="0" dirty="0">
                <a:effectLst/>
                <a:latin typeface="Open Sans"/>
              </a:rPr>
              <a:t>queer phenomenology </a:t>
            </a:r>
            <a:r>
              <a:rPr lang="en-GB" b="0" i="0" dirty="0">
                <a:effectLst/>
                <a:latin typeface="Open Sans"/>
              </a:rPr>
              <a:t>might be a useful theoretical construct</a:t>
            </a:r>
          </a:p>
          <a:p>
            <a:r>
              <a:rPr lang="en-GB" b="0" i="0" dirty="0">
                <a:effectLst/>
                <a:latin typeface="Open Sans"/>
              </a:rPr>
              <a:t>Ahmed attends to the directional aspect of queerness, noting that it is 'what is "oblique" or "off line", [...] odd, bent, [and] twisted' (2006:161). This definition emphasizes counter-hegemonic and anti-normative logics and highlights queerness's tendency towards </a:t>
            </a:r>
            <a:r>
              <a:rPr lang="en-GB" b="1" i="0" dirty="0">
                <a:effectLst/>
                <a:latin typeface="Open Sans"/>
              </a:rPr>
              <a:t>'social disorientation' </a:t>
            </a:r>
            <a:r>
              <a:rPr lang="en-GB" b="0" i="0" dirty="0">
                <a:effectLst/>
                <a:latin typeface="Open Sans"/>
              </a:rPr>
              <a:t>(Ahmed 2006: 162). </a:t>
            </a:r>
          </a:p>
          <a:p>
            <a:r>
              <a:rPr lang="en-GB" b="0" i="0" dirty="0">
                <a:effectLst/>
                <a:latin typeface="Open Sans"/>
              </a:rPr>
              <a:t>Queerness therefore brings to light “theoretical and material territories that often conceal intersectional realities of class, race, gender and sexuality” (Randolph).</a:t>
            </a:r>
            <a:endParaRPr lang="en-GB" dirty="0"/>
          </a:p>
        </p:txBody>
      </p:sp>
    </p:spTree>
    <p:extLst>
      <p:ext uri="{BB962C8B-B14F-4D97-AF65-F5344CB8AC3E}">
        <p14:creationId xmlns:p14="http://schemas.microsoft.com/office/powerpoint/2010/main" val="859808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1A2B1-11EF-4820-B7D8-30C63DA4AA12}"/>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4703BA66-9EBC-4C37-82D2-1927C333D08D}"/>
              </a:ext>
            </a:extLst>
          </p:cNvPr>
          <p:cNvSpPr>
            <a:spLocks noGrp="1"/>
          </p:cNvSpPr>
          <p:nvPr>
            <p:ph idx="1"/>
          </p:nvPr>
        </p:nvSpPr>
        <p:spPr/>
        <p:txBody>
          <a:bodyPr>
            <a:normAutofit fontScale="92500" lnSpcReduction="10000"/>
          </a:bodyPr>
          <a:lstStyle/>
          <a:p>
            <a:r>
              <a:rPr lang="en-GB" dirty="0"/>
              <a:t>citizens of late racialized capitalism […] </a:t>
            </a:r>
            <a:r>
              <a:rPr lang="en-GB" b="1" dirty="0"/>
              <a:t>precarious subjects </a:t>
            </a:r>
            <a:r>
              <a:rPr lang="en-GB" dirty="0"/>
              <a:t>too consumed by the project of everyday living to take to the streets and demand a new world.  (Franklin-Phipps and Smithers, 4)</a:t>
            </a:r>
          </a:p>
          <a:p>
            <a:r>
              <a:rPr lang="en-GB" dirty="0"/>
              <a:t>Berlant discusses “the ordinary as an </a:t>
            </a:r>
            <a:r>
              <a:rPr lang="en-GB" b="1" dirty="0"/>
              <a:t>impasse</a:t>
            </a:r>
            <a:r>
              <a:rPr lang="en-GB" dirty="0"/>
              <a:t> shaped by crises in which people find themselves developing skills for adjusting to newly proliferating pressures [in order] to scramble for modes of living on” (2011, 8)</a:t>
            </a:r>
          </a:p>
          <a:p>
            <a:r>
              <a:rPr lang="en-GB" dirty="0"/>
              <a:t>While there are no white people in the film, the material and social conditions of the Black community in this segregated and depressed area of Florida is the outcome of racism and the afterlife of slavery (Hartman, 1997; Sharpe, 2016) </a:t>
            </a:r>
          </a:p>
          <a:p>
            <a:r>
              <a:rPr lang="en-GB" dirty="0"/>
              <a:t>Three factors that make Chiron vulnerable to bullying: poverty, Blackness and what Franklin-Phipps and Smithers call “insufficiently normative gender performance” (9) </a:t>
            </a:r>
          </a:p>
        </p:txBody>
      </p:sp>
    </p:spTree>
    <p:extLst>
      <p:ext uri="{BB962C8B-B14F-4D97-AF65-F5344CB8AC3E}">
        <p14:creationId xmlns:p14="http://schemas.microsoft.com/office/powerpoint/2010/main" val="2218017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6138A2-E21A-4901-97F6-25478FFBB8FC}"/>
              </a:ext>
            </a:extLst>
          </p:cNvPr>
          <p:cNvSpPr>
            <a:spLocks noGrp="1"/>
          </p:cNvSpPr>
          <p:nvPr>
            <p:ph idx="1"/>
          </p:nvPr>
        </p:nvSpPr>
        <p:spPr>
          <a:xfrm>
            <a:off x="500232" y="457200"/>
            <a:ext cx="9549622" cy="5791199"/>
          </a:xfrm>
        </p:spPr>
        <p:txBody>
          <a:bodyPr>
            <a:normAutofit fontScale="92500" lnSpcReduction="20000"/>
          </a:bodyPr>
          <a:lstStyle/>
          <a:p>
            <a:r>
              <a:rPr lang="en-GB" dirty="0"/>
              <a:t>The encounter with Kevin on the beach is followed swiftly (the next day?) by Kevin being coerced into beating Chiron up at school. </a:t>
            </a:r>
          </a:p>
          <a:p>
            <a:r>
              <a:rPr lang="en-GB" dirty="0"/>
              <a:t>F&amp;S, 9: Chiron exits his impasse only for others to attempt to beat him back into it. </a:t>
            </a:r>
          </a:p>
          <a:p>
            <a:r>
              <a:rPr lang="en-GB" dirty="0"/>
              <a:t>[but] Chiron refuses to be disciplined back into the world as he knows it by this moment of violence. With each blow, Kevin pleads with Chiron to stay on the ground so that he can then stop hitting him, but Chiron will not remain on the ground.</a:t>
            </a:r>
          </a:p>
          <a:p>
            <a:r>
              <a:rPr lang="en-GB" dirty="0"/>
              <a:t>Chiron looks into Kevin’s eyes as he continues to pummel him refusing his destruction, preserving the possibility of something else (</a:t>
            </a:r>
            <a:r>
              <a:rPr lang="en-GB" dirty="0" err="1"/>
              <a:t>Esberg</a:t>
            </a:r>
            <a:r>
              <a:rPr lang="en-GB" dirty="0"/>
              <a:t> &amp; Jenkins, 2016, 1:00:57).</a:t>
            </a:r>
          </a:p>
          <a:p>
            <a:r>
              <a:rPr lang="en-GB" dirty="0"/>
              <a:t>He will not follow the regulations and tell on Kevin or the boys who conspired to beat him. But the next day he breaks a chair over the back of the gang leader and orchestrator of the violence against him. </a:t>
            </a:r>
          </a:p>
          <a:p>
            <a:r>
              <a:rPr lang="en-GB" dirty="0"/>
              <a:t>For Keeling (2019), Black futures are ‘animated in queer times and inseparable from queer relations … here in every now. The ungovernable, anarchic here and now </a:t>
            </a:r>
            <a:r>
              <a:rPr lang="en-GB" dirty="0" err="1"/>
              <a:t>harbors</a:t>
            </a:r>
            <a:r>
              <a:rPr lang="en-GB" dirty="0"/>
              <a:t> Black futures’ (p. 32). […] In this space of extreme, layered, and unrelenting violence—violence meant to discipline and regulate Chiron’s existence and position him as nothing—Chiron carves a virtual escape route. […] an escape route</a:t>
            </a:r>
            <a:r>
              <a:rPr lang="en-GB" i="1" dirty="0"/>
              <a:t> through</a:t>
            </a:r>
            <a:r>
              <a:rPr lang="en-GB" dirty="0"/>
              <a:t> violence (F&amp;S 11)</a:t>
            </a:r>
          </a:p>
        </p:txBody>
      </p:sp>
    </p:spTree>
    <p:extLst>
      <p:ext uri="{BB962C8B-B14F-4D97-AF65-F5344CB8AC3E}">
        <p14:creationId xmlns:p14="http://schemas.microsoft.com/office/powerpoint/2010/main" val="912933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66D87-2632-4987-A77B-96ECA29F3B8B}"/>
              </a:ext>
            </a:extLst>
          </p:cNvPr>
          <p:cNvSpPr>
            <a:spLocks noGrp="1"/>
          </p:cNvSpPr>
          <p:nvPr>
            <p:ph type="title"/>
          </p:nvPr>
        </p:nvSpPr>
        <p:spPr>
          <a:xfrm>
            <a:off x="646111" y="452718"/>
            <a:ext cx="9404723" cy="832821"/>
          </a:xfrm>
        </p:spPr>
        <p:txBody>
          <a:bodyPr/>
          <a:lstStyle/>
          <a:p>
            <a:r>
              <a:rPr lang="en-GB" dirty="0"/>
              <a:t>Works Cited </a:t>
            </a:r>
          </a:p>
        </p:txBody>
      </p:sp>
      <p:sp>
        <p:nvSpPr>
          <p:cNvPr id="3" name="Content Placeholder 2">
            <a:extLst>
              <a:ext uri="{FF2B5EF4-FFF2-40B4-BE49-F238E27FC236}">
                <a16:creationId xmlns:a16="http://schemas.microsoft.com/office/drawing/2014/main" id="{0A1B6907-CD4F-4244-95FD-F955C8130942}"/>
              </a:ext>
            </a:extLst>
          </p:cNvPr>
          <p:cNvSpPr>
            <a:spLocks noGrp="1"/>
          </p:cNvSpPr>
          <p:nvPr>
            <p:ph idx="1"/>
          </p:nvPr>
        </p:nvSpPr>
        <p:spPr/>
        <p:txBody>
          <a:bodyPr/>
          <a:lstStyle/>
          <a:p>
            <a:r>
              <a:rPr lang="en-GB" dirty="0"/>
              <a:t>Berlant, L. (2011). Cruel optimism. Duke University Press.</a:t>
            </a:r>
          </a:p>
          <a:p>
            <a:r>
              <a:rPr lang="en-GB" dirty="0"/>
              <a:t>Franklin-Phipps, </a:t>
            </a:r>
            <a:r>
              <a:rPr lang="en-GB" dirty="0" err="1"/>
              <a:t>Asilia</a:t>
            </a:r>
            <a:r>
              <a:rPr lang="en-GB" dirty="0"/>
              <a:t> &amp; Laura Smithers (2020): ’Queer Black adolescence, the impasse, and the pedagogy of cinema’, </a:t>
            </a:r>
            <a:r>
              <a:rPr lang="en-GB" i="1" dirty="0"/>
              <a:t>Educational Philosophy and Theory. </a:t>
            </a:r>
            <a:r>
              <a:rPr lang="en-GB" dirty="0"/>
              <a:t>URL:</a:t>
            </a:r>
            <a:r>
              <a:rPr lang="en-GB" i="1" dirty="0"/>
              <a:t> </a:t>
            </a:r>
            <a:r>
              <a:rPr lang="en-GB" dirty="0">
                <a:hlinkClick r:id="rId2"/>
              </a:rPr>
              <a:t>Queer Black adolescence, the impasse, and the pedagogy of cinema: Educational Philosophy and Theory: Vol 0, No 0 (tandfonline.com)</a:t>
            </a:r>
            <a:endParaRPr lang="en-GB" i="1" dirty="0"/>
          </a:p>
          <a:p>
            <a:r>
              <a:rPr lang="en-GB" dirty="0"/>
              <a:t>Keeling, K. (2019). Queer times, Black futures. New York University Press. </a:t>
            </a:r>
          </a:p>
          <a:p>
            <a:r>
              <a:rPr lang="en-GB" dirty="0"/>
              <a:t>Randolph, Robert (2017), ‘Moonlight, Barry Jenkins (2016): USA [review]’, </a:t>
            </a:r>
            <a:r>
              <a:rPr lang="nl-NL" b="0" i="1" dirty="0">
                <a:effectLst/>
                <a:latin typeface="Open Sans"/>
              </a:rPr>
              <a:t>Queer Studies in Media &amp; Pop Culture</a:t>
            </a:r>
            <a:r>
              <a:rPr lang="nl-NL" i="1" dirty="0">
                <a:latin typeface="Open Sans"/>
              </a:rPr>
              <a:t>, </a:t>
            </a:r>
            <a:r>
              <a:rPr lang="nl-NL" b="0" dirty="0">
                <a:effectLst/>
                <a:latin typeface="Open Sans"/>
              </a:rPr>
              <a:t>vol. 2, issue 3. </a:t>
            </a:r>
            <a:endParaRPr lang="en-GB" dirty="0"/>
          </a:p>
          <a:p>
            <a:pPr marL="0" indent="0">
              <a:buNone/>
            </a:pPr>
            <a:endParaRPr lang="en-GB" dirty="0"/>
          </a:p>
        </p:txBody>
      </p:sp>
    </p:spTree>
    <p:extLst>
      <p:ext uri="{BB962C8B-B14F-4D97-AF65-F5344CB8AC3E}">
        <p14:creationId xmlns:p14="http://schemas.microsoft.com/office/powerpoint/2010/main" val="7826032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174F3-EF0D-4B77-AB94-7E13C9E4FAB3}"/>
              </a:ext>
            </a:extLst>
          </p:cNvPr>
          <p:cNvSpPr>
            <a:spLocks noGrp="1"/>
          </p:cNvSpPr>
          <p:nvPr>
            <p:ph type="title"/>
          </p:nvPr>
        </p:nvSpPr>
        <p:spPr/>
        <p:txBody>
          <a:bodyPr/>
          <a:lstStyle/>
          <a:p>
            <a:r>
              <a:rPr lang="en-GB" sz="2800" dirty="0"/>
              <a:t>Consider one or more of these themes/ ideas in relation to the film (and/or your own idea). Where does it find relevance/ articulation? </a:t>
            </a:r>
          </a:p>
        </p:txBody>
      </p:sp>
      <p:sp>
        <p:nvSpPr>
          <p:cNvPr id="3" name="Content Placeholder 2">
            <a:extLst>
              <a:ext uri="{FF2B5EF4-FFF2-40B4-BE49-F238E27FC236}">
                <a16:creationId xmlns:a16="http://schemas.microsoft.com/office/drawing/2014/main" id="{874D50E5-8967-4612-8FE9-D310DDE5B818}"/>
              </a:ext>
            </a:extLst>
          </p:cNvPr>
          <p:cNvSpPr>
            <a:spLocks noGrp="1"/>
          </p:cNvSpPr>
          <p:nvPr>
            <p:ph idx="1"/>
          </p:nvPr>
        </p:nvSpPr>
        <p:spPr>
          <a:xfrm>
            <a:off x="1104293" y="2418678"/>
            <a:ext cx="8946541" cy="4195481"/>
          </a:xfrm>
        </p:spPr>
        <p:txBody>
          <a:bodyPr/>
          <a:lstStyle/>
          <a:p>
            <a:r>
              <a:rPr lang="en-GB" dirty="0"/>
              <a:t>Silence</a:t>
            </a:r>
          </a:p>
          <a:p>
            <a:r>
              <a:rPr lang="en-GB" dirty="0"/>
              <a:t>“Social disorientation” (Ahmed)  </a:t>
            </a:r>
          </a:p>
          <a:p>
            <a:r>
              <a:rPr lang="en-GB" dirty="0"/>
              <a:t>Time (the ‘rigid, permanent present’)</a:t>
            </a:r>
          </a:p>
          <a:p>
            <a:r>
              <a:rPr lang="en-GB" dirty="0"/>
              <a:t>The sea </a:t>
            </a:r>
          </a:p>
          <a:p>
            <a:r>
              <a:rPr lang="en-GB" dirty="0"/>
              <a:t>“Quotidian violence” (Keeling) </a:t>
            </a:r>
          </a:p>
          <a:p>
            <a:r>
              <a:rPr lang="en-GB" dirty="0"/>
              <a:t>The “broken promise” of the family (and queer  </a:t>
            </a:r>
          </a:p>
          <a:p>
            <a:r>
              <a:rPr lang="en-GB" dirty="0"/>
              <a:t> [Your ideas!] </a:t>
            </a:r>
          </a:p>
          <a:p>
            <a:pPr marL="0" indent="0">
              <a:buNone/>
            </a:pPr>
            <a:endParaRPr lang="en-GB" dirty="0"/>
          </a:p>
          <a:p>
            <a:endParaRPr lang="en-GB" dirty="0"/>
          </a:p>
          <a:p>
            <a:endParaRPr lang="en-GB" dirty="0"/>
          </a:p>
          <a:p>
            <a:endParaRPr lang="en-GB" dirty="0"/>
          </a:p>
        </p:txBody>
      </p:sp>
    </p:spTree>
    <p:extLst>
      <p:ext uri="{BB962C8B-B14F-4D97-AF65-F5344CB8AC3E}">
        <p14:creationId xmlns:p14="http://schemas.microsoft.com/office/powerpoint/2010/main" val="2801145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731EE-FE53-4078-A1A5-E7A12397D993}"/>
              </a:ext>
            </a:extLst>
          </p:cNvPr>
          <p:cNvSpPr>
            <a:spLocks noGrp="1"/>
          </p:cNvSpPr>
          <p:nvPr>
            <p:ph type="title"/>
          </p:nvPr>
        </p:nvSpPr>
        <p:spPr>
          <a:xfrm>
            <a:off x="2243404" y="455927"/>
            <a:ext cx="8245839" cy="1077229"/>
          </a:xfrm>
        </p:spPr>
        <p:txBody>
          <a:bodyPr>
            <a:noAutofit/>
          </a:bodyPr>
          <a:lstStyle/>
          <a:p>
            <a:r>
              <a:rPr lang="en-GB" sz="2800" dirty="0" err="1"/>
              <a:t>Tarell</a:t>
            </a:r>
            <a:r>
              <a:rPr lang="en-GB" sz="2800" dirty="0"/>
              <a:t> Alvin McCraney, </a:t>
            </a:r>
            <a:r>
              <a:rPr lang="en-GB" sz="2800" i="1" dirty="0"/>
              <a:t>In Moonlight, Black Boys Look Blue </a:t>
            </a:r>
            <a:r>
              <a:rPr lang="en-GB" sz="2800" dirty="0"/>
              <a:t>(unpublished) </a:t>
            </a:r>
            <a:br>
              <a:rPr lang="en-GB" sz="2800" dirty="0"/>
            </a:br>
            <a:br>
              <a:rPr lang="en-GB" sz="2800" dirty="0"/>
            </a:br>
            <a:r>
              <a:rPr lang="en-GB" sz="2800" dirty="0"/>
              <a:t>becomes </a:t>
            </a:r>
            <a:r>
              <a:rPr lang="en-GB" sz="2800" i="1" dirty="0"/>
              <a:t>Moonlight </a:t>
            </a:r>
            <a:r>
              <a:rPr lang="en-GB" sz="2800" dirty="0"/>
              <a:t>(2016), dir. </a:t>
            </a:r>
            <a:r>
              <a:rPr lang="en-GB" sz="2800"/>
              <a:t>Barry Jenkins</a:t>
            </a:r>
            <a:endParaRPr lang="en-GB" sz="2800" dirty="0"/>
          </a:p>
        </p:txBody>
      </p:sp>
      <p:sp>
        <p:nvSpPr>
          <p:cNvPr id="3" name="Content Placeholder 2">
            <a:extLst>
              <a:ext uri="{FF2B5EF4-FFF2-40B4-BE49-F238E27FC236}">
                <a16:creationId xmlns:a16="http://schemas.microsoft.com/office/drawing/2014/main" id="{A886FDB6-748E-4AD4-8E66-BE7D86ECA6D8}"/>
              </a:ext>
            </a:extLst>
          </p:cNvPr>
          <p:cNvSpPr>
            <a:spLocks noGrp="1"/>
          </p:cNvSpPr>
          <p:nvPr>
            <p:ph idx="1"/>
          </p:nvPr>
        </p:nvSpPr>
        <p:spPr>
          <a:xfrm>
            <a:off x="2738139" y="2574630"/>
            <a:ext cx="7796540" cy="3997828"/>
          </a:xfrm>
        </p:spPr>
        <p:txBody>
          <a:bodyPr/>
          <a:lstStyle/>
          <a:p>
            <a:r>
              <a:rPr lang="en-GB" dirty="0">
                <a:latin typeface="Georgia" panose="02040502050405020303" pitchFamily="18" charset="0"/>
              </a:rPr>
              <a:t>Original play: “</a:t>
            </a:r>
            <a:r>
              <a:rPr lang="en-GB" b="0" i="0" dirty="0">
                <a:effectLst/>
                <a:latin typeface="Georgia" panose="02040502050405020303" pitchFamily="18" charset="0"/>
              </a:rPr>
              <a:t>the circular structure of the play, with the three different versions of the character playing out their lives at the same time.”</a:t>
            </a:r>
          </a:p>
          <a:p>
            <a:r>
              <a:rPr lang="en-GB" dirty="0">
                <a:latin typeface="Georgia" panose="02040502050405020303" pitchFamily="18" charset="0"/>
              </a:rPr>
              <a:t>Film makes this circular structure linear, but film progresses by a series of disconnected ‘moments’. Features Chiron, the central character, at 11, 16 and 25. </a:t>
            </a:r>
          </a:p>
          <a:p>
            <a:r>
              <a:rPr lang="en-GB" dirty="0">
                <a:latin typeface="Georgia" panose="02040502050405020303" pitchFamily="18" charset="0"/>
              </a:rPr>
              <a:t>Th</a:t>
            </a:r>
            <a:r>
              <a:rPr lang="en-GB" b="0" i="0" dirty="0">
                <a:effectLst/>
                <a:latin typeface="Georgia" panose="02040502050405020303" pitchFamily="18" charset="0"/>
              </a:rPr>
              <a:t>e film doesn’t proceed according to the “normal” rules of narrative development: cause–effect logic, clear linear development, steady pacing.</a:t>
            </a:r>
          </a:p>
          <a:p>
            <a:endParaRPr lang="en-GB" dirty="0"/>
          </a:p>
        </p:txBody>
      </p:sp>
      <p:pic>
        <p:nvPicPr>
          <p:cNvPr id="6" name="Picture 5" descr="A picture containing text&#10;&#10;Description automatically generated">
            <a:extLst>
              <a:ext uri="{FF2B5EF4-FFF2-40B4-BE49-F238E27FC236}">
                <a16:creationId xmlns:a16="http://schemas.microsoft.com/office/drawing/2014/main" id="{52077516-162F-4372-9981-E741524DBB4C}"/>
              </a:ext>
            </a:extLst>
          </p:cNvPr>
          <p:cNvPicPr>
            <a:picLocks noChangeAspect="1"/>
          </p:cNvPicPr>
          <p:nvPr/>
        </p:nvPicPr>
        <p:blipFill>
          <a:blip r:embed="rId2"/>
          <a:stretch>
            <a:fillRect/>
          </a:stretch>
        </p:blipFill>
        <p:spPr>
          <a:xfrm>
            <a:off x="223232" y="2429813"/>
            <a:ext cx="2304864" cy="3415601"/>
          </a:xfrm>
          <a:prstGeom prst="rect">
            <a:avLst/>
          </a:prstGeom>
        </p:spPr>
      </p:pic>
    </p:spTree>
    <p:extLst>
      <p:ext uri="{BB962C8B-B14F-4D97-AF65-F5344CB8AC3E}">
        <p14:creationId xmlns:p14="http://schemas.microsoft.com/office/powerpoint/2010/main" val="1505359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7CC2-A015-4D60-8557-A5285021A43C}"/>
              </a:ext>
            </a:extLst>
          </p:cNvPr>
          <p:cNvSpPr>
            <a:spLocks noGrp="1"/>
          </p:cNvSpPr>
          <p:nvPr>
            <p:ph type="title"/>
          </p:nvPr>
        </p:nvSpPr>
        <p:spPr>
          <a:xfrm>
            <a:off x="1169977" y="531058"/>
            <a:ext cx="7958331" cy="1077229"/>
          </a:xfrm>
        </p:spPr>
        <p:txBody>
          <a:bodyPr/>
          <a:lstStyle/>
          <a:p>
            <a:pPr algn="l"/>
            <a:r>
              <a:rPr lang="en-GB" dirty="0"/>
              <a:t>Pamela </a:t>
            </a:r>
            <a:r>
              <a:rPr lang="en-GB" dirty="0" err="1"/>
              <a:t>Demory</a:t>
            </a:r>
            <a:r>
              <a:rPr lang="en-GB" dirty="0"/>
              <a:t> on ‘queer time’ in </a:t>
            </a:r>
            <a:r>
              <a:rPr lang="en-GB" i="1" dirty="0"/>
              <a:t>Moonlight</a:t>
            </a:r>
            <a:r>
              <a:rPr lang="en-GB" dirty="0"/>
              <a:t> (2016)</a:t>
            </a:r>
          </a:p>
        </p:txBody>
      </p:sp>
      <p:sp>
        <p:nvSpPr>
          <p:cNvPr id="3" name="Content Placeholder 2">
            <a:extLst>
              <a:ext uri="{FF2B5EF4-FFF2-40B4-BE49-F238E27FC236}">
                <a16:creationId xmlns:a16="http://schemas.microsoft.com/office/drawing/2014/main" id="{BBFC80E3-B7CE-4E7A-972E-62AE1166389E}"/>
              </a:ext>
            </a:extLst>
          </p:cNvPr>
          <p:cNvSpPr>
            <a:spLocks noGrp="1"/>
          </p:cNvSpPr>
          <p:nvPr>
            <p:ph idx="1"/>
          </p:nvPr>
        </p:nvSpPr>
        <p:spPr>
          <a:xfrm>
            <a:off x="1169977" y="1941241"/>
            <a:ext cx="9859618" cy="2414938"/>
          </a:xfrm>
        </p:spPr>
        <p:txBody>
          <a:bodyPr>
            <a:normAutofit/>
          </a:bodyPr>
          <a:lstStyle/>
          <a:p>
            <a:r>
              <a:rPr lang="en-GB" b="0" i="0" dirty="0">
                <a:effectLst/>
                <a:latin typeface="Georgia" panose="02040502050405020303" pitchFamily="18" charset="0"/>
              </a:rPr>
              <a:t>Judith Halberstam writes in </a:t>
            </a:r>
            <a:r>
              <a:rPr lang="en-GB" b="0" i="1" dirty="0">
                <a:effectLst/>
                <a:latin typeface="Georgia" panose="02040502050405020303" pitchFamily="18" charset="0"/>
              </a:rPr>
              <a:t>In a Queer Time and Place</a:t>
            </a:r>
            <a:r>
              <a:rPr lang="en-GB" b="0" i="0" dirty="0">
                <a:effectLst/>
                <a:latin typeface="Georgia" panose="02040502050405020303" pitchFamily="18" charset="0"/>
              </a:rPr>
              <a:t> that the threat of having “no future” produced an “urgency of being [that] also expands the potential of the moment and … squeezes new possibilities out of the time at hand” (2). Halberstam argues that this queer temporality—the intense focus on “the now”—applies also to “women, transgenders, and queers,” particularly “queer people of </a:t>
            </a:r>
            <a:r>
              <a:rPr lang="en-GB" b="0" i="0" dirty="0" err="1">
                <a:effectLst/>
                <a:latin typeface="Georgia" panose="02040502050405020303" pitchFamily="18" charset="0"/>
              </a:rPr>
              <a:t>color</a:t>
            </a:r>
            <a:r>
              <a:rPr lang="en-GB" b="0" i="0" dirty="0">
                <a:effectLst/>
                <a:latin typeface="Georgia" panose="02040502050405020303" pitchFamily="18" charset="0"/>
              </a:rPr>
              <a:t>” (3). It would also apply to the characters in </a:t>
            </a:r>
            <a:r>
              <a:rPr lang="en-GB" b="0" i="1" dirty="0">
                <a:effectLst/>
                <a:latin typeface="Georgia" panose="02040502050405020303" pitchFamily="18" charset="0"/>
              </a:rPr>
              <a:t>Moonlight</a:t>
            </a:r>
            <a:r>
              <a:rPr lang="en-GB" b="0" i="0" dirty="0">
                <a:effectLst/>
                <a:latin typeface="Georgia" panose="02040502050405020303" pitchFamily="18" charset="0"/>
              </a:rPr>
              <a:t>, who are living under a similar threat of “no future”—in this case due to pervasive poverty, violence, and drugs.</a:t>
            </a:r>
            <a:endParaRPr lang="en-GB" dirty="0"/>
          </a:p>
        </p:txBody>
      </p:sp>
      <p:sp>
        <p:nvSpPr>
          <p:cNvPr id="5" name="TextBox 4">
            <a:extLst>
              <a:ext uri="{FF2B5EF4-FFF2-40B4-BE49-F238E27FC236}">
                <a16:creationId xmlns:a16="http://schemas.microsoft.com/office/drawing/2014/main" id="{1E967FD9-290F-4CA8-B929-4760E5E8A2B8}"/>
              </a:ext>
            </a:extLst>
          </p:cNvPr>
          <p:cNvSpPr txBox="1"/>
          <p:nvPr/>
        </p:nvSpPr>
        <p:spPr>
          <a:xfrm>
            <a:off x="1499388" y="4480283"/>
            <a:ext cx="9473411" cy="1846659"/>
          </a:xfrm>
          <a:prstGeom prst="rect">
            <a:avLst/>
          </a:prstGeom>
          <a:noFill/>
        </p:spPr>
        <p:txBody>
          <a:bodyPr wrap="square">
            <a:spAutoFit/>
          </a:bodyPr>
          <a:lstStyle/>
          <a:p>
            <a:r>
              <a:rPr lang="en-GB" sz="1900" dirty="0" err="1">
                <a:latin typeface="Georgia" panose="02040502050405020303" pitchFamily="18" charset="0"/>
              </a:rPr>
              <a:t>Tarell</a:t>
            </a:r>
            <a:r>
              <a:rPr lang="en-GB" sz="1900" dirty="0">
                <a:latin typeface="Georgia" panose="02040502050405020303" pitchFamily="18" charset="0"/>
              </a:rPr>
              <a:t> Alvin McCraney (who wrote the original play the film is based on]</a:t>
            </a:r>
            <a:r>
              <a:rPr lang="en-GB" sz="1900" b="0" i="0" dirty="0">
                <a:effectLst/>
                <a:latin typeface="Georgia" panose="02040502050405020303" pitchFamily="18" charset="0"/>
              </a:rPr>
              <a:t> says he often tells people his plays take place in “the distant present,” a phrasing that suggests a time that is “just out of reach, yet not quite fully in the time of the now. But it is close enough to register as familiar” (Roman 188). The concept is similar to what Valerie </a:t>
            </a:r>
            <a:r>
              <a:rPr lang="en-GB" sz="1900" b="0" i="0" dirty="0" err="1">
                <a:effectLst/>
                <a:latin typeface="Georgia" panose="02040502050405020303" pitchFamily="18" charset="0"/>
              </a:rPr>
              <a:t>Rohy</a:t>
            </a:r>
            <a:r>
              <a:rPr lang="en-GB" sz="1900" b="0" i="0" dirty="0">
                <a:effectLst/>
                <a:latin typeface="Georgia" panose="02040502050405020303" pitchFamily="18" charset="0"/>
              </a:rPr>
              <a:t> calls an “expanded present tense” (253) or what Carolyn </a:t>
            </a:r>
            <a:r>
              <a:rPr lang="en-GB" sz="1900" b="0" i="0" dirty="0" err="1">
                <a:effectLst/>
                <a:latin typeface="Georgia" panose="02040502050405020303" pitchFamily="18" charset="0"/>
              </a:rPr>
              <a:t>Dinshaw</a:t>
            </a:r>
            <a:r>
              <a:rPr lang="en-GB" sz="1900" b="0" i="0" dirty="0">
                <a:effectLst/>
                <a:latin typeface="Georgia" panose="02040502050405020303" pitchFamily="18" charset="0"/>
              </a:rPr>
              <a:t> calls “the </a:t>
            </a:r>
            <a:r>
              <a:rPr lang="en-GB" sz="1900" b="0" i="0" dirty="0" err="1">
                <a:effectLst/>
                <a:latin typeface="Georgia" panose="02040502050405020303" pitchFamily="18" charset="0"/>
              </a:rPr>
              <a:t>multitemporality</a:t>
            </a:r>
            <a:r>
              <a:rPr lang="en-GB" sz="1900" b="0" i="0" dirty="0">
                <a:effectLst/>
                <a:latin typeface="Georgia" panose="02040502050405020303" pitchFamily="18" charset="0"/>
              </a:rPr>
              <a:t> of the </a:t>
            </a:r>
            <a:r>
              <a:rPr lang="en-GB" sz="1900" b="0" i="1" dirty="0">
                <a:effectLst/>
                <a:latin typeface="Georgia" panose="02040502050405020303" pitchFamily="18" charset="0"/>
              </a:rPr>
              <a:t>now</a:t>
            </a:r>
            <a:r>
              <a:rPr lang="en-GB" sz="1900" b="0" i="0" dirty="0">
                <a:effectLst/>
                <a:latin typeface="Georgia" panose="02040502050405020303" pitchFamily="18" charset="0"/>
              </a:rPr>
              <a:t>” (qtd. in </a:t>
            </a:r>
            <a:r>
              <a:rPr lang="en-GB" sz="1900" b="0" i="0" dirty="0" err="1">
                <a:effectLst/>
                <a:latin typeface="Georgia" panose="02040502050405020303" pitchFamily="18" charset="0"/>
              </a:rPr>
              <a:t>Rohy</a:t>
            </a:r>
            <a:r>
              <a:rPr lang="en-GB" sz="1900" b="0" i="0" dirty="0">
                <a:effectLst/>
                <a:latin typeface="Georgia" panose="02040502050405020303" pitchFamily="18" charset="0"/>
              </a:rPr>
              <a:t> 253)</a:t>
            </a:r>
            <a:endParaRPr lang="en-GB" sz="1900" dirty="0"/>
          </a:p>
        </p:txBody>
      </p:sp>
    </p:spTree>
    <p:extLst>
      <p:ext uri="{BB962C8B-B14F-4D97-AF65-F5344CB8AC3E}">
        <p14:creationId xmlns:p14="http://schemas.microsoft.com/office/powerpoint/2010/main" val="280243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535EE-2DF1-4EBE-90B3-2EE3AFDD898E}"/>
              </a:ext>
            </a:extLst>
          </p:cNvPr>
          <p:cNvSpPr>
            <a:spLocks noGrp="1"/>
          </p:cNvSpPr>
          <p:nvPr>
            <p:ph type="title"/>
          </p:nvPr>
        </p:nvSpPr>
        <p:spPr/>
        <p:txBody>
          <a:bodyPr/>
          <a:lstStyle/>
          <a:p>
            <a:endParaRPr lang="en-GB"/>
          </a:p>
        </p:txBody>
      </p:sp>
      <p:pic>
        <p:nvPicPr>
          <p:cNvPr id="4" name="Online Media 3" title="Moonlight | Official Trailer HD | A24">
            <a:hlinkClick r:id="" action="ppaction://media"/>
            <a:extLst>
              <a:ext uri="{FF2B5EF4-FFF2-40B4-BE49-F238E27FC236}">
                <a16:creationId xmlns:a16="http://schemas.microsoft.com/office/drawing/2014/main" id="{9169D8A8-B6A1-47E2-BD18-45C8971978D1}"/>
              </a:ext>
            </a:extLst>
          </p:cNvPr>
          <p:cNvPicPr>
            <a:picLocks noGrp="1" noRot="1" noChangeAspect="1"/>
          </p:cNvPicPr>
          <p:nvPr>
            <p:ph idx="1"/>
            <a:videoFile r:link="rId1"/>
          </p:nvPr>
        </p:nvPicPr>
        <p:blipFill>
          <a:blip r:embed="rId3"/>
          <a:stretch>
            <a:fillRect/>
          </a:stretch>
        </p:blipFill>
        <p:spPr>
          <a:xfrm>
            <a:off x="1494624" y="521595"/>
            <a:ext cx="9418164" cy="5321121"/>
          </a:xfrm>
          <a:prstGeom prst="rect">
            <a:avLst/>
          </a:prstGeom>
        </p:spPr>
      </p:pic>
    </p:spTree>
    <p:extLst>
      <p:ext uri="{BB962C8B-B14F-4D97-AF65-F5344CB8AC3E}">
        <p14:creationId xmlns:p14="http://schemas.microsoft.com/office/powerpoint/2010/main" val="134619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5565D4-D8C9-4AEE-8DB5-D688979887FB}"/>
              </a:ext>
            </a:extLst>
          </p:cNvPr>
          <p:cNvSpPr>
            <a:spLocks noGrp="1"/>
          </p:cNvSpPr>
          <p:nvPr>
            <p:ph idx="1"/>
          </p:nvPr>
        </p:nvSpPr>
        <p:spPr>
          <a:xfrm>
            <a:off x="779930" y="602428"/>
            <a:ext cx="9269924" cy="5645971"/>
          </a:xfrm>
        </p:spPr>
        <p:txBody>
          <a:bodyPr>
            <a:normAutofit/>
          </a:bodyPr>
          <a:lstStyle/>
          <a:p>
            <a:pPr marL="0" indent="0">
              <a:buNone/>
            </a:pPr>
            <a:r>
              <a:rPr lang="en-GB" sz="2400" b="0" i="0" dirty="0" err="1">
                <a:effectLst/>
                <a:latin typeface="WF-026510-009147-001253"/>
              </a:rPr>
              <a:t>Anupa</a:t>
            </a:r>
            <a:r>
              <a:rPr lang="en-GB" sz="2400" b="0" i="0" dirty="0">
                <a:effectLst/>
                <a:latin typeface="WF-026510-009147-001253"/>
              </a:rPr>
              <a:t> Mistry, ‘</a:t>
            </a:r>
            <a:r>
              <a:rPr lang="en-GB" sz="2400" b="0" i="0" dirty="0" err="1">
                <a:effectLst/>
                <a:latin typeface="WF-026510-009147-001253"/>
              </a:rPr>
              <a:t>Tarell</a:t>
            </a:r>
            <a:r>
              <a:rPr lang="en-GB" sz="2400" b="0" i="0" dirty="0">
                <a:effectLst/>
                <a:latin typeface="WF-026510-009147-001253"/>
              </a:rPr>
              <a:t> Alvin McCraney’s Play Got Shelved. Then It Inspired The Year’s Best Film, </a:t>
            </a:r>
            <a:r>
              <a:rPr lang="en-GB" sz="2400" b="0" i="1" dirty="0">
                <a:effectLst/>
                <a:latin typeface="WF-026510-009147-001253"/>
              </a:rPr>
              <a:t>Moonlight</a:t>
            </a:r>
            <a:r>
              <a:rPr lang="en-GB" sz="2400" i="1" dirty="0">
                <a:latin typeface="WF-026510-009147-001253"/>
              </a:rPr>
              <a:t>’. </a:t>
            </a:r>
            <a:r>
              <a:rPr lang="en-GB" sz="2400" b="0" i="1" dirty="0">
                <a:effectLst/>
                <a:latin typeface="Miller Text"/>
              </a:rPr>
              <a:t>Fader</a:t>
            </a:r>
            <a:r>
              <a:rPr lang="en-GB" sz="2400" b="0" dirty="0">
                <a:effectLst/>
                <a:latin typeface="Miller Text"/>
              </a:rPr>
              <a:t> maga</a:t>
            </a:r>
            <a:r>
              <a:rPr lang="en-GB" sz="2400" dirty="0">
                <a:latin typeface="Miller Text"/>
              </a:rPr>
              <a:t>zine, October 26, 2016</a:t>
            </a:r>
            <a:endParaRPr lang="en-GB" sz="2400" b="0" i="0" dirty="0">
              <a:effectLst/>
              <a:latin typeface="WF-026510-009147-001253"/>
            </a:endParaRPr>
          </a:p>
          <a:p>
            <a:pPr marL="0" indent="0">
              <a:buNone/>
            </a:pPr>
            <a:endParaRPr lang="en-GB" b="0" i="1" dirty="0">
              <a:effectLst/>
              <a:latin typeface="Miller Text"/>
            </a:endParaRPr>
          </a:p>
          <a:p>
            <a:r>
              <a:rPr lang="en-GB" b="0" i="0" dirty="0" err="1">
                <a:effectLst/>
                <a:latin typeface="Miller Text"/>
              </a:rPr>
              <a:t>Tarell</a:t>
            </a:r>
            <a:r>
              <a:rPr lang="en-GB" b="0" i="0" dirty="0">
                <a:effectLst/>
                <a:latin typeface="Miller Text"/>
              </a:rPr>
              <a:t> Alvin McCraney originally wrote the source material for </a:t>
            </a:r>
            <a:r>
              <a:rPr lang="en-GB" b="0" i="1" u="none" strike="noStrike" dirty="0">
                <a:effectLst/>
                <a:latin typeface="Miller Text"/>
                <a:hlinkClick r:id="rId2">
                  <a:extLst>
                    <a:ext uri="{A12FA001-AC4F-418D-AE19-62706E023703}">
                      <ahyp:hlinkClr xmlns:ahyp="http://schemas.microsoft.com/office/drawing/2018/hyperlinkcolor" val="tx"/>
                    </a:ext>
                  </a:extLst>
                </a:hlinkClick>
              </a:rPr>
              <a:t>Moonlight</a:t>
            </a:r>
            <a:r>
              <a:rPr lang="en-GB" b="0" i="0" dirty="0">
                <a:effectLst/>
                <a:latin typeface="Miller Text"/>
              </a:rPr>
              <a:t> over a decade ago, after he graduated from DePaul University. It was a play script based on his own life called </a:t>
            </a:r>
            <a:r>
              <a:rPr lang="en-GB" b="0" i="1" dirty="0">
                <a:effectLst/>
                <a:latin typeface="Miller Text"/>
              </a:rPr>
              <a:t>In Moonlight, Black Boys Look Blue. </a:t>
            </a:r>
            <a:r>
              <a:rPr lang="en-GB" dirty="0">
                <a:latin typeface="Miller Text"/>
              </a:rPr>
              <a:t>It wasn’t quite working as a play, though, so it </a:t>
            </a:r>
            <a:r>
              <a:rPr lang="en-GB" b="0" i="0" dirty="0">
                <a:effectLst/>
                <a:latin typeface="Miller Text"/>
              </a:rPr>
              <a:t>sat on his desk until a mutual friend from the Miami drama scene emailed the script to Barry Jenkins. </a:t>
            </a:r>
            <a:endParaRPr lang="en-GB" dirty="0">
              <a:latin typeface="Miller Text"/>
            </a:endParaRPr>
          </a:p>
          <a:p>
            <a:r>
              <a:rPr lang="en-GB" b="0" i="0" dirty="0">
                <a:effectLst/>
                <a:latin typeface="WF-026510-009147-001369"/>
              </a:rPr>
              <a:t>McCraney and Jenkins grew up just blocks from each other in Miami’s Liberty City. They didn’t know each other as kids both navigating a tough </a:t>
            </a:r>
            <a:r>
              <a:rPr lang="en-GB" b="0" i="0" dirty="0" err="1">
                <a:effectLst/>
                <a:latin typeface="WF-026510-009147-001369"/>
              </a:rPr>
              <a:t>neighborhood</a:t>
            </a:r>
            <a:r>
              <a:rPr lang="en-GB" b="0" i="0" dirty="0">
                <a:effectLst/>
                <a:latin typeface="WF-026510-009147-001369"/>
              </a:rPr>
              <a:t>, with home lives afflicted by drug addiction, and instead met as adult artists when Jenkins received the </a:t>
            </a:r>
            <a:r>
              <a:rPr lang="en-GB" dirty="0">
                <a:latin typeface="WF-026510-009147-001369"/>
              </a:rPr>
              <a:t>play </a:t>
            </a:r>
            <a:r>
              <a:rPr lang="en-GB" b="0" dirty="0">
                <a:effectLst/>
                <a:latin typeface="WF-026510-009147-001369"/>
              </a:rPr>
              <a:t>and began to adapt it as a film. </a:t>
            </a:r>
            <a:r>
              <a:rPr lang="en-GB" b="0" i="1" dirty="0">
                <a:effectLst/>
                <a:latin typeface="WF-026510-009147-001369"/>
              </a:rPr>
              <a:t> </a:t>
            </a:r>
          </a:p>
          <a:p>
            <a:r>
              <a:rPr lang="en-GB" dirty="0">
                <a:latin typeface="WF-026510-009147-001369"/>
              </a:rPr>
              <a:t>McCraney says of the adaptation: “</a:t>
            </a:r>
            <a:r>
              <a:rPr lang="en-GB" b="0" i="0" dirty="0">
                <a:effectLst/>
                <a:latin typeface="WF-026510-009147-001369"/>
              </a:rPr>
              <a:t>Barry has a very intimate voice with Miami. I'm from a more poetic dialogue and background and Barry has an incredible eye for visual storytelling; his ability to marry sound and visuals is extraordinary.” (Fader magazine)</a:t>
            </a:r>
          </a:p>
          <a:p>
            <a:endParaRPr lang="en-GB" dirty="0"/>
          </a:p>
        </p:txBody>
      </p:sp>
    </p:spTree>
    <p:extLst>
      <p:ext uri="{BB962C8B-B14F-4D97-AF65-F5344CB8AC3E}">
        <p14:creationId xmlns:p14="http://schemas.microsoft.com/office/powerpoint/2010/main" val="378901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688E2-BC08-4684-B8E4-AFBE0191724F}"/>
              </a:ext>
            </a:extLst>
          </p:cNvPr>
          <p:cNvSpPr>
            <a:spLocks noGrp="1"/>
          </p:cNvSpPr>
          <p:nvPr>
            <p:ph type="title"/>
          </p:nvPr>
        </p:nvSpPr>
        <p:spPr>
          <a:xfrm>
            <a:off x="646111" y="452718"/>
            <a:ext cx="9404723" cy="891988"/>
          </a:xfrm>
        </p:spPr>
        <p:txBody>
          <a:bodyPr/>
          <a:lstStyle/>
          <a:p>
            <a:r>
              <a:rPr lang="en-GB" dirty="0"/>
              <a:t>McCraney on the setting </a:t>
            </a:r>
          </a:p>
        </p:txBody>
      </p:sp>
      <p:sp>
        <p:nvSpPr>
          <p:cNvPr id="3" name="Content Placeholder 2">
            <a:extLst>
              <a:ext uri="{FF2B5EF4-FFF2-40B4-BE49-F238E27FC236}">
                <a16:creationId xmlns:a16="http://schemas.microsoft.com/office/drawing/2014/main" id="{08882FDF-0FDB-4492-BF5B-3574328A49ED}"/>
              </a:ext>
            </a:extLst>
          </p:cNvPr>
          <p:cNvSpPr>
            <a:spLocks noGrp="1"/>
          </p:cNvSpPr>
          <p:nvPr>
            <p:ph idx="1"/>
          </p:nvPr>
        </p:nvSpPr>
        <p:spPr>
          <a:xfrm>
            <a:off x="882128" y="1592132"/>
            <a:ext cx="9167726" cy="4878593"/>
          </a:xfrm>
        </p:spPr>
        <p:txBody>
          <a:bodyPr>
            <a:normAutofit/>
          </a:bodyPr>
          <a:lstStyle/>
          <a:p>
            <a:r>
              <a:rPr lang="en-GB" b="0" i="0" dirty="0">
                <a:effectLst/>
                <a:latin typeface="WF-026510-009147-001369"/>
              </a:rPr>
              <a:t>Liberty City is the inner city; it's one of the few </a:t>
            </a:r>
            <a:r>
              <a:rPr lang="en-GB" b="0" i="0" dirty="0" err="1">
                <a:effectLst/>
                <a:latin typeface="WF-026510-009147-001369"/>
              </a:rPr>
              <a:t>neighborhoods</a:t>
            </a:r>
            <a:r>
              <a:rPr lang="en-GB" b="0" i="0" dirty="0">
                <a:effectLst/>
                <a:latin typeface="WF-026510-009147-001369"/>
              </a:rPr>
              <a:t> that's actually within the city limits of Miami.</a:t>
            </a:r>
          </a:p>
          <a:p>
            <a:r>
              <a:rPr lang="en-GB" b="0" i="0" dirty="0">
                <a:effectLst/>
                <a:latin typeface="WF-026510-009147-001369"/>
              </a:rPr>
              <a:t>Whereas what most people think of as Miami is South Beach, which is actually on Miami Beach and a different city altogether. There's a kind of blinding, distracting light that keeps you focused on the popular beaches and not the abject poverty. </a:t>
            </a:r>
            <a:r>
              <a:rPr lang="en-GB" dirty="0">
                <a:latin typeface="WF-026510-009147-001369"/>
              </a:rPr>
              <a:t>[…] </a:t>
            </a:r>
            <a:r>
              <a:rPr lang="en-GB" b="0" i="0" dirty="0">
                <a:effectLst/>
                <a:latin typeface="WF-026510-009147-001369"/>
              </a:rPr>
              <a:t>So what happens in Liberty City when you're not adjacent to the ocean? […] [Liberty City] is a unique place in that the same things that exist in other urban general populations exist for us, and yet there are palm trees and beautiful sunsets and you can smell the ocean five miles away.</a:t>
            </a:r>
          </a:p>
          <a:p>
            <a:r>
              <a:rPr lang="en-GB" b="0" i="0" dirty="0">
                <a:effectLst/>
                <a:latin typeface="WF-026510-009147-001369"/>
              </a:rPr>
              <a:t>You know that you live in a place with incredible natural beauty and, at the same time, you recognize that it can be equally dangerous. There’s a silence that permeates that. It's almost like, </a:t>
            </a:r>
            <a:r>
              <a:rPr lang="en-GB" b="0" i="1" dirty="0">
                <a:effectLst/>
                <a:latin typeface="WF-026510-009147-001369"/>
              </a:rPr>
              <a:t>Be quiet, you're beautiful</a:t>
            </a:r>
            <a:r>
              <a:rPr lang="en-GB" b="0" i="0" dirty="0">
                <a:effectLst/>
                <a:latin typeface="WF-026510-009147-001369"/>
              </a:rPr>
              <a:t>.</a:t>
            </a:r>
            <a:endParaRPr lang="en-GB" dirty="0"/>
          </a:p>
        </p:txBody>
      </p:sp>
    </p:spTree>
    <p:extLst>
      <p:ext uri="{BB962C8B-B14F-4D97-AF65-F5344CB8AC3E}">
        <p14:creationId xmlns:p14="http://schemas.microsoft.com/office/powerpoint/2010/main" val="3194478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B55AE1-11A6-4DB7-B697-1F8F0B9EC7C3}"/>
              </a:ext>
            </a:extLst>
          </p:cNvPr>
          <p:cNvSpPr>
            <a:spLocks noGrp="1"/>
          </p:cNvSpPr>
          <p:nvPr>
            <p:ph idx="1"/>
          </p:nvPr>
        </p:nvSpPr>
        <p:spPr>
          <a:xfrm>
            <a:off x="1103312" y="731520"/>
            <a:ext cx="9320848" cy="5516879"/>
          </a:xfrm>
        </p:spPr>
        <p:txBody>
          <a:bodyPr>
            <a:normAutofit/>
          </a:bodyPr>
          <a:lstStyle/>
          <a:p>
            <a:r>
              <a:rPr lang="en-GB" b="1" i="0" dirty="0">
                <a:effectLst/>
                <a:latin typeface="WF-026510-009147-001369"/>
              </a:rPr>
              <a:t>When did you realize you didn’t have to be quiet?</a:t>
            </a:r>
            <a:br>
              <a:rPr lang="en-GB" b="1" i="0" dirty="0">
                <a:effectLst/>
                <a:latin typeface="WF-026510-009147-001369"/>
              </a:rPr>
            </a:br>
            <a:br>
              <a:rPr lang="en-GB" dirty="0"/>
            </a:br>
            <a:r>
              <a:rPr lang="en-GB" b="0" i="0" dirty="0">
                <a:effectLst/>
                <a:latin typeface="WF-026510-009147-001369"/>
              </a:rPr>
              <a:t>It wasn’t necessarily that I didn’t; after a while, I couldn’t. One of the eloquent things that Barry put into the film is that you see these young men, and they’re all really quiet. They don’t say more than five words, and yet they say so much. Once I did get an avenue where I could speak for myself or for that person that I love; in that circumstance it’s necessary to come to the table with full and unadulterated access.</a:t>
            </a:r>
          </a:p>
          <a:p>
            <a:pPr marL="0" indent="0">
              <a:buNone/>
            </a:pPr>
            <a:endParaRPr lang="en-GB" b="0" i="0" dirty="0">
              <a:effectLst/>
              <a:latin typeface="WF-026510-009147-001369"/>
            </a:endParaRPr>
          </a:p>
          <a:p>
            <a:r>
              <a:rPr lang="en-GB" b="1" i="0" dirty="0">
                <a:effectLst/>
                <a:latin typeface="WF-026510-009147-001369"/>
              </a:rPr>
              <a:t>When did you discover that </a:t>
            </a:r>
            <a:r>
              <a:rPr lang="en-GB" b="1" i="0" dirty="0" err="1">
                <a:effectLst/>
                <a:latin typeface="WF-026510-009147-001369"/>
              </a:rPr>
              <a:t>theater</a:t>
            </a:r>
            <a:r>
              <a:rPr lang="en-GB" b="1" i="0" dirty="0">
                <a:effectLst/>
                <a:latin typeface="WF-026510-009147-001369"/>
              </a:rPr>
              <a:t> could be a powerful or effective way to tell these stories?</a:t>
            </a:r>
            <a:endParaRPr lang="en-GB" dirty="0">
              <a:latin typeface="WF-026510-009147-001369"/>
            </a:endParaRPr>
          </a:p>
          <a:p>
            <a:pPr marL="400050" lvl="1" indent="0">
              <a:buNone/>
            </a:pPr>
            <a:r>
              <a:rPr lang="en-GB" sz="2000" b="0" i="0" dirty="0">
                <a:effectLst/>
                <a:latin typeface="WF-026510-009147-001369"/>
              </a:rPr>
              <a:t>I was exposed to these incredible art programs. A lot of them don’t exist anymore, but I was lucky enough to be introduced to these programs that were free and wanted kids involved. I didn’t know right away that I could tell stories through them; I was just telling the stories I knew, and then I found that a lot of people kept saying things like, ‘We’ve never heard this before’ or ‘A drug dealer teaching a kid how to ride a bike? That’s a crazy idea.’ And I’m thinking, </a:t>
            </a:r>
            <a:r>
              <a:rPr lang="en-GB" sz="2000" b="0" i="1" dirty="0">
                <a:effectLst/>
                <a:latin typeface="WF-026510-009147-001369"/>
              </a:rPr>
              <a:t>This is my everyday life</a:t>
            </a:r>
            <a:r>
              <a:rPr lang="en-GB" sz="2000" b="0" i="0" dirty="0">
                <a:effectLst/>
                <a:latin typeface="WF-026510-009147-001369"/>
              </a:rPr>
              <a:t>.</a:t>
            </a:r>
            <a:endParaRPr lang="en-GB" sz="2000" dirty="0"/>
          </a:p>
        </p:txBody>
      </p:sp>
    </p:spTree>
    <p:extLst>
      <p:ext uri="{BB962C8B-B14F-4D97-AF65-F5344CB8AC3E}">
        <p14:creationId xmlns:p14="http://schemas.microsoft.com/office/powerpoint/2010/main" val="950823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F71808-0085-4440-9A22-D0E5248F0C30}"/>
              </a:ext>
            </a:extLst>
          </p:cNvPr>
          <p:cNvSpPr>
            <a:spLocks noGrp="1"/>
          </p:cNvSpPr>
          <p:nvPr>
            <p:ph idx="1"/>
          </p:nvPr>
        </p:nvSpPr>
        <p:spPr>
          <a:xfrm>
            <a:off x="1103312" y="2052918"/>
            <a:ext cx="9132589" cy="4294094"/>
          </a:xfrm>
        </p:spPr>
        <p:txBody>
          <a:bodyPr>
            <a:normAutofit/>
          </a:bodyPr>
          <a:lstStyle/>
          <a:p>
            <a:r>
              <a:rPr lang="en-GB" b="0" i="0" dirty="0">
                <a:effectLst/>
                <a:latin typeface="WF-026510-009147-001369"/>
              </a:rPr>
              <a:t>One time we were doing a show at a halfway house — it was one of the ones my mom had been in — about kids and their parents and drugs. It sounds kind of </a:t>
            </a:r>
            <a:r>
              <a:rPr lang="en-GB" b="0" i="0" dirty="0" err="1">
                <a:effectLst/>
                <a:latin typeface="WF-026510-009147-001369"/>
              </a:rPr>
              <a:t>hokey</a:t>
            </a:r>
            <a:r>
              <a:rPr lang="en-GB" b="0" i="0" dirty="0">
                <a:effectLst/>
                <a:latin typeface="WF-026510-009147-001369"/>
              </a:rPr>
              <a:t> but I remember one of the women in the program asked us to stop because she was very emotional; she was crying and upset. We’re like 14, 15, thinking we're doing incredible protest art, and she said, ‘I now know what my children were like when I was on drugs. I couldn’t remember those times but you guys are making me remember what my kids were going through.’ And that was when I was like, </a:t>
            </a:r>
            <a:r>
              <a:rPr lang="en-GB" b="0" i="1" dirty="0">
                <a:effectLst/>
                <a:latin typeface="WF-026510-009147-001369"/>
              </a:rPr>
              <a:t>Ahh, I have to keep doing this. Maybe if I had done this while my mom was here she would have a better understanding, maybe it would have helped her</a:t>
            </a:r>
            <a:r>
              <a:rPr lang="en-GB" b="0" i="0" dirty="0">
                <a:effectLst/>
                <a:latin typeface="WF-026510-009147-001369"/>
              </a:rPr>
              <a:t>.</a:t>
            </a:r>
            <a:endParaRPr lang="en-GB" dirty="0"/>
          </a:p>
        </p:txBody>
      </p:sp>
    </p:spTree>
    <p:extLst>
      <p:ext uri="{BB962C8B-B14F-4D97-AF65-F5344CB8AC3E}">
        <p14:creationId xmlns:p14="http://schemas.microsoft.com/office/powerpoint/2010/main" val="2023394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4CA50A-6CEA-47FD-809B-B8C431A45990}"/>
              </a:ext>
            </a:extLst>
          </p:cNvPr>
          <p:cNvSpPr>
            <a:spLocks noGrp="1"/>
          </p:cNvSpPr>
          <p:nvPr>
            <p:ph idx="1"/>
          </p:nvPr>
        </p:nvSpPr>
        <p:spPr>
          <a:xfrm>
            <a:off x="984326" y="925158"/>
            <a:ext cx="9065528" cy="5323241"/>
          </a:xfrm>
        </p:spPr>
        <p:txBody>
          <a:bodyPr>
            <a:normAutofit/>
          </a:bodyPr>
          <a:lstStyle/>
          <a:p>
            <a:pPr marL="0" indent="0">
              <a:buNone/>
            </a:pPr>
            <a:r>
              <a:rPr lang="en-GB" b="1" i="0" dirty="0">
                <a:effectLst/>
                <a:latin typeface="WF-026510-009147-001369"/>
              </a:rPr>
              <a:t>Personal observations form much of your work […] </a:t>
            </a:r>
            <a:endParaRPr lang="en-GB" b="0" i="0" dirty="0">
              <a:effectLst/>
              <a:latin typeface="WF-026510-009147-001369"/>
            </a:endParaRPr>
          </a:p>
          <a:p>
            <a:endParaRPr lang="en-GB" b="0" i="0" dirty="0">
              <a:effectLst/>
              <a:latin typeface="WF-026510-009147-001369"/>
            </a:endParaRPr>
          </a:p>
          <a:p>
            <a:r>
              <a:rPr lang="en-GB" b="0" i="0" dirty="0">
                <a:effectLst/>
                <a:latin typeface="WF-026510-009147-001369"/>
              </a:rPr>
              <a:t>I was trying to piece out my life and experiences through art and in Liberty City. I was a grown man when I was writing this piece and I was looking at what my decisions were and if I’d made a turn at some point could I have been a totally different person? That’s the script I created and I shelved it because I was like, ‘This won't work as a play, it’s way too visual and too intimate in the characters and I didn’t have time to invent the world for the form. [Eventually] the Borscht Film Festival gave it to Barry, who I had not met but we grew up four blocks away from each other.</a:t>
            </a:r>
          </a:p>
          <a:p>
            <a:r>
              <a:rPr lang="en-GB" b="0" i="0" dirty="0">
                <a:effectLst/>
                <a:latin typeface="WF-026510-009147-001369"/>
              </a:rPr>
              <a:t>Everything is personal but I wasn't literally writing down moments from my life. </a:t>
            </a:r>
            <a:r>
              <a:rPr lang="en-GB" b="0" i="1" dirty="0">
                <a:effectLst/>
                <a:latin typeface="WF-026510-009147-001369"/>
              </a:rPr>
              <a:t>Moonlight</a:t>
            </a:r>
            <a:r>
              <a:rPr lang="en-GB" b="0" i="0" dirty="0">
                <a:effectLst/>
                <a:latin typeface="WF-026510-009147-001369"/>
              </a:rPr>
              <a:t> is one of the few pieces based on actual events; there are scenes in the movie that happened — the words and the scenario and the person, those things happened. And then there are parts that never happened to me and some of it happened to Barry.</a:t>
            </a:r>
            <a:endParaRPr lang="en-GB" dirty="0"/>
          </a:p>
        </p:txBody>
      </p:sp>
    </p:spTree>
    <p:extLst>
      <p:ext uri="{BB962C8B-B14F-4D97-AF65-F5344CB8AC3E}">
        <p14:creationId xmlns:p14="http://schemas.microsoft.com/office/powerpoint/2010/main" val="2265434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C44DB-49D4-4458-AAC5-C12BFC9EC90C}"/>
              </a:ext>
            </a:extLst>
          </p:cNvPr>
          <p:cNvSpPr>
            <a:spLocks noGrp="1"/>
          </p:cNvSpPr>
          <p:nvPr>
            <p:ph type="title"/>
          </p:nvPr>
        </p:nvSpPr>
        <p:spPr>
          <a:xfrm>
            <a:off x="646111" y="452718"/>
            <a:ext cx="9404723" cy="822063"/>
          </a:xfrm>
        </p:spPr>
        <p:txBody>
          <a:bodyPr/>
          <a:lstStyle/>
          <a:p>
            <a:endParaRPr lang="en-GB" dirty="0"/>
          </a:p>
        </p:txBody>
      </p:sp>
      <p:sp>
        <p:nvSpPr>
          <p:cNvPr id="3" name="Content Placeholder 2">
            <a:extLst>
              <a:ext uri="{FF2B5EF4-FFF2-40B4-BE49-F238E27FC236}">
                <a16:creationId xmlns:a16="http://schemas.microsoft.com/office/drawing/2014/main" id="{4EAF2002-40AD-4A12-A072-4948D7F8F890}"/>
              </a:ext>
            </a:extLst>
          </p:cNvPr>
          <p:cNvSpPr>
            <a:spLocks noGrp="1"/>
          </p:cNvSpPr>
          <p:nvPr>
            <p:ph idx="1"/>
          </p:nvPr>
        </p:nvSpPr>
        <p:spPr/>
        <p:txBody>
          <a:bodyPr>
            <a:normAutofit fontScale="92500" lnSpcReduction="10000"/>
          </a:bodyPr>
          <a:lstStyle/>
          <a:p>
            <a:r>
              <a:rPr lang="en-GB" b="0" i="0" dirty="0">
                <a:effectLst/>
                <a:latin typeface="nyt-imperial"/>
              </a:rPr>
              <a:t>Mr. Jenkins, after making his first film six years earlier, had been trying to figure out his next project and felt that it should be something personal. He’d written a film treatment that would tell the story of his growing up in Miami.</a:t>
            </a:r>
          </a:p>
          <a:p>
            <a:r>
              <a:rPr lang="en-GB" b="0" i="0" dirty="0">
                <a:effectLst/>
                <a:latin typeface="nyt-imperial"/>
              </a:rPr>
              <a:t>“It was about my mom, and then I was like: ‘Ugh, nah, it’s too personal. I don’t want to make that,’” Mr. Jenkins said. What attracted him to Mr. McCraney’s screenplay was that the story was so close to his own, yet </a:t>
            </a:r>
            <a:r>
              <a:rPr lang="en-GB" b="0" i="1" dirty="0">
                <a:effectLst/>
                <a:latin typeface="nyt-imperial"/>
              </a:rPr>
              <a:t>not</a:t>
            </a:r>
            <a:r>
              <a:rPr lang="en-GB" b="0" i="0" dirty="0">
                <a:effectLst/>
                <a:latin typeface="nyt-imperial"/>
              </a:rPr>
              <a:t> his own.</a:t>
            </a:r>
          </a:p>
          <a:p>
            <a:pPr algn="l" fontAlgn="base"/>
            <a:r>
              <a:rPr lang="en-GB" b="0" i="0" dirty="0">
                <a:effectLst/>
                <a:latin typeface="nyt-imperial"/>
              </a:rPr>
              <a:t>A few years passed, and finally, Mr. Jenkins decided to try to adapt the screenplay on his own. James Baldwin once wrote: “All art is a kind of confession, more or less oblique. All artists, if they are to survive, are forced, at last, to tell the whole story, to vomit the anguish up.” And, it was through the rewriting that Mr. Jenkins realized he had been fooling himself.</a:t>
            </a:r>
          </a:p>
          <a:p>
            <a:pPr algn="l" fontAlgn="base"/>
            <a:r>
              <a:rPr lang="en-GB" b="0" i="0" dirty="0">
                <a:effectLst/>
                <a:latin typeface="nyt-imperial"/>
              </a:rPr>
              <a:t>“I thought I could hide behind </a:t>
            </a:r>
            <a:r>
              <a:rPr lang="en-GB" b="0" i="0" dirty="0" err="1">
                <a:effectLst/>
                <a:latin typeface="nyt-imperial"/>
              </a:rPr>
              <a:t>Tarell</a:t>
            </a:r>
            <a:r>
              <a:rPr lang="en-GB" b="0" i="0" dirty="0">
                <a:effectLst/>
                <a:latin typeface="nyt-imperial"/>
              </a:rPr>
              <a:t> in this piece, thinking, ‘This is personal for this cat; it’s not personal for me,’” Mr. Jenkins said. “I was wrong.”</a:t>
            </a:r>
          </a:p>
          <a:p>
            <a:endParaRPr lang="en-GB" dirty="0"/>
          </a:p>
        </p:txBody>
      </p:sp>
    </p:spTree>
    <p:extLst>
      <p:ext uri="{BB962C8B-B14F-4D97-AF65-F5344CB8AC3E}">
        <p14:creationId xmlns:p14="http://schemas.microsoft.com/office/powerpoint/2010/main" val="31138865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7272</TotalTime>
  <Words>4608</Words>
  <Application>Microsoft Office PowerPoint</Application>
  <PresentationFormat>Widescreen</PresentationFormat>
  <Paragraphs>113</Paragraphs>
  <Slides>27</Slides>
  <Notes>0</Notes>
  <HiddenSlides>0</HiddenSlides>
  <MMClips>1</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Arial</vt:lpstr>
      <vt:lpstr>Century Gothic</vt:lpstr>
      <vt:lpstr>Georgia</vt:lpstr>
      <vt:lpstr>GuardianTextEgyptian</vt:lpstr>
      <vt:lpstr>inherit</vt:lpstr>
      <vt:lpstr>Miller Text</vt:lpstr>
      <vt:lpstr>nyt-imperial</vt:lpstr>
      <vt:lpstr>Open Sans</vt:lpstr>
      <vt:lpstr>proxima-nova</vt:lpstr>
      <vt:lpstr>WF-026510-009147-001253</vt:lpstr>
      <vt:lpstr>WF-026510-009147-001369</vt:lpstr>
      <vt:lpstr>Wingdings 3</vt:lpstr>
      <vt:lpstr>Ion</vt:lpstr>
      <vt:lpstr>Adolescence II:  Moonlight, dir. Barry Jenkins  </vt:lpstr>
      <vt:lpstr>PowerPoint Presentation</vt:lpstr>
      <vt:lpstr>PowerPoint Presentation</vt:lpstr>
      <vt:lpstr>PowerPoint Presentation</vt:lpstr>
      <vt:lpstr>McCraney on the setting </vt:lpstr>
      <vt:lpstr>PowerPoint Presentation</vt:lpstr>
      <vt:lpstr>PowerPoint Presentation</vt:lpstr>
      <vt:lpstr>PowerPoint Presentation</vt:lpstr>
      <vt:lpstr>PowerPoint Presentation</vt:lpstr>
      <vt:lpstr>New York Times (cont.)</vt:lpstr>
      <vt:lpstr>PowerPoint Presentation</vt:lpstr>
      <vt:lpstr>PowerPoint Presentation</vt:lpstr>
      <vt:lpstr>PowerPoint Presentation</vt:lpstr>
      <vt:lpstr>PowerPoint Presentation</vt:lpstr>
      <vt:lpstr>PowerPoint Presentation</vt:lpstr>
      <vt:lpstr>Black queer adolescence </vt:lpstr>
      <vt:lpstr>Franklin-Phipps and Smithers, 2</vt:lpstr>
      <vt:lpstr>PowerPoint Presentation</vt:lpstr>
      <vt:lpstr>Franklin-Phipps and Smithers, 3</vt:lpstr>
      <vt:lpstr>PowerPoint Presentation</vt:lpstr>
      <vt:lpstr>Sara Ahmed’s “queer phenomenology”</vt:lpstr>
      <vt:lpstr>PowerPoint Presentation</vt:lpstr>
      <vt:lpstr>PowerPoint Presentation</vt:lpstr>
      <vt:lpstr>Works Cited </vt:lpstr>
      <vt:lpstr>Consider one or more of these themes/ ideas in relation to the film (and/or your own idea). Where does it find relevance/ articulation? </vt:lpstr>
      <vt:lpstr>Tarell Alvin McCraney, In Moonlight, Black Boys Look Blue (unpublished)   becomes Moonlight (2016), dir. Barry Jenkins</vt:lpstr>
      <vt:lpstr>Pamela Demory on ‘queer time’ in Moonlight (2016)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Adolescence:  Moonlight, dir. Barry Jenkins</dc:title>
  <dc:creator>Elizabeth Barry</dc:creator>
  <cp:lastModifiedBy>Liz</cp:lastModifiedBy>
  <cp:revision>2</cp:revision>
  <cp:lastPrinted>2021-02-15T14:55:47Z</cp:lastPrinted>
  <dcterms:created xsi:type="dcterms:W3CDTF">2021-02-14T14:45:22Z</dcterms:created>
  <dcterms:modified xsi:type="dcterms:W3CDTF">2021-02-19T15:57:48Z</dcterms:modified>
</cp:coreProperties>
</file>