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433" r:id="rId2"/>
    <p:sldId id="434" r:id="rId3"/>
    <p:sldId id="435" r:id="rId4"/>
    <p:sldId id="436" r:id="rId5"/>
    <p:sldId id="394" r:id="rId6"/>
    <p:sldId id="406" r:id="rId7"/>
    <p:sldId id="330" r:id="rId8"/>
    <p:sldId id="329" r:id="rId9"/>
    <p:sldId id="258" r:id="rId10"/>
    <p:sldId id="407" r:id="rId11"/>
    <p:sldId id="273" r:id="rId12"/>
    <p:sldId id="303" r:id="rId13"/>
    <p:sldId id="286" r:id="rId14"/>
    <p:sldId id="337" r:id="rId15"/>
    <p:sldId id="267" r:id="rId16"/>
    <p:sldId id="269" r:id="rId17"/>
    <p:sldId id="268" r:id="rId18"/>
    <p:sldId id="279" r:id="rId19"/>
    <p:sldId id="327" r:id="rId20"/>
    <p:sldId id="328" r:id="rId21"/>
    <p:sldId id="341" r:id="rId22"/>
    <p:sldId id="256" r:id="rId23"/>
    <p:sldId id="284" r:id="rId24"/>
    <p:sldId id="285" r:id="rId25"/>
    <p:sldId id="259" r:id="rId26"/>
    <p:sldId id="260" r:id="rId27"/>
    <p:sldId id="270" r:id="rId28"/>
    <p:sldId id="425" r:id="rId29"/>
    <p:sldId id="261" r:id="rId30"/>
    <p:sldId id="263" r:id="rId31"/>
    <p:sldId id="432" r:id="rId32"/>
    <p:sldId id="264" r:id="rId33"/>
    <p:sldId id="265" r:id="rId34"/>
    <p:sldId id="266" r:id="rId35"/>
    <p:sldId id="282" r:id="rId36"/>
    <p:sldId id="275" r:id="rId37"/>
    <p:sldId id="419" r:id="rId38"/>
    <p:sldId id="281" r:id="rId39"/>
    <p:sldId id="37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197"/>
  </p:normalViewPr>
  <p:slideViewPr>
    <p:cSldViewPr snapToGrid="0">
      <p:cViewPr varScale="1">
        <p:scale>
          <a:sx n="121" d="100"/>
          <a:sy n="121" d="100"/>
        </p:scale>
        <p:origin x="2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97E86-25BF-A2C1-D53B-69C4ACEA511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DC55CC6-3780-5B45-26D0-2AFE15ADC4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DB2D417-690D-5357-643C-9F89F60082E7}"/>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CFF8F36E-E637-97DE-E51B-6E12AE0BFC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AABAF5-A220-8198-44C1-8272AD350394}"/>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3870220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092D0-F20E-DE86-4556-E8F12220C35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FB72654-4FE3-4B4C-5D30-DA38A906511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D824D7-1DA2-952C-E43A-16D8099E020C}"/>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DDEA8A0C-6FB4-BCDD-3C80-7AD552510C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F56AA-923F-576C-E850-26E5AD63450E}"/>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139670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268DEC-5B5C-E73E-E0D8-7442CD095AF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89E6AE1-A39D-41E7-F417-8A582DF22D7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36AE235-6896-0E48-99E5-8FE56AF0C237}"/>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9E8925E6-5A8E-5B1F-EB42-0DD50CC7E9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92582E-DCFA-F28F-D802-8AF27618EA8A}"/>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120797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3F394-FF25-2F48-3047-0096FC95F78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CDD4B14-00EB-5918-60EA-C30523B5642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9239995-D314-6963-998C-5133269F4ABD}"/>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34A3E6EA-FF32-ABCC-7A3B-2C26502490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D9CAB-5692-D064-4B54-CA603CCB675F}"/>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185648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FAFF4-A12C-A288-E5D9-EF18E80E914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F0E645F-8E98-CB1E-479E-CE98E20114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672582A-324E-404D-43DD-567D67074B58}"/>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7528F5E5-FB07-5A66-CF35-2EA03CC13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17BBC8-1143-2C0E-3E15-8A20D5562094}"/>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3461281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193C7-D6A5-0011-1B59-C06293EB34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107110-09EE-9D89-F129-174D492AE95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2692EB5-899E-C036-E44E-086670225D2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742C677-3335-622C-DD70-AF318050AE2A}"/>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6" name="Footer Placeholder 5">
            <a:extLst>
              <a:ext uri="{FF2B5EF4-FFF2-40B4-BE49-F238E27FC236}">
                <a16:creationId xmlns:a16="http://schemas.microsoft.com/office/drawing/2014/main" id="{B1E360C7-7C28-31F8-66A6-AA8215BB48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7EC444-1041-DD51-4321-0D5D0C0246F1}"/>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334188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E7EF-4EB4-AD2A-05CB-BC777323BF8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8DEA0FA-5934-28B3-97D7-C33B98AC60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2C2C78-385E-F896-97FF-5724EFCE7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8250104-21A0-49CA-2311-78623D2422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A863F2C-9B58-7281-21E9-B105A65E5BC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39C1267-157A-E15A-DD81-211EFFFADFAD}"/>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8" name="Footer Placeholder 7">
            <a:extLst>
              <a:ext uri="{FF2B5EF4-FFF2-40B4-BE49-F238E27FC236}">
                <a16:creationId xmlns:a16="http://schemas.microsoft.com/office/drawing/2014/main" id="{78806DFD-2C60-9186-1B58-5B882CC8EB9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5EF039-C964-E962-F9D9-4FC79D2BDCB4}"/>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1618997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AA5B5-224D-262D-941D-375B6EEE307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5894143-0D99-470F-EBEE-3451BEA07D26}"/>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4" name="Footer Placeholder 3">
            <a:extLst>
              <a:ext uri="{FF2B5EF4-FFF2-40B4-BE49-F238E27FC236}">
                <a16:creationId xmlns:a16="http://schemas.microsoft.com/office/drawing/2014/main" id="{FEFCF719-A8C0-DC05-4BC3-393148618D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43601E7-4ED8-7A68-CD2A-75243C5ACA27}"/>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3903780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4BEEA-98DD-B51B-50F2-47AA03793797}"/>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3" name="Footer Placeholder 2">
            <a:extLst>
              <a:ext uri="{FF2B5EF4-FFF2-40B4-BE49-F238E27FC236}">
                <a16:creationId xmlns:a16="http://schemas.microsoft.com/office/drawing/2014/main" id="{E8C3024A-6D12-36A9-9577-DFD8F2AA941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829181-A6FD-A461-338E-A365B74B0528}"/>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231297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6731D-16DC-5A87-961A-4C31A5A8AF8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F5B1F2F-BF22-487D-68C8-E70EA25566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96F4D1F-DAEB-1251-05D1-E6C90A7CA1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DF9A95F-3358-53B5-39C3-234F6116A3E5}"/>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6" name="Footer Placeholder 5">
            <a:extLst>
              <a:ext uri="{FF2B5EF4-FFF2-40B4-BE49-F238E27FC236}">
                <a16:creationId xmlns:a16="http://schemas.microsoft.com/office/drawing/2014/main" id="{DC90958F-0B7B-F1F5-4E1C-C4B979E6DC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93F665-9827-6587-27F3-287E53E48DF2}"/>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113218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D9672-49DD-D419-675D-93D2B9A653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F20B032-E63C-1D4E-A077-D28B4870F5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D32F55-C7B3-8BE2-A44C-2C75988AAF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6D19D50-877E-2C5A-5B2D-41B42FB8507B}"/>
              </a:ext>
            </a:extLst>
          </p:cNvPr>
          <p:cNvSpPr>
            <a:spLocks noGrp="1"/>
          </p:cNvSpPr>
          <p:nvPr>
            <p:ph type="dt" sz="half" idx="10"/>
          </p:nvPr>
        </p:nvSpPr>
        <p:spPr/>
        <p:txBody>
          <a:bodyPr/>
          <a:lstStyle/>
          <a:p>
            <a:fld id="{156C138D-06E1-EB4A-8227-6CA2EB849CD8}" type="datetimeFigureOut">
              <a:rPr lang="en-US" smtClean="0"/>
              <a:t>1/30/24</a:t>
            </a:fld>
            <a:endParaRPr lang="en-US"/>
          </a:p>
        </p:txBody>
      </p:sp>
      <p:sp>
        <p:nvSpPr>
          <p:cNvPr id="6" name="Footer Placeholder 5">
            <a:extLst>
              <a:ext uri="{FF2B5EF4-FFF2-40B4-BE49-F238E27FC236}">
                <a16:creationId xmlns:a16="http://schemas.microsoft.com/office/drawing/2014/main" id="{5FB2CB53-7678-A91E-0989-1F0FC00351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916916-D793-8C6D-2C45-0943ADAD7BBC}"/>
              </a:ext>
            </a:extLst>
          </p:cNvPr>
          <p:cNvSpPr>
            <a:spLocks noGrp="1"/>
          </p:cNvSpPr>
          <p:nvPr>
            <p:ph type="sldNum" sz="quarter" idx="12"/>
          </p:nvPr>
        </p:nvSpPr>
        <p:spPr/>
        <p:txBody>
          <a:bodyPr/>
          <a:lstStyle/>
          <a:p>
            <a:fld id="{111952E2-43D5-1F4A-9B89-715C8A2AC23C}" type="slidenum">
              <a:rPr lang="en-US" smtClean="0"/>
              <a:t>‹#›</a:t>
            </a:fld>
            <a:endParaRPr lang="en-US"/>
          </a:p>
        </p:txBody>
      </p:sp>
    </p:spTree>
    <p:extLst>
      <p:ext uri="{BB962C8B-B14F-4D97-AF65-F5344CB8AC3E}">
        <p14:creationId xmlns:p14="http://schemas.microsoft.com/office/powerpoint/2010/main" val="2848205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DF9D48-FD7D-705A-4050-9511F963F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D2AE6A7-F4AB-B148-2807-BAFD87E7C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34ABE91-A1EB-17C8-046D-C8864E0B10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6C138D-06E1-EB4A-8227-6CA2EB849CD8}" type="datetimeFigureOut">
              <a:rPr lang="en-US" smtClean="0"/>
              <a:t>1/30/24</a:t>
            </a:fld>
            <a:endParaRPr lang="en-US"/>
          </a:p>
        </p:txBody>
      </p:sp>
      <p:sp>
        <p:nvSpPr>
          <p:cNvPr id="5" name="Footer Placeholder 4">
            <a:extLst>
              <a:ext uri="{FF2B5EF4-FFF2-40B4-BE49-F238E27FC236}">
                <a16:creationId xmlns:a16="http://schemas.microsoft.com/office/drawing/2014/main" id="{21B5E510-EB15-B8E9-1824-B7656DA579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CA23A92-E3C2-5587-B6D0-10504A2310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952E2-43D5-1F4A-9B89-715C8A2AC23C}" type="slidenum">
              <a:rPr lang="en-US" smtClean="0"/>
              <a:t>‹#›</a:t>
            </a:fld>
            <a:endParaRPr lang="en-US"/>
          </a:p>
        </p:txBody>
      </p:sp>
    </p:spTree>
    <p:extLst>
      <p:ext uri="{BB962C8B-B14F-4D97-AF65-F5344CB8AC3E}">
        <p14:creationId xmlns:p14="http://schemas.microsoft.com/office/powerpoint/2010/main" val="2798755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goodreads.com/book/photo/3770257-fool-s-gold"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5.xml"/><Relationship Id="rId5" Type="http://schemas.openxmlformats.org/officeDocument/2006/relationships/image" Target="../media/image28.jpeg"/><Relationship Id="rId4" Type="http://schemas.openxmlformats.org/officeDocument/2006/relationships/image" Target="../media/image27.tiff"/></Relationships>
</file>

<file path=ppt/slides/_rels/slide13.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image" Target="../media/image31.tiff"/></Relationships>
</file>

<file path=ppt/slides/_rels/slide14.xml.rels><?xml version="1.0" encoding="UTF-8" standalone="yes"?>
<Relationships xmlns="http://schemas.openxmlformats.org/package/2006/relationships"><Relationship Id="rId8" Type="http://schemas.openxmlformats.org/officeDocument/2006/relationships/image" Target="../media/image38.tiff"/><Relationship Id="rId3" Type="http://schemas.openxmlformats.org/officeDocument/2006/relationships/image" Target="../media/image33.tiff"/><Relationship Id="rId7" Type="http://schemas.openxmlformats.org/officeDocument/2006/relationships/image" Target="../media/image37.tiff"/><Relationship Id="rId2" Type="http://schemas.openxmlformats.org/officeDocument/2006/relationships/image" Target="../media/image32.tiff"/><Relationship Id="rId1" Type="http://schemas.openxmlformats.org/officeDocument/2006/relationships/slideLayout" Target="../slideLayouts/slideLayout7.xml"/><Relationship Id="rId6" Type="http://schemas.openxmlformats.org/officeDocument/2006/relationships/image" Target="../media/image36.tiff"/><Relationship Id="rId5" Type="http://schemas.openxmlformats.org/officeDocument/2006/relationships/image" Target="../media/image35.tiff"/><Relationship Id="rId4" Type="http://schemas.openxmlformats.org/officeDocument/2006/relationships/image" Target="../media/image34.tiff"/></Relationships>
</file>

<file path=ppt/slides/_rels/slide15.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www.youtube.com/watch?v=X-r_J14n100" TargetMode="Externa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s://www.google.co.uk/url?sa=i&amp;rct=j&amp;q=&amp;esrc=s&amp;source=images&amp;cd=&amp;ved=2ahUKEwjuve7QnsLaAhUCNxQKHYW9AYwQjRx6BAgAEAU&amp;url=http://www.lastrefuge.co.uk/php/show-aerial-big.php?aerial%3DDW2157&amp;psig=AOvVaw1541DQg3LHHOMjpx7O8SO3&amp;ust=1524086416128410" TargetMode="Externa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s://www.youtube.com/watch?v=pWpqZ4L2x_A"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hyperlink" Target="https://gofossilfree.org/disobedient-art-wins-the-fight-against-artwashing/" TargetMode="Externa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hyperlink" Target="https://fossilfreeculture.nl/portfolio/"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google.co.uk/url?sa=i&amp;rct=j&amp;q=&amp;esrc=s&amp;source=images&amp;cd=&amp;ved=2ahUKEwjDsbC9lMLaAhWG6xQKHVEuA6sQjRx6BAgAEAU&amp;url=https://sustainability.nus.org.uk/articles/bringing-down-the-curtain-on-bp-sponsorship&amp;psig=AOvVaw2Nr3LRlHPEV6yfEUWB-Aro&amp;ust=1524083714524364"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s://www.google.com/url?sa=i&amp;url=https%3A%2F%2Fwww.nickhernbooks.co.uk%2Foil&amp;psig=AOvVaw18HQvJWnG8eUV_p-1mT0Yp&amp;ust=1612356369311000&amp;source=images&amp;cd=vfe&amp;ved=0CAIQjRxqFwoTCNikv9edy-4CFQAAAAAdAAAAABAD"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The Cheviot, the Stag and the Black, Black Oil">
            <a:extLst>
              <a:ext uri="{FF2B5EF4-FFF2-40B4-BE49-F238E27FC236}">
                <a16:creationId xmlns:a16="http://schemas.microsoft.com/office/drawing/2014/main" id="{1E0F12A8-3B3E-E8D3-E223-95C8D0005E4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1419076"/>
            <a:ext cx="2560320" cy="4013702"/>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50DA1EB8-87CF-4588-A1FD-4756F9A28F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10079"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CE807B35-4268-3B3B-9F9B-CE2CE47F5CF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54631" y="1462491"/>
            <a:ext cx="2560320" cy="3926871"/>
          </a:xfrm>
          <a:prstGeom prst="rect">
            <a:avLst/>
          </a:prstGeom>
          <a:noFill/>
          <a:extLst>
            <a:ext uri="{909E8E84-426E-40DD-AFC4-6F175D3DCCD1}">
              <a14:hiddenFill xmlns:a14="http://schemas.microsoft.com/office/drawing/2010/main">
                <a:solidFill>
                  <a:srgbClr val="FFFFFF"/>
                </a:solidFill>
              </a14:hiddenFill>
            </a:ext>
          </a:extLst>
        </p:spPr>
      </p:pic>
      <p:cxnSp>
        <p:nvCxnSpPr>
          <p:cNvPr id="1039" name="Straight Connector 1038">
            <a:extLst>
              <a:ext uri="{FF2B5EF4-FFF2-40B4-BE49-F238E27FC236}">
                <a16:creationId xmlns:a16="http://schemas.microsoft.com/office/drawing/2014/main" id="{D7A4E378-EA57-47B9-B1EB-58B998F6CF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2595"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32" name="Picture 8">
            <a:extLst>
              <a:ext uri="{FF2B5EF4-FFF2-40B4-BE49-F238E27FC236}">
                <a16:creationId xmlns:a16="http://schemas.microsoft.com/office/drawing/2014/main" id="{AEF01965-5B55-7B7C-9E26-72F4D51E41C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35726" y="1463996"/>
            <a:ext cx="2560320" cy="3923862"/>
          </a:xfrm>
          <a:prstGeom prst="rect">
            <a:avLst/>
          </a:prstGeom>
          <a:noFill/>
          <a:extLst>
            <a:ext uri="{909E8E84-426E-40DD-AFC4-6F175D3DCCD1}">
              <a14:hiddenFill xmlns:a14="http://schemas.microsoft.com/office/drawing/2010/main">
                <a:solidFill>
                  <a:srgbClr val="FFFFFF"/>
                </a:solidFill>
              </a14:hiddenFill>
            </a:ext>
          </a:extLst>
        </p:spPr>
      </p:pic>
      <p:cxnSp>
        <p:nvCxnSpPr>
          <p:cNvPr id="1041" name="Straight Connector 1040">
            <a:extLst>
              <a:ext uri="{FF2B5EF4-FFF2-40B4-BE49-F238E27FC236}">
                <a16:creationId xmlns:a16="http://schemas.microsoft.com/office/drawing/2014/main" id="{D2B31ED6-76F0-425A-9A41-C947AEF9C1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66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30" name="Picture 6" descr="Picture 1 of 2">
            <a:extLst>
              <a:ext uri="{FF2B5EF4-FFF2-40B4-BE49-F238E27FC236}">
                <a16:creationId xmlns:a16="http://schemas.microsoft.com/office/drawing/2014/main" id="{BF180863-91D3-252A-99AE-1920F8B330B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120662" y="1500874"/>
            <a:ext cx="2560320" cy="38501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1571DF7-5D29-BED1-8E79-5ABFD8FC57E5}"/>
              </a:ext>
            </a:extLst>
          </p:cNvPr>
          <p:cNvSpPr txBox="1"/>
          <p:nvPr/>
        </p:nvSpPr>
        <p:spPr>
          <a:xfrm>
            <a:off x="9672638" y="6086475"/>
            <a:ext cx="652743" cy="369332"/>
          </a:xfrm>
          <a:prstGeom prst="rect">
            <a:avLst/>
          </a:prstGeom>
          <a:noFill/>
        </p:spPr>
        <p:txBody>
          <a:bodyPr wrap="none" rtlCol="0">
            <a:spAutoFit/>
          </a:bodyPr>
          <a:lstStyle/>
          <a:p>
            <a:r>
              <a:rPr lang="en-US" dirty="0"/>
              <a:t>1973</a:t>
            </a:r>
          </a:p>
        </p:txBody>
      </p:sp>
    </p:spTree>
    <p:extLst>
      <p:ext uri="{BB962C8B-B14F-4D97-AF65-F5344CB8AC3E}">
        <p14:creationId xmlns:p14="http://schemas.microsoft.com/office/powerpoint/2010/main" val="2264897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043" y="117693"/>
            <a:ext cx="6571783" cy="6555641"/>
          </a:xfrm>
          <a:prstGeom prst="rect">
            <a:avLst/>
          </a:prstGeom>
        </p:spPr>
        <p:txBody>
          <a:bodyPr wrap="square">
            <a:spAutoFit/>
          </a:bodyPr>
          <a:lstStyle/>
          <a:p>
            <a:r>
              <a:rPr lang="en-GB" sz="2000" dirty="0">
                <a:latin typeface="Century Gothic" panose="020B0502020202020204" pitchFamily="34" charset="0"/>
                <a:ea typeface="Calibri" charset="0"/>
                <a:cs typeface="Baskerville" charset="0"/>
              </a:rPr>
              <a:t>Offshore oil was discreet, geographically withdrawn from the main population </a:t>
            </a:r>
            <a:r>
              <a:rPr lang="en-GB" sz="2000" b="1" dirty="0">
                <a:latin typeface="Century Gothic" panose="020B0502020202020204" pitchFamily="34" charset="0"/>
                <a:ea typeface="Calibri" charset="0"/>
                <a:cs typeface="Baskerville" charset="0"/>
              </a:rPr>
              <a:t>centres…there was a non-critique of oil culture.</a:t>
            </a:r>
            <a:endParaRPr lang="en-GB" sz="2000" dirty="0">
              <a:latin typeface="Century Gothic" panose="020B0502020202020204" pitchFamily="34" charset="0"/>
              <a:ea typeface="Calibri" charset="0"/>
              <a:cs typeface="Baskerville" charset="0"/>
            </a:endParaRP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Calibri" charset="0"/>
                <a:cs typeface="Baskerville" charset="0"/>
              </a:rPr>
              <a:t>Oil failed almost totally to surface in the imaginative literature of Anglo-Britain. </a:t>
            </a:r>
            <a:r>
              <a:rPr lang="en-GB" sz="2000" b="1" dirty="0">
                <a:latin typeface="Century Gothic" panose="020B0502020202020204" pitchFamily="34" charset="0"/>
                <a:ea typeface="Calibri" charset="0"/>
                <a:cs typeface="Baskerville" charset="0"/>
              </a:rPr>
              <a:t>Where was the novel or the poem of North sea oil? Or the play</a:t>
            </a:r>
            <a:r>
              <a:rPr lang="en-GB" sz="2000" dirty="0">
                <a:latin typeface="Century Gothic" panose="020B0502020202020204" pitchFamily="34" charset="0"/>
                <a:ea typeface="Calibri" charset="0"/>
                <a:cs typeface="Baskerville" charset="0"/>
              </a:rPr>
              <a:t>? </a:t>
            </a: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Baskerville" charset="0"/>
                <a:cs typeface="Baskerville" charset="0"/>
              </a:rPr>
              <a:t>Some authors </a:t>
            </a:r>
            <a:r>
              <a:rPr lang="en-GB" sz="2000" i="1" dirty="0">
                <a:latin typeface="Century Gothic" panose="020B0502020202020204" pitchFamily="34" charset="0"/>
                <a:ea typeface="Baskerville" charset="0"/>
                <a:cs typeface="Baskerville" charset="0"/>
              </a:rPr>
              <a:t>were</a:t>
            </a:r>
            <a:r>
              <a:rPr lang="en-GB" sz="2000" dirty="0">
                <a:latin typeface="Century Gothic" panose="020B0502020202020204" pitchFamily="34" charset="0"/>
                <a:ea typeface="Baskerville" charset="0"/>
                <a:cs typeface="Baskerville" charset="0"/>
              </a:rPr>
              <a:t> vividly conscious of the implications of the oil, particularly for politics, and nearly all of them were </a:t>
            </a:r>
            <a:r>
              <a:rPr lang="en-GB" sz="2000" b="1" dirty="0">
                <a:latin typeface="Century Gothic" panose="020B0502020202020204" pitchFamily="34" charset="0"/>
                <a:ea typeface="Baskerville" charset="0"/>
                <a:cs typeface="Baskerville" charset="0"/>
              </a:rPr>
              <a:t>Scots…they realized that the oil had triggered a very complex transformation, at once local and international. It was worth treating experimentally</a:t>
            </a:r>
            <a:r>
              <a:rPr lang="en-GB" sz="2000" dirty="0">
                <a:latin typeface="Century Gothic" panose="020B0502020202020204" pitchFamily="34" charset="0"/>
                <a:ea typeface="Baskerville" charset="0"/>
                <a:cs typeface="Baskerville" charset="0"/>
              </a:rPr>
              <a:t>, using it as a means of focusing Scottish history. Thus while the thing itself was local, occurring in specific basins of activity, it was incorporated into the national repertoire of metaphors.</a:t>
            </a: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Calibri" charset="0"/>
                <a:cs typeface="Baskerville" charset="0"/>
              </a:rPr>
              <a:t>Christopher </a:t>
            </a:r>
            <a:r>
              <a:rPr lang="en-GB" sz="2000" dirty="0" err="1">
                <a:latin typeface="Century Gothic" panose="020B0502020202020204" pitchFamily="34" charset="0"/>
                <a:ea typeface="Calibri" charset="0"/>
                <a:cs typeface="Baskerville" charset="0"/>
              </a:rPr>
              <a:t>Harvie</a:t>
            </a:r>
            <a:r>
              <a:rPr lang="en-GB" sz="2000" dirty="0">
                <a:latin typeface="Century Gothic" panose="020B0502020202020204" pitchFamily="34" charset="0"/>
                <a:ea typeface="Calibri" charset="0"/>
                <a:cs typeface="Baskerville" charset="0"/>
              </a:rPr>
              <a:t>, </a:t>
            </a:r>
            <a:r>
              <a:rPr lang="en-GB" sz="2000" i="1" dirty="0">
                <a:latin typeface="Century Gothic" panose="020B0502020202020204" pitchFamily="34" charset="0"/>
                <a:ea typeface="Calibri" charset="0"/>
                <a:cs typeface="Baskerville" charset="0"/>
              </a:rPr>
              <a:t>Fool’s Gold: A History of North Sea Oil </a:t>
            </a:r>
            <a:r>
              <a:rPr lang="en-GB" sz="2000" dirty="0">
                <a:latin typeface="Century Gothic" panose="020B0502020202020204" pitchFamily="34" charset="0"/>
                <a:ea typeface="Calibri" charset="0"/>
                <a:cs typeface="Baskerville" charset="0"/>
              </a:rPr>
              <a:t>(1994)</a:t>
            </a:r>
            <a:endParaRPr lang="en-US" sz="2000" dirty="0">
              <a:latin typeface="Century Gothic" panose="020B0502020202020204" pitchFamily="34" charset="0"/>
            </a:endParaRPr>
          </a:p>
        </p:txBody>
      </p:sp>
      <p:pic>
        <p:nvPicPr>
          <p:cNvPr id="3076" name="Picture 4" descr="Fool's Gold: The Story of North Sea Oil">
            <a:hlinkClick r:id="rId2"/>
            <a:extLst>
              <a:ext uri="{FF2B5EF4-FFF2-40B4-BE49-F238E27FC236}">
                <a16:creationId xmlns:a16="http://schemas.microsoft.com/office/drawing/2014/main" id="{41686342-FE83-524D-B4A9-3BAA3C0197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8896" y="413230"/>
            <a:ext cx="38989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6992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37540" y="311117"/>
            <a:ext cx="7920281" cy="6318224"/>
          </a:xfrm>
          <a:prstGeom prst="rect">
            <a:avLst/>
          </a:prstGeom>
        </p:spPr>
      </p:pic>
      <p:pic>
        <p:nvPicPr>
          <p:cNvPr id="2050" name="Picture 2" descr="Down in the Forth Valley: Where Ineos and Grangemouth dominate the local  economy - Business Insider">
            <a:extLst>
              <a:ext uri="{FF2B5EF4-FFF2-40B4-BE49-F238E27FC236}">
                <a16:creationId xmlns:a16="http://schemas.microsoft.com/office/drawing/2014/main" id="{CCB723F0-91B5-F849-B033-9B0566469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76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4257" y="727637"/>
            <a:ext cx="10515600" cy="1325563"/>
          </a:xfrm>
        </p:spPr>
        <p:txBody>
          <a:bodyPr>
            <a:normAutofit/>
          </a:bodyPr>
          <a:lstStyle/>
          <a:p>
            <a:br>
              <a:rPr lang="pt-BR" dirty="0"/>
            </a:br>
            <a:endParaRPr lang="en-US" dirty="0"/>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stretch>
            <a:fillRect/>
          </a:stretch>
        </p:blipFill>
        <p:spPr>
          <a:xfrm>
            <a:off x="-471575" y="298521"/>
            <a:ext cx="3684588" cy="3684588"/>
          </a:xfrm>
        </p:spPr>
      </p:pic>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a:p>
            <a:endParaRPr lang="en-US" dirty="0"/>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23984" y="2763128"/>
            <a:ext cx="2421673" cy="3632510"/>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3777" y="131363"/>
            <a:ext cx="4420033" cy="3297637"/>
          </a:xfrm>
          <a:prstGeom prst="rect">
            <a:avLst/>
          </a:prstGeom>
        </p:spPr>
      </p:pic>
      <p:pic>
        <p:nvPicPr>
          <p:cNvPr id="8194" name="Picture 2" descr="Media of The Cheviot, the Stag and the Black, Black Oil ">
            <a:extLst>
              <a:ext uri="{FF2B5EF4-FFF2-40B4-BE49-F238E27FC236}">
                <a16:creationId xmlns:a16="http://schemas.microsoft.com/office/drawing/2014/main" id="{FF5AAF82-8C94-C34A-BE6A-167BFCEA00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5216" y="3517338"/>
            <a:ext cx="20320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674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2290" y="524106"/>
            <a:ext cx="3576754" cy="5778769"/>
          </a:xfrm>
          <a:prstGeom prst="rect">
            <a:avLst/>
          </a:prstGeom>
        </p:spPr>
      </p:pic>
      <p:pic>
        <p:nvPicPr>
          <p:cNvPr id="3" name="Picture 2"/>
          <p:cNvPicPr>
            <a:picLocks noChangeAspect="1"/>
          </p:cNvPicPr>
          <p:nvPr/>
        </p:nvPicPr>
        <p:blipFill>
          <a:blip r:embed="rId3"/>
          <a:stretch>
            <a:fillRect/>
          </a:stretch>
        </p:blipFill>
        <p:spPr>
          <a:xfrm>
            <a:off x="4409440" y="524106"/>
            <a:ext cx="3683470" cy="5663334"/>
          </a:xfrm>
          <a:prstGeom prst="rect">
            <a:avLst/>
          </a:prstGeom>
        </p:spPr>
      </p:pic>
      <p:pic>
        <p:nvPicPr>
          <p:cNvPr id="4" name="Picture 3"/>
          <p:cNvPicPr>
            <a:picLocks noChangeAspect="1"/>
          </p:cNvPicPr>
          <p:nvPr/>
        </p:nvPicPr>
        <p:blipFill>
          <a:blip r:embed="rId4"/>
          <a:stretch>
            <a:fillRect/>
          </a:stretch>
        </p:blipFill>
        <p:spPr>
          <a:xfrm>
            <a:off x="8443306" y="524106"/>
            <a:ext cx="3611880" cy="5863442"/>
          </a:xfrm>
          <a:prstGeom prst="rect">
            <a:avLst/>
          </a:prstGeom>
        </p:spPr>
      </p:pic>
    </p:spTree>
    <p:extLst>
      <p:ext uri="{BB962C8B-B14F-4D97-AF65-F5344CB8AC3E}">
        <p14:creationId xmlns:p14="http://schemas.microsoft.com/office/powerpoint/2010/main" val="2071179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77" y="19398"/>
            <a:ext cx="2348773" cy="3622296"/>
          </a:xfrm>
          <a:prstGeom prst="rect">
            <a:avLst/>
          </a:prstGeom>
        </p:spPr>
      </p:pic>
      <p:pic>
        <p:nvPicPr>
          <p:cNvPr id="3" name="Picture 2"/>
          <p:cNvPicPr>
            <a:picLocks noChangeAspect="1"/>
          </p:cNvPicPr>
          <p:nvPr/>
        </p:nvPicPr>
        <p:blipFill>
          <a:blip r:embed="rId3"/>
          <a:stretch>
            <a:fillRect/>
          </a:stretch>
        </p:blipFill>
        <p:spPr>
          <a:xfrm>
            <a:off x="3253925" y="19398"/>
            <a:ext cx="2293872" cy="3521975"/>
          </a:xfrm>
          <a:prstGeom prst="rect">
            <a:avLst/>
          </a:prstGeom>
        </p:spPr>
      </p:pic>
      <p:pic>
        <p:nvPicPr>
          <p:cNvPr id="4" name="Picture 3"/>
          <p:cNvPicPr>
            <a:picLocks noChangeAspect="1"/>
          </p:cNvPicPr>
          <p:nvPr/>
        </p:nvPicPr>
        <p:blipFill>
          <a:blip r:embed="rId4"/>
          <a:stretch>
            <a:fillRect/>
          </a:stretch>
        </p:blipFill>
        <p:spPr>
          <a:xfrm>
            <a:off x="6446772" y="0"/>
            <a:ext cx="2305201" cy="3520670"/>
          </a:xfrm>
          <a:prstGeom prst="rect">
            <a:avLst/>
          </a:prstGeom>
        </p:spPr>
      </p:pic>
      <p:pic>
        <p:nvPicPr>
          <p:cNvPr id="5" name="Picture 4"/>
          <p:cNvPicPr>
            <a:picLocks noChangeAspect="1"/>
          </p:cNvPicPr>
          <p:nvPr/>
        </p:nvPicPr>
        <p:blipFill>
          <a:blip r:embed="rId5"/>
          <a:stretch>
            <a:fillRect/>
          </a:stretch>
        </p:blipFill>
        <p:spPr>
          <a:xfrm>
            <a:off x="9336113" y="92401"/>
            <a:ext cx="2420008" cy="3335867"/>
          </a:xfrm>
          <a:prstGeom prst="rect">
            <a:avLst/>
          </a:prstGeom>
        </p:spPr>
      </p:pic>
      <p:pic>
        <p:nvPicPr>
          <p:cNvPr id="6" name="Picture 5"/>
          <p:cNvPicPr>
            <a:picLocks noChangeAspect="1"/>
          </p:cNvPicPr>
          <p:nvPr/>
        </p:nvPicPr>
        <p:blipFill>
          <a:blip r:embed="rId6"/>
          <a:stretch>
            <a:fillRect/>
          </a:stretch>
        </p:blipFill>
        <p:spPr>
          <a:xfrm>
            <a:off x="8117399" y="3641694"/>
            <a:ext cx="1991660" cy="3216306"/>
          </a:xfrm>
          <a:prstGeom prst="rect">
            <a:avLst/>
          </a:prstGeom>
        </p:spPr>
      </p:pic>
      <p:pic>
        <p:nvPicPr>
          <p:cNvPr id="7" name="Picture 6"/>
          <p:cNvPicPr>
            <a:picLocks noChangeAspect="1"/>
          </p:cNvPicPr>
          <p:nvPr/>
        </p:nvPicPr>
        <p:blipFill>
          <a:blip r:embed="rId7"/>
          <a:stretch>
            <a:fillRect/>
          </a:stretch>
        </p:blipFill>
        <p:spPr>
          <a:xfrm>
            <a:off x="1490133" y="3714894"/>
            <a:ext cx="2113052" cy="3188361"/>
          </a:xfrm>
          <a:prstGeom prst="rect">
            <a:avLst/>
          </a:prstGeom>
        </p:spPr>
      </p:pic>
      <p:pic>
        <p:nvPicPr>
          <p:cNvPr id="8" name="Picture 7"/>
          <p:cNvPicPr>
            <a:picLocks noChangeAspect="1"/>
          </p:cNvPicPr>
          <p:nvPr/>
        </p:nvPicPr>
        <p:blipFill>
          <a:blip r:embed="rId8"/>
          <a:stretch>
            <a:fillRect/>
          </a:stretch>
        </p:blipFill>
        <p:spPr>
          <a:xfrm>
            <a:off x="4577738" y="3580309"/>
            <a:ext cx="2077476" cy="3218051"/>
          </a:xfrm>
          <a:prstGeom prst="rect">
            <a:avLst/>
          </a:prstGeom>
        </p:spPr>
      </p:pic>
    </p:spTree>
    <p:extLst>
      <p:ext uri="{BB962C8B-B14F-4D97-AF65-F5344CB8AC3E}">
        <p14:creationId xmlns:p14="http://schemas.microsoft.com/office/powerpoint/2010/main" val="3926063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73480" y="21101"/>
            <a:ext cx="9540240" cy="6604781"/>
          </a:xfrm>
          <a:prstGeom prst="rect">
            <a:avLst/>
          </a:prstGeom>
        </p:spPr>
      </p:pic>
    </p:spTree>
    <p:extLst>
      <p:ext uri="{BB962C8B-B14F-4D97-AF65-F5344CB8AC3E}">
        <p14:creationId xmlns:p14="http://schemas.microsoft.com/office/powerpoint/2010/main" val="7669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038" y="507600"/>
            <a:ext cx="8765627" cy="6370975"/>
          </a:xfrm>
          <a:prstGeom prst="rect">
            <a:avLst/>
          </a:prstGeom>
        </p:spPr>
        <p:txBody>
          <a:bodyPr wrap="square">
            <a:spAutoFit/>
          </a:bodyPr>
          <a:lstStyle/>
          <a:p>
            <a:pPr marL="457200" marR="0">
              <a:spcBef>
                <a:spcPts val="0"/>
              </a:spcBef>
              <a:spcAft>
                <a:spcPts val="0"/>
              </a:spcAft>
            </a:pPr>
            <a:r>
              <a:rPr lang="en-GB" sz="2400" b="1" dirty="0">
                <a:latin typeface="Century Gothic" panose="020B0502020202020204" pitchFamily="34" charset="0"/>
                <a:ea typeface="Calibri" charset="0"/>
                <a:cs typeface="Baskerville" charset="0"/>
              </a:rPr>
              <a:t>Finn	</a:t>
            </a:r>
            <a:r>
              <a:rPr lang="en-GB" sz="2400" dirty="0">
                <a:latin typeface="Century Gothic" panose="020B0502020202020204" pitchFamily="34" charset="0"/>
                <a:ea typeface="Calibri" charset="0"/>
                <a:cs typeface="Baskerville" charset="0"/>
              </a:rPr>
              <a:t>Here’s what I think: I think </a:t>
            </a:r>
            <a:r>
              <a:rPr lang="en-GB" sz="2400" b="1" dirty="0">
                <a:latin typeface="Century Gothic" panose="020B0502020202020204" pitchFamily="34" charset="0"/>
                <a:ea typeface="Calibri" charset="0"/>
                <a:cs typeface="Baskerville" charset="0"/>
              </a:rPr>
              <a:t>there’s a lot of people on the beach</a:t>
            </a:r>
            <a:r>
              <a:rPr lang="en-GB" sz="2400" dirty="0">
                <a:latin typeface="Century Gothic" panose="020B0502020202020204" pitchFamily="34" charset="0"/>
                <a:ea typeface="Calibri" charset="0"/>
                <a:cs typeface="Baskerville" charset="0"/>
              </a:rPr>
              <a:t> that don’t give a toss about us working out there. </a:t>
            </a:r>
            <a:r>
              <a:rPr lang="en-GB" sz="2400" b="1" dirty="0">
                <a:latin typeface="Century Gothic" panose="020B0502020202020204" pitchFamily="34" charset="0"/>
                <a:ea typeface="Calibri" charset="0"/>
                <a:cs typeface="Baskerville" charset="0"/>
              </a:rPr>
              <a:t>They drive about in their cars, they switch on their central heating, they fry up their bacon and beans </a:t>
            </a:r>
            <a:r>
              <a:rPr lang="en-GB" sz="2400" dirty="0">
                <a:latin typeface="Century Gothic" panose="020B0502020202020204" pitchFamily="34" charset="0"/>
                <a:ea typeface="Calibri" charset="0"/>
                <a:cs typeface="Baskerville" charset="0"/>
              </a:rPr>
              <a:t>– and the thought of folk in the middle of the North Sea drilling up the oil and gas they’re using, it never enters their head. And then one day, a chopper ditches, or there’s a gas leak, or a platform comes adrift in a gale, and oh dear me, suddenly they’re up in arms, getting themselves in a state, shooting their mouths off! And why? Cause they feel guilty! Cause </a:t>
            </a:r>
            <a:r>
              <a:rPr lang="en-GB" sz="2400" b="1" dirty="0">
                <a:latin typeface="Century Gothic" panose="020B0502020202020204" pitchFamily="34" charset="0"/>
                <a:ea typeface="Calibri" charset="0"/>
                <a:cs typeface="Baskerville" charset="0"/>
              </a:rPr>
              <a:t>ninety-nine per cent of the time they don’t even think of us. Cause a hundred per cent of the time they’re gobbling up the stuff we produce </a:t>
            </a:r>
            <a:r>
              <a:rPr lang="en-GB" sz="2400" dirty="0">
                <a:latin typeface="Century Gothic" panose="020B0502020202020204" pitchFamily="34" charset="0"/>
                <a:ea typeface="Calibri" charset="0"/>
                <a:cs typeface="Baskerville" charset="0"/>
              </a:rPr>
              <a:t>– they’re keeping us out here! </a:t>
            </a:r>
          </a:p>
          <a:p>
            <a:pPr marL="457200" marR="0">
              <a:spcBef>
                <a:spcPts val="0"/>
              </a:spcBef>
              <a:spcAft>
                <a:spcPts val="0"/>
              </a:spcAft>
            </a:pPr>
            <a:endParaRPr lang="en-GB" sz="2400" dirty="0">
              <a:latin typeface="Century Gothic" panose="020B0502020202020204" pitchFamily="34" charset="0"/>
              <a:ea typeface="Calibri" charset="0"/>
              <a:cs typeface="Baskerville" charset="0"/>
            </a:endParaRPr>
          </a:p>
          <a:p>
            <a:pPr marL="457200" marR="0">
              <a:spcBef>
                <a:spcPts val="0"/>
              </a:spcBef>
              <a:spcAft>
                <a:spcPts val="0"/>
              </a:spcAft>
            </a:pPr>
            <a:r>
              <a:rPr lang="en-GB" sz="2400" dirty="0">
                <a:latin typeface="Century Gothic" panose="020B0502020202020204" pitchFamily="34" charset="0"/>
                <a:ea typeface="Calibri" charset="0"/>
                <a:cs typeface="Baskerville" charset="0"/>
              </a:rPr>
              <a:t>Duncan MacLean, </a:t>
            </a:r>
            <a:r>
              <a:rPr lang="en-GB" sz="2400" i="1" dirty="0">
                <a:latin typeface="Century Gothic" panose="020B0502020202020204" pitchFamily="34" charset="0"/>
                <a:ea typeface="Calibri" charset="0"/>
                <a:cs typeface="Baskerville" charset="0"/>
              </a:rPr>
              <a:t>Julie </a:t>
            </a:r>
            <a:r>
              <a:rPr lang="en-GB" sz="2400" i="1" dirty="0" err="1">
                <a:latin typeface="Century Gothic" panose="020B0502020202020204" pitchFamily="34" charset="0"/>
                <a:ea typeface="Calibri" charset="0"/>
                <a:cs typeface="Baskerville" charset="0"/>
              </a:rPr>
              <a:t>Allardyce</a:t>
            </a:r>
            <a:r>
              <a:rPr lang="en-GB" sz="2400" i="1" dirty="0">
                <a:latin typeface="Century Gothic" panose="020B0502020202020204" pitchFamily="34" charset="0"/>
                <a:ea typeface="Calibri" charset="0"/>
                <a:cs typeface="Baskerville" charset="0"/>
              </a:rPr>
              <a:t> </a:t>
            </a:r>
            <a:r>
              <a:rPr lang="en-GB" sz="2400" dirty="0">
                <a:latin typeface="Century Gothic" panose="020B0502020202020204" pitchFamily="34" charset="0"/>
                <a:ea typeface="Calibri" charset="0"/>
                <a:cs typeface="Baskerville" charset="0"/>
              </a:rPr>
              <a:t>(1999)</a:t>
            </a:r>
            <a:endParaRPr lang="en-US" sz="2400" dirty="0">
              <a:latin typeface="Century Gothic" panose="020B0502020202020204" pitchFamily="34" charset="0"/>
              <a:ea typeface="Calibri" charset="0"/>
              <a:cs typeface="Times New Roman" charset="0"/>
            </a:endParaRPr>
          </a:p>
        </p:txBody>
      </p:sp>
      <p:pic>
        <p:nvPicPr>
          <p:cNvPr id="5123" name="Picture 3" descr="McLean Plays: 1: Julie Allardyce; Blackden; Rug Comes to Shuv; One Sure Thing; I'd Rather Go Blind (Contemporary Dramatists) by [McLean, Duncan]">
            <a:extLst>
              <a:ext uri="{FF2B5EF4-FFF2-40B4-BE49-F238E27FC236}">
                <a16:creationId xmlns:a16="http://schemas.microsoft.com/office/drawing/2014/main" id="{47D6083D-4107-C449-9B8C-2BE509019F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1241" y="798788"/>
            <a:ext cx="2911697" cy="4465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413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35400" y="0"/>
            <a:ext cx="4496450" cy="6858000"/>
          </a:xfrm>
          <a:prstGeom prst="rect">
            <a:avLst/>
          </a:prstGeom>
        </p:spPr>
      </p:pic>
    </p:spTree>
    <p:extLst>
      <p:ext uri="{BB962C8B-B14F-4D97-AF65-F5344CB8AC3E}">
        <p14:creationId xmlns:p14="http://schemas.microsoft.com/office/powerpoint/2010/main" val="50687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“All your government needs is </a:t>
            </a:r>
            <a:r>
              <a:rPr lang="en-US" dirty="0" err="1">
                <a:hlinkClick r:id="rId2"/>
              </a:rPr>
              <a:t>fixin</a:t>
            </a:r>
            <a:r>
              <a:rPr lang="en-US" dirty="0">
                <a:hlinkClick r:id="rId2"/>
              </a:rPr>
              <a:t>’”</a:t>
            </a:r>
            <a:endParaRPr lang="en-US" dirty="0"/>
          </a:p>
        </p:txBody>
      </p:sp>
      <p:pic>
        <p:nvPicPr>
          <p:cNvPr id="6" name="Picture Placeholder 5" descr="Screen Shot 2016-04-21 at 23.13.11.png"/>
          <p:cNvPicPr>
            <a:picLocks noGrp="1" noChangeAspect="1"/>
          </p:cNvPicPr>
          <p:nvPr>
            <p:ph type="pic" idx="1"/>
          </p:nvPr>
        </p:nvPicPr>
        <p:blipFill>
          <a:blip r:embed="rId3">
            <a:extLst>
              <a:ext uri="{28A0092B-C50C-407E-A947-70E740481C1C}">
                <a14:useLocalDpi xmlns:a14="http://schemas.microsoft.com/office/drawing/2010/main" val="0"/>
              </a:ext>
            </a:extLst>
          </a:blip>
          <a:srcRect l="3568" r="3568"/>
          <a:stretch>
            <a:fillRect/>
          </a:stretch>
        </p:blipFill>
        <p:spPr/>
      </p:pic>
      <p:sp>
        <p:nvSpPr>
          <p:cNvPr id="4" name="Text Placeholder 3"/>
          <p:cNvSpPr>
            <a:spLocks noGrp="1"/>
          </p:cNvSpPr>
          <p:nvPr>
            <p:ph type="body" sz="half" idx="2"/>
          </p:nvPr>
        </p:nvSpPr>
        <p:spPr>
          <a:xfrm>
            <a:off x="1053548" y="2623931"/>
            <a:ext cx="3330851" cy="3056214"/>
          </a:xfrm>
        </p:spPr>
        <p:txBody>
          <a:bodyPr>
            <a:normAutofit fontScale="77500" lnSpcReduction="20000"/>
          </a:bodyPr>
          <a:lstStyle/>
          <a:p>
            <a:r>
              <a:rPr lang="en-GB" dirty="0">
                <a:latin typeface="Big Caslon"/>
                <a:cs typeface="Big Caslon"/>
              </a:rPr>
              <a:t>Take your oil rigs by the score</a:t>
            </a:r>
          </a:p>
          <a:p>
            <a:r>
              <a:rPr lang="en-GB" dirty="0">
                <a:latin typeface="Big Caslon"/>
                <a:cs typeface="Big Caslon"/>
              </a:rPr>
              <a:t>Drill a little well just a little off-shore,</a:t>
            </a:r>
          </a:p>
          <a:p>
            <a:r>
              <a:rPr lang="en-GB" dirty="0">
                <a:latin typeface="Big Caslon"/>
                <a:cs typeface="Big Caslon"/>
              </a:rPr>
              <a:t>Pipe that Oil in from the sea,</a:t>
            </a:r>
          </a:p>
          <a:p>
            <a:r>
              <a:rPr lang="en-GB" dirty="0">
                <a:latin typeface="Big Caslon"/>
                <a:cs typeface="Big Caslon"/>
              </a:rPr>
              <a:t>Pipe those profits - home to me</a:t>
            </a:r>
          </a:p>
          <a:p>
            <a:endParaRPr lang="en-GB" dirty="0">
              <a:latin typeface="Big Caslon"/>
              <a:cs typeface="Big Caslon"/>
            </a:endParaRPr>
          </a:p>
          <a:p>
            <a:r>
              <a:rPr lang="en-GB" dirty="0">
                <a:latin typeface="Big Caslon"/>
                <a:cs typeface="Big Caslon"/>
              </a:rPr>
              <a:t>[…] </a:t>
            </a:r>
          </a:p>
          <a:p>
            <a:r>
              <a:rPr lang="en-GB" dirty="0">
                <a:latin typeface="Big Caslon"/>
                <a:cs typeface="Big Caslon"/>
              </a:rPr>
              <a:t> </a:t>
            </a:r>
          </a:p>
          <a:p>
            <a:r>
              <a:rPr lang="en-GB" dirty="0">
                <a:latin typeface="Big Caslon"/>
                <a:cs typeface="Big Caslon"/>
              </a:rPr>
              <a:t>I’ll go home when I see fit</a:t>
            </a:r>
          </a:p>
          <a:p>
            <a:r>
              <a:rPr lang="en-GB" dirty="0">
                <a:latin typeface="Big Caslon"/>
                <a:cs typeface="Big Caslon"/>
              </a:rPr>
              <a:t>And all I’ll leave is a heap of shit.</a:t>
            </a:r>
          </a:p>
          <a:p>
            <a:r>
              <a:rPr lang="en-GB" dirty="0">
                <a:latin typeface="Big Caslon"/>
                <a:cs typeface="Big Caslon"/>
              </a:rPr>
              <a:t> </a:t>
            </a:r>
          </a:p>
          <a:p>
            <a:r>
              <a:rPr lang="en-GB" i="1" dirty="0">
                <a:latin typeface="Big Caslon"/>
                <a:cs typeface="Big Caslon"/>
              </a:rPr>
              <a:t>The Cheviot, the Stag and the Black, Black Oil</a:t>
            </a:r>
          </a:p>
          <a:p>
            <a:endParaRPr lang="en-US" dirty="0"/>
          </a:p>
        </p:txBody>
      </p:sp>
    </p:spTree>
    <p:extLst>
      <p:ext uri="{BB962C8B-B14F-4D97-AF65-F5344CB8AC3E}">
        <p14:creationId xmlns:p14="http://schemas.microsoft.com/office/powerpoint/2010/main" val="1475885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9352" y="85429"/>
            <a:ext cx="5412827" cy="6772571"/>
          </a:xfrm>
          <a:prstGeom prst="rect">
            <a:avLst/>
          </a:prstGeom>
        </p:spPr>
      </p:pic>
      <p:sp>
        <p:nvSpPr>
          <p:cNvPr id="3" name="Title 2"/>
          <p:cNvSpPr>
            <a:spLocks noGrp="1"/>
          </p:cNvSpPr>
          <p:nvPr>
            <p:ph type="title"/>
          </p:nvPr>
        </p:nvSpPr>
        <p:spPr/>
        <p:txBody>
          <a:bodyPr/>
          <a:lstStyle/>
          <a:p>
            <a:r>
              <a:rPr lang="en-US" dirty="0">
                <a:latin typeface="Century Gothic" panose="020B0502020202020204" pitchFamily="34" charset="0"/>
                <a:ea typeface="Baskerville" charset="0"/>
                <a:cs typeface="Baskerville" charset="0"/>
              </a:rPr>
              <a:t>Ernst </a:t>
            </a:r>
            <a:r>
              <a:rPr lang="en-US" dirty="0" err="1">
                <a:latin typeface="Century Gothic" panose="020B0502020202020204" pitchFamily="34" charset="0"/>
                <a:ea typeface="Baskerville" charset="0"/>
                <a:cs typeface="Baskerville" charset="0"/>
              </a:rPr>
              <a:t>Logar</a:t>
            </a:r>
            <a:endParaRPr lang="en-US" dirty="0">
              <a:latin typeface="Century Gothic" panose="020B0502020202020204" pitchFamily="34" charset="0"/>
              <a:ea typeface="Baskerville" charset="0"/>
              <a:cs typeface="Baskerville" charset="0"/>
            </a:endParaRPr>
          </a:p>
        </p:txBody>
      </p:sp>
      <p:sp>
        <p:nvSpPr>
          <p:cNvPr id="4" name="Picture Placeholder 3"/>
          <p:cNvSpPr>
            <a:spLocks noGrp="1"/>
          </p:cNvSpPr>
          <p:nvPr>
            <p:ph type="pic" idx="1"/>
          </p:nvPr>
        </p:nvSpPr>
        <p:spPr/>
        <p:txBody>
          <a:bodyPr/>
          <a:lstStyle/>
          <a:p>
            <a:endParaRPr lang="en-US"/>
          </a:p>
        </p:txBody>
      </p:sp>
      <p:sp>
        <p:nvSpPr>
          <p:cNvPr id="5" name="Text Placeholder 4"/>
          <p:cNvSpPr>
            <a:spLocks noGrp="1"/>
          </p:cNvSpPr>
          <p:nvPr>
            <p:ph type="body" sz="half" idx="2"/>
          </p:nvPr>
        </p:nvSpPr>
        <p:spPr/>
        <p:txBody>
          <a:bodyPr>
            <a:normAutofit/>
          </a:bodyPr>
          <a:lstStyle/>
          <a:p>
            <a:r>
              <a:rPr lang="en-US" sz="2400" dirty="0">
                <a:latin typeface="Century Gothic" panose="020B0502020202020204" pitchFamily="34" charset="0"/>
                <a:ea typeface="Baskerville" charset="0"/>
                <a:cs typeface="Baskerville" charset="0"/>
              </a:rPr>
              <a:t>“</a:t>
            </a:r>
            <a:r>
              <a:rPr lang="en-US" sz="2400" dirty="0" err="1">
                <a:latin typeface="Century Gothic" panose="020B0502020202020204" pitchFamily="34" charset="0"/>
                <a:ea typeface="Baskerville" charset="0"/>
                <a:cs typeface="Baskerville" charset="0"/>
              </a:rPr>
              <a:t>Tillydrone</a:t>
            </a:r>
            <a:r>
              <a:rPr lang="en-US" sz="2400" dirty="0">
                <a:latin typeface="Century Gothic" panose="020B0502020202020204" pitchFamily="34" charset="0"/>
                <a:ea typeface="Baskerville" charset="0"/>
                <a:cs typeface="Baskerville" charset="0"/>
              </a:rPr>
              <a:t>”</a:t>
            </a:r>
          </a:p>
          <a:p>
            <a:endParaRPr lang="en-US" sz="2400" dirty="0">
              <a:latin typeface="Century Gothic" panose="020B0502020202020204" pitchFamily="34" charset="0"/>
              <a:ea typeface="Baskerville" charset="0"/>
              <a:cs typeface="Baskerville" charset="0"/>
            </a:endParaRPr>
          </a:p>
          <a:p>
            <a:r>
              <a:rPr lang="en-US" sz="2400" dirty="0">
                <a:latin typeface="Century Gothic" panose="020B0502020202020204" pitchFamily="34" charset="0"/>
                <a:ea typeface="Baskerville" charset="0"/>
                <a:cs typeface="Baskerville" charset="0"/>
              </a:rPr>
              <a:t>From </a:t>
            </a:r>
            <a:r>
              <a:rPr lang="en-US" sz="2400" i="1" dirty="0">
                <a:latin typeface="Century Gothic" panose="020B0502020202020204" pitchFamily="34" charset="0"/>
                <a:ea typeface="Baskerville" charset="0"/>
                <a:cs typeface="Baskerville" charset="0"/>
              </a:rPr>
              <a:t>Invisible Oil</a:t>
            </a:r>
            <a:endParaRPr lang="en-US" sz="2400" dirty="0">
              <a:latin typeface="Century Gothic" panose="020B0502020202020204" pitchFamily="34" charset="0"/>
              <a:ea typeface="Baskerville" charset="0"/>
              <a:cs typeface="Baskerville" charset="0"/>
            </a:endParaRPr>
          </a:p>
        </p:txBody>
      </p:sp>
    </p:spTree>
    <p:extLst>
      <p:ext uri="{BB962C8B-B14F-4D97-AF65-F5344CB8AC3E}">
        <p14:creationId xmlns:p14="http://schemas.microsoft.com/office/powerpoint/2010/main" val="658919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7" name="Rectangle 2056">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2058">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The Cheviot, the Stag &amp; the Black, Black Oil – The National Theatre of  Scotland – Cancelled">
            <a:extLst>
              <a:ext uri="{FF2B5EF4-FFF2-40B4-BE49-F238E27FC236}">
                <a16:creationId xmlns:a16="http://schemas.microsoft.com/office/drawing/2014/main" id="{B0A3C98D-A478-DE26-D316-321CCC0EA83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939860"/>
            <a:ext cx="5294716" cy="2978277"/>
          </a:xfrm>
          <a:prstGeom prst="rect">
            <a:avLst/>
          </a:prstGeom>
          <a:noFill/>
          <a:extLst>
            <a:ext uri="{909E8E84-426E-40DD-AFC4-6F175D3DCCD1}">
              <a14:hiddenFill xmlns:a14="http://schemas.microsoft.com/office/drawing/2010/main">
                <a:solidFill>
                  <a:srgbClr val="FFFFFF"/>
                </a:solidFill>
              </a14:hiddenFill>
            </a:ext>
          </a:extLst>
        </p:spPr>
      </p:pic>
      <p:cxnSp>
        <p:nvCxnSpPr>
          <p:cNvPr id="2061" name="Straight Connector 2060">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2050" name="Picture 2" descr="The Cheviot, the stag, and the black, black oil - Scottish plays - National  Library of Scotland">
            <a:extLst>
              <a:ext uri="{FF2B5EF4-FFF2-40B4-BE49-F238E27FC236}">
                <a16:creationId xmlns:a16="http://schemas.microsoft.com/office/drawing/2014/main" id="{B5338FDB-345A-5F7F-06FB-C4770BCCC7F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55759" y="643467"/>
            <a:ext cx="3690831"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411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8595" y="98972"/>
            <a:ext cx="5023349" cy="6480504"/>
          </a:xfrm>
          <a:prstGeom prst="rect">
            <a:avLst/>
          </a:prstGeom>
        </p:spPr>
      </p:pic>
      <p:sp>
        <p:nvSpPr>
          <p:cNvPr id="3" name="Title 2"/>
          <p:cNvSpPr>
            <a:spLocks noGrp="1"/>
          </p:cNvSpPr>
          <p:nvPr>
            <p:ph type="title"/>
          </p:nvPr>
        </p:nvSpPr>
        <p:spPr/>
        <p:txBody>
          <a:bodyPr/>
          <a:lstStyle/>
          <a:p>
            <a:r>
              <a:rPr lang="en-US" dirty="0">
                <a:latin typeface="Century Gothic" panose="020B0502020202020204" pitchFamily="34" charset="0"/>
                <a:ea typeface="Baskerville" charset="0"/>
                <a:cs typeface="Baskerville" charset="0"/>
              </a:rPr>
              <a:t>Ernst </a:t>
            </a:r>
            <a:r>
              <a:rPr lang="en-US" dirty="0" err="1">
                <a:latin typeface="Century Gothic" panose="020B0502020202020204" pitchFamily="34" charset="0"/>
                <a:ea typeface="Baskerville" charset="0"/>
                <a:cs typeface="Baskerville" charset="0"/>
              </a:rPr>
              <a:t>Logar</a:t>
            </a:r>
            <a:endParaRPr lang="en-US" dirty="0">
              <a:latin typeface="Century Gothic" panose="020B0502020202020204" pitchFamily="34" charset="0"/>
            </a:endParaRPr>
          </a:p>
        </p:txBody>
      </p:sp>
      <p:sp>
        <p:nvSpPr>
          <p:cNvPr id="4" name="Content Placeholder 3"/>
          <p:cNvSpPr>
            <a:spLocks noGrp="1"/>
          </p:cNvSpPr>
          <p:nvPr>
            <p:ph idx="1"/>
          </p:nvPr>
        </p:nvSpPr>
        <p:spPr/>
        <p:txBody>
          <a:bodyPr/>
          <a:lstStyle/>
          <a:p>
            <a:endParaRPr lang="en-US"/>
          </a:p>
        </p:txBody>
      </p:sp>
      <p:sp>
        <p:nvSpPr>
          <p:cNvPr id="5" name="Text Placeholder 4"/>
          <p:cNvSpPr>
            <a:spLocks noGrp="1"/>
          </p:cNvSpPr>
          <p:nvPr>
            <p:ph type="body" sz="half" idx="2"/>
          </p:nvPr>
        </p:nvSpPr>
        <p:spPr/>
        <p:txBody>
          <a:bodyPr>
            <a:normAutofit/>
          </a:bodyPr>
          <a:lstStyle/>
          <a:p>
            <a:r>
              <a:rPr lang="en-US" sz="2400" dirty="0">
                <a:latin typeface="Century Gothic" panose="020B0502020202020204" pitchFamily="34" charset="0"/>
                <a:ea typeface="Baskerville" charset="0"/>
                <a:cs typeface="Baskerville" charset="0"/>
              </a:rPr>
              <a:t>“Torrie”</a:t>
            </a:r>
          </a:p>
          <a:p>
            <a:endParaRPr lang="en-US" sz="2400" dirty="0">
              <a:latin typeface="Century Gothic" panose="020B0502020202020204" pitchFamily="34" charset="0"/>
              <a:ea typeface="Baskerville" charset="0"/>
              <a:cs typeface="Baskerville" charset="0"/>
            </a:endParaRPr>
          </a:p>
          <a:p>
            <a:r>
              <a:rPr lang="en-US" sz="2400" dirty="0">
                <a:latin typeface="Century Gothic" panose="020B0502020202020204" pitchFamily="34" charset="0"/>
                <a:ea typeface="Baskerville" charset="0"/>
                <a:cs typeface="Baskerville" charset="0"/>
              </a:rPr>
              <a:t>From </a:t>
            </a:r>
            <a:r>
              <a:rPr lang="en-US" sz="2400" i="1" dirty="0">
                <a:latin typeface="Century Gothic" panose="020B0502020202020204" pitchFamily="34" charset="0"/>
                <a:ea typeface="Baskerville" charset="0"/>
                <a:cs typeface="Baskerville" charset="0"/>
              </a:rPr>
              <a:t>Invisible Oil</a:t>
            </a:r>
            <a:endParaRPr lang="en-US" sz="2400" dirty="0">
              <a:latin typeface="Century Gothic" panose="020B0502020202020204" pitchFamily="34" charset="0"/>
              <a:ea typeface="Baskerville" charset="0"/>
              <a:cs typeface="Baskerville" charset="0"/>
            </a:endParaRPr>
          </a:p>
          <a:p>
            <a:endParaRPr lang="en-US" dirty="0"/>
          </a:p>
        </p:txBody>
      </p:sp>
    </p:spTree>
    <p:extLst>
      <p:ext uri="{BB962C8B-B14F-4D97-AF65-F5344CB8AC3E}">
        <p14:creationId xmlns:p14="http://schemas.microsoft.com/office/powerpoint/2010/main" val="2034621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39E593-1FE8-C847-95F4-B7BA9CCD8315}"/>
              </a:ext>
            </a:extLst>
          </p:cNvPr>
          <p:cNvSpPr/>
          <p:nvPr/>
        </p:nvSpPr>
        <p:spPr>
          <a:xfrm>
            <a:off x="128955" y="231987"/>
            <a:ext cx="7291754" cy="6669967"/>
          </a:xfrm>
          <a:prstGeom prst="rect">
            <a:avLst/>
          </a:prstGeom>
        </p:spPr>
        <p:txBody>
          <a:bodyPr wrap="square">
            <a:spAutoFit/>
          </a:bodyPr>
          <a:lstStyle/>
          <a:p>
            <a:pPr>
              <a:spcAft>
                <a:spcPts val="0"/>
              </a:spcAft>
            </a:pP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a’Wurlie</a:t>
            </a:r>
            <a:r>
              <a:rPr lang="en-GB" sz="1600" b="1" dirty="0">
                <a:latin typeface="Athelas" panose="02000503000000020003" pitchFamily="2" charset="77"/>
                <a:ea typeface="Calibri" panose="020F0502020204030204" pitchFamily="34" charset="0"/>
                <a:cs typeface="Times New Roman" panose="02020603050405020304" pitchFamily="18" charset="0"/>
              </a:rPr>
              <a:t> waits for the bus home. He buys a poke of chips from the Viking Café and reads the month-old news on the scrap of newspaper, the </a:t>
            </a:r>
            <a:r>
              <a:rPr lang="en-GB" sz="1600" b="1" i="1" dirty="0">
                <a:latin typeface="Athelas" panose="02000503000000020003" pitchFamily="2" charset="77"/>
                <a:ea typeface="Calibri" panose="020F0502020204030204" pitchFamily="34" charset="0"/>
                <a:cs typeface="Times New Roman" panose="02020603050405020304" pitchFamily="18" charset="0"/>
              </a:rPr>
              <a:t>Aberdeen</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i="1" dirty="0">
                <a:latin typeface="Athelas" panose="02000503000000020003" pitchFamily="2" charset="77"/>
                <a:ea typeface="Calibri" panose="020F0502020204030204" pitchFamily="34" charset="0"/>
                <a:cs typeface="Times New Roman" panose="02020603050405020304" pitchFamily="18" charset="0"/>
              </a:rPr>
              <a:t>Press and Journal.</a:t>
            </a:r>
            <a:r>
              <a:rPr lang="en-GB" sz="1600" b="1" dirty="0">
                <a:latin typeface="Athelas" panose="02000503000000020003" pitchFamily="2" charset="77"/>
                <a:ea typeface="Calibri" panose="020F0502020204030204" pitchFamily="34" charset="0"/>
                <a:cs typeface="Times New Roman" panose="02020603050405020304" pitchFamily="18" charset="0"/>
              </a:rPr>
              <a:t> He spots a report on lamb sales at the city marts, but the prices fetched are wrapping someone else’s chips.</a:t>
            </a:r>
          </a:p>
          <a:p>
            <a:pPr>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At half-past three the bus departs for the north, pulling slowly up the hill away from the town.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looks northwards, and through the mirk he sees the distinctive glow of the main gas flare at </a:t>
            </a:r>
            <a:r>
              <a:rPr lang="en-GB" sz="1600" b="1" dirty="0" err="1">
                <a:latin typeface="Athelas" panose="02000503000000020003" pitchFamily="2" charset="77"/>
                <a:ea typeface="Calibri" panose="020F0502020204030204" pitchFamily="34" charset="0"/>
                <a:cs typeface="Times New Roman" panose="02020603050405020304" pitchFamily="18" charset="0"/>
              </a:rPr>
              <a:t>Sullom</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Voe</a:t>
            </a:r>
            <a:r>
              <a:rPr lang="en-GB" sz="1600" b="1" dirty="0">
                <a:latin typeface="Athelas" panose="02000503000000020003" pitchFamily="2" charset="77"/>
                <a:ea typeface="Calibri" panose="020F0502020204030204" pitchFamily="34" charset="0"/>
                <a:cs typeface="Times New Roman" panose="02020603050405020304" pitchFamily="18" charset="0"/>
              </a:rPr>
              <a:t> Oil Terminal</a:t>
            </a:r>
            <a:r>
              <a:rPr lang="en-GB" sz="1600" dirty="0">
                <a:latin typeface="Athelas" panose="02000503000000020003" pitchFamily="2" charset="77"/>
                <a:ea typeface="Calibri" panose="020F0502020204030204" pitchFamily="34" charset="0"/>
                <a:cs typeface="Times New Roman" panose="02020603050405020304" pitchFamily="18" charset="0"/>
              </a:rPr>
              <a:t>. The bus radio plays away the long miles through the Lang Kames, where a deserted moorland valley skirts the new oil age highway north. Then to the west, the sea glints blue and the village of </a:t>
            </a:r>
            <a:r>
              <a:rPr lang="en-GB" sz="1600" dirty="0" err="1">
                <a:latin typeface="Athelas" panose="02000503000000020003" pitchFamily="2" charset="77"/>
                <a:ea typeface="Calibri" panose="020F0502020204030204" pitchFamily="34" charset="0"/>
                <a:cs typeface="Times New Roman" panose="02020603050405020304" pitchFamily="18" charset="0"/>
              </a:rPr>
              <a:t>Voe</a:t>
            </a:r>
            <a:r>
              <a:rPr lang="en-GB" sz="1600" dirty="0">
                <a:latin typeface="Athelas" panose="02000503000000020003" pitchFamily="2" charset="77"/>
                <a:ea typeface="Calibri" panose="020F0502020204030204" pitchFamily="34" charset="0"/>
                <a:cs typeface="Times New Roman" panose="02020603050405020304" pitchFamily="18" charset="0"/>
              </a:rPr>
              <a:t> is reached. </a:t>
            </a:r>
            <a:r>
              <a:rPr lang="en-GB" sz="1600" dirty="0" err="1">
                <a:latin typeface="Athelas" panose="02000503000000020003" pitchFamily="2" charset="77"/>
                <a:ea typeface="Calibri" panose="020F0502020204030204" pitchFamily="34" charset="0"/>
                <a:cs typeface="Times New Roman" panose="02020603050405020304" pitchFamily="18" charset="0"/>
              </a:rPr>
              <a:t>Lowrie</a:t>
            </a:r>
            <a:r>
              <a:rPr lang="en-GB" sz="1600" dirty="0">
                <a:latin typeface="Athelas" panose="02000503000000020003" pitchFamily="2" charset="77"/>
                <a:ea typeface="Calibri" panose="020F0502020204030204" pitchFamily="34" charset="0"/>
                <a:cs typeface="Times New Roman" panose="02020603050405020304" pitchFamily="18" charset="0"/>
              </a:rPr>
              <a:t> winces as he looks on the estates of new houses which have been built there. To his mind they are depressing in their uniformity, all lit up with lights in identical windows. The bus continues on along the side of a sea loch till it reaches Brae, another village afflicted by this oily sprawl. </a:t>
            </a:r>
            <a:r>
              <a:rPr lang="en-GB" sz="1600" b="1" dirty="0">
                <a:latin typeface="Athelas" panose="02000503000000020003" pitchFamily="2" charset="77"/>
                <a:ea typeface="Calibri" panose="020F0502020204030204" pitchFamily="34" charset="0"/>
                <a:cs typeface="Times New Roman" panose="02020603050405020304" pitchFamily="18" charset="0"/>
              </a:rPr>
              <a:t>When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was a young man, courting, he went many a night to dances in the hall there. Now the Brae that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knew is lost, swallowed up and gone.</a:t>
            </a:r>
          </a:p>
          <a:p>
            <a:pPr>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b="1" dirty="0">
                <a:latin typeface="Athelas" panose="02000503000000020003" pitchFamily="2" charset="77"/>
                <a:ea typeface="Calibri" panose="020F0502020204030204" pitchFamily="34" charset="0"/>
                <a:cs typeface="Times New Roman" panose="02020603050405020304" pitchFamily="18" charset="0"/>
              </a:rPr>
              <a:t>The two-lane highway ends a few miles further north and transforms into the old single-track road, winding its way along the shores of a series of small, peaty hill-lochs.</a:t>
            </a:r>
            <a:r>
              <a:rPr lang="en-GB" sz="1600" dirty="0">
                <a:latin typeface="Athelas" panose="02000503000000020003" pitchFamily="2" charset="77"/>
                <a:ea typeface="Calibri" panose="020F0502020204030204" pitchFamily="34" charset="0"/>
                <a:cs typeface="Times New Roman" panose="02020603050405020304" pitchFamily="18" charset="0"/>
              </a:rPr>
              <a:t> Then it climbs to the top of a brae and there, to the east, between the hills, </a:t>
            </a:r>
            <a:r>
              <a:rPr lang="en-GB" sz="1600" b="1" dirty="0">
                <a:latin typeface="Athelas" panose="02000503000000020003" pitchFamily="2" charset="77"/>
                <a:ea typeface="Calibri" panose="020F0502020204030204" pitchFamily="34" charset="0"/>
                <a:cs typeface="Times New Roman" panose="02020603050405020304" pitchFamily="18" charset="0"/>
              </a:rPr>
              <a:t>lies </a:t>
            </a:r>
            <a:r>
              <a:rPr lang="en-GB" sz="1600" b="1" dirty="0" err="1">
                <a:latin typeface="Athelas" panose="02000503000000020003" pitchFamily="2" charset="77"/>
                <a:ea typeface="Calibri" panose="020F0502020204030204" pitchFamily="34" charset="0"/>
                <a:cs typeface="Times New Roman" panose="02020603050405020304" pitchFamily="18" charset="0"/>
              </a:rPr>
              <a:t>Sullom</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Voe</a:t>
            </a:r>
            <a:r>
              <a:rPr lang="en-GB" sz="1600" b="1" dirty="0">
                <a:latin typeface="Athelas" panose="02000503000000020003" pitchFamily="2" charset="77"/>
                <a:ea typeface="Calibri" panose="020F0502020204030204" pitchFamily="34" charset="0"/>
                <a:cs typeface="Times New Roman" panose="02020603050405020304" pitchFamily="18" charset="0"/>
              </a:rPr>
              <a:t>, the huge urban outpost, the oil terminal. It makes a striking spectacle, vivid and alive in the mirk of the night like a downtown area of some lost city – a myriad lights shine out of the gloom, surrounded on all sides by blankness and above all shines its beacon, the gas flare. </a:t>
            </a:r>
          </a:p>
          <a:p>
            <a:pPr>
              <a:spcAft>
                <a:spcPts val="0"/>
              </a:spcAft>
            </a:pPr>
            <a:r>
              <a:rPr lang="en-GB" sz="1600" b="1" dirty="0">
                <a:latin typeface="Athelas" panose="02000503000000020003" pitchFamily="2" charset="77"/>
                <a:ea typeface="Calibri" panose="020F0502020204030204" pitchFamily="34" charset="0"/>
                <a:cs typeface="Times New Roman" panose="02020603050405020304" pitchFamily="18" charset="0"/>
              </a:rPr>
              <a:t>	To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a’Wurlie</a:t>
            </a:r>
            <a:r>
              <a:rPr lang="en-GB" sz="1600" b="1" dirty="0">
                <a:latin typeface="Athelas" panose="02000503000000020003" pitchFamily="2" charset="77"/>
                <a:ea typeface="Calibri" panose="020F0502020204030204" pitchFamily="34" charset="0"/>
                <a:cs typeface="Times New Roman" panose="02020603050405020304" pitchFamily="18" charset="0"/>
              </a:rPr>
              <a:t> it is a gigantic alien, constructed out of nothing natural by hands which never belonged to faces. </a:t>
            </a:r>
          </a:p>
          <a:p>
            <a:pPr>
              <a:lnSpc>
                <a:spcPct val="200000"/>
              </a:lnSpc>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Robert Alan Jamieson, </a:t>
            </a:r>
            <a:r>
              <a:rPr lang="en-GB" sz="1600" i="1" dirty="0">
                <a:latin typeface="Athelas" panose="02000503000000020003" pitchFamily="2" charset="77"/>
                <a:ea typeface="Calibri" panose="020F0502020204030204" pitchFamily="34" charset="0"/>
                <a:cs typeface="Times New Roman" panose="02020603050405020304" pitchFamily="18" charset="0"/>
              </a:rPr>
              <a:t>Thin Wealth</a:t>
            </a:r>
            <a:r>
              <a:rPr lang="en-GB" sz="1600" dirty="0">
                <a:latin typeface="Athelas" panose="02000503000000020003" pitchFamily="2" charset="77"/>
                <a:ea typeface="Calibri" panose="020F0502020204030204" pitchFamily="34" charset="0"/>
                <a:cs typeface="Times New Roman" panose="02020603050405020304" pitchFamily="18" charset="0"/>
              </a:rPr>
              <a:t> (1986)</a:t>
            </a:r>
          </a:p>
        </p:txBody>
      </p:sp>
      <p:pic>
        <p:nvPicPr>
          <p:cNvPr id="9220" name="Picture 4" descr="Image result for sullom voe">
            <a:hlinkClick r:id="rId2"/>
            <a:extLst>
              <a:ext uri="{FF2B5EF4-FFF2-40B4-BE49-F238E27FC236}">
                <a16:creationId xmlns:a16="http://schemas.microsoft.com/office/drawing/2014/main" id="{C47DE5B5-DE65-9B46-91D2-D33FF68B14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9889" y="231987"/>
            <a:ext cx="4218354" cy="42183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3756CE5-AA59-C84D-8887-F588625B2F57}"/>
              </a:ext>
            </a:extLst>
          </p:cNvPr>
          <p:cNvPicPr>
            <a:picLocks noChangeAspect="1"/>
          </p:cNvPicPr>
          <p:nvPr/>
        </p:nvPicPr>
        <p:blipFill>
          <a:blip r:embed="rId4"/>
          <a:stretch>
            <a:fillRect/>
          </a:stretch>
        </p:blipFill>
        <p:spPr>
          <a:xfrm>
            <a:off x="8607563" y="4786008"/>
            <a:ext cx="2575033" cy="1935804"/>
          </a:xfrm>
          <a:prstGeom prst="rect">
            <a:avLst/>
          </a:prstGeom>
        </p:spPr>
      </p:pic>
    </p:spTree>
    <p:extLst>
      <p:ext uri="{BB962C8B-B14F-4D97-AF65-F5344CB8AC3E}">
        <p14:creationId xmlns:p14="http://schemas.microsoft.com/office/powerpoint/2010/main" val="2200404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Screen Shot 2016-04-21 at 07.34.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74700"/>
            <a:ext cx="9144000" cy="5307558"/>
          </a:xfrm>
          <a:prstGeom prst="rect">
            <a:avLst/>
          </a:prstGeom>
        </p:spPr>
      </p:pic>
    </p:spTree>
    <p:extLst>
      <p:ext uri="{BB962C8B-B14F-4D97-AF65-F5344CB8AC3E}">
        <p14:creationId xmlns:p14="http://schemas.microsoft.com/office/powerpoint/2010/main" val="337281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11270" b="11270"/>
          <a:stretch>
            <a:fillRect/>
          </a:stretch>
        </p:blipFill>
        <p:spPr/>
      </p:pic>
    </p:spTree>
    <p:extLst>
      <p:ext uri="{BB962C8B-B14F-4D97-AF65-F5344CB8AC3E}">
        <p14:creationId xmlns:p14="http://schemas.microsoft.com/office/powerpoint/2010/main" val="7624009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latin typeface="Big Caslon"/>
                <a:cs typeface="Big Caslon"/>
              </a:rPr>
              <a:t>Liberate Tate</a:t>
            </a:r>
          </a:p>
        </p:txBody>
      </p:sp>
      <p:pic>
        <p:nvPicPr>
          <p:cNvPr id="4" name="Content Placeholder 3"/>
          <p:cNvPicPr>
            <a:picLocks noGrp="1" noChangeAspect="1"/>
          </p:cNvPicPr>
          <p:nvPr>
            <p:ph idx="1"/>
          </p:nvPr>
        </p:nvPicPr>
        <p:blipFill>
          <a:blip r:embed="rId2"/>
          <a:srcRect t="8643" b="8643"/>
          <a:stretch>
            <a:fillRect/>
          </a:stretch>
        </p:blipFill>
        <p:spPr/>
      </p:pic>
    </p:spTree>
    <p:extLst>
      <p:ext uri="{BB962C8B-B14F-4D97-AF65-F5344CB8AC3E}">
        <p14:creationId xmlns:p14="http://schemas.microsoft.com/office/powerpoint/2010/main" val="107622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62559" y="0"/>
            <a:ext cx="4569578" cy="6858000"/>
          </a:xfrm>
          <a:prstGeom prst="rect">
            <a:avLst/>
          </a:prstGeom>
        </p:spPr>
      </p:pic>
      <p:sp>
        <p:nvSpPr>
          <p:cNvPr id="3" name="TextBox 2"/>
          <p:cNvSpPr txBox="1"/>
          <p:nvPr/>
        </p:nvSpPr>
        <p:spPr>
          <a:xfrm>
            <a:off x="96983" y="192095"/>
            <a:ext cx="2065576" cy="830997"/>
          </a:xfrm>
          <a:prstGeom prst="rect">
            <a:avLst/>
          </a:prstGeom>
          <a:noFill/>
        </p:spPr>
        <p:txBody>
          <a:bodyPr wrap="square" rtlCol="0">
            <a:spAutoFit/>
          </a:bodyPr>
          <a:lstStyle/>
          <a:p>
            <a:r>
              <a:rPr lang="en-US" sz="2400" i="1" dirty="0" err="1"/>
              <a:t>Licence</a:t>
            </a:r>
            <a:r>
              <a:rPr lang="en-US" sz="2400" i="1" dirty="0"/>
              <a:t> to Spill</a:t>
            </a:r>
          </a:p>
          <a:p>
            <a:r>
              <a:rPr lang="en-US" sz="2400" dirty="0"/>
              <a:t> (2010)</a:t>
            </a:r>
          </a:p>
        </p:txBody>
      </p:sp>
      <p:sp>
        <p:nvSpPr>
          <p:cNvPr id="4" name="TextBox 3">
            <a:extLst>
              <a:ext uri="{FF2B5EF4-FFF2-40B4-BE49-F238E27FC236}">
                <a16:creationId xmlns:a16="http://schemas.microsoft.com/office/drawing/2014/main" id="{B63B2586-044C-0853-4CF9-EC644C6A9881}"/>
              </a:ext>
            </a:extLst>
          </p:cNvPr>
          <p:cNvSpPr txBox="1"/>
          <p:nvPr/>
        </p:nvSpPr>
        <p:spPr>
          <a:xfrm>
            <a:off x="6982691" y="1454728"/>
            <a:ext cx="4569579" cy="1938992"/>
          </a:xfrm>
          <a:prstGeom prst="rect">
            <a:avLst/>
          </a:prstGeom>
          <a:noFill/>
        </p:spPr>
        <p:txBody>
          <a:bodyPr wrap="square" rtlCol="0">
            <a:spAutoFit/>
          </a:bodyPr>
          <a:lstStyle/>
          <a:p>
            <a:r>
              <a:rPr lang="en-US" sz="2000" dirty="0">
                <a:latin typeface="Athelas" panose="02000503000000020003" pitchFamily="2" charset="77"/>
              </a:rPr>
              <a:t>“Next time A Caribbean island is battered beyond Recognition, burst in upon  banquet of luxury emissions or a Shell board meeting.”</a:t>
            </a:r>
          </a:p>
          <a:p>
            <a:endParaRPr lang="en-US" sz="2000" dirty="0">
              <a:latin typeface="Athelas" panose="02000503000000020003" pitchFamily="2" charset="77"/>
            </a:endParaRPr>
          </a:p>
          <a:p>
            <a:r>
              <a:rPr lang="en-US" sz="2000" dirty="0">
                <a:latin typeface="Athelas" panose="02000503000000020003" pitchFamily="2" charset="77"/>
              </a:rPr>
              <a:t>Andreas </a:t>
            </a:r>
            <a:r>
              <a:rPr lang="en-US" sz="2000" dirty="0" err="1">
                <a:latin typeface="Athelas" panose="02000503000000020003" pitchFamily="2" charset="77"/>
              </a:rPr>
              <a:t>Malm</a:t>
            </a:r>
            <a:r>
              <a:rPr lang="en-US" sz="2000" dirty="0">
                <a:latin typeface="Athelas" panose="02000503000000020003" pitchFamily="2" charset="77"/>
              </a:rPr>
              <a:t>, </a:t>
            </a:r>
            <a:r>
              <a:rPr lang="en-US" sz="2000" i="1" dirty="0">
                <a:latin typeface="Athelas" panose="02000503000000020003" pitchFamily="2" charset="77"/>
              </a:rPr>
              <a:t>How to Blow Up a Pipeline</a:t>
            </a:r>
            <a:endParaRPr lang="en-US" sz="2000" dirty="0">
              <a:latin typeface="Athelas" panose="02000503000000020003" pitchFamily="2" charset="77"/>
            </a:endParaRPr>
          </a:p>
        </p:txBody>
      </p:sp>
    </p:spTree>
    <p:extLst>
      <p:ext uri="{BB962C8B-B14F-4D97-AF65-F5344CB8AC3E}">
        <p14:creationId xmlns:p14="http://schemas.microsoft.com/office/powerpoint/2010/main" val="3796155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86000" y="1041400"/>
            <a:ext cx="7620000" cy="4762500"/>
          </a:xfrm>
          <a:prstGeom prst="rect">
            <a:avLst/>
          </a:prstGeom>
        </p:spPr>
      </p:pic>
      <p:sp>
        <p:nvSpPr>
          <p:cNvPr id="5" name="TextBox 4"/>
          <p:cNvSpPr txBox="1"/>
          <p:nvPr/>
        </p:nvSpPr>
        <p:spPr>
          <a:xfrm>
            <a:off x="2457334" y="6119800"/>
            <a:ext cx="4031534" cy="461665"/>
          </a:xfrm>
          <a:prstGeom prst="rect">
            <a:avLst/>
          </a:prstGeom>
          <a:noFill/>
        </p:spPr>
        <p:txBody>
          <a:bodyPr wrap="square" rtlCol="0">
            <a:spAutoFit/>
          </a:bodyPr>
          <a:lstStyle/>
          <a:p>
            <a:r>
              <a:rPr lang="en-US" sz="2400" i="1" dirty="0">
                <a:latin typeface="Big Caslon"/>
                <a:cs typeface="Big Caslon"/>
              </a:rPr>
              <a:t>Human Cost</a:t>
            </a:r>
            <a:r>
              <a:rPr lang="en-US" sz="2400" dirty="0">
                <a:latin typeface="Big Caslon"/>
                <a:cs typeface="Big Caslon"/>
              </a:rPr>
              <a:t> (2011)</a:t>
            </a:r>
          </a:p>
        </p:txBody>
      </p:sp>
    </p:spTree>
    <p:extLst>
      <p:ext uri="{BB962C8B-B14F-4D97-AF65-F5344CB8AC3E}">
        <p14:creationId xmlns:p14="http://schemas.microsoft.com/office/powerpoint/2010/main" val="2601335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42900"/>
            <a:ext cx="9144000" cy="6149340"/>
          </a:xfrm>
          <a:prstGeom prst="rect">
            <a:avLst/>
          </a:prstGeom>
        </p:spPr>
      </p:pic>
    </p:spTree>
    <p:extLst>
      <p:ext uri="{BB962C8B-B14F-4D97-AF65-F5344CB8AC3E}">
        <p14:creationId xmlns:p14="http://schemas.microsoft.com/office/powerpoint/2010/main" val="1983656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05891" y="4882253"/>
            <a:ext cx="2549237" cy="1714362"/>
          </a:xfrm>
          <a:prstGeom prst="rect">
            <a:avLst/>
          </a:prstGeom>
        </p:spPr>
      </p:pic>
      <p:sp>
        <p:nvSpPr>
          <p:cNvPr id="4" name="TextBox 3">
            <a:extLst>
              <a:ext uri="{FF2B5EF4-FFF2-40B4-BE49-F238E27FC236}">
                <a16:creationId xmlns:a16="http://schemas.microsoft.com/office/drawing/2014/main" id="{BE88DD81-D2E8-DB83-618F-53862943011D}"/>
              </a:ext>
            </a:extLst>
          </p:cNvPr>
          <p:cNvSpPr txBox="1"/>
          <p:nvPr/>
        </p:nvSpPr>
        <p:spPr>
          <a:xfrm>
            <a:off x="166254" y="357938"/>
            <a:ext cx="5334001" cy="4524315"/>
          </a:xfrm>
          <a:prstGeom prst="rect">
            <a:avLst/>
          </a:prstGeom>
          <a:noFill/>
        </p:spPr>
        <p:txBody>
          <a:bodyPr wrap="square">
            <a:spAutoFit/>
          </a:bodyPr>
          <a:lstStyle/>
          <a:p>
            <a:r>
              <a:rPr lang="en-US" sz="1600" dirty="0">
                <a:latin typeface="Athelas" panose="02000503000000020003" pitchFamily="2" charset="77"/>
              </a:rPr>
              <a:t>“How could a militant climate struggle avoid veering down into such deep ditches? The set-up would, for a start, inverse deep ecology: whereas the latter wants to wage war against </a:t>
            </a:r>
            <a:r>
              <a:rPr lang="en-US" sz="1600" dirty="0" err="1">
                <a:latin typeface="Athelas" panose="02000503000000020003" pitchFamily="2" charset="77"/>
              </a:rPr>
              <a:t>civilisation</a:t>
            </a:r>
            <a:r>
              <a:rPr lang="en-US" sz="1600" dirty="0">
                <a:latin typeface="Athelas" panose="02000503000000020003" pitchFamily="2" charset="77"/>
              </a:rPr>
              <a:t> and indeed humanity as such, the former would fight for the possibility of </a:t>
            </a:r>
            <a:r>
              <a:rPr lang="en-US" sz="1600" dirty="0" err="1">
                <a:latin typeface="Athelas" panose="02000503000000020003" pitchFamily="2" charset="77"/>
              </a:rPr>
              <a:t>civilisation</a:t>
            </a:r>
            <a:r>
              <a:rPr lang="en-US" sz="1600" dirty="0">
                <a:latin typeface="Athelas" panose="02000503000000020003" pitchFamily="2" charset="77"/>
              </a:rPr>
              <a:t>, in the sense of </a:t>
            </a:r>
            <a:r>
              <a:rPr lang="en-US" sz="1600" dirty="0" err="1">
                <a:latin typeface="Athelas" panose="02000503000000020003" pitchFamily="2" charset="77"/>
              </a:rPr>
              <a:t>organised</a:t>
            </a:r>
            <a:r>
              <a:rPr lang="en-US" sz="1600" dirty="0">
                <a:latin typeface="Athelas" panose="02000503000000020003" pitchFamily="2" charset="77"/>
              </a:rPr>
              <a:t> social life for Homo sapiens. Unlike the deep variety, it would target a particular deformed kind of </a:t>
            </a:r>
            <a:r>
              <a:rPr lang="en-US" sz="1600" dirty="0" err="1">
                <a:latin typeface="Athelas" panose="02000503000000020003" pitchFamily="2" charset="77"/>
              </a:rPr>
              <a:t>civilisation</a:t>
            </a:r>
            <a:r>
              <a:rPr lang="en-US" sz="1600" dirty="0">
                <a:latin typeface="Athelas" panose="02000503000000020003" pitchFamily="2" charset="77"/>
              </a:rPr>
              <a:t> – namely, that erected on the plinth of fossil capital – and tear it down so that another form of </a:t>
            </a:r>
            <a:r>
              <a:rPr lang="en-US" sz="1600" dirty="0" err="1">
                <a:latin typeface="Athelas" panose="02000503000000020003" pitchFamily="2" charset="77"/>
              </a:rPr>
              <a:t>civilisation</a:t>
            </a:r>
            <a:r>
              <a:rPr lang="en-US" sz="1600" dirty="0">
                <a:latin typeface="Athelas" panose="02000503000000020003" pitchFamily="2" charset="77"/>
              </a:rPr>
              <a:t> can endure (or none will). This implies that climate militancy would have to be articulated to a wider anti-capitalist groundswell, much as in earlier shifts of modes of production, when physical attacks on ruling classes formed only minor parts of </a:t>
            </a:r>
            <a:r>
              <a:rPr lang="en-US" sz="1600" dirty="0" err="1">
                <a:latin typeface="Athelas" panose="02000503000000020003" pitchFamily="2" charset="77"/>
              </a:rPr>
              <a:t>societywide</a:t>
            </a:r>
            <a:r>
              <a:rPr lang="en-US" sz="1600" dirty="0">
                <a:latin typeface="Athelas" panose="02000503000000020003" pitchFamily="2" charset="77"/>
              </a:rPr>
              <a:t> </a:t>
            </a:r>
            <a:r>
              <a:rPr lang="en-US" sz="1600" dirty="0" err="1">
                <a:latin typeface="Athelas" panose="02000503000000020003" pitchFamily="2" charset="77"/>
              </a:rPr>
              <a:t>reorganisation</a:t>
            </a:r>
            <a:r>
              <a:rPr lang="en-US" sz="1600" dirty="0">
                <a:latin typeface="Athelas" panose="02000503000000020003" pitchFamily="2" charset="77"/>
              </a:rPr>
              <a:t>. How could that happen? This cannot be known beforehand. It can be found out only through immersion in practice.” 157-8</a:t>
            </a:r>
          </a:p>
          <a:p>
            <a:r>
              <a:rPr lang="en-US" sz="1600" i="1" dirty="0">
                <a:latin typeface="Athelas" panose="02000503000000020003" pitchFamily="2" charset="77"/>
              </a:rPr>
              <a:t>How to Blow Up a Pipeline: Learning to Fight in a World on Fire</a:t>
            </a:r>
          </a:p>
          <a:p>
            <a:r>
              <a:rPr lang="en-US" sz="1600" dirty="0">
                <a:latin typeface="Athelas" panose="02000503000000020003" pitchFamily="2" charset="77"/>
              </a:rPr>
              <a:t>Andreas </a:t>
            </a:r>
            <a:r>
              <a:rPr lang="en-US" sz="1600" dirty="0" err="1">
                <a:latin typeface="Athelas" panose="02000503000000020003" pitchFamily="2" charset="77"/>
              </a:rPr>
              <a:t>Malm</a:t>
            </a:r>
            <a:endParaRPr lang="en-US" sz="1600" dirty="0">
              <a:latin typeface="Athelas" panose="02000503000000020003" pitchFamily="2" charset="77"/>
            </a:endParaRPr>
          </a:p>
        </p:txBody>
      </p:sp>
      <p:sp>
        <p:nvSpPr>
          <p:cNvPr id="6" name="TextBox 5">
            <a:extLst>
              <a:ext uri="{FF2B5EF4-FFF2-40B4-BE49-F238E27FC236}">
                <a16:creationId xmlns:a16="http://schemas.microsoft.com/office/drawing/2014/main" id="{195958B7-3651-959C-1F52-38896CF7D7B8}"/>
              </a:ext>
            </a:extLst>
          </p:cNvPr>
          <p:cNvSpPr txBox="1"/>
          <p:nvPr/>
        </p:nvSpPr>
        <p:spPr>
          <a:xfrm>
            <a:off x="5694218" y="1760414"/>
            <a:ext cx="7557657" cy="4939814"/>
          </a:xfrm>
          <a:prstGeom prst="rect">
            <a:avLst/>
          </a:prstGeom>
          <a:noFill/>
        </p:spPr>
        <p:txBody>
          <a:bodyPr wrap="square">
            <a:spAutoFit/>
          </a:bodyPr>
          <a:lstStyle/>
          <a:p>
            <a:r>
              <a:rPr lang="en-GB" sz="1500" dirty="0">
                <a:effectLst/>
                <a:latin typeface="Athelas" panose="02000503000000020003" pitchFamily="2" charset="77"/>
                <a:ea typeface="Calibri" panose="020F0502020204030204" pitchFamily="34" charset="0"/>
                <a:cs typeface="Times New Roman" panose="02020603050405020304" pitchFamily="18" charset="0"/>
              </a:rPr>
              <a:t>To make an effective challenge to the ethics of the art museum, a</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confrontation needs to be made from within the gallery. This might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mean from within a community of artists who hold a stake in the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formation of the institutional politic, from within the public realm that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can claim the museum as a public space, or</a:t>
            </a:r>
            <a:r>
              <a:rPr lang="en-GB" sz="1500" dirty="0">
                <a:latin typeface="Athelas" panose="02000503000000020003" pitchFamily="2" charset="77"/>
                <a:ea typeface="Calibri" panose="020F0502020204030204" pitchFamily="34" charset="0"/>
                <a:cs typeface="Times New Roman" panose="02020603050405020304" pitchFamily="18" charset="0"/>
              </a:rPr>
              <a:t> </a:t>
            </a:r>
            <a:r>
              <a:rPr lang="en-GB" sz="1500" dirty="0">
                <a:effectLst/>
                <a:latin typeface="Athelas" panose="02000503000000020003" pitchFamily="2" charset="77"/>
                <a:ea typeface="Calibri" panose="020F0502020204030204" pitchFamily="34" charset="0"/>
                <a:cs typeface="Times New Roman" panose="02020603050405020304" pitchFamily="18" charset="0"/>
              </a:rPr>
              <a:t>to be sufficiently confrontational</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to pose opposition, from physically within the galleries. This</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sheds light on the space to be opened out by artists wishing to create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institutional critique in their work: not too close yet not too far, seeking</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to open up an ‘interstice’, or crack, of dissent within the institution.</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This opening is forged at an ‘interstitial distance’ between the inside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and the outside of the institution.</a:t>
            </a:r>
          </a:p>
          <a:p>
            <a:endParaRPr lang="en-GB" sz="1500" dirty="0">
              <a:latin typeface="Athelas" panose="02000503000000020003" pitchFamily="2" charset="77"/>
              <a:ea typeface="Calibri" panose="020F0502020204030204" pitchFamily="34" charset="0"/>
              <a:cs typeface="Times New Roman" panose="02020603050405020304" pitchFamily="18" charset="0"/>
            </a:endParaRPr>
          </a:p>
          <a:p>
            <a:r>
              <a:rPr lang="en-GB" sz="1500" dirty="0">
                <a:effectLst/>
                <a:latin typeface="Athelas" panose="02000503000000020003" pitchFamily="2" charset="77"/>
                <a:ea typeface="Calibri" panose="020F0502020204030204" pitchFamily="34" charset="0"/>
                <a:cs typeface="Times New Roman" panose="02020603050405020304" pitchFamily="18" charset="0"/>
              </a:rPr>
              <a:t>Sometimes art as intervention might not have the proximity to the</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subject to give sufficient leverage to create a space within it, at other</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moments too great an intimacy and acceptance by the gallery might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limit efficacy. A tightrope must be walked, or a route in especially</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carved. In this understanding, artists are critical friends of the larger</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institution: part of Cutler’s Guattarian </a:t>
            </a:r>
            <a:r>
              <a:rPr lang="en-GB" sz="1500" dirty="0" err="1">
                <a:effectLst/>
                <a:latin typeface="Athelas" panose="02000503000000020003" pitchFamily="2" charset="77"/>
                <a:ea typeface="Calibri" panose="020F0502020204030204" pitchFamily="34" charset="0"/>
                <a:cs typeface="Times New Roman" panose="02020603050405020304" pitchFamily="18" charset="0"/>
              </a:rPr>
              <a:t>ecosophic</a:t>
            </a:r>
            <a:r>
              <a:rPr lang="en-GB" sz="1500" dirty="0">
                <a:effectLst/>
                <a:latin typeface="Athelas" panose="02000503000000020003" pitchFamily="2" charset="77"/>
                <a:ea typeface="Calibri" panose="020F0502020204030204" pitchFamily="34" charset="0"/>
                <a:cs typeface="Times New Roman" panose="02020603050405020304" pitchFamily="18" charset="0"/>
              </a:rPr>
              <a:t> whole, but acting at</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enough critical distance to make an e</a:t>
            </a:r>
            <a:r>
              <a:rPr lang="en-GB" sz="1500" dirty="0">
                <a:latin typeface="Athelas" panose="02000503000000020003" pitchFamily="2" charset="77"/>
                <a:ea typeface="Calibri" panose="020F0502020204030204" pitchFamily="34" charset="0"/>
                <a:cs typeface="Times New Roman" panose="02020603050405020304" pitchFamily="18" charset="0"/>
              </a:rPr>
              <a:t>ffe</a:t>
            </a:r>
            <a:r>
              <a:rPr lang="en-GB" sz="1500" dirty="0">
                <a:effectLst/>
                <a:latin typeface="Athelas" panose="02000503000000020003" pitchFamily="2" charset="77"/>
                <a:ea typeface="Calibri" panose="020F0502020204030204" pitchFamily="34" charset="0"/>
                <a:cs typeface="Times New Roman" panose="02020603050405020304" pitchFamily="18" charset="0"/>
              </a:rPr>
              <a:t>ctive challenge. In this way</a:t>
            </a:r>
          </a:p>
          <a:p>
            <a:r>
              <a:rPr lang="en-GB" sz="1500" dirty="0">
                <a:effectLst/>
                <a:latin typeface="Athelas" panose="02000503000000020003" pitchFamily="2" charset="77"/>
                <a:ea typeface="Calibri" panose="020F0502020204030204" pitchFamily="34" charset="0"/>
                <a:cs typeface="Times New Roman" panose="02020603050405020304" pitchFamily="18" charset="0"/>
              </a:rPr>
              <a:t>artworks can open up an interstice of opposition to the status quo of</a:t>
            </a:r>
          </a:p>
          <a:p>
            <a:r>
              <a:rPr lang="en-GB" sz="1500" dirty="0">
                <a:effectLst/>
                <a:latin typeface="Athelas" panose="02000503000000020003" pitchFamily="2" charset="77"/>
                <a:ea typeface="Times New Roman" panose="02020603050405020304" pitchFamily="18" charset="0"/>
              </a:rPr>
              <a:t>the gallery.   </a:t>
            </a:r>
            <a:r>
              <a:rPr lang="en-GB" sz="1500" i="1" dirty="0" err="1">
                <a:effectLst/>
                <a:latin typeface="Athelas" panose="02000503000000020003" pitchFamily="2" charset="77"/>
                <a:ea typeface="Times New Roman" panose="02020603050405020304" pitchFamily="18" charset="0"/>
              </a:rPr>
              <a:t>Artwash</a:t>
            </a:r>
            <a:r>
              <a:rPr lang="en-GB" sz="1500" i="1" dirty="0">
                <a:effectLst/>
                <a:latin typeface="Athelas" panose="02000503000000020003" pitchFamily="2" charset="77"/>
                <a:ea typeface="Times New Roman" panose="02020603050405020304" pitchFamily="18" charset="0"/>
              </a:rPr>
              <a:t> </a:t>
            </a:r>
            <a:r>
              <a:rPr lang="en-GB" sz="1500" dirty="0">
                <a:effectLst/>
                <a:latin typeface="Athelas" panose="02000503000000020003" pitchFamily="2" charset="77"/>
                <a:ea typeface="Times New Roman" panose="02020603050405020304" pitchFamily="18" charset="0"/>
              </a:rPr>
              <a:t>161 </a:t>
            </a:r>
          </a:p>
        </p:txBody>
      </p:sp>
    </p:spTree>
    <p:extLst>
      <p:ext uri="{BB962C8B-B14F-4D97-AF65-F5344CB8AC3E}">
        <p14:creationId xmlns:p14="http://schemas.microsoft.com/office/powerpoint/2010/main" val="871471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alphaModFix amt="50000"/>
          </a:blip>
          <a:srcRect l="13877" r="14122" b="-1"/>
          <a:stretch/>
        </p:blipFill>
        <p:spPr>
          <a:xfrm>
            <a:off x="20" y="1"/>
            <a:ext cx="12191980" cy="6857999"/>
          </a:xfrm>
          <a:prstGeom prst="rect">
            <a:avLst/>
          </a:prstGeom>
        </p:spPr>
      </p:pic>
      <p:sp>
        <p:nvSpPr>
          <p:cNvPr id="3" name="TextBox 2"/>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i="1" dirty="0">
                <a:solidFill>
                  <a:srgbClr val="FFFFFF"/>
                </a:solidFill>
                <a:latin typeface="Athelas" panose="02000503000000020003" pitchFamily="2" charset="77"/>
                <a:ea typeface="+mj-ea"/>
                <a:cs typeface="+mj-cs"/>
              </a:rPr>
              <a:t>The Gift </a:t>
            </a:r>
            <a:r>
              <a:rPr lang="en-US" sz="6000" dirty="0">
                <a:solidFill>
                  <a:srgbClr val="FFFFFF"/>
                </a:solidFill>
                <a:latin typeface="Athelas" panose="02000503000000020003" pitchFamily="2" charset="77"/>
                <a:ea typeface="+mj-ea"/>
                <a:cs typeface="+mj-cs"/>
              </a:rPr>
              <a:t>(2012)</a:t>
            </a:r>
          </a:p>
        </p:txBody>
      </p:sp>
    </p:spTree>
    <p:extLst>
      <p:ext uri="{BB962C8B-B14F-4D97-AF65-F5344CB8AC3E}">
        <p14:creationId xmlns:p14="http://schemas.microsoft.com/office/powerpoint/2010/main" val="2031413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7:84 Theatre Company (Scotland) Label | Releases | Discogs">
            <a:extLst>
              <a:ext uri="{FF2B5EF4-FFF2-40B4-BE49-F238E27FC236}">
                <a16:creationId xmlns:a16="http://schemas.microsoft.com/office/drawing/2014/main" id="{3D6700F3-C73E-7EFB-87AD-BAF8FA9455A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7" y="1444625"/>
            <a:ext cx="5291666" cy="39687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ational Theatre of Scotland | ProductionBase">
            <a:extLst>
              <a:ext uri="{FF2B5EF4-FFF2-40B4-BE49-F238E27FC236}">
                <a16:creationId xmlns:a16="http://schemas.microsoft.com/office/drawing/2014/main" id="{6275436C-1624-8782-202D-734FDF9E83B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712988"/>
            <a:ext cx="5291667" cy="3432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4688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19"/>
          <a:stretch/>
        </p:blipFill>
        <p:spPr>
          <a:xfrm>
            <a:off x="20" y="1282"/>
            <a:ext cx="12191980" cy="6856718"/>
          </a:xfrm>
          <a:prstGeom prst="rect">
            <a:avLst/>
          </a:prstGeom>
        </p:spPr>
      </p:pic>
    </p:spTree>
    <p:extLst>
      <p:ext uri="{BB962C8B-B14F-4D97-AF65-F5344CB8AC3E}">
        <p14:creationId xmlns:p14="http://schemas.microsoft.com/office/powerpoint/2010/main" val="3928198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0"/>
            <a:ext cx="9144000" cy="6096000"/>
          </a:xfrm>
          <a:prstGeom prst="rect">
            <a:avLst/>
          </a:prstGeom>
        </p:spPr>
      </p:pic>
      <p:sp>
        <p:nvSpPr>
          <p:cNvPr id="3" name="TextBox 2"/>
          <p:cNvSpPr txBox="1"/>
          <p:nvPr/>
        </p:nvSpPr>
        <p:spPr>
          <a:xfrm>
            <a:off x="1830012" y="6096001"/>
            <a:ext cx="3809841" cy="461665"/>
          </a:xfrm>
          <a:prstGeom prst="rect">
            <a:avLst/>
          </a:prstGeom>
          <a:noFill/>
        </p:spPr>
        <p:txBody>
          <a:bodyPr wrap="square" rtlCol="0">
            <a:spAutoFit/>
          </a:bodyPr>
          <a:lstStyle/>
          <a:p>
            <a:r>
              <a:rPr lang="en-US" sz="2400" i="1" dirty="0">
                <a:latin typeface="Athelas" panose="02000503000000020003" pitchFamily="2" charset="77"/>
                <a:cs typeface="Big Caslon"/>
              </a:rPr>
              <a:t>Birthmark</a:t>
            </a:r>
            <a:r>
              <a:rPr lang="en-US" sz="2400" dirty="0">
                <a:latin typeface="Athelas" panose="02000503000000020003" pitchFamily="2" charset="77"/>
                <a:cs typeface="Big Caslon"/>
              </a:rPr>
              <a:t> (2015)</a:t>
            </a:r>
          </a:p>
        </p:txBody>
      </p:sp>
    </p:spTree>
    <p:extLst>
      <p:ext uri="{BB962C8B-B14F-4D97-AF65-F5344CB8AC3E}">
        <p14:creationId xmlns:p14="http://schemas.microsoft.com/office/powerpoint/2010/main" val="258247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4-21 at 07.53.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36601"/>
            <a:ext cx="9144000" cy="5364609"/>
          </a:xfrm>
          <a:prstGeom prst="rect">
            <a:avLst/>
          </a:prstGeom>
        </p:spPr>
      </p:pic>
    </p:spTree>
    <p:extLst>
      <p:ext uri="{BB962C8B-B14F-4D97-AF65-F5344CB8AC3E}">
        <p14:creationId xmlns:p14="http://schemas.microsoft.com/office/powerpoint/2010/main" val="21723002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6FF228E-3A53-1E19-5580-1A7949A611D5}"/>
              </a:ext>
            </a:extLst>
          </p:cNvPr>
          <p:cNvPicPr>
            <a:picLocks noChangeAspect="1"/>
          </p:cNvPicPr>
          <p:nvPr/>
        </p:nvPicPr>
        <p:blipFill rotWithShape="1">
          <a:blip r:embed="rId2"/>
          <a:srcRect t="2999" r="2" b="13461"/>
          <a:stretch/>
        </p:blipFill>
        <p:spPr>
          <a:xfrm>
            <a:off x="-1" y="10"/>
            <a:ext cx="5151179" cy="6857990"/>
          </a:xfrm>
          <a:prstGeom prst="rect">
            <a:avLst/>
          </a:prstGeom>
        </p:spPr>
      </p:pic>
      <p:sp>
        <p:nvSpPr>
          <p:cNvPr id="2" name="Rectangle 1"/>
          <p:cNvSpPr/>
          <p:nvPr/>
        </p:nvSpPr>
        <p:spPr>
          <a:xfrm>
            <a:off x="5819296" y="871146"/>
            <a:ext cx="5970921" cy="3591207"/>
          </a:xfrm>
          <a:prstGeom prst="rect">
            <a:avLst/>
          </a:prstGeom>
        </p:spPr>
        <p:txBody>
          <a:bodyPr vert="horz" lIns="91440" tIns="45720" rIns="91440" bIns="45720" rtlCol="0">
            <a:noAutofit/>
          </a:bodyPr>
          <a:lstStyle/>
          <a:p>
            <a:pPr>
              <a:lnSpc>
                <a:spcPct val="90000"/>
              </a:lnSpc>
              <a:spcAft>
                <a:spcPts val="600"/>
              </a:spcAft>
            </a:pPr>
            <a:r>
              <a:rPr lang="en-US" sz="2400" dirty="0">
                <a:latin typeface="Athelas" panose="02000503000000020003" pitchFamily="2" charset="77"/>
              </a:rPr>
              <a:t>There is a cynical PR strategy to every oil sponsorship deal, and the companies themselves do not deny this….Oil companies’ desire to associate themselves with prestigious arts institutions is a survival strategy of an industry that itself feels increasingly precarious, both upstream and downstream. </a:t>
            </a:r>
            <a:r>
              <a:rPr lang="en-US" sz="2400" b="1" dirty="0">
                <a:latin typeface="Athelas" panose="02000503000000020003" pitchFamily="2" charset="77"/>
              </a:rPr>
              <a:t>In the theatre of the global public relations</a:t>
            </a:r>
            <a:r>
              <a:rPr lang="en-US" sz="2400" dirty="0">
                <a:latin typeface="Athelas" panose="02000503000000020003" pitchFamily="2" charset="77"/>
              </a:rPr>
              <a:t> and brand management industry, arts sponsorship becomes a way for the global, transnational corporation to </a:t>
            </a:r>
            <a:r>
              <a:rPr lang="en-US" sz="2400" b="1" dirty="0">
                <a:latin typeface="Athelas" panose="02000503000000020003" pitchFamily="2" charset="77"/>
              </a:rPr>
              <a:t>present</a:t>
            </a:r>
            <a:r>
              <a:rPr lang="en-US" sz="2400" dirty="0">
                <a:latin typeface="Athelas" panose="02000503000000020003" pitchFamily="2" charset="77"/>
              </a:rPr>
              <a:t> and benefit from a nationally specific brand identity: it offers a </a:t>
            </a:r>
            <a:r>
              <a:rPr lang="en-US" sz="2400" b="1" dirty="0" err="1">
                <a:latin typeface="Athelas" panose="02000503000000020003" pitchFamily="2" charset="77"/>
              </a:rPr>
              <a:t>pretence</a:t>
            </a:r>
            <a:r>
              <a:rPr lang="en-US" sz="2400" dirty="0">
                <a:latin typeface="Athelas" panose="02000503000000020003" pitchFamily="2" charset="77"/>
              </a:rPr>
              <a:t> of corporate responsibility for the callous profiteer; and becomes an </a:t>
            </a:r>
            <a:r>
              <a:rPr lang="en-US" sz="2400" b="1" dirty="0">
                <a:latin typeface="Athelas" panose="02000503000000020003" pitchFamily="2" charset="77"/>
              </a:rPr>
              <a:t>illusionary act</a:t>
            </a:r>
            <a:r>
              <a:rPr lang="en-US" sz="2400" dirty="0">
                <a:latin typeface="Athelas" panose="02000503000000020003" pitchFamily="2" charset="77"/>
              </a:rPr>
              <a:t> of cultural relevance for outmoded industries.</a:t>
            </a:r>
          </a:p>
          <a:p>
            <a:pPr>
              <a:lnSpc>
                <a:spcPct val="90000"/>
              </a:lnSpc>
              <a:spcAft>
                <a:spcPts val="600"/>
              </a:spcAft>
            </a:pPr>
            <a:r>
              <a:rPr lang="en-US" sz="2400" dirty="0">
                <a:latin typeface="Athelas" panose="02000503000000020003" pitchFamily="2" charset="77"/>
              </a:rPr>
              <a:t>Mel Evans, </a:t>
            </a:r>
            <a:r>
              <a:rPr lang="en-US" sz="2400" i="1" dirty="0" err="1">
                <a:latin typeface="Athelas" panose="02000503000000020003" pitchFamily="2" charset="77"/>
              </a:rPr>
              <a:t>Artwash</a:t>
            </a:r>
            <a:endParaRPr lang="en-US" sz="2400" dirty="0">
              <a:latin typeface="Athelas" panose="02000503000000020003" pitchFamily="2" charset="77"/>
            </a:endParaRPr>
          </a:p>
        </p:txBody>
      </p:sp>
    </p:spTree>
    <p:extLst>
      <p:ext uri="{BB962C8B-B14F-4D97-AF65-F5344CB8AC3E}">
        <p14:creationId xmlns:p14="http://schemas.microsoft.com/office/powerpoint/2010/main" val="30657195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latin typeface="Big Caslon"/>
                <a:cs typeface="Big Caslon"/>
                <a:hlinkClick r:id="rId2"/>
              </a:rPr>
              <a:t>“It started with a crude spill/on the Gulf Coast/from a rig of BP…”</a:t>
            </a:r>
            <a:endParaRPr lang="en-US" sz="2800" dirty="0">
              <a:latin typeface="Big Caslon"/>
              <a:cs typeface="Big Caslon"/>
            </a:endParaRPr>
          </a:p>
        </p:txBody>
      </p:sp>
      <p:pic>
        <p:nvPicPr>
          <p:cNvPr id="4" name="Content Placeholder 3" descr="Screen Shot 2016-04-21 at 22.14.35.png"/>
          <p:cNvPicPr>
            <a:picLocks noGrp="1" noChangeAspect="1"/>
          </p:cNvPicPr>
          <p:nvPr>
            <p:ph idx="1"/>
          </p:nvPr>
        </p:nvPicPr>
        <p:blipFill>
          <a:blip r:embed="rId3">
            <a:extLst>
              <a:ext uri="{28A0092B-C50C-407E-A947-70E740481C1C}">
                <a14:useLocalDpi xmlns:a14="http://schemas.microsoft.com/office/drawing/2010/main" val="0"/>
              </a:ext>
            </a:extLst>
          </a:blip>
          <a:srcRect l="2276" r="2276"/>
          <a:stretch>
            <a:fillRect/>
          </a:stretch>
        </p:blipFill>
        <p:spPr/>
      </p:pic>
    </p:spTree>
    <p:extLst>
      <p:ext uri="{BB962C8B-B14F-4D97-AF65-F5344CB8AC3E}">
        <p14:creationId xmlns:p14="http://schemas.microsoft.com/office/powerpoint/2010/main" val="38174377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000" y="876300"/>
            <a:ext cx="7620000" cy="5105400"/>
          </a:xfrm>
          <a:prstGeom prst="rect">
            <a:avLst/>
          </a:prstGeom>
        </p:spPr>
      </p:pic>
    </p:spTree>
    <p:extLst>
      <p:ext uri="{BB962C8B-B14F-4D97-AF65-F5344CB8AC3E}">
        <p14:creationId xmlns:p14="http://schemas.microsoft.com/office/powerpoint/2010/main" val="547099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06582" y="0"/>
            <a:ext cx="4572000" cy="6858000"/>
          </a:xfrm>
          <a:prstGeom prst="rect">
            <a:avLst/>
          </a:prstGeom>
        </p:spPr>
      </p:pic>
      <p:sp>
        <p:nvSpPr>
          <p:cNvPr id="3" name="TextBox 2">
            <a:extLst>
              <a:ext uri="{FF2B5EF4-FFF2-40B4-BE49-F238E27FC236}">
                <a16:creationId xmlns:a16="http://schemas.microsoft.com/office/drawing/2014/main" id="{F6188887-823E-2C43-2C66-4A08D6B0A265}"/>
              </a:ext>
            </a:extLst>
          </p:cNvPr>
          <p:cNvSpPr txBox="1"/>
          <p:nvPr/>
        </p:nvSpPr>
        <p:spPr>
          <a:xfrm>
            <a:off x="5611092" y="692727"/>
            <a:ext cx="6447855" cy="1569660"/>
          </a:xfrm>
          <a:prstGeom prst="rect">
            <a:avLst/>
          </a:prstGeom>
          <a:noFill/>
        </p:spPr>
        <p:txBody>
          <a:bodyPr wrap="none" rtlCol="0">
            <a:spAutoFit/>
          </a:bodyPr>
          <a:lstStyle/>
          <a:p>
            <a:r>
              <a:rPr lang="en-GB" sz="2400" dirty="0">
                <a:latin typeface="Athelas" panose="02000503000000020003" pitchFamily="2" charset="77"/>
                <a:cs typeface="Big Caslon"/>
              </a:rPr>
              <a:t>Performance is a core part of communications. </a:t>
            </a:r>
          </a:p>
          <a:p>
            <a:r>
              <a:rPr lang="en-GB" sz="2400" dirty="0">
                <a:latin typeface="Athelas" panose="02000503000000020003" pitchFamily="2" charset="77"/>
                <a:cs typeface="Big Caslon"/>
              </a:rPr>
              <a:t>This rule applies from public relations to protest. </a:t>
            </a:r>
          </a:p>
          <a:p>
            <a:r>
              <a:rPr lang="en-GB" sz="2400" dirty="0">
                <a:latin typeface="Athelas" panose="02000503000000020003" pitchFamily="2" charset="77"/>
                <a:cs typeface="Big Caslon"/>
              </a:rPr>
              <a:t>To </a:t>
            </a:r>
            <a:r>
              <a:rPr lang="en-GB" sz="2400" dirty="0" err="1">
                <a:latin typeface="Athelas" panose="02000503000000020003" pitchFamily="2" charset="77"/>
                <a:cs typeface="Big Caslon"/>
              </a:rPr>
              <a:t>artwash</a:t>
            </a:r>
            <a:r>
              <a:rPr lang="en-GB" sz="2400" dirty="0">
                <a:latin typeface="Athelas" panose="02000503000000020003" pitchFamily="2" charset="77"/>
                <a:cs typeface="Big Caslon"/>
              </a:rPr>
              <a:t> is therefore part </a:t>
            </a:r>
            <a:r>
              <a:rPr lang="en-GB" sz="2400" b="1" dirty="0">
                <a:latin typeface="Athelas" panose="02000503000000020003" pitchFamily="2" charset="77"/>
                <a:cs typeface="Big Caslon"/>
              </a:rPr>
              <a:t>public relations</a:t>
            </a:r>
            <a:r>
              <a:rPr lang="en-GB" sz="2400" dirty="0">
                <a:latin typeface="Athelas" panose="02000503000000020003" pitchFamily="2" charset="77"/>
                <a:cs typeface="Big Caslon"/>
              </a:rPr>
              <a:t> and </a:t>
            </a:r>
          </a:p>
          <a:p>
            <a:r>
              <a:rPr lang="en-GB" sz="2400" b="1" dirty="0">
                <a:latin typeface="Athelas" panose="02000503000000020003" pitchFamily="2" charset="77"/>
                <a:cs typeface="Big Caslon"/>
              </a:rPr>
              <a:t>part theatre</a:t>
            </a:r>
            <a:r>
              <a:rPr lang="en-GB" sz="2400" dirty="0">
                <a:latin typeface="Athelas" panose="02000503000000020003" pitchFamily="2" charset="77"/>
                <a:cs typeface="Big Caslon"/>
              </a:rPr>
              <a:t>. Mel Evans, </a:t>
            </a:r>
            <a:r>
              <a:rPr lang="en-GB" sz="2400" i="1" dirty="0" err="1">
                <a:latin typeface="Athelas" panose="02000503000000020003" pitchFamily="2" charset="77"/>
                <a:cs typeface="Big Caslon"/>
              </a:rPr>
              <a:t>Artwash</a:t>
            </a:r>
            <a:endParaRPr lang="en-US" sz="2400" dirty="0">
              <a:latin typeface="Athelas" panose="02000503000000020003" pitchFamily="2" charset="77"/>
              <a:cs typeface="Big Caslon"/>
            </a:endParaRPr>
          </a:p>
        </p:txBody>
      </p:sp>
    </p:spTree>
    <p:extLst>
      <p:ext uri="{BB962C8B-B14F-4D97-AF65-F5344CB8AC3E}">
        <p14:creationId xmlns:p14="http://schemas.microsoft.com/office/powerpoint/2010/main" val="42455842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hlinkClick r:id="rId2"/>
            <a:extLst>
              <a:ext uri="{FF2B5EF4-FFF2-40B4-BE49-F238E27FC236}">
                <a16:creationId xmlns:a16="http://schemas.microsoft.com/office/drawing/2014/main" id="{F8814FAF-3872-AD25-52A9-4D68CA5BF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748" y="0"/>
            <a:ext cx="513873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screenshot of a website&#10;&#10;Description automatically generated">
            <a:hlinkClick r:id="rId4"/>
            <a:extLst>
              <a:ext uri="{FF2B5EF4-FFF2-40B4-BE49-F238E27FC236}">
                <a16:creationId xmlns:a16="http://schemas.microsoft.com/office/drawing/2014/main" id="{1A9E7F25-C0CE-FAED-5B0E-61B0AC33FF09}"/>
              </a:ext>
            </a:extLst>
          </p:cNvPr>
          <p:cNvPicPr>
            <a:picLocks noChangeAspect="1"/>
          </p:cNvPicPr>
          <p:nvPr/>
        </p:nvPicPr>
        <p:blipFill>
          <a:blip r:embed="rId5"/>
          <a:stretch>
            <a:fillRect/>
          </a:stretch>
        </p:blipFill>
        <p:spPr>
          <a:xfrm>
            <a:off x="5557079" y="1939637"/>
            <a:ext cx="6434940" cy="3250591"/>
          </a:xfrm>
          <a:prstGeom prst="rect">
            <a:avLst/>
          </a:prstGeom>
        </p:spPr>
      </p:pic>
    </p:spTree>
    <p:extLst>
      <p:ext uri="{BB962C8B-B14F-4D97-AF65-F5344CB8AC3E}">
        <p14:creationId xmlns:p14="http://schemas.microsoft.com/office/powerpoint/2010/main" val="973632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400" dirty="0">
                <a:latin typeface="Big Caslon"/>
                <a:cs typeface="Big Caslon"/>
              </a:rPr>
            </a:br>
            <a:br>
              <a:rPr lang="en-US" sz="2400" dirty="0">
                <a:latin typeface="Big Caslon"/>
                <a:cs typeface="Big Caslon"/>
              </a:rPr>
            </a:br>
            <a:br>
              <a:rPr lang="en-US" sz="2400" dirty="0">
                <a:latin typeface="Big Caslon"/>
                <a:cs typeface="Big Caslon"/>
              </a:rPr>
            </a:br>
            <a:br>
              <a:rPr lang="en-US" sz="2400" dirty="0">
                <a:latin typeface="Big Caslon"/>
                <a:cs typeface="Big Caslon"/>
              </a:rPr>
            </a:br>
            <a:r>
              <a:rPr lang="en-US" sz="2400" dirty="0">
                <a:latin typeface="Athelas" panose="02000503000000020003" pitchFamily="2" charset="77"/>
                <a:cs typeface="Big Caslon"/>
              </a:rPr>
              <a:t>Our words spill into this space like oil. We utter a stain; a slick black trail traced through spheres of art and history. It’s a gestural embodiment of the BP oil money invested in the cultural estate. Sponsorship money that </a:t>
            </a:r>
            <a:r>
              <a:rPr lang="en-US" sz="2400" dirty="0" err="1">
                <a:latin typeface="Athelas" panose="02000503000000020003" pitchFamily="2" charset="77"/>
                <a:cs typeface="Big Caslon"/>
              </a:rPr>
              <a:t>artwashes</a:t>
            </a:r>
            <a:r>
              <a:rPr lang="en-US" sz="2400" dirty="0">
                <a:latin typeface="Athelas" panose="02000503000000020003" pitchFamily="2" charset="77"/>
                <a:cs typeface="Big Caslon"/>
              </a:rPr>
              <a:t> the oil giant’s image and grants its social license to operate. This oil trail leads our performance intervention from Tate, through the National Portrait Gallery.  </a:t>
            </a:r>
            <a:r>
              <a:rPr lang="en-US" sz="2400" i="1" dirty="0">
                <a:latin typeface="Athelas" panose="02000503000000020003" pitchFamily="2" charset="77"/>
                <a:cs typeface="Big Caslon"/>
              </a:rPr>
              <a:t>Liberate Tate – 5</a:t>
            </a:r>
            <a:r>
              <a:rPr lang="en-US" sz="2400" i="1" baseline="30000" dirty="0">
                <a:latin typeface="Athelas" panose="02000503000000020003" pitchFamily="2" charset="77"/>
                <a:cs typeface="Big Caslon"/>
              </a:rPr>
              <a:t>th</a:t>
            </a:r>
            <a:r>
              <a:rPr lang="en-US" sz="2400" i="1" dirty="0">
                <a:latin typeface="Athelas" panose="02000503000000020003" pitchFamily="2" charset="77"/>
                <a:cs typeface="Big Caslon"/>
              </a:rPr>
              <a:t> Assessment 2015 </a:t>
            </a:r>
            <a:r>
              <a:rPr lang="en-US" sz="2400" dirty="0">
                <a:latin typeface="Athelas" panose="02000503000000020003" pitchFamily="2" charset="77"/>
                <a:cs typeface="Big Caslon"/>
              </a:rPr>
              <a:t>http://</a:t>
            </a:r>
            <a:r>
              <a:rPr lang="en-US" sz="2400" dirty="0" err="1">
                <a:latin typeface="Athelas" panose="02000503000000020003" pitchFamily="2" charset="77"/>
                <a:cs typeface="Big Caslon"/>
              </a:rPr>
              <a:t>www.liberatetate.org.uk</a:t>
            </a:r>
            <a:r>
              <a:rPr lang="en-US" sz="2400" dirty="0">
                <a:latin typeface="Athelas" panose="02000503000000020003" pitchFamily="2" charset="77"/>
                <a:cs typeface="Big Caslon"/>
              </a:rPr>
              <a:t>/5th-assessment/</a:t>
            </a:r>
            <a:br>
              <a:rPr lang="en-GB" sz="2400" dirty="0">
                <a:latin typeface="Athelas" panose="02000503000000020003" pitchFamily="2" charset="77"/>
                <a:cs typeface="Big Caslon"/>
              </a:rPr>
            </a:br>
            <a:endParaRPr lang="en-US" sz="2400" dirty="0">
              <a:latin typeface="Athelas" panose="02000503000000020003" pitchFamily="2" charset="77"/>
            </a:endParaRPr>
          </a:p>
        </p:txBody>
      </p:sp>
      <p:sp>
        <p:nvSpPr>
          <p:cNvPr id="3" name="Vertical Text Placeholder 2"/>
          <p:cNvSpPr>
            <a:spLocks noGrp="1"/>
          </p:cNvSpPr>
          <p:nvPr>
            <p:ph type="body" orient="vert" idx="1"/>
          </p:nvPr>
        </p:nvSpPr>
        <p:spPr>
          <a:xfrm>
            <a:off x="1981200" y="1600200"/>
            <a:ext cx="8447729" cy="5116280"/>
          </a:xfrm>
        </p:spPr>
        <p:txBody>
          <a:bodyPr/>
          <a:lstStyle/>
          <a:p>
            <a:endParaRPr lang="en-US" dirty="0"/>
          </a:p>
        </p:txBody>
      </p:sp>
      <p:pic>
        <p:nvPicPr>
          <p:cNvPr id="4" name="Picture 3" descr="Screen Shot 2016-04-21 at 23.21.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2845706"/>
            <a:ext cx="8486741" cy="4765539"/>
          </a:xfrm>
          <a:prstGeom prst="rect">
            <a:avLst/>
          </a:prstGeom>
        </p:spPr>
      </p:pic>
    </p:spTree>
    <p:extLst>
      <p:ext uri="{BB962C8B-B14F-4D97-AF65-F5344CB8AC3E}">
        <p14:creationId xmlns:p14="http://schemas.microsoft.com/office/powerpoint/2010/main" val="40702824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ss, sky, outdoor, traveling&#10;&#10;Description automatically generated">
            <a:extLst>
              <a:ext uri="{FF2B5EF4-FFF2-40B4-BE49-F238E27FC236}">
                <a16:creationId xmlns:a16="http://schemas.microsoft.com/office/drawing/2014/main" id="{73CF7BB7-4FAB-4045-9EA5-0DCF1E3BC763}"/>
              </a:ext>
            </a:extLst>
          </p:cNvPr>
          <p:cNvPicPr>
            <a:picLocks noChangeAspect="1"/>
          </p:cNvPicPr>
          <p:nvPr/>
        </p:nvPicPr>
        <p:blipFill rotWithShape="1">
          <a:blip r:embed="rId2"/>
          <a:srcRect t="15746"/>
          <a:stretch/>
        </p:blipFill>
        <p:spPr>
          <a:xfrm>
            <a:off x="20" y="1282"/>
            <a:ext cx="12191980" cy="6856718"/>
          </a:xfrm>
          <a:prstGeom prst="rect">
            <a:avLst/>
          </a:prstGeom>
        </p:spPr>
      </p:pic>
    </p:spTree>
    <p:extLst>
      <p:ext uri="{BB962C8B-B14F-4D97-AF65-F5344CB8AC3E}">
        <p14:creationId xmlns:p14="http://schemas.microsoft.com/office/powerpoint/2010/main" val="3275978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06" name="Picture 10" descr="Nick Hern Books | Naked Thoughts That Roam About - Reflections on Theatre,  By John McGrath By John McGrathEdited by Nadine Holdsworth">
            <a:extLst>
              <a:ext uri="{FF2B5EF4-FFF2-40B4-BE49-F238E27FC236}">
                <a16:creationId xmlns:a16="http://schemas.microsoft.com/office/drawing/2014/main" id="{26AD6F63-C70E-70BD-9BB2-1D1FC2FB27A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28566" y="376700"/>
            <a:ext cx="2108093" cy="3158193"/>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A Good Night Out: Popular Theatre: Audience, Class and Form : John McGrath:  Amazon.co.uk: Books">
            <a:extLst>
              <a:ext uri="{FF2B5EF4-FFF2-40B4-BE49-F238E27FC236}">
                <a16:creationId xmlns:a16="http://schemas.microsoft.com/office/drawing/2014/main" id="{6C5A3734-FA5B-2454-BF60-6289E408443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88233" y="643466"/>
            <a:ext cx="3454058" cy="557106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John Mcgrath - Plays For England – University of Exeter Press">
            <a:extLst>
              <a:ext uri="{FF2B5EF4-FFF2-40B4-BE49-F238E27FC236}">
                <a16:creationId xmlns:a16="http://schemas.microsoft.com/office/drawing/2014/main" id="{3278515E-447B-77F3-622B-F1308C19EB25}"/>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055948" y="643466"/>
            <a:ext cx="1745400" cy="262466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ower has to be grasped': British theatre is battling its class problem |  Theatre | The Guardian">
            <a:extLst>
              <a:ext uri="{FF2B5EF4-FFF2-40B4-BE49-F238E27FC236}">
                <a16:creationId xmlns:a16="http://schemas.microsoft.com/office/drawing/2014/main" id="{8B2B0FD3-732A-4AF9-C66A-C51C5802C3A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43467" y="3918708"/>
            <a:ext cx="3278292" cy="196697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Six Pack: 6 of the Best from John McGrath: Amazon.co.uk: McGrath, John:  9780748662012: Books">
            <a:extLst>
              <a:ext uri="{FF2B5EF4-FFF2-40B4-BE49-F238E27FC236}">
                <a16:creationId xmlns:a16="http://schemas.microsoft.com/office/drawing/2014/main" id="{A30B1B73-9912-9345-5AC7-EB2AE9051611}"/>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075960" y="3589863"/>
            <a:ext cx="1705374" cy="2643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657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6" y="29183"/>
            <a:ext cx="3932237" cy="1600200"/>
          </a:xfrm>
        </p:spPr>
        <p:txBody>
          <a:bodyPr/>
          <a:lstStyle/>
          <a:p>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0800" y="500441"/>
            <a:ext cx="3425763" cy="5360609"/>
          </a:xfrm>
        </p:spPr>
      </p:pic>
      <p:sp>
        <p:nvSpPr>
          <p:cNvPr id="4" name="Text Placeholder 3"/>
          <p:cNvSpPr>
            <a:spLocks noGrp="1"/>
          </p:cNvSpPr>
          <p:nvPr>
            <p:ph type="body" sz="half" idx="2"/>
          </p:nvPr>
        </p:nvSpPr>
        <p:spPr>
          <a:xfrm>
            <a:off x="839786" y="1658566"/>
            <a:ext cx="4432603" cy="3811588"/>
          </a:xfrm>
        </p:spPr>
        <p:txBody>
          <a:bodyPr>
            <a:noAutofit/>
          </a:bodyPr>
          <a:lstStyle/>
          <a:p>
            <a:r>
              <a:rPr lang="en-GB" sz="2400" dirty="0">
                <a:latin typeface="Century Gothic" panose="020B0502020202020204" pitchFamily="34" charset="0"/>
              </a:rPr>
              <a:t>“We will not make an adequate or democratic transition to a world after oil without first changing how we </a:t>
            </a:r>
            <a:r>
              <a:rPr lang="en-GB" sz="2400" i="1" dirty="0">
                <a:latin typeface="Century Gothic" panose="020B0502020202020204" pitchFamily="34" charset="0"/>
              </a:rPr>
              <a:t>think</a:t>
            </a:r>
            <a:r>
              <a:rPr lang="en-GB" sz="2400" dirty="0">
                <a:latin typeface="Century Gothic" panose="020B0502020202020204" pitchFamily="34" charset="0"/>
              </a:rPr>
              <a:t>,</a:t>
            </a:r>
            <a:r>
              <a:rPr lang="en-GB" sz="2400" i="1" dirty="0">
                <a:latin typeface="Century Gothic" panose="020B0502020202020204" pitchFamily="34" charset="0"/>
              </a:rPr>
              <a:t> imagine</a:t>
            </a:r>
            <a:r>
              <a:rPr lang="en-GB" sz="2400" dirty="0">
                <a:latin typeface="Century Gothic" panose="020B0502020202020204" pitchFamily="34" charset="0"/>
              </a:rPr>
              <a:t>,</a:t>
            </a:r>
            <a:r>
              <a:rPr lang="en-GB" sz="2400" i="1" dirty="0">
                <a:latin typeface="Century Gothic" panose="020B0502020202020204" pitchFamily="34" charset="0"/>
              </a:rPr>
              <a:t> see</a:t>
            </a:r>
            <a:r>
              <a:rPr lang="en-GB" sz="2400" dirty="0">
                <a:latin typeface="Century Gothic" panose="020B0502020202020204" pitchFamily="34" charset="0"/>
              </a:rPr>
              <a:t>, and </a:t>
            </a:r>
            <a:r>
              <a:rPr lang="en-GB" sz="2400" i="1" dirty="0">
                <a:latin typeface="Century Gothic" panose="020B0502020202020204" pitchFamily="34" charset="0"/>
              </a:rPr>
              <a:t>hear</a:t>
            </a:r>
            <a:r>
              <a:rPr lang="en-GB" sz="2400" dirty="0">
                <a:latin typeface="Century Gothic" panose="020B0502020202020204" pitchFamily="34" charset="0"/>
              </a:rPr>
              <a:t> [transition] is an “imaginative” exercise, with distinct roles played by </a:t>
            </a:r>
            <a:r>
              <a:rPr lang="en-GB" sz="2400" i="1" dirty="0">
                <a:latin typeface="Century Gothic" panose="020B0502020202020204" pitchFamily="34" charset="0"/>
              </a:rPr>
              <a:t>words</a:t>
            </a:r>
            <a:r>
              <a:rPr lang="en-GB" sz="2400" dirty="0">
                <a:latin typeface="Century Gothic" panose="020B0502020202020204" pitchFamily="34" charset="0"/>
              </a:rPr>
              <a:t>, </a:t>
            </a:r>
            <a:r>
              <a:rPr lang="en-GB" sz="2400" i="1" dirty="0">
                <a:latin typeface="Century Gothic" panose="020B0502020202020204" pitchFamily="34" charset="0"/>
              </a:rPr>
              <a:t>images</a:t>
            </a:r>
            <a:r>
              <a:rPr lang="en-GB" sz="2400" dirty="0">
                <a:latin typeface="Century Gothic" panose="020B0502020202020204" pitchFamily="34" charset="0"/>
              </a:rPr>
              <a:t>, and </a:t>
            </a:r>
            <a:r>
              <a:rPr lang="en-GB" sz="2400" i="1" dirty="0">
                <a:latin typeface="Century Gothic" panose="020B0502020202020204" pitchFamily="34" charset="0"/>
              </a:rPr>
              <a:t>performances.</a:t>
            </a:r>
            <a:r>
              <a:rPr lang="en-GB" sz="2400" dirty="0">
                <a:latin typeface="Century Gothic" panose="020B0502020202020204" pitchFamily="34" charset="0"/>
              </a:rPr>
              <a:t>” </a:t>
            </a:r>
            <a:endParaRPr lang="en-US" sz="2400" dirty="0">
              <a:latin typeface="Century Gothic" panose="020B0502020202020204" pitchFamily="34" charset="0"/>
            </a:endParaRPr>
          </a:p>
          <a:p>
            <a:r>
              <a:rPr lang="en-US" sz="2400" dirty="0" err="1">
                <a:latin typeface="Century Gothic" panose="020B0502020202020204" pitchFamily="34" charset="0"/>
              </a:rPr>
              <a:t>Petrocultures</a:t>
            </a:r>
            <a:r>
              <a:rPr lang="en-US" sz="2400" dirty="0">
                <a:latin typeface="Century Gothic" panose="020B0502020202020204" pitchFamily="34" charset="0"/>
              </a:rPr>
              <a:t> Research Group: </a:t>
            </a:r>
            <a:r>
              <a:rPr lang="en-US" sz="2400" i="1" dirty="0">
                <a:latin typeface="Century Gothic" panose="020B0502020202020204" pitchFamily="34" charset="0"/>
              </a:rPr>
              <a:t>After Oil</a:t>
            </a:r>
            <a:r>
              <a:rPr lang="en-US" sz="2400" dirty="0">
                <a:latin typeface="Century Gothic" panose="020B0502020202020204" pitchFamily="34" charset="0"/>
              </a:rPr>
              <a:t> (2016) </a:t>
            </a:r>
          </a:p>
        </p:txBody>
      </p:sp>
    </p:spTree>
    <p:extLst>
      <p:ext uri="{BB962C8B-B14F-4D97-AF65-F5344CB8AC3E}">
        <p14:creationId xmlns:p14="http://schemas.microsoft.com/office/powerpoint/2010/main" val="3316791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106" y="401754"/>
            <a:ext cx="6650340" cy="5355312"/>
          </a:xfrm>
          <a:prstGeom prst="rect">
            <a:avLst/>
          </a:prstGeom>
          <a:noFill/>
        </p:spPr>
        <p:txBody>
          <a:bodyPr wrap="square" rtlCol="0">
            <a:spAutoFit/>
          </a:bodyPr>
          <a:lstStyle/>
          <a:p>
            <a:r>
              <a:rPr lang="en-US" b="1" dirty="0">
                <a:latin typeface="Century Gothic" panose="020B0502020202020204" pitchFamily="34" charset="0"/>
                <a:cs typeface="Big Caslon"/>
              </a:rPr>
              <a:t>“</a:t>
            </a:r>
            <a:r>
              <a:rPr lang="en-US" b="1" dirty="0" err="1">
                <a:latin typeface="Century Gothic" panose="020B0502020202020204" pitchFamily="34" charset="0"/>
                <a:cs typeface="Big Caslon"/>
              </a:rPr>
              <a:t>Petro</a:t>
            </a:r>
            <a:r>
              <a:rPr lang="en-US" b="1" dirty="0">
                <a:latin typeface="Century Gothic" panose="020B0502020202020204" pitchFamily="34" charset="0"/>
                <a:cs typeface="Big Caslon"/>
              </a:rPr>
              <a:t>-Theatre” – Some examples</a:t>
            </a:r>
          </a:p>
          <a:p>
            <a:r>
              <a:rPr lang="en-US" dirty="0">
                <a:latin typeface="Century Gothic" panose="020B0502020202020204" pitchFamily="34" charset="0"/>
                <a:cs typeface="Big Caslon"/>
              </a:rPr>
              <a:t> </a:t>
            </a:r>
          </a:p>
          <a:p>
            <a:r>
              <a:rPr lang="en-US" dirty="0">
                <a:latin typeface="Century Gothic" panose="020B0502020202020204" pitchFamily="34" charset="0"/>
                <a:cs typeface="Big Caslon"/>
              </a:rPr>
              <a:t>Leo </a:t>
            </a:r>
            <a:r>
              <a:rPr lang="en-US" dirty="0" err="1">
                <a:latin typeface="Century Gothic" panose="020B0502020202020204" pitchFamily="34" charset="0"/>
                <a:cs typeface="Big Caslon"/>
              </a:rPr>
              <a:t>Lania</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Konjunktur</a:t>
            </a:r>
            <a:r>
              <a:rPr lang="en-US" i="1" dirty="0">
                <a:latin typeface="Century Gothic" panose="020B0502020202020204" pitchFamily="34" charset="0"/>
                <a:cs typeface="Big Caslon"/>
              </a:rPr>
              <a:t> </a:t>
            </a:r>
            <a:r>
              <a:rPr lang="en-US" dirty="0">
                <a:latin typeface="Century Gothic" panose="020B0502020202020204" pitchFamily="34" charset="0"/>
                <a:cs typeface="Big Caslon"/>
              </a:rPr>
              <a:t>(Germany, 1928) </a:t>
            </a:r>
          </a:p>
          <a:p>
            <a:r>
              <a:rPr lang="en-US" dirty="0">
                <a:latin typeface="Century Gothic" panose="020B0502020202020204" pitchFamily="34" charset="0"/>
                <a:cs typeface="Big Caslon"/>
              </a:rPr>
              <a:t>Lion Feuchtwanger, </a:t>
            </a:r>
            <a:r>
              <a:rPr lang="en-US" i="1" dirty="0">
                <a:latin typeface="Century Gothic" panose="020B0502020202020204" pitchFamily="34" charset="0"/>
                <a:cs typeface="Big Caslon"/>
              </a:rPr>
              <a:t>Die </a:t>
            </a:r>
            <a:r>
              <a:rPr lang="en-US" i="1" dirty="0" err="1">
                <a:latin typeface="Century Gothic" panose="020B0502020202020204" pitchFamily="34" charset="0"/>
                <a:cs typeface="Big Caslon"/>
              </a:rPr>
              <a:t>Petroleuminseln</a:t>
            </a:r>
            <a:r>
              <a:rPr lang="en-US" dirty="0">
                <a:latin typeface="Century Gothic" panose="020B0502020202020204" pitchFamily="34" charset="0"/>
                <a:cs typeface="Big Caslon"/>
              </a:rPr>
              <a:t> (1928)</a:t>
            </a:r>
          </a:p>
          <a:p>
            <a:r>
              <a:rPr lang="en-US" dirty="0">
                <a:latin typeface="Century Gothic" panose="020B0502020202020204" pitchFamily="34" charset="0"/>
                <a:cs typeface="Big Caslon"/>
              </a:rPr>
              <a:t>Georg Kaiser, </a:t>
            </a:r>
            <a:r>
              <a:rPr lang="en-US" i="1" dirty="0">
                <a:latin typeface="Century Gothic" panose="020B0502020202020204" pitchFamily="34" charset="0"/>
                <a:cs typeface="Big Caslon"/>
              </a:rPr>
              <a:t>The Coral</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II </a:t>
            </a:r>
            <a:r>
              <a:rPr lang="en-US" dirty="0">
                <a:latin typeface="Century Gothic" panose="020B0502020202020204" pitchFamily="34" charset="0"/>
                <a:cs typeface="Big Caslon"/>
              </a:rPr>
              <a:t>(1917-20)</a:t>
            </a:r>
          </a:p>
          <a:p>
            <a:r>
              <a:rPr lang="en-US" dirty="0">
                <a:latin typeface="Century Gothic" panose="020B0502020202020204" pitchFamily="34" charset="0"/>
                <a:cs typeface="Big Caslon"/>
              </a:rPr>
              <a:t>John McGrath, </a:t>
            </a:r>
            <a:r>
              <a:rPr lang="en-US" i="1" dirty="0">
                <a:latin typeface="Century Gothic" panose="020B0502020202020204" pitchFamily="34" charset="0"/>
                <a:cs typeface="Big Caslon"/>
              </a:rPr>
              <a:t>The Cheviot, The Stag and the Black, Black Oil</a:t>
            </a:r>
            <a:r>
              <a:rPr lang="en-US" dirty="0">
                <a:latin typeface="Century Gothic" panose="020B0502020202020204" pitchFamily="34" charset="0"/>
                <a:cs typeface="Big Caslon"/>
              </a:rPr>
              <a:t> (1973)</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Boom </a:t>
            </a:r>
            <a:r>
              <a:rPr lang="en-US" dirty="0">
                <a:latin typeface="Century Gothic" panose="020B0502020202020204" pitchFamily="34" charset="0"/>
                <a:cs typeface="Big Caslon"/>
              </a:rPr>
              <a:t>(1975)</a:t>
            </a:r>
          </a:p>
          <a:p>
            <a:r>
              <a:rPr lang="en-US" dirty="0">
                <a:latin typeface="Century Gothic" panose="020B0502020202020204" pitchFamily="34" charset="0"/>
                <a:cs typeface="Big Caslon"/>
              </a:rPr>
              <a:t>Ken </a:t>
            </a:r>
            <a:r>
              <a:rPr lang="en-US" dirty="0" err="1">
                <a:latin typeface="Century Gothic" panose="020B0502020202020204" pitchFamily="34" charset="0"/>
                <a:cs typeface="Big Caslon"/>
              </a:rPr>
              <a:t>Saro-Wiwa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Four Farcical Plays </a:t>
            </a:r>
            <a:r>
              <a:rPr lang="en-US" dirty="0">
                <a:latin typeface="Century Gothic" panose="020B0502020202020204" pitchFamily="34" charset="0"/>
                <a:cs typeface="Big Caslon"/>
              </a:rPr>
              <a:t>(1989)</a:t>
            </a:r>
          </a:p>
          <a:p>
            <a:r>
              <a:rPr lang="en-US" dirty="0">
                <a:latin typeface="Century Gothic" panose="020B0502020202020204" pitchFamily="34" charset="0"/>
                <a:cs typeface="Big Caslon"/>
              </a:rPr>
              <a:t>Ahmed </a:t>
            </a:r>
            <a:r>
              <a:rPr lang="en-US" dirty="0" err="1">
                <a:latin typeface="Century Gothic" panose="020B0502020202020204" pitchFamily="34" charset="0"/>
                <a:cs typeface="Big Caslon"/>
              </a:rPr>
              <a:t>Yerima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Hard Ground </a:t>
            </a:r>
            <a:r>
              <a:rPr lang="en-US" dirty="0">
                <a:latin typeface="Century Gothic" panose="020B0502020202020204" pitchFamily="34" charset="0"/>
                <a:cs typeface="Big Caslon"/>
              </a:rPr>
              <a:t>(2005)</a:t>
            </a:r>
          </a:p>
          <a:p>
            <a:r>
              <a:rPr lang="en-US" dirty="0" err="1">
                <a:latin typeface="Century Gothic" panose="020B0502020202020204" pitchFamily="34" charset="0"/>
                <a:cs typeface="Big Caslon"/>
              </a:rPr>
              <a:t>Akpos</a:t>
            </a:r>
            <a:r>
              <a:rPr lang="en-US" dirty="0">
                <a:latin typeface="Century Gothic" panose="020B0502020202020204" pitchFamily="34" charset="0"/>
                <a:cs typeface="Big Caslon"/>
              </a:rPr>
              <a:t> </a:t>
            </a:r>
            <a:r>
              <a:rPr lang="en-US" dirty="0" err="1">
                <a:latin typeface="Century Gothic" panose="020B0502020202020204" pitchFamily="34" charset="0"/>
                <a:cs typeface="Big Caslon"/>
              </a:rPr>
              <a:t>Adesi</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Agadagba</a:t>
            </a:r>
            <a:r>
              <a:rPr lang="en-US" i="1" dirty="0">
                <a:latin typeface="Century Gothic" panose="020B0502020202020204" pitchFamily="34" charset="0"/>
                <a:cs typeface="Big Caslon"/>
              </a:rPr>
              <a:t> Warriors and Other Plays </a:t>
            </a:r>
            <a:r>
              <a:rPr lang="en-US" dirty="0">
                <a:latin typeface="Century Gothic" panose="020B0502020202020204" pitchFamily="34" charset="0"/>
                <a:cs typeface="Big Caslon"/>
              </a:rPr>
              <a:t>(2008)</a:t>
            </a:r>
          </a:p>
          <a:p>
            <a:r>
              <a:rPr lang="en-US" dirty="0">
                <a:latin typeface="Century Gothic" panose="020B0502020202020204" pitchFamily="34" charset="0"/>
                <a:cs typeface="Big Caslon"/>
              </a:rPr>
              <a:t>Sam </a:t>
            </a:r>
            <a:r>
              <a:rPr lang="en-US" dirty="0" err="1">
                <a:latin typeface="Century Gothic" panose="020B0502020202020204" pitchFamily="34" charset="0"/>
                <a:cs typeface="Big Caslon"/>
              </a:rPr>
              <a:t>Ukala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Harvest of Ghosts </a:t>
            </a:r>
            <a:r>
              <a:rPr lang="en-US" dirty="0">
                <a:latin typeface="Century Gothic" panose="020B0502020202020204" pitchFamily="34" charset="0"/>
                <a:cs typeface="Big Caslon"/>
              </a:rPr>
              <a:t>(1999)</a:t>
            </a:r>
          </a:p>
          <a:p>
            <a:r>
              <a:rPr lang="en-US" dirty="0">
                <a:latin typeface="Century Gothic" panose="020B0502020202020204" pitchFamily="34" charset="0"/>
                <a:cs typeface="Big Caslon"/>
              </a:rPr>
              <a:t>JP Clark, </a:t>
            </a:r>
            <a:r>
              <a:rPr lang="en-US" i="1" dirty="0">
                <a:latin typeface="Century Gothic" panose="020B0502020202020204" pitchFamily="34" charset="0"/>
                <a:cs typeface="Big Caslon"/>
              </a:rPr>
              <a:t>All For Oil </a:t>
            </a:r>
            <a:r>
              <a:rPr lang="en-US" dirty="0">
                <a:latin typeface="Century Gothic" panose="020B0502020202020204" pitchFamily="34" charset="0"/>
                <a:cs typeface="Big Caslon"/>
              </a:rPr>
              <a:t>(2000)</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The Wives Revolt</a:t>
            </a:r>
            <a:r>
              <a:rPr lang="en-US" dirty="0">
                <a:latin typeface="Century Gothic" panose="020B0502020202020204" pitchFamily="34" charset="0"/>
                <a:cs typeface="Big Caslon"/>
              </a:rPr>
              <a:t> (1991)</a:t>
            </a:r>
          </a:p>
          <a:p>
            <a:r>
              <a:rPr lang="en-US" dirty="0">
                <a:latin typeface="Century Gothic" panose="020B0502020202020204" pitchFamily="34" charset="0"/>
                <a:cs typeface="Big Caslon"/>
              </a:rPr>
              <a:t>Duncan McLean, </a:t>
            </a:r>
            <a:r>
              <a:rPr lang="en-US" i="1" dirty="0">
                <a:latin typeface="Century Gothic" panose="020B0502020202020204" pitchFamily="34" charset="0"/>
                <a:cs typeface="Big Caslon"/>
              </a:rPr>
              <a:t>Julie </a:t>
            </a:r>
            <a:r>
              <a:rPr lang="en-US" i="1" dirty="0" err="1">
                <a:latin typeface="Century Gothic" panose="020B0502020202020204" pitchFamily="34" charset="0"/>
                <a:cs typeface="Big Caslon"/>
              </a:rPr>
              <a:t>Allardyce</a:t>
            </a:r>
            <a:r>
              <a:rPr lang="en-US" dirty="0">
                <a:latin typeface="Century Gothic" panose="020B0502020202020204" pitchFamily="34" charset="0"/>
                <a:cs typeface="Big Caslon"/>
              </a:rPr>
              <a:t> (1999)</a:t>
            </a:r>
          </a:p>
          <a:p>
            <a:r>
              <a:rPr lang="en-US" dirty="0">
                <a:latin typeface="Century Gothic" panose="020B0502020202020204" pitchFamily="34" charset="0"/>
                <a:cs typeface="Big Caslon"/>
              </a:rPr>
              <a:t>Lucy </a:t>
            </a:r>
            <a:r>
              <a:rPr lang="en-US" dirty="0" err="1">
                <a:latin typeface="Century Gothic" panose="020B0502020202020204" pitchFamily="34" charset="0"/>
                <a:cs typeface="Big Caslon"/>
              </a:rPr>
              <a:t>Prebble</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Enron</a:t>
            </a:r>
            <a:r>
              <a:rPr lang="en-US" dirty="0">
                <a:latin typeface="Century Gothic" panose="020B0502020202020204" pitchFamily="34" charset="0"/>
                <a:cs typeface="Big Caslon"/>
              </a:rPr>
              <a:t> (2009)</a:t>
            </a:r>
          </a:p>
          <a:p>
            <a:r>
              <a:rPr lang="en-US" dirty="0" err="1">
                <a:latin typeface="Century Gothic" panose="020B0502020202020204" pitchFamily="34" charset="0"/>
                <a:cs typeface="Big Caslon"/>
              </a:rPr>
              <a:t>Donal</a:t>
            </a:r>
            <a:r>
              <a:rPr lang="en-US" dirty="0">
                <a:latin typeface="Century Gothic" panose="020B0502020202020204" pitchFamily="34" charset="0"/>
                <a:cs typeface="Big Caslon"/>
              </a:rPr>
              <a:t> O’Kelly, </a:t>
            </a:r>
            <a:r>
              <a:rPr lang="en-US" i="1" dirty="0">
                <a:latin typeface="Century Gothic" panose="020B0502020202020204" pitchFamily="34" charset="0"/>
                <a:cs typeface="Big Caslon"/>
              </a:rPr>
              <a:t>Little Thing, Big Thing  (2014)</a:t>
            </a:r>
          </a:p>
          <a:p>
            <a:r>
              <a:rPr lang="en-US" dirty="0">
                <a:latin typeface="Century Gothic" panose="020B0502020202020204" pitchFamily="34" charset="0"/>
                <a:cs typeface="Big Caslon"/>
              </a:rPr>
              <a:t>Ella Hickson, </a:t>
            </a:r>
            <a:r>
              <a:rPr lang="en-US" i="1" dirty="0">
                <a:latin typeface="Century Gothic" panose="020B0502020202020204" pitchFamily="34" charset="0"/>
                <a:cs typeface="Big Caslon"/>
              </a:rPr>
              <a:t>Oil </a:t>
            </a:r>
            <a:r>
              <a:rPr lang="en-US" dirty="0">
                <a:latin typeface="Century Gothic" panose="020B0502020202020204" pitchFamily="34" charset="0"/>
                <a:cs typeface="Big Caslon"/>
              </a:rPr>
              <a:t>(2016)</a:t>
            </a:r>
          </a:p>
          <a:p>
            <a:r>
              <a:rPr lang="en-US" dirty="0">
                <a:latin typeface="Century Gothic" panose="020B0502020202020204" pitchFamily="34" charset="0"/>
                <a:cs typeface="Big Caslon"/>
              </a:rPr>
              <a:t>Clare Duffy, </a:t>
            </a:r>
            <a:r>
              <a:rPr lang="en-US" i="1" dirty="0">
                <a:latin typeface="Century Gothic" panose="020B0502020202020204" pitchFamily="34" charset="0"/>
                <a:cs typeface="Big Caslon"/>
              </a:rPr>
              <a:t>Arctic Oil</a:t>
            </a:r>
            <a:r>
              <a:rPr lang="en-US" dirty="0">
                <a:latin typeface="Century Gothic" panose="020B0502020202020204" pitchFamily="34" charset="0"/>
                <a:cs typeface="Big Caslon"/>
              </a:rPr>
              <a:t> (2018)</a:t>
            </a:r>
          </a:p>
        </p:txBody>
      </p:sp>
      <p:pic>
        <p:nvPicPr>
          <p:cNvPr id="4098" name="Picture 2" descr="Image result for art not oil royal shakespeare company">
            <a:hlinkClick r:id="rId2"/>
            <a:extLst>
              <a:ext uri="{FF2B5EF4-FFF2-40B4-BE49-F238E27FC236}">
                <a16:creationId xmlns:a16="http://schemas.microsoft.com/office/drawing/2014/main" id="{1F519D9E-2529-CC4F-BC84-267F8192D7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4709" y="2691148"/>
            <a:ext cx="4325816" cy="28550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56BF5E-A10D-794A-A2B4-838B2D71CF86}"/>
              </a:ext>
            </a:extLst>
          </p:cNvPr>
          <p:cNvSpPr txBox="1"/>
          <p:nvPr/>
        </p:nvSpPr>
        <p:spPr>
          <a:xfrm>
            <a:off x="5879651" y="401754"/>
            <a:ext cx="5716630" cy="369332"/>
          </a:xfrm>
          <a:prstGeom prst="rect">
            <a:avLst/>
          </a:prstGeom>
          <a:noFill/>
        </p:spPr>
        <p:txBody>
          <a:bodyPr wrap="none" rtlCol="0">
            <a:spAutoFit/>
          </a:bodyPr>
          <a:lstStyle/>
          <a:p>
            <a:r>
              <a:rPr lang="en-US" dirty="0">
                <a:latin typeface="Century Gothic" panose="020B0502020202020204" pitchFamily="34" charset="0"/>
              </a:rPr>
              <a:t>“Petroleum resists the five-act form” Bertolt Brecht</a:t>
            </a:r>
          </a:p>
        </p:txBody>
      </p:sp>
    </p:spTree>
    <p:extLst>
      <p:ext uri="{BB962C8B-B14F-4D97-AF65-F5344CB8AC3E}">
        <p14:creationId xmlns:p14="http://schemas.microsoft.com/office/powerpoint/2010/main" val="3307891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7169488">
            <a:extLst>
              <a:ext uri="{FF2B5EF4-FFF2-40B4-BE49-F238E27FC236}">
                <a16:creationId xmlns:a16="http://schemas.microsoft.com/office/drawing/2014/main" id="{489C3B88-CC2B-B84A-8CAC-223ECA63ED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778" y="383060"/>
            <a:ext cx="2338679" cy="358345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42526989">
            <a:extLst>
              <a:ext uri="{FF2B5EF4-FFF2-40B4-BE49-F238E27FC236}">
                <a16:creationId xmlns:a16="http://schemas.microsoft.com/office/drawing/2014/main" id="{67882FE5-2BDA-F441-8833-2C44A2A98D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4670" y="383060"/>
            <a:ext cx="3314700" cy="5080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7">
            <a:extLst>
              <a:ext uri="{FF2B5EF4-FFF2-40B4-BE49-F238E27FC236}">
                <a16:creationId xmlns:a16="http://schemas.microsoft.com/office/drawing/2014/main" id="{78727107-42E9-1242-B974-1A376A08D925}"/>
              </a:ext>
            </a:extLst>
          </p:cNvPr>
          <p:cNvSpPr>
            <a:spLocks noChangeArrowheads="1"/>
          </p:cNvSpPr>
          <p:nvPr/>
        </p:nvSpPr>
        <p:spPr bwMode="auto">
          <a:xfrm flipV="1">
            <a:off x="11220767" y="-1489320"/>
            <a:ext cx="7285536" cy="747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r>
              <a:rPr kumimoji="0" lang="en-US" altLang="en-US" sz="48000" b="0" i="0" u="none" strike="noStrike" cap="none" normalizeH="0" baseline="0">
                <a:ln>
                  <a:noFill/>
                </a:ln>
                <a:solidFill>
                  <a:schemeClr val="tx1"/>
                </a:solidFill>
                <a:effectLst/>
                <a:latin typeface="Arial" panose="020B0604020202020204" pitchFamily="34" charset="0"/>
                <a:hlinkClick r:id="rId4"/>
              </a:rPr>
              <a:t>   </a:t>
            </a:r>
            <a:r>
              <a:rPr kumimoji="0" lang="en-US" altLang="en-US" sz="1800" b="0" i="0" u="none" strike="noStrike" cap="none" normalizeH="0" baseline="0">
                <a:ln>
                  <a:noFill/>
                </a:ln>
                <a:solidFill>
                  <a:schemeClr val="tx1"/>
                </a:solidFill>
                <a:effectLst/>
                <a:latin typeface="Arial" panose="020B0604020202020204" pitchFamily="34" charset="0"/>
                <a:hlinkClick r:id="rId4"/>
              </a:rPr>
              <a:t>391 × 600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32" name="Picture 8" descr="Nick Hern Books | Oil, By Ella Hickson">
            <a:hlinkClick r:id="rId4"/>
            <a:extLst>
              <a:ext uri="{FF2B5EF4-FFF2-40B4-BE49-F238E27FC236}">
                <a16:creationId xmlns:a16="http://schemas.microsoft.com/office/drawing/2014/main" id="{BE8FB64E-3581-2B45-BD03-8F6C23FAC0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08883" y="668294"/>
            <a:ext cx="3598120" cy="5521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886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8C53EC-9573-FB48-A6E3-28E0515F2365}"/>
              </a:ext>
            </a:extLst>
          </p:cNvPr>
          <p:cNvSpPr/>
          <p:nvPr/>
        </p:nvSpPr>
        <p:spPr>
          <a:xfrm>
            <a:off x="3048000" y="3105835"/>
            <a:ext cx="6096000" cy="923330"/>
          </a:xfrm>
          <a:prstGeom prst="rect">
            <a:avLst/>
          </a:prstGeom>
        </p:spPr>
        <p:txBody>
          <a:bodyPr>
            <a:spAutoFit/>
          </a:bodyPr>
          <a:lstStyle/>
          <a:p>
            <a:endParaRPr lang="en-US" dirty="0"/>
          </a:p>
          <a:p>
            <a:endParaRPr lang="en-US" dirty="0"/>
          </a:p>
          <a:p>
            <a:endParaRPr lang="en-US" dirty="0"/>
          </a:p>
        </p:txBody>
      </p:sp>
      <p:pic>
        <p:nvPicPr>
          <p:cNvPr id="4" name="Picture 3" descr="Graphical user interface, website&#10;&#10;Description automatically generated">
            <a:extLst>
              <a:ext uri="{FF2B5EF4-FFF2-40B4-BE49-F238E27FC236}">
                <a16:creationId xmlns:a16="http://schemas.microsoft.com/office/drawing/2014/main" id="{3A32C827-37C4-BF49-A3B9-CE31BEEB30F0}"/>
              </a:ext>
            </a:extLst>
          </p:cNvPr>
          <p:cNvPicPr>
            <a:picLocks noChangeAspect="1"/>
          </p:cNvPicPr>
          <p:nvPr/>
        </p:nvPicPr>
        <p:blipFill>
          <a:blip r:embed="rId2"/>
          <a:stretch>
            <a:fillRect/>
          </a:stretch>
        </p:blipFill>
        <p:spPr>
          <a:xfrm>
            <a:off x="1454253" y="0"/>
            <a:ext cx="9283494" cy="6858000"/>
          </a:xfrm>
          <a:prstGeom prst="rect">
            <a:avLst/>
          </a:prstGeom>
        </p:spPr>
      </p:pic>
    </p:spTree>
    <p:extLst>
      <p:ext uri="{BB962C8B-B14F-4D97-AF65-F5344CB8AC3E}">
        <p14:creationId xmlns:p14="http://schemas.microsoft.com/office/powerpoint/2010/main" val="3433911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a typeface="Baskerville" charset="0"/>
                <a:cs typeface="Baskerville" charset="0"/>
              </a:rPr>
              <a:t>“These oil rigs are quite spectacular. I hear they actually attract the tourists –” John McGrath, </a:t>
            </a:r>
            <a:r>
              <a:rPr lang="en-US" i="1" dirty="0">
                <a:ea typeface="Baskerville" charset="0"/>
                <a:cs typeface="Baskerville" charset="0"/>
              </a:rPr>
              <a:t>The Cheviot, the Stag and the Black, Black Oil </a:t>
            </a:r>
            <a:r>
              <a:rPr lang="en-US" dirty="0">
                <a:ea typeface="Baskerville" charset="0"/>
                <a:cs typeface="Baskerville" charset="0"/>
              </a:rPr>
              <a:t>(1973)</a:t>
            </a:r>
          </a:p>
        </p:txBody>
      </p:sp>
      <p:pic>
        <p:nvPicPr>
          <p:cNvPr id="5" name="Content Placeholder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838200" y="2282730"/>
            <a:ext cx="5181600" cy="3437128"/>
          </a:xfrm>
        </p:spPr>
      </p:pic>
      <p:pic>
        <p:nvPicPr>
          <p:cNvPr id="7" name="Content Placeholder 6"/>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172200" y="2154337"/>
            <a:ext cx="5181600" cy="3693914"/>
          </a:xfrm>
        </p:spPr>
      </p:pic>
    </p:spTree>
    <p:extLst>
      <p:ext uri="{BB962C8B-B14F-4D97-AF65-F5344CB8AC3E}">
        <p14:creationId xmlns:p14="http://schemas.microsoft.com/office/powerpoint/2010/main" val="16686438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1809</Words>
  <Application>Microsoft Macintosh PowerPoint</Application>
  <PresentationFormat>Widescreen</PresentationFormat>
  <Paragraphs>102</Paragraphs>
  <Slides>39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Athelas</vt:lpstr>
      <vt:lpstr>Baskerville</vt:lpstr>
      <vt:lpstr>Big Caslon</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“These oil rigs are quite spectacular. I hear they actually attract the tourists –” John McGrath, The Cheviot, the Stag and the Black, Black Oil (1973)</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“All your government needs is fixin’”</vt:lpstr>
      <vt:lpstr>Ernst Logar</vt:lpstr>
      <vt:lpstr>Ernst Logar</vt:lpstr>
      <vt:lpstr>PowerPoint Presentation</vt:lpstr>
      <vt:lpstr>PowerPoint Presentation</vt:lpstr>
      <vt:lpstr>PowerPoint Presentation</vt:lpstr>
      <vt:lpstr>Liberate Tate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 started with a crude spill/on the Gulf Coast/from a rig of BP…”</vt:lpstr>
      <vt:lpstr>PowerPoint Presentation</vt:lpstr>
      <vt:lpstr>PowerPoint Presentation</vt:lpstr>
      <vt:lpstr>PowerPoint Presentation</vt:lpstr>
      <vt:lpstr>    Our words spill into this space like oil. We utter a stain; a slick black trail traced through spheres of art and history. It’s a gestural embodiment of the BP oil money invested in the cultural estate. Sponsorship money that artwashes the oil giant’s image and grants its social license to operate. This oil trail leads our performance intervention from Tate, through the National Portrait Gallery.  Liberate Tate – 5th Assessment 2015 http://www.liberatetate.org.uk/5th-assessment/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3</cp:revision>
  <dcterms:created xsi:type="dcterms:W3CDTF">2024-01-30T09:40:50Z</dcterms:created>
  <dcterms:modified xsi:type="dcterms:W3CDTF">2024-01-30T11:27:43Z</dcterms:modified>
</cp:coreProperties>
</file>