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71" r:id="rId3"/>
    <p:sldId id="273" r:id="rId4"/>
    <p:sldId id="256" r:id="rId5"/>
    <p:sldId id="258" r:id="rId6"/>
    <p:sldId id="263" r:id="rId7"/>
    <p:sldId id="259" r:id="rId8"/>
    <p:sldId id="260" r:id="rId9"/>
    <p:sldId id="261" r:id="rId10"/>
    <p:sldId id="262" r:id="rId11"/>
    <p:sldId id="265" r:id="rId12"/>
    <p:sldId id="269" r:id="rId13"/>
    <p:sldId id="264" r:id="rId14"/>
    <p:sldId id="270" r:id="rId15"/>
    <p:sldId id="267" r:id="rId16"/>
    <p:sldId id="266" r:id="rId17"/>
    <p:sldId id="268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94"/>
  </p:normalViewPr>
  <p:slideViewPr>
    <p:cSldViewPr snapToGrid="0" snapToObjects="1">
      <p:cViewPr varScale="1">
        <p:scale>
          <a:sx n="90" d="100"/>
          <a:sy n="90" d="100"/>
        </p:scale>
        <p:origin x="232" y="9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864D3-293C-9D42-A864-AF0CEFEE95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64DF54-27F5-5648-B862-44E84ECF43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899660-953C-F14F-8679-BFC780E2F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4E66B-A0C9-BA41-A075-9457B4A0F74D}" type="datetimeFigureOut">
              <a:rPr lang="en-US" smtClean="0"/>
              <a:t>2/27/24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A64C34-235C-D343-B630-F581C590BA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883E74-40CA-2841-B7B2-453D0C8BB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0B092-C5E6-CB4D-AC5E-43DECCBB9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027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A7BB19-57A8-874A-8DD9-D97A73BB4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D505D9-D0F1-F44E-91AB-EE7472FA06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6A9D13-9461-BE4E-B1AC-8D30BFFDEB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4E66B-A0C9-BA41-A075-9457B4A0F74D}" type="datetimeFigureOut">
              <a:rPr lang="en-US" smtClean="0"/>
              <a:t>2/27/24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4DBA87-F324-6941-ACEF-06AE90780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BF5FEF-39A1-D94C-AB3A-1086349A3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0B092-C5E6-CB4D-AC5E-43DECCBB9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713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BE1313E-B47C-CC43-9CBA-284C6F1217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DF69A6-9DDA-364F-ADA8-9509E1930F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34491-4856-684C-AAB4-5F4AFF2E6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4E66B-A0C9-BA41-A075-9457B4A0F74D}" type="datetimeFigureOut">
              <a:rPr lang="en-US" smtClean="0"/>
              <a:t>2/27/24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829B83-F95D-D440-9C2F-75FB26CBE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5269B7-5881-FA42-8179-8E1E752A9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0B092-C5E6-CB4D-AC5E-43DECCBB9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843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27F46-3861-0C4D-955E-BA29B4CA83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504DB4-AAA9-7345-AA9F-7F263C10A8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58B65D-D05E-9447-A043-7B18AE557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4E66B-A0C9-BA41-A075-9457B4A0F74D}" type="datetimeFigureOut">
              <a:rPr lang="en-US" smtClean="0"/>
              <a:t>2/27/24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D13CA0-646B-4C48-BC7C-64E84155B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FEACA9-2DDE-C641-B706-D484557D0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0B092-C5E6-CB4D-AC5E-43DECCBB9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434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FDEC7-B8E4-3442-A1E0-A5B31CA19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8A901A-BFA8-9145-BBAF-CBC89B6474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55AC42-6449-1F4A-A950-46608817BB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4E66B-A0C9-BA41-A075-9457B4A0F74D}" type="datetimeFigureOut">
              <a:rPr lang="en-US" smtClean="0"/>
              <a:t>2/27/24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89730C-37E3-F845-954E-C0321FD2B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055007-1BCE-F049-9218-2FC9C25CC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0B092-C5E6-CB4D-AC5E-43DECCBB9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576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87FB3-0968-C94C-8967-922C1F6CA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521E43-48CA-3B48-AEEA-CA43EA03C3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775CBE-56DE-1840-8476-EA86307296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B9D29E-3EF2-954F-BDD0-0E59A3A4A0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4E66B-A0C9-BA41-A075-9457B4A0F74D}" type="datetimeFigureOut">
              <a:rPr lang="en-US" smtClean="0"/>
              <a:t>2/27/24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908E5E-5AC3-4842-8257-135B777E2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7DA646-3906-3A40-B948-C17D2407D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0B092-C5E6-CB4D-AC5E-43DECCBB9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062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99E084-74A6-6742-97DD-BC70464AF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879CFD-AD74-7D42-B33C-E46E958AC1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AF7E1C-C2C0-4E43-951B-13FCEF8F73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5936200-F175-A84B-BE6F-D4FC98EFE0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7494DB-21CF-E74F-B04A-118F08A96C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1B6EFF-62BD-D84A-A4D7-4B612F685D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4E66B-A0C9-BA41-A075-9457B4A0F74D}" type="datetimeFigureOut">
              <a:rPr lang="en-US" smtClean="0"/>
              <a:t>2/27/24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2AAE949-DCED-0142-B60E-13986F390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2EE5D5-83A1-AD4C-A63C-DAE28AD7A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0B092-C5E6-CB4D-AC5E-43DECCBB9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228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7AE220-B05F-5E40-9A87-4A3D78D61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42C2DE-00BD-CB42-8E7D-C26446765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4E66B-A0C9-BA41-A075-9457B4A0F74D}" type="datetimeFigureOut">
              <a:rPr lang="en-US" smtClean="0"/>
              <a:t>2/27/24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2A54F5-7B53-1047-B787-08C867F08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A7F85B-4E36-884D-857E-6B7E28621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0B092-C5E6-CB4D-AC5E-43DECCBB9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350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FBA932-DC15-CD44-9311-7FDF38571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4E66B-A0C9-BA41-A075-9457B4A0F74D}" type="datetimeFigureOut">
              <a:rPr lang="en-US" smtClean="0"/>
              <a:t>2/27/24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618DF8-82CA-004D-9AAE-B3D1BB92C1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94686B-4F5C-6643-B664-18DFFA9DE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0B092-C5E6-CB4D-AC5E-43DECCBB9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746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954FC3-CBD2-4F4B-9EE0-59041D73FC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166F37-0AFA-C44B-8708-A67ECD68C7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0EC3C1-EFCC-1148-9F67-7989A2E298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8015AC-70BF-884E-BDF5-A0574888A5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4E66B-A0C9-BA41-A075-9457B4A0F74D}" type="datetimeFigureOut">
              <a:rPr lang="en-US" smtClean="0"/>
              <a:t>2/27/24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326F7A-AB52-3848-B192-1FCAC36AA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7CB8F7-6735-454D-9C70-06218A509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0B092-C5E6-CB4D-AC5E-43DECCBB9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76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0A375-B8DB-2842-BB98-0DE92E6A8C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4BB036-6256-A740-8B7B-74F59CE0DB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8A455C-13D8-E44D-BD24-D1B1C07DAD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84B959-0620-B544-8804-55FF7BCFA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4E66B-A0C9-BA41-A075-9457B4A0F74D}" type="datetimeFigureOut">
              <a:rPr lang="en-US" smtClean="0"/>
              <a:t>2/27/24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3F9624-170E-674C-991E-D09AA6208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C78484-DA44-034F-8F27-E35D319C8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0B092-C5E6-CB4D-AC5E-43DECCBB9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795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54291A6-2A71-7249-B094-F5DDBFD3A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A9EE1B-FEA0-BA4F-91DB-06E7BA3FB0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61F86-2A80-BA4A-8736-CD8073C4C3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4E66B-A0C9-BA41-A075-9457B4A0F74D}" type="datetimeFigureOut">
              <a:rPr lang="en-US" smtClean="0"/>
              <a:t>2/27/24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A10005-23C1-C04E-BB12-E083ACFCAB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313A32-75A9-C24E-AF02-7915088BD2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0B092-C5E6-CB4D-AC5E-43DECCBB9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214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youtube.com/watch?v=JMr_jtA_Pe0&amp;t=103s" TargetMode="Externa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9.jpeg"/><Relationship Id="rId7" Type="http://schemas.openxmlformats.org/officeDocument/2006/relationships/hyperlink" Target="https://www.google.co.uk/url?sa=i&amp;rct=j&amp;q=&amp;esrc=s&amp;source=images&amp;cd=&amp;ved=0ahUKEwjF3Zvg6LHWAhUEchQKHQCgDtUQjRwIBw&amp;url=https://www.amazon.co.uk/Dark-Bride-Laura-Restrepo/dp/0732273838&amp;psig=AFQjCNHc-5xFmYMNUalsQxNvKuXCETd-Pg&amp;ust=1505930039669216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11" Type="http://schemas.openxmlformats.org/officeDocument/2006/relationships/image" Target="../media/image24.jpeg"/><Relationship Id="rId5" Type="http://schemas.openxmlformats.org/officeDocument/2006/relationships/hyperlink" Target="https://www.goodreads.com/book/photo/24584923-heat-light" TargetMode="External"/><Relationship Id="rId10" Type="http://schemas.openxmlformats.org/officeDocument/2006/relationships/hyperlink" Target="https://www.google.co.uk/url?sa=i&amp;rct=j&amp;q=&amp;esrc=s&amp;source=images&amp;cd=&amp;ved=0ahUKEwjKiMDQ6rHWAhWFVxQKHUvgDCMQjRwIBw&amp;url=http://www.simonandschuster.com/books/MEAN-SPIRIT/Linda-Hogan/9781501112454&amp;psig=AFQjCNGqqbROh4b5bg2Xm1ktbM04Jq8zRA&amp;ust=1505930555478881" TargetMode="External"/><Relationship Id="rId4" Type="http://schemas.openxmlformats.org/officeDocument/2006/relationships/image" Target="../media/image20.jpeg"/><Relationship Id="rId9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JGwDHsb5Zz4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youtube.com/watch?v=S2XTGteritE" TargetMode="External"/><Relationship Id="rId4" Type="http://schemas.openxmlformats.org/officeDocument/2006/relationships/hyperlink" Target="https://www.youtube.com/watch?v=GVsPT6ePKPw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hyperlink" Target="https://www.youtube.com/watch?v=1MvtoWoeanM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google.com/search?client=firefox-b-e&amp;q=muslimish+nawaal+el-sadaawi#fpstate=ive&amp;vld=cid:a6062f45,vid:dbnsrnf0vcU,st:0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google.com/search?client=firefox-b-e&amp;sca_esv=85af15397c77c0f6&amp;sxsrf=ACQVn0-AbPlr9r-UJ-XJtJ3F-xzPmRx_7Q:1709027996408&amp;q=nawal+el-saadawi&amp;tbm=vid&amp;source=lnms&amp;sa=X&amp;ved=2ahUKEwjP_Yu1ocuEAxXGTkEAHUaCBdYQ0pQJegQICxAB&amp;biw=1824&amp;bih=965&amp;dpr=1.58#fpstate=ive&amp;vld=cid:032eb8bf,vid:djMfFU7DIB8,st:0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Love in the Kingdom of Oil: Amazon.co.uk: Nawal El Saadawi: 9780863566264:  Books">
            <a:extLst>
              <a:ext uri="{FF2B5EF4-FFF2-40B4-BE49-F238E27FC236}">
                <a16:creationId xmlns:a16="http://schemas.microsoft.com/office/drawing/2014/main" id="{C85C12BA-A5E9-8A4C-AD56-EA3A480FEF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0800" y="0"/>
            <a:ext cx="44688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95860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A Girl Walks Home Alone at Night Volume 1">
            <a:extLst>
              <a:ext uri="{FF2B5EF4-FFF2-40B4-BE49-F238E27FC236}">
                <a16:creationId xmlns:a16="http://schemas.microsoft.com/office/drawing/2014/main" id="{7700B8D2-D023-6E45-B128-DBD0182018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454" y="429870"/>
            <a:ext cx="6502400" cy="494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In A Lonely Place Radio | Alternative movie posters, Favorite movies, Movie  art">
            <a:extLst>
              <a:ext uri="{FF2B5EF4-FFF2-40B4-BE49-F238E27FC236}">
                <a16:creationId xmlns:a16="http://schemas.microsoft.com/office/drawing/2014/main" id="{B621CA51-C3F7-4D40-BFE2-46D34AC5A9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632" y="176557"/>
            <a:ext cx="3558746" cy="4894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4195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:a16="http://schemas.microsoft.com/office/drawing/2014/main" id="{56827C3C-D52F-46CE-A441-3CD6A1A6A0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37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F52A8B51-0A89-497B-B882-6658E029A3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7" y="643466"/>
            <a:ext cx="3522548" cy="5571067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18" name="Picture 2" descr="UNDER THE SKIN | Kirkus Reviews">
            <a:extLst>
              <a:ext uri="{FF2B5EF4-FFF2-40B4-BE49-F238E27FC236}">
                <a16:creationId xmlns:a16="http://schemas.microsoft.com/office/drawing/2014/main" id="{7E9BCFEB-49E5-7D48-8B69-47DC0E8A3E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65200" y="1255292"/>
            <a:ext cx="2879083" cy="4347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" name="Rectangle 76">
            <a:extLst>
              <a:ext uri="{FF2B5EF4-FFF2-40B4-BE49-F238E27FC236}">
                <a16:creationId xmlns:a16="http://schemas.microsoft.com/office/drawing/2014/main" id="{EB1CEFBF-6F09-4052-862B-E219DA1575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26882" y="643466"/>
            <a:ext cx="3522548" cy="5571067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20" name="Picture 4" descr="Under the Skin (2013 film) - Wikipedia">
            <a:extLst>
              <a:ext uri="{FF2B5EF4-FFF2-40B4-BE49-F238E27FC236}">
                <a16:creationId xmlns:a16="http://schemas.microsoft.com/office/drawing/2014/main" id="{7934E6DA-8FB8-E043-8B3F-EA1B401B7F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7976" y="1295422"/>
            <a:ext cx="2880360" cy="4268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BCB5D417-2A71-445D-B4C7-9E814D633D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22847" y="643466"/>
            <a:ext cx="3522548" cy="5571067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picture containing dark&#10;&#10;Description automatically generated">
            <a:extLst>
              <a:ext uri="{FF2B5EF4-FFF2-40B4-BE49-F238E27FC236}">
                <a16:creationId xmlns:a16="http://schemas.microsoft.com/office/drawing/2014/main" id="{D17CB85E-712A-1445-A0FC-7E57D91E31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3941" y="2075230"/>
            <a:ext cx="2880360" cy="270753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9619003-E857-8640-BA7D-15446EC07C2D}"/>
              </a:ext>
            </a:extLst>
          </p:cNvPr>
          <p:cNvSpPr txBox="1"/>
          <p:nvPr/>
        </p:nvSpPr>
        <p:spPr>
          <a:xfrm>
            <a:off x="8495414" y="5056902"/>
            <a:ext cx="2607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Dir. </a:t>
            </a:r>
            <a:r>
              <a:rPr lang="en-US" dirty="0">
                <a:hlinkClick r:id="rId5"/>
              </a:rPr>
              <a:t>Jonathan Glazer</a:t>
            </a:r>
            <a:r>
              <a:rPr lang="en-US" dirty="0"/>
              <a:t>, 2013</a:t>
            </a:r>
          </a:p>
        </p:txBody>
      </p:sp>
    </p:spTree>
    <p:extLst>
      <p:ext uri="{BB962C8B-B14F-4D97-AF65-F5344CB8AC3E}">
        <p14:creationId xmlns:p14="http://schemas.microsoft.com/office/powerpoint/2010/main" val="22128525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7" name="Rectangle 2056">
            <a:extLst>
              <a:ext uri="{FF2B5EF4-FFF2-40B4-BE49-F238E27FC236}">
                <a16:creationId xmlns:a16="http://schemas.microsoft.com/office/drawing/2014/main" id="{2D2B266D-3625-4584-A5C3-7D3F672CFF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9" name="Freeform: Shape 2058">
            <a:extLst>
              <a:ext uri="{FF2B5EF4-FFF2-40B4-BE49-F238E27FC236}">
                <a16:creationId xmlns:a16="http://schemas.microsoft.com/office/drawing/2014/main" id="{A5D2A5D1-BA0D-47D3-B051-DA7743C46E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219825"/>
          </a:xfrm>
          <a:custGeom>
            <a:avLst/>
            <a:gdLst>
              <a:gd name="connsiteX0" fmla="*/ 6789701 w 12192000"/>
              <a:gd name="connsiteY0" fmla="*/ 6151588 h 6219825"/>
              <a:gd name="connsiteX1" fmla="*/ 6788702 w 12192000"/>
              <a:gd name="connsiteY1" fmla="*/ 6151666 h 6219825"/>
              <a:gd name="connsiteX2" fmla="*/ 6788476 w 12192000"/>
              <a:gd name="connsiteY2" fmla="*/ 6152200 h 6219825"/>
              <a:gd name="connsiteX3" fmla="*/ 9834 w 12192000"/>
              <a:gd name="connsiteY3" fmla="*/ 0 h 6219825"/>
              <a:gd name="connsiteX4" fmla="*/ 12357 w 12192000"/>
              <a:gd name="connsiteY4" fmla="*/ 1 h 6219825"/>
              <a:gd name="connsiteX5" fmla="*/ 12192000 w 12192000"/>
              <a:gd name="connsiteY5" fmla="*/ 1 h 6219825"/>
              <a:gd name="connsiteX6" fmla="*/ 12192000 w 12192000"/>
              <a:gd name="connsiteY6" fmla="*/ 5105401 h 6219825"/>
              <a:gd name="connsiteX7" fmla="*/ 12191716 w 12192000"/>
              <a:gd name="connsiteY7" fmla="*/ 5105401 h 6219825"/>
              <a:gd name="connsiteX8" fmla="*/ 12192000 w 12192000"/>
              <a:gd name="connsiteY8" fmla="*/ 5256977 h 6219825"/>
              <a:gd name="connsiteX9" fmla="*/ 12061096 w 12192000"/>
              <a:gd name="connsiteY9" fmla="*/ 5296034 h 6219825"/>
              <a:gd name="connsiteX10" fmla="*/ 11676800 w 12192000"/>
              <a:gd name="connsiteY10" fmla="*/ 5399652 h 6219825"/>
              <a:gd name="connsiteX11" fmla="*/ 10425355 w 12192000"/>
              <a:gd name="connsiteY11" fmla="*/ 5683310 h 6219825"/>
              <a:gd name="connsiteX12" fmla="*/ 9424022 w 12192000"/>
              <a:gd name="connsiteY12" fmla="*/ 5858546 h 6219825"/>
              <a:gd name="connsiteX13" fmla="*/ 8458419 w 12192000"/>
              <a:gd name="connsiteY13" fmla="*/ 5992303 h 6219825"/>
              <a:gd name="connsiteX14" fmla="*/ 7715970 w 12192000"/>
              <a:gd name="connsiteY14" fmla="*/ 6072283 h 6219825"/>
              <a:gd name="connsiteX15" fmla="*/ 6951716 w 12192000"/>
              <a:gd name="connsiteY15" fmla="*/ 6138091 h 6219825"/>
              <a:gd name="connsiteX16" fmla="*/ 6936303 w 12192000"/>
              <a:gd name="connsiteY16" fmla="*/ 6140163 h 6219825"/>
              <a:gd name="connsiteX17" fmla="*/ 6790448 w 12192000"/>
              <a:gd name="connsiteY17" fmla="*/ 6151529 h 6219825"/>
              <a:gd name="connsiteX18" fmla="*/ 6799941 w 12192000"/>
              <a:gd name="connsiteY18" fmla="*/ 6153349 h 6219825"/>
              <a:gd name="connsiteX19" fmla="*/ 6835432 w 12192000"/>
              <a:gd name="connsiteY19" fmla="*/ 6151642 h 6219825"/>
              <a:gd name="connsiteX20" fmla="*/ 6884003 w 12192000"/>
              <a:gd name="connsiteY20" fmla="*/ 6148662 h 6219825"/>
              <a:gd name="connsiteX21" fmla="*/ 7578771 w 12192000"/>
              <a:gd name="connsiteY21" fmla="*/ 6116122 h 6219825"/>
              <a:gd name="connsiteX22" fmla="*/ 8623845 w 12192000"/>
              <a:gd name="connsiteY22" fmla="*/ 6029188 h 6219825"/>
              <a:gd name="connsiteX23" fmla="*/ 9479970 w 12192000"/>
              <a:gd name="connsiteY23" fmla="*/ 5925239 h 6219825"/>
              <a:gd name="connsiteX24" fmla="*/ 10629308 w 12192000"/>
              <a:gd name="connsiteY24" fmla="*/ 5731000 h 6219825"/>
              <a:gd name="connsiteX25" fmla="*/ 11998498 w 12192000"/>
              <a:gd name="connsiteY25" fmla="*/ 5404869 h 6219825"/>
              <a:gd name="connsiteX26" fmla="*/ 12192000 w 12192000"/>
              <a:gd name="connsiteY26" fmla="*/ 5347846 h 6219825"/>
              <a:gd name="connsiteX27" fmla="*/ 12192000 w 12192000"/>
              <a:gd name="connsiteY27" fmla="*/ 5402606 h 6219825"/>
              <a:gd name="connsiteX28" fmla="*/ 11829257 w 12192000"/>
              <a:gd name="connsiteY28" fmla="*/ 5507950 h 6219825"/>
              <a:gd name="connsiteX29" fmla="*/ 10939183 w 12192000"/>
              <a:gd name="connsiteY29" fmla="*/ 5722555 h 6219825"/>
              <a:gd name="connsiteX30" fmla="*/ 9985530 w 12192000"/>
              <a:gd name="connsiteY30" fmla="*/ 5902635 h 6219825"/>
              <a:gd name="connsiteX31" fmla="*/ 9186882 w 12192000"/>
              <a:gd name="connsiteY31" fmla="*/ 6018631 h 6219825"/>
              <a:gd name="connsiteX32" fmla="*/ 8578198 w 12192000"/>
              <a:gd name="connsiteY32" fmla="*/ 6088179 h 6219825"/>
              <a:gd name="connsiteX33" fmla="*/ 7864358 w 12192000"/>
              <a:gd name="connsiteY33" fmla="*/ 6149656 h 6219825"/>
              <a:gd name="connsiteX34" fmla="*/ 6935502 w 12192000"/>
              <a:gd name="connsiteY34" fmla="*/ 6201071 h 6219825"/>
              <a:gd name="connsiteX35" fmla="*/ 6477750 w 12192000"/>
              <a:gd name="connsiteY35" fmla="*/ 6214980 h 6219825"/>
              <a:gd name="connsiteX36" fmla="*/ 6362294 w 12192000"/>
              <a:gd name="connsiteY36" fmla="*/ 6219825 h 6219825"/>
              <a:gd name="connsiteX37" fmla="*/ 6057129 w 12192000"/>
              <a:gd name="connsiteY37" fmla="*/ 6219825 h 6219825"/>
              <a:gd name="connsiteX38" fmla="*/ 5977784 w 12192000"/>
              <a:gd name="connsiteY38" fmla="*/ 6215229 h 6219825"/>
              <a:gd name="connsiteX39" fmla="*/ 5265087 w 12192000"/>
              <a:gd name="connsiteY39" fmla="*/ 6178965 h 6219825"/>
              <a:gd name="connsiteX40" fmla="*/ 4346277 w 12192000"/>
              <a:gd name="connsiteY40" fmla="*/ 6116869 h 6219825"/>
              <a:gd name="connsiteX41" fmla="*/ 3373045 w 12192000"/>
              <a:gd name="connsiteY41" fmla="*/ 6018259 h 6219825"/>
              <a:gd name="connsiteX42" fmla="*/ 2362173 w 12192000"/>
              <a:gd name="connsiteY42" fmla="*/ 5899282 h 6219825"/>
              <a:gd name="connsiteX43" fmla="*/ 1233178 w 12192000"/>
              <a:gd name="connsiteY43" fmla="*/ 5726033 h 6219825"/>
              <a:gd name="connsiteX44" fmla="*/ 68500 w 12192000"/>
              <a:gd name="connsiteY44" fmla="*/ 5486226 h 6219825"/>
              <a:gd name="connsiteX45" fmla="*/ 0 w 12192000"/>
              <a:gd name="connsiteY45" fmla="*/ 5468863 h 6219825"/>
              <a:gd name="connsiteX46" fmla="*/ 0 w 12192000"/>
              <a:gd name="connsiteY46" fmla="*/ 5412351 h 6219825"/>
              <a:gd name="connsiteX47" fmla="*/ 72441 w 12192000"/>
              <a:gd name="connsiteY47" fmla="*/ 5431135 h 6219825"/>
              <a:gd name="connsiteX48" fmla="*/ 600716 w 12192000"/>
              <a:gd name="connsiteY48" fmla="*/ 5549555 h 6219825"/>
              <a:gd name="connsiteX49" fmla="*/ 1769512 w 12192000"/>
              <a:gd name="connsiteY49" fmla="*/ 5759811 h 6219825"/>
              <a:gd name="connsiteX50" fmla="*/ 2613554 w 12192000"/>
              <a:gd name="connsiteY50" fmla="*/ 5876802 h 6219825"/>
              <a:gd name="connsiteX51" fmla="*/ 2581134 w 12192000"/>
              <a:gd name="connsiteY51" fmla="*/ 5866867 h 6219825"/>
              <a:gd name="connsiteX52" fmla="*/ 1112635 w 12192000"/>
              <a:gd name="connsiteY52" fmla="*/ 5534031 h 6219825"/>
              <a:gd name="connsiteX53" fmla="*/ 420412 w 12192000"/>
              <a:gd name="connsiteY53" fmla="*/ 5334514 h 6219825"/>
              <a:gd name="connsiteX54" fmla="*/ 0 w 12192000"/>
              <a:gd name="connsiteY54" fmla="*/ 5195539 h 6219825"/>
              <a:gd name="connsiteX55" fmla="*/ 60 w 12192000"/>
              <a:gd name="connsiteY55" fmla="*/ 5105401 h 6219825"/>
              <a:gd name="connsiteX56" fmla="*/ 0 w 12192000"/>
              <a:gd name="connsiteY56" fmla="*/ 5105401 h 6219825"/>
              <a:gd name="connsiteX57" fmla="*/ 0 w 12192000"/>
              <a:gd name="connsiteY57" fmla="*/ 1 h 6219825"/>
              <a:gd name="connsiteX58" fmla="*/ 9834 w 12192000"/>
              <a:gd name="connsiteY58" fmla="*/ 1 h 6219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2192000" h="6219825">
                <a:moveTo>
                  <a:pt x="6789701" y="6151588"/>
                </a:moveTo>
                <a:lnTo>
                  <a:pt x="6788702" y="6151666"/>
                </a:lnTo>
                <a:cubicBezTo>
                  <a:pt x="6788627" y="6151844"/>
                  <a:pt x="6788551" y="6152022"/>
                  <a:pt x="6788476" y="6152200"/>
                </a:cubicBezTo>
                <a:close/>
                <a:moveTo>
                  <a:pt x="9834" y="0"/>
                </a:moveTo>
                <a:lnTo>
                  <a:pt x="12357" y="1"/>
                </a:lnTo>
                <a:lnTo>
                  <a:pt x="12192000" y="1"/>
                </a:lnTo>
                <a:lnTo>
                  <a:pt x="12192000" y="5105401"/>
                </a:lnTo>
                <a:lnTo>
                  <a:pt x="12191716" y="5105401"/>
                </a:lnTo>
                <a:lnTo>
                  <a:pt x="12192000" y="5256977"/>
                </a:lnTo>
                <a:lnTo>
                  <a:pt x="12061096" y="5296034"/>
                </a:lnTo>
                <a:cubicBezTo>
                  <a:pt x="11933500" y="5332263"/>
                  <a:pt x="11805390" y="5366806"/>
                  <a:pt x="11676800" y="5399652"/>
                </a:cubicBezTo>
                <a:cubicBezTo>
                  <a:pt x="11262789" y="5507204"/>
                  <a:pt x="10845343" y="5600846"/>
                  <a:pt x="10425355" y="5683310"/>
                </a:cubicBezTo>
                <a:cubicBezTo>
                  <a:pt x="10092810" y="5748549"/>
                  <a:pt x="9759033" y="5806970"/>
                  <a:pt x="9424022" y="5858546"/>
                </a:cubicBezTo>
                <a:cubicBezTo>
                  <a:pt x="9102997" y="5908224"/>
                  <a:pt x="8781133" y="5952809"/>
                  <a:pt x="8458419" y="5992303"/>
                </a:cubicBezTo>
                <a:cubicBezTo>
                  <a:pt x="8211360" y="6022481"/>
                  <a:pt x="7963792" y="6048065"/>
                  <a:pt x="7715970" y="6072283"/>
                </a:cubicBezTo>
                <a:lnTo>
                  <a:pt x="6951716" y="6138091"/>
                </a:lnTo>
                <a:lnTo>
                  <a:pt x="6936303" y="6140163"/>
                </a:lnTo>
                <a:lnTo>
                  <a:pt x="6790448" y="6151529"/>
                </a:lnTo>
                <a:lnTo>
                  <a:pt x="6799941" y="6153349"/>
                </a:lnTo>
                <a:cubicBezTo>
                  <a:pt x="6811623" y="6153816"/>
                  <a:pt x="6823734" y="6151642"/>
                  <a:pt x="6835432" y="6151642"/>
                </a:cubicBezTo>
                <a:cubicBezTo>
                  <a:pt x="6851580" y="6151642"/>
                  <a:pt x="6867729" y="6149034"/>
                  <a:pt x="6884003" y="6148662"/>
                </a:cubicBezTo>
                <a:cubicBezTo>
                  <a:pt x="7115805" y="6143198"/>
                  <a:pt x="7347351" y="6131026"/>
                  <a:pt x="7578771" y="6116122"/>
                </a:cubicBezTo>
                <a:cubicBezTo>
                  <a:pt x="7927552" y="6093644"/>
                  <a:pt x="8276080" y="6065453"/>
                  <a:pt x="8623845" y="6029188"/>
                </a:cubicBezTo>
                <a:cubicBezTo>
                  <a:pt x="8909939" y="5999878"/>
                  <a:pt x="9195310" y="5965228"/>
                  <a:pt x="9479970" y="5925239"/>
                </a:cubicBezTo>
                <a:cubicBezTo>
                  <a:pt x="9864901" y="5870842"/>
                  <a:pt x="10248014" y="5806101"/>
                  <a:pt x="10629308" y="5731000"/>
                </a:cubicBezTo>
                <a:cubicBezTo>
                  <a:pt x="11090114" y="5639842"/>
                  <a:pt x="11546975" y="5532291"/>
                  <a:pt x="11998498" y="5404869"/>
                </a:cubicBezTo>
                <a:lnTo>
                  <a:pt x="12192000" y="5347846"/>
                </a:lnTo>
                <a:lnTo>
                  <a:pt x="12192000" y="5402606"/>
                </a:lnTo>
                <a:lnTo>
                  <a:pt x="11829257" y="5507950"/>
                </a:lnTo>
                <a:cubicBezTo>
                  <a:pt x="11534769" y="5587680"/>
                  <a:pt x="11238120" y="5658596"/>
                  <a:pt x="10939183" y="5722555"/>
                </a:cubicBezTo>
                <a:cubicBezTo>
                  <a:pt x="10622824" y="5790365"/>
                  <a:pt x="10304941" y="5850387"/>
                  <a:pt x="9985530" y="5902635"/>
                </a:cubicBezTo>
                <a:cubicBezTo>
                  <a:pt x="9720036" y="5946102"/>
                  <a:pt x="9453814" y="5984764"/>
                  <a:pt x="9186882" y="6018631"/>
                </a:cubicBezTo>
                <a:cubicBezTo>
                  <a:pt x="8984197" y="6044216"/>
                  <a:pt x="8781514" y="6068309"/>
                  <a:pt x="8578198" y="6088179"/>
                </a:cubicBezTo>
                <a:lnTo>
                  <a:pt x="7864358" y="6149656"/>
                </a:lnTo>
                <a:cubicBezTo>
                  <a:pt x="7554994" y="6172009"/>
                  <a:pt x="7245502" y="6189895"/>
                  <a:pt x="6935502" y="6201071"/>
                </a:cubicBezTo>
                <a:lnTo>
                  <a:pt x="6477750" y="6214980"/>
                </a:lnTo>
                <a:cubicBezTo>
                  <a:pt x="6439195" y="6212895"/>
                  <a:pt x="6400529" y="6214521"/>
                  <a:pt x="6362294" y="6219825"/>
                </a:cubicBezTo>
                <a:lnTo>
                  <a:pt x="6057129" y="6219825"/>
                </a:lnTo>
                <a:lnTo>
                  <a:pt x="5977784" y="6215229"/>
                </a:lnTo>
                <a:lnTo>
                  <a:pt x="5265087" y="6178965"/>
                </a:lnTo>
                <a:cubicBezTo>
                  <a:pt x="4958267" y="6166544"/>
                  <a:pt x="4651826" y="6146055"/>
                  <a:pt x="4346277" y="6116869"/>
                </a:cubicBezTo>
                <a:lnTo>
                  <a:pt x="3373045" y="6018259"/>
                </a:lnTo>
                <a:cubicBezTo>
                  <a:pt x="3035412" y="5983982"/>
                  <a:pt x="2698456" y="5944327"/>
                  <a:pt x="2362173" y="5899282"/>
                </a:cubicBezTo>
                <a:cubicBezTo>
                  <a:pt x="1984692" y="5849108"/>
                  <a:pt x="1608364" y="5791358"/>
                  <a:pt x="1233178" y="5726033"/>
                </a:cubicBezTo>
                <a:cubicBezTo>
                  <a:pt x="842181" y="5657291"/>
                  <a:pt x="453758" y="5578770"/>
                  <a:pt x="68500" y="5486226"/>
                </a:cubicBezTo>
                <a:lnTo>
                  <a:pt x="0" y="5468863"/>
                </a:lnTo>
                <a:lnTo>
                  <a:pt x="0" y="5412351"/>
                </a:lnTo>
                <a:lnTo>
                  <a:pt x="72441" y="5431135"/>
                </a:lnTo>
                <a:cubicBezTo>
                  <a:pt x="247961" y="5473331"/>
                  <a:pt x="424164" y="5512608"/>
                  <a:pt x="600716" y="5549555"/>
                </a:cubicBezTo>
                <a:cubicBezTo>
                  <a:pt x="988279" y="5630403"/>
                  <a:pt x="1378133" y="5699330"/>
                  <a:pt x="1769512" y="5759811"/>
                </a:cubicBezTo>
                <a:cubicBezTo>
                  <a:pt x="2052426" y="5803406"/>
                  <a:pt x="2335725" y="5843519"/>
                  <a:pt x="2613554" y="5876802"/>
                </a:cubicBezTo>
                <a:cubicBezTo>
                  <a:pt x="2605544" y="5879410"/>
                  <a:pt x="2594611" y="5869350"/>
                  <a:pt x="2581134" y="5866867"/>
                </a:cubicBezTo>
                <a:cubicBezTo>
                  <a:pt x="2087178" y="5774877"/>
                  <a:pt x="1597684" y="5663937"/>
                  <a:pt x="1112635" y="5534031"/>
                </a:cubicBezTo>
                <a:cubicBezTo>
                  <a:pt x="880453" y="5471934"/>
                  <a:pt x="649713" y="5405428"/>
                  <a:pt x="420412" y="5334514"/>
                </a:cubicBezTo>
                <a:lnTo>
                  <a:pt x="0" y="5195539"/>
                </a:lnTo>
                <a:lnTo>
                  <a:pt x="60" y="5105401"/>
                </a:lnTo>
                <a:lnTo>
                  <a:pt x="0" y="5105401"/>
                </a:lnTo>
                <a:lnTo>
                  <a:pt x="0" y="1"/>
                </a:lnTo>
                <a:lnTo>
                  <a:pt x="9834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1" descr="9780571238590: Carhullan Army">
            <a:extLst>
              <a:ext uri="{FF2B5EF4-FFF2-40B4-BE49-F238E27FC236}">
                <a16:creationId xmlns:a16="http://schemas.microsoft.com/office/drawing/2014/main" id="{1440A57A-44D2-C70D-BB5A-602EB660F4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90538"/>
            <a:ext cx="1477963" cy="20462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McLean Plays: 1: Julie Allardyce; Blackden; Rug Comes to Shuv; One Sure Thing; I'd Rather Go Blind (Contemporary Dramatists) by [McLean, Duncan]">
            <a:extLst>
              <a:ext uri="{FF2B5EF4-FFF2-40B4-BE49-F238E27FC236}">
                <a16:creationId xmlns:a16="http://schemas.microsoft.com/office/drawing/2014/main" id="{6EE2152B-144D-FC7D-2426-09726B5C5A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616200"/>
            <a:ext cx="1477963" cy="23034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390B3AB6-A4B8-1E4E-E428-7AF2AA96E3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1242" y="638175"/>
            <a:ext cx="3100420" cy="408622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eat &amp; Light">
            <a:hlinkClick r:id="rId5"/>
            <a:extLst>
              <a:ext uri="{FF2B5EF4-FFF2-40B4-BE49-F238E27FC236}">
                <a16:creationId xmlns:a16="http://schemas.microsoft.com/office/drawing/2014/main" id="{6522D2B0-49B5-CFF6-949D-3EF17C26E4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38" y="2701925"/>
            <a:ext cx="1617663" cy="221773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5" descr="mage result for the dark bride restrepo">
            <a:hlinkClick r:id="rId7"/>
            <a:extLst>
              <a:ext uri="{FF2B5EF4-FFF2-40B4-BE49-F238E27FC236}">
                <a16:creationId xmlns:a16="http://schemas.microsoft.com/office/drawing/2014/main" id="{81CD3E92-95DF-160F-B894-72BEA81FE4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2890" y="490539"/>
            <a:ext cx="1338977" cy="213471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Sea State: SHORTLISTED FOR THE GORDON BURN PRIZE : Lasley, Tabitha:  Amazon.co.uk: Books">
            <a:extLst>
              <a:ext uri="{FF2B5EF4-FFF2-40B4-BE49-F238E27FC236}">
                <a16:creationId xmlns:a16="http://schemas.microsoft.com/office/drawing/2014/main" id="{E781F846-5650-DAB2-F524-8B81439D18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475" y="490538"/>
            <a:ext cx="2741613" cy="442912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7" descr="mage result for linda hogan mean spirit form">
            <a:hlinkClick r:id="rId10"/>
            <a:extLst>
              <a:ext uri="{FF2B5EF4-FFF2-40B4-BE49-F238E27FC236}">
                <a16:creationId xmlns:a16="http://schemas.microsoft.com/office/drawing/2014/main" id="{39A949CE-C113-6D8F-91F4-90837724DD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1463" y="490538"/>
            <a:ext cx="2725738" cy="442912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99962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AE88485B-5CCD-444D-949D-C9BDD6FD2A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7213" y="778391"/>
            <a:ext cx="3646745" cy="5420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B298CB0-3BD3-1E4E-9E07-F21D6F45B747}"/>
              </a:ext>
            </a:extLst>
          </p:cNvPr>
          <p:cNvSpPr txBox="1"/>
          <p:nvPr/>
        </p:nvSpPr>
        <p:spPr>
          <a:xfrm>
            <a:off x="6103088" y="1509823"/>
            <a:ext cx="2344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(dir. </a:t>
            </a:r>
            <a:r>
              <a:rPr lang="en-US" dirty="0">
                <a:hlinkClick r:id="rId3"/>
              </a:rPr>
              <a:t>Ridley Scott, 1991</a:t>
            </a:r>
            <a:r>
              <a:rPr lang="en-US" dirty="0"/>
              <a:t>)</a:t>
            </a:r>
          </a:p>
        </p:txBody>
      </p:sp>
      <p:pic>
        <p:nvPicPr>
          <p:cNvPr id="8196" name="Picture 4" descr="Review: Thelma &amp; Louise - Slant Magazine">
            <a:extLst>
              <a:ext uri="{FF2B5EF4-FFF2-40B4-BE49-F238E27FC236}">
                <a16:creationId xmlns:a16="http://schemas.microsoft.com/office/drawing/2014/main" id="{13018BAC-4B33-8C43-A125-C2FFE6E549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3692" y="2542930"/>
            <a:ext cx="5271095" cy="3162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91498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C65DD4F5-A95F-E8D5-CF1E-72772551DA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2892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5F9CFCE6-877F-4858-B8BD-2C52CA8AFB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D56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8213F8A0-12AE-4514-8372-0DD766EC28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56866" y="480060"/>
            <a:ext cx="5458122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029C322-E307-7643-84A0-45914926F0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1035" y="1396324"/>
            <a:ext cx="5129784" cy="4065352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9EFF17D4-9A8C-4CE5-B096-D8CCD44004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5458121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Thousands show support for President Trump during Flag Day parades - YouTube">
            <a:extLst>
              <a:ext uri="{FF2B5EF4-FFF2-40B4-BE49-F238E27FC236}">
                <a16:creationId xmlns:a16="http://schemas.microsoft.com/office/drawing/2014/main" id="{255B9B76-6BC6-6A40-B781-3D84079B19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1180" y="1986248"/>
            <a:ext cx="5129784" cy="2885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59009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AF8C8B51-0FF7-D649-80DA-CDAE45D7B5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64" y="337871"/>
            <a:ext cx="5492616" cy="2170551"/>
          </a:xfrm>
          <a:prstGeom prst="rect">
            <a:avLst/>
          </a:prstGeom>
        </p:spPr>
      </p:pic>
      <p:pic>
        <p:nvPicPr>
          <p:cNvPr id="5" name="Picture 4" descr="A picture containing text, newspaper, screenshot, document&#10;&#10;Description automatically generated">
            <a:extLst>
              <a:ext uri="{FF2B5EF4-FFF2-40B4-BE49-F238E27FC236}">
                <a16:creationId xmlns:a16="http://schemas.microsoft.com/office/drawing/2014/main" id="{488A7A93-BC33-5D43-89B1-57425CB858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7783" y="627484"/>
            <a:ext cx="5192747" cy="566481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CD7F688-15D1-5949-AF86-4B84530F5504}"/>
              </a:ext>
            </a:extLst>
          </p:cNvPr>
          <p:cNvSpPr txBox="1"/>
          <p:nvPr/>
        </p:nvSpPr>
        <p:spPr>
          <a:xfrm>
            <a:off x="951470" y="3459892"/>
            <a:ext cx="297870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Sheena Wilson, </a:t>
            </a:r>
            <a:r>
              <a:rPr lang="en-US" dirty="0">
                <a:hlinkClick r:id="rId4"/>
              </a:rPr>
              <a:t>Gendering Oil</a:t>
            </a:r>
            <a:endParaRPr lang="en-US" dirty="0"/>
          </a:p>
          <a:p>
            <a:endParaRPr lang="en-US" dirty="0"/>
          </a:p>
          <a:p>
            <a:r>
              <a:rPr lang="en-US" dirty="0">
                <a:hlinkClick r:id="rId5"/>
              </a:rPr>
              <a:t>Chevron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>
                <a:hlinkClick r:id="rId4"/>
              </a:rPr>
              <a:t>Beyond Petroleum </a:t>
            </a:r>
            <a:r>
              <a:rPr lang="en-US" dirty="0"/>
              <a:t>(2005)</a:t>
            </a:r>
          </a:p>
        </p:txBody>
      </p:sp>
    </p:spTree>
    <p:extLst>
      <p:ext uri="{BB962C8B-B14F-4D97-AF65-F5344CB8AC3E}">
        <p14:creationId xmlns:p14="http://schemas.microsoft.com/office/powerpoint/2010/main" val="9521033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hlinkClick r:id="rId2"/>
            <a:extLst>
              <a:ext uri="{FF2B5EF4-FFF2-40B4-BE49-F238E27FC236}">
                <a16:creationId xmlns:a16="http://schemas.microsoft.com/office/drawing/2014/main" id="{2BB591CD-66F5-4C44-A30B-EECF39D19C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50" y="12700"/>
            <a:ext cx="11849100" cy="683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07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n older person with white hair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845E130B-0D38-6D6A-A0DC-F2614A2EF5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467" y="1138936"/>
            <a:ext cx="10905066" cy="4580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878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D4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person sitting at a microphone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CCA71368-5A57-CB1D-0F72-A1A97394A5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4019" y="643467"/>
            <a:ext cx="8603962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886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Nawal El Saadawi: 100 Women of the Year | Time">
            <a:extLst>
              <a:ext uri="{FF2B5EF4-FFF2-40B4-BE49-F238E27FC236}">
                <a16:creationId xmlns:a16="http://schemas.microsoft.com/office/drawing/2014/main" id="{7844C84D-2D75-5243-B496-585BD8E0B4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96" y="0"/>
            <a:ext cx="5143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 picture containing text, person, screenshot&#10;&#10;Description automatically generated">
            <a:extLst>
              <a:ext uri="{FF2B5EF4-FFF2-40B4-BE49-F238E27FC236}">
                <a16:creationId xmlns:a16="http://schemas.microsoft.com/office/drawing/2014/main" id="{A0F6F243-F75A-214E-9D9D-76B3CC844C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5058" y="469557"/>
            <a:ext cx="5707193" cy="5733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214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Nawal el saadawi walking through fire the later years of by Clariola Fenoll  Garcia - issuu">
            <a:extLst>
              <a:ext uri="{FF2B5EF4-FFF2-40B4-BE49-F238E27FC236}">
                <a16:creationId xmlns:a16="http://schemas.microsoft.com/office/drawing/2014/main" id="{20391BE3-2E12-C141-B269-A8C7202411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486" y="381000"/>
            <a:ext cx="39624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8965B2F3-8D7E-8E4B-8216-B417312710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6726" y="199768"/>
            <a:ext cx="4600509" cy="627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7169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3F5B6D4-A376-CC41-B28C-5C7C15347D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016462" y="-1249445"/>
            <a:ext cx="7092778" cy="9591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4190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The Nawal El Saadawi Reader">
            <a:extLst>
              <a:ext uri="{FF2B5EF4-FFF2-40B4-BE49-F238E27FC236}">
                <a16:creationId xmlns:a16="http://schemas.microsoft.com/office/drawing/2014/main" id="{8D7ACDF8-3524-4F4F-8DDD-C4AB08BB17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6675" y="0"/>
            <a:ext cx="4438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39271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yclonopedia: Complicity with Anonymous Materials (Anomaly): Amazon.co.uk:  Negarestani, Reza: 9780980544008: Books">
            <a:extLst>
              <a:ext uri="{FF2B5EF4-FFF2-40B4-BE49-F238E27FC236}">
                <a16:creationId xmlns:a16="http://schemas.microsoft.com/office/drawing/2014/main" id="{F2431D1C-4DCF-4045-A5BF-CC6726F4E3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1450" y="260350"/>
            <a:ext cx="4229100" cy="633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5C75DD1-B7A9-9D41-A421-779490FA0529}"/>
              </a:ext>
            </a:extLst>
          </p:cNvPr>
          <p:cNvSpPr txBox="1"/>
          <p:nvPr/>
        </p:nvSpPr>
        <p:spPr>
          <a:xfrm>
            <a:off x="8896865" y="436193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2008</a:t>
            </a:r>
          </a:p>
        </p:txBody>
      </p:sp>
    </p:spTree>
    <p:extLst>
      <p:ext uri="{BB962C8B-B14F-4D97-AF65-F5344CB8AC3E}">
        <p14:creationId xmlns:p14="http://schemas.microsoft.com/office/powerpoint/2010/main" val="20654832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A Girl Walks Home Alone At Night in Behemoth November 2020 Solicits">
            <a:extLst>
              <a:ext uri="{FF2B5EF4-FFF2-40B4-BE49-F238E27FC236}">
                <a16:creationId xmlns:a16="http://schemas.microsoft.com/office/drawing/2014/main" id="{95AD8B3D-7696-2B45-8406-8857D171BA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5327" y="309833"/>
            <a:ext cx="4858013" cy="6072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A GIRL WALKS HOME ALONE AT NIGHT: The Most Exciting Discovery of the Year |  by Ed Travis | Cinapse">
            <a:extLst>
              <a:ext uri="{FF2B5EF4-FFF2-40B4-BE49-F238E27FC236}">
                <a16:creationId xmlns:a16="http://schemas.microsoft.com/office/drawing/2014/main" id="{AA5F96E2-0D73-9646-8C4F-3923078575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36957" y="1964725"/>
            <a:ext cx="6111575" cy="2582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55773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1238</TotalTime>
  <Words>26</Words>
  <Application>Microsoft Macintosh PowerPoint</Application>
  <PresentationFormat>Widescreen</PresentationFormat>
  <Paragraphs>8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Graeme Macdonald</dc:creator>
  <cp:lastModifiedBy>Macdonald, Graeme</cp:lastModifiedBy>
  <cp:revision>14</cp:revision>
  <dcterms:created xsi:type="dcterms:W3CDTF">2021-03-02T12:06:57Z</dcterms:created>
  <dcterms:modified xsi:type="dcterms:W3CDTF">2024-02-27T10:03:39Z</dcterms:modified>
</cp:coreProperties>
</file>