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349" r:id="rId2"/>
    <p:sldId id="433" r:id="rId3"/>
    <p:sldId id="446" r:id="rId4"/>
    <p:sldId id="273" r:id="rId5"/>
    <p:sldId id="380" r:id="rId6"/>
    <p:sldId id="379" r:id="rId7"/>
    <p:sldId id="266" r:id="rId8"/>
    <p:sldId id="373" r:id="rId9"/>
    <p:sldId id="322" r:id="rId10"/>
    <p:sldId id="434" r:id="rId11"/>
    <p:sldId id="429" r:id="rId12"/>
    <p:sldId id="330" r:id="rId13"/>
    <p:sldId id="267" r:id="rId14"/>
    <p:sldId id="397" r:id="rId15"/>
    <p:sldId id="314" r:id="rId16"/>
    <p:sldId id="338" r:id="rId17"/>
    <p:sldId id="303" r:id="rId18"/>
    <p:sldId id="328" r:id="rId19"/>
    <p:sldId id="276" r:id="rId20"/>
    <p:sldId id="325" r:id="rId21"/>
    <p:sldId id="378" r:id="rId22"/>
    <p:sldId id="411" r:id="rId23"/>
    <p:sldId id="26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197"/>
  </p:normalViewPr>
  <p:slideViewPr>
    <p:cSldViewPr snapToGrid="0">
      <p:cViewPr varScale="1">
        <p:scale>
          <a:sx n="121" d="100"/>
          <a:sy n="121" d="100"/>
        </p:scale>
        <p:origin x="2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AB9B22-F06E-B545-AF04-8E4B84FB8DB7}" type="datetimeFigureOut">
              <a:rPr lang="en-US" smtClean="0"/>
              <a:t>3/12/24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0B4766-8DD8-A043-AC18-7D8174A417AF}" type="slidenum">
              <a:rPr lang="en-US" smtClean="0"/>
              <a:t>‹#›</a:t>
            </a:fld>
            <a:endParaRPr lang="en-US"/>
          </a:p>
        </p:txBody>
      </p:sp>
    </p:spTree>
    <p:extLst>
      <p:ext uri="{BB962C8B-B14F-4D97-AF65-F5344CB8AC3E}">
        <p14:creationId xmlns:p14="http://schemas.microsoft.com/office/powerpoint/2010/main" val="281793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C0C071-457A-3040-B6E9-7084ED601931}" type="slidenum">
              <a:rPr lang="en-US" smtClean="0"/>
              <a:t>1</a:t>
            </a:fld>
            <a:endParaRPr lang="en-US"/>
          </a:p>
        </p:txBody>
      </p:sp>
    </p:spTree>
    <p:extLst>
      <p:ext uri="{BB962C8B-B14F-4D97-AF65-F5344CB8AC3E}">
        <p14:creationId xmlns:p14="http://schemas.microsoft.com/office/powerpoint/2010/main" val="496762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 four flows are all in short supply – oil//milk/water, leading to a large flow of blood – a world of scarcity and neo-primitivism, violence and ritualized gatherings around </a:t>
            </a:r>
            <a:r>
              <a:rPr lang="en-US" dirty="0" err="1"/>
              <a:t>gangsterish</a:t>
            </a:r>
            <a:r>
              <a:rPr lang="en-US" dirty="0"/>
              <a:t> cults, driven by brutal climates and </a:t>
            </a:r>
            <a:r>
              <a:rPr lang="en-US" dirty="0" err="1"/>
              <a:t>agricualtraul</a:t>
            </a:r>
            <a:r>
              <a:rPr lang="en-US" dirty="0"/>
              <a:t> collapse – but eco-apocalyptic registers are complemented by others, such as techno-utopian genres – such as….next slide </a:t>
            </a:r>
          </a:p>
        </p:txBody>
      </p:sp>
      <p:sp>
        <p:nvSpPr>
          <p:cNvPr id="4" name="Slide Number Placeholder 3"/>
          <p:cNvSpPr>
            <a:spLocks noGrp="1"/>
          </p:cNvSpPr>
          <p:nvPr>
            <p:ph type="sldNum" sz="quarter" idx="5"/>
          </p:nvPr>
        </p:nvSpPr>
        <p:spPr/>
        <p:txBody>
          <a:bodyPr/>
          <a:lstStyle/>
          <a:p>
            <a:fld id="{208A0162-BBC3-D94B-8CC6-F65F028CC9B4}" type="slidenum">
              <a:rPr lang="en-US" smtClean="0"/>
              <a:t>8</a:t>
            </a:fld>
            <a:endParaRPr lang="en-US"/>
          </a:p>
        </p:txBody>
      </p:sp>
    </p:spTree>
    <p:extLst>
      <p:ext uri="{BB962C8B-B14F-4D97-AF65-F5344CB8AC3E}">
        <p14:creationId xmlns:p14="http://schemas.microsoft.com/office/powerpoint/2010/main" val="1599640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20</a:t>
            </a:fld>
            <a:endParaRPr lang="en-GB"/>
          </a:p>
        </p:txBody>
      </p:sp>
    </p:spTree>
    <p:extLst>
      <p:ext uri="{BB962C8B-B14F-4D97-AF65-F5344CB8AC3E}">
        <p14:creationId xmlns:p14="http://schemas.microsoft.com/office/powerpoint/2010/main" val="2394445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044C-49EC-43C2-7F6B-38568BEB0CF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80AB37A-84E7-E5B0-B77C-96A8072FB6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B0B09C7-DF32-6C34-1DF8-F52FB1D272C8}"/>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B25DE4F5-4508-6B4D-9D48-3174DEB4A0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18DA80-6430-2C0B-39DE-353014CE7C24}"/>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1328431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F6623-47F7-4065-8B23-225D4128977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8E95769-3914-4B03-F212-B5284D31C30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CF40D26-CCDF-F16E-CF30-A920AD867694}"/>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F35C6C31-C1A9-0387-A519-11290EEDA4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720912-D4CD-BE2C-5A0F-EC44314837BC}"/>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3401391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484AED-5389-D4FF-F7C8-2C9E61AE460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0E16DFD-CC86-2AC1-F552-094F04713C2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BF5CE2-5D80-E0E6-4C95-066D950895D0}"/>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CCE67D10-40A9-30DB-411D-A2929ABEF8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BF8301-F9F4-491F-9FBC-DC15FCBFFD08}"/>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234632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90061" y="1524000"/>
            <a:ext cx="4754880" cy="1162050"/>
          </a:xfrm>
        </p:spPr>
        <p:txBody>
          <a:bodyPr tIns="0" bIns="0" anchor="b"/>
          <a:lstStyle>
            <a:lvl1pPr algn="l">
              <a:lnSpc>
                <a:spcPts val="4600"/>
              </a:lnSpc>
              <a:defRPr sz="4200" b="1"/>
            </a:lvl1pPr>
          </a:lstStyle>
          <a:p>
            <a:r>
              <a:rPr lang="en-GB"/>
              <a:t>Click to edit Master title style</a:t>
            </a:r>
            <a:endParaRPr/>
          </a:p>
        </p:txBody>
      </p:sp>
      <p:sp>
        <p:nvSpPr>
          <p:cNvPr id="4" name="Text Placeholder 3"/>
          <p:cNvSpPr>
            <a:spLocks noGrp="1"/>
          </p:cNvSpPr>
          <p:nvPr>
            <p:ph type="body" sz="half" idx="2"/>
          </p:nvPr>
        </p:nvSpPr>
        <p:spPr>
          <a:xfrm>
            <a:off x="6690059" y="2699983"/>
            <a:ext cx="475488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06B619B-F1A9-4A46-A886-8EEFFF6E7598}" type="datetimeFigureOut">
              <a:rPr lang="en-US" smtClean="0"/>
              <a:t>3/12/24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75F63-934F-884B-A590-F79EF6655E36}" type="slidenum">
              <a:rPr lang="en-US" smtClean="0"/>
              <a:t>‹#›</a:t>
            </a:fld>
            <a:endParaRPr lang="en-US"/>
          </a:p>
        </p:txBody>
      </p:sp>
      <p:grpSp>
        <p:nvGrpSpPr>
          <p:cNvPr id="3" name="Group 7"/>
          <p:cNvGrpSpPr/>
          <p:nvPr/>
        </p:nvGrpSpPr>
        <p:grpSpPr>
          <a:xfrm rot="21421631">
            <a:off x="838705" y="505650"/>
            <a:ext cx="5134567"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2" name="Picture Placeholder 9"/>
          <p:cNvSpPr>
            <a:spLocks noGrp="1"/>
          </p:cNvSpPr>
          <p:nvPr>
            <p:ph type="pic" sz="quarter" idx="14"/>
          </p:nvPr>
        </p:nvSpPr>
        <p:spPr>
          <a:xfrm rot="21421631">
            <a:off x="1078391" y="667561"/>
            <a:ext cx="4624885" cy="5124723"/>
          </a:xfrm>
          <a:solidFill>
            <a:schemeClr val="bg1">
              <a:lumMod val="85000"/>
            </a:schemeClr>
          </a:solidFill>
        </p:spPr>
        <p:txBody>
          <a:bodyPr/>
          <a:lstStyle>
            <a:lvl1pPr>
              <a:buNone/>
              <a:defRPr/>
            </a:lvl1pPr>
          </a:lstStyle>
          <a:p>
            <a:r>
              <a:rPr lang="en-GB"/>
              <a:t>Drag picture to placeholder or click icon to add</a:t>
            </a:r>
            <a:endParaRPr/>
          </a:p>
        </p:txBody>
      </p:sp>
    </p:spTree>
    <p:extLst>
      <p:ext uri="{BB962C8B-B14F-4D97-AF65-F5344CB8AC3E}">
        <p14:creationId xmlns:p14="http://schemas.microsoft.com/office/powerpoint/2010/main" val="3975677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A3595-C24A-26BE-DE82-24A94851F1C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A52FDFD-5DD4-1C1E-E311-4ED3A29AD81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BE037A6-25EC-132C-5DCF-F0C301402F5C}"/>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12715626-5241-982B-539E-D9FAF8782F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816CEC-74EF-17F7-64C6-0A404E4AD7C2}"/>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4243236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BBDBA-D31E-028C-2F15-FD70327FC68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1C00607-DFE6-F34E-C640-4E53473EC5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AA82701-AD6A-7627-33C4-1C8D06A1D883}"/>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8134160A-85C2-7903-6BE6-6771B85F06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E3654-99D2-7E60-8DAB-48B6E874EC48}"/>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2637896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BA067-2E79-8436-95C1-64B25ECF973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6E9A804-2C34-15EE-B4B9-C87BDB4EE8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B4F4551-F9FC-C7EE-5192-373DD329B6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02E4B2C-8670-50C1-686B-4D48D2E25DFF}"/>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6" name="Footer Placeholder 5">
            <a:extLst>
              <a:ext uri="{FF2B5EF4-FFF2-40B4-BE49-F238E27FC236}">
                <a16:creationId xmlns:a16="http://schemas.microsoft.com/office/drawing/2014/main" id="{3D73BB58-E3B6-57BD-E3A2-3F1D8E3457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C0969-C536-1311-CA3B-7412C4E6B383}"/>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682571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57ED6-023E-1A43-06E7-E851DDB287D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1D945FF-8D58-19F9-D0C5-FC70134CC0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9635A0F-C009-A3E2-3EB9-8B11AEB6CF4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77078FE-FBE0-B5AA-0223-7BFF17A4F6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7C9E8E0-1148-D5D1-5F5C-6F167B3B246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3F1ACD9-0250-9B5A-FFE2-F71640B2DBCB}"/>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8" name="Footer Placeholder 7">
            <a:extLst>
              <a:ext uri="{FF2B5EF4-FFF2-40B4-BE49-F238E27FC236}">
                <a16:creationId xmlns:a16="http://schemas.microsoft.com/office/drawing/2014/main" id="{E168906E-5CAB-D17C-B6CA-306BAF468D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14BE7B-2784-AB31-1E70-6F83993F2C94}"/>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348265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2F668-24FE-A33C-915C-64642A51B48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8D0622B-7737-ACC1-1756-F549669CBFA7}"/>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4" name="Footer Placeholder 3">
            <a:extLst>
              <a:ext uri="{FF2B5EF4-FFF2-40B4-BE49-F238E27FC236}">
                <a16:creationId xmlns:a16="http://schemas.microsoft.com/office/drawing/2014/main" id="{318839C1-E15D-7111-BFF5-5D13D75F797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C63CFF-7822-220A-27C0-3916F1860B8E}"/>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3711306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117878-FB63-BCD2-5D8D-A20531E4E6B9}"/>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3" name="Footer Placeholder 2">
            <a:extLst>
              <a:ext uri="{FF2B5EF4-FFF2-40B4-BE49-F238E27FC236}">
                <a16:creationId xmlns:a16="http://schemas.microsoft.com/office/drawing/2014/main" id="{83DFDB0B-1E82-C158-6FB7-8409C66D61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81CE13-EFE8-FC1B-5C13-F323C9DA693F}"/>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3510446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AB8FB-7C1F-7C2B-BBA5-228A4ADC761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372F857-E3B0-7380-60E9-F5E5772FE7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65C4BB3-8246-D1DF-6761-47658163C2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977E18A-8278-7290-DECE-5E189C4B34DD}"/>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6" name="Footer Placeholder 5">
            <a:extLst>
              <a:ext uri="{FF2B5EF4-FFF2-40B4-BE49-F238E27FC236}">
                <a16:creationId xmlns:a16="http://schemas.microsoft.com/office/drawing/2014/main" id="{A18F84E0-E142-CE6A-CCEB-FE9FB13950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8431D8-FB1E-DA55-DFCD-D925B84FD5DC}"/>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71867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EDEDC-9306-B6CF-DB64-1257DDBE98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B32D5E6-1BE5-C1AC-1BC7-BCDCBF1BD7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2B48D2-EB2C-B5E9-2D6A-315AB29AF9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60932B-DDA2-4431-7227-B17F6C8BDE97}"/>
              </a:ext>
            </a:extLst>
          </p:cNvPr>
          <p:cNvSpPr>
            <a:spLocks noGrp="1"/>
          </p:cNvSpPr>
          <p:nvPr>
            <p:ph type="dt" sz="half" idx="10"/>
          </p:nvPr>
        </p:nvSpPr>
        <p:spPr/>
        <p:txBody>
          <a:bodyPr/>
          <a:lstStyle/>
          <a:p>
            <a:fld id="{1353FFE1-74F0-F545-A2A3-CC89F9F24A50}" type="datetimeFigureOut">
              <a:rPr lang="en-US" smtClean="0"/>
              <a:t>3/12/24</a:t>
            </a:fld>
            <a:endParaRPr lang="en-US"/>
          </a:p>
        </p:txBody>
      </p:sp>
      <p:sp>
        <p:nvSpPr>
          <p:cNvPr id="6" name="Footer Placeholder 5">
            <a:extLst>
              <a:ext uri="{FF2B5EF4-FFF2-40B4-BE49-F238E27FC236}">
                <a16:creationId xmlns:a16="http://schemas.microsoft.com/office/drawing/2014/main" id="{7468EFA8-28F3-138E-A839-064CBD2AAC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C24FD4-455C-1C48-480F-436BFBB4C741}"/>
              </a:ext>
            </a:extLst>
          </p:cNvPr>
          <p:cNvSpPr>
            <a:spLocks noGrp="1"/>
          </p:cNvSpPr>
          <p:nvPr>
            <p:ph type="sldNum" sz="quarter" idx="12"/>
          </p:nvPr>
        </p:nvSpPr>
        <p:spPr/>
        <p:txBody>
          <a:bodyPr/>
          <a:lstStyle/>
          <a:p>
            <a:fld id="{6CE6B0BA-F582-0F4D-9CD2-CE2BB817C932}" type="slidenum">
              <a:rPr lang="en-US" smtClean="0"/>
              <a:t>‹#›</a:t>
            </a:fld>
            <a:endParaRPr lang="en-US"/>
          </a:p>
        </p:txBody>
      </p:sp>
    </p:spTree>
    <p:extLst>
      <p:ext uri="{BB962C8B-B14F-4D97-AF65-F5344CB8AC3E}">
        <p14:creationId xmlns:p14="http://schemas.microsoft.com/office/powerpoint/2010/main" val="3166734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D9F6EE-4F4B-31B5-4366-543A64FC3E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CCC7E8B-B5A1-95D4-7ADA-A9473F5A37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0ED1936-72D4-0499-8A8C-BC20B1FAAE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353FFE1-74F0-F545-A2A3-CC89F9F24A50}" type="datetimeFigureOut">
              <a:rPr lang="en-US" smtClean="0"/>
              <a:t>3/12/24</a:t>
            </a:fld>
            <a:endParaRPr lang="en-US"/>
          </a:p>
        </p:txBody>
      </p:sp>
      <p:sp>
        <p:nvSpPr>
          <p:cNvPr id="5" name="Footer Placeholder 4">
            <a:extLst>
              <a:ext uri="{FF2B5EF4-FFF2-40B4-BE49-F238E27FC236}">
                <a16:creationId xmlns:a16="http://schemas.microsoft.com/office/drawing/2014/main" id="{FCEBD7BF-E303-F6EC-10E2-316D46E8BD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DD8F7AA-31DF-1817-EDBC-80C96E9216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CE6B0BA-F582-0F4D-9CD2-CE2BB817C932}" type="slidenum">
              <a:rPr lang="en-US" smtClean="0"/>
              <a:t>‹#›</a:t>
            </a:fld>
            <a:endParaRPr lang="en-US"/>
          </a:p>
        </p:txBody>
      </p:sp>
    </p:spTree>
    <p:extLst>
      <p:ext uri="{BB962C8B-B14F-4D97-AF65-F5344CB8AC3E}">
        <p14:creationId xmlns:p14="http://schemas.microsoft.com/office/powerpoint/2010/main" val="4166423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en.wikipedia.org/wiki/File:Three_Moments_of_an_Explosion_-_Stories_(UK_Cover).jpg" TargetMode="Externa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Ypt0Sl1akIo"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Ypt0Sl1akIo"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ved=2ahUKEwig6K2wh8LaAhVLLcAKHU5pDycQjRx6BAgAEAU&amp;url=https://www.fordhampress.com/9780823273911/fueling-culture&amp;psig=AOvVaw3jgOYpszGPQ3zBb9Ni-cYc&amp;ust=1524080213058937" TargetMode="External"/><Relationship Id="rId2" Type="http://schemas.openxmlformats.org/officeDocument/2006/relationships/image" Target="../media/image12.jp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ky, outdoor&#10;&#10;Description automatically generated">
            <a:extLst>
              <a:ext uri="{FF2B5EF4-FFF2-40B4-BE49-F238E27FC236}">
                <a16:creationId xmlns:a16="http://schemas.microsoft.com/office/drawing/2014/main" id="{B439C8F1-DEE0-FB45-963C-59BF467E139D}"/>
              </a:ext>
            </a:extLst>
          </p:cNvPr>
          <p:cNvPicPr>
            <a:picLocks noChangeAspect="1"/>
          </p:cNvPicPr>
          <p:nvPr/>
        </p:nvPicPr>
        <p:blipFill rotWithShape="1">
          <a:blip r:embed="rId3"/>
          <a:srcRect t="16045"/>
          <a:stretch/>
        </p:blipFill>
        <p:spPr>
          <a:xfrm>
            <a:off x="20" y="210217"/>
            <a:ext cx="12191980" cy="6857990"/>
          </a:xfrm>
          <a:prstGeom prst="rect">
            <a:avLst/>
          </a:prstGeom>
        </p:spPr>
      </p:pic>
      <p:sp>
        <p:nvSpPr>
          <p:cNvPr id="4" name="TextBox 3">
            <a:extLst>
              <a:ext uri="{FF2B5EF4-FFF2-40B4-BE49-F238E27FC236}">
                <a16:creationId xmlns:a16="http://schemas.microsoft.com/office/drawing/2014/main" id="{2A167EDA-D883-9443-98DF-7C8AEA28D677}"/>
              </a:ext>
            </a:extLst>
          </p:cNvPr>
          <p:cNvSpPr txBox="1"/>
          <p:nvPr/>
        </p:nvSpPr>
        <p:spPr>
          <a:xfrm>
            <a:off x="6237514" y="947057"/>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7B00C666-7A5B-6B46-8A52-A6009A2F9533}"/>
              </a:ext>
            </a:extLst>
          </p:cNvPr>
          <p:cNvSpPr txBox="1"/>
          <p:nvPr/>
        </p:nvSpPr>
        <p:spPr>
          <a:xfrm>
            <a:off x="467759" y="1316389"/>
            <a:ext cx="1454244" cy="1477328"/>
          </a:xfrm>
          <a:prstGeom prst="rect">
            <a:avLst/>
          </a:prstGeom>
          <a:noFill/>
        </p:spPr>
        <p:txBody>
          <a:bodyPr wrap="none" rtlCol="0">
            <a:spAutoFit/>
          </a:bodyPr>
          <a:lstStyle/>
          <a:p>
            <a:r>
              <a:rPr lang="en-US" dirty="0" err="1">
                <a:latin typeface="Century Gothic" panose="020B0502020202020204" pitchFamily="34" charset="0"/>
              </a:rPr>
              <a:t>Petrofiction</a:t>
            </a:r>
            <a:br>
              <a:rPr lang="en-US" dirty="0">
                <a:latin typeface="Century Gothic" panose="020B0502020202020204" pitchFamily="34" charset="0"/>
              </a:rPr>
            </a:br>
            <a:br>
              <a:rPr lang="en-US" dirty="0">
                <a:latin typeface="Century Gothic" panose="020B0502020202020204" pitchFamily="34" charset="0"/>
              </a:rPr>
            </a:br>
            <a:br>
              <a:rPr lang="en-US" dirty="0">
                <a:latin typeface="Century Gothic" panose="020B0502020202020204" pitchFamily="34" charset="0"/>
              </a:rPr>
            </a:br>
            <a:endParaRPr lang="en-US" dirty="0"/>
          </a:p>
          <a:p>
            <a:endParaRPr lang="en-US" dirty="0"/>
          </a:p>
        </p:txBody>
      </p:sp>
    </p:spTree>
    <p:extLst>
      <p:ext uri="{BB962C8B-B14F-4D97-AF65-F5344CB8AC3E}">
        <p14:creationId xmlns:p14="http://schemas.microsoft.com/office/powerpoint/2010/main" val="4183323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The Last of Us - Hydroelectric Dam (Tommy's Dam) - YouTube">
            <a:extLst>
              <a:ext uri="{FF2B5EF4-FFF2-40B4-BE49-F238E27FC236}">
                <a16:creationId xmlns:a16="http://schemas.microsoft.com/office/drawing/2014/main" id="{6443ABC7-334A-BB44-BFC0-B7EFF2F6E6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474" r="-2" b="-2"/>
          <a:stretch/>
        </p:blipFill>
        <p:spPr bwMode="auto">
          <a:xfrm>
            <a:off x="261000" y="184572"/>
            <a:ext cx="5674897" cy="301740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The Last of Us: Hydroelectric Dam, Tommy's Dam Walkthrough - The Last of Us  Guide | gamepressure.com">
            <a:extLst>
              <a:ext uri="{FF2B5EF4-FFF2-40B4-BE49-F238E27FC236}">
                <a16:creationId xmlns:a16="http://schemas.microsoft.com/office/drawing/2014/main" id="{A8951B59-1D07-AF46-807A-0DBAD1CE1E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053" r="-2" b="7544"/>
          <a:stretch/>
        </p:blipFill>
        <p:spPr bwMode="auto">
          <a:xfrm>
            <a:off x="261000" y="3373693"/>
            <a:ext cx="5674897" cy="2789954"/>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The Last of Us PS4 Hits Game 0">
            <a:extLst>
              <a:ext uri="{FF2B5EF4-FFF2-40B4-BE49-F238E27FC236}">
                <a16:creationId xmlns:a16="http://schemas.microsoft.com/office/drawing/2014/main" id="{629A9757-97F5-8743-BB72-DC3D45F0979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202" r="25037" b="1"/>
          <a:stretch/>
        </p:blipFill>
        <p:spPr bwMode="auto">
          <a:xfrm>
            <a:off x="6195373" y="321733"/>
            <a:ext cx="5674897" cy="5979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674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Walking Dead (2010)">
            <a:extLst>
              <a:ext uri="{FF2B5EF4-FFF2-40B4-BE49-F238E27FC236}">
                <a16:creationId xmlns:a16="http://schemas.microsoft.com/office/drawing/2014/main" id="{F3DB914C-4A4C-2C4A-87B3-D55C6BD37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850" y="0"/>
            <a:ext cx="102743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474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123" y="229995"/>
            <a:ext cx="7275909" cy="6458235"/>
          </a:xfrm>
          <a:prstGeom prst="rect">
            <a:avLst/>
          </a:prstGeom>
        </p:spPr>
      </p:pic>
    </p:spTree>
    <p:extLst>
      <p:ext uri="{BB962C8B-B14F-4D97-AF65-F5344CB8AC3E}">
        <p14:creationId xmlns:p14="http://schemas.microsoft.com/office/powerpoint/2010/main" val="97511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1" y="-303847"/>
            <a:ext cx="7313613" cy="868362"/>
          </a:xfrm>
        </p:spPr>
        <p:txBody>
          <a:bodyPr/>
          <a:lstStyle/>
          <a:p>
            <a:r>
              <a:rPr lang="en-US" sz="2000" b="1" dirty="0">
                <a:latin typeface="Garamond"/>
                <a:cs typeface="Garamond"/>
              </a:rPr>
              <a:t>Ed </a:t>
            </a:r>
            <a:r>
              <a:rPr lang="en-US" sz="2000" b="1" dirty="0" err="1">
                <a:latin typeface="Garamond"/>
                <a:cs typeface="Garamond"/>
              </a:rPr>
              <a:t>Burtynsky</a:t>
            </a:r>
            <a:r>
              <a:rPr lang="en-US" sz="2000" b="1" dirty="0">
                <a:latin typeface="Garamond"/>
                <a:cs typeface="Garamond"/>
              </a:rPr>
              <a:t>, “Oakville”, from </a:t>
            </a:r>
            <a:r>
              <a:rPr lang="en-US" sz="2000" b="1" i="1" dirty="0">
                <a:latin typeface="Garamond"/>
                <a:cs typeface="Garamond"/>
              </a:rPr>
              <a:t>Oil</a:t>
            </a:r>
            <a:r>
              <a:rPr lang="en-US" sz="2000" b="1" dirty="0">
                <a:latin typeface="Garamond"/>
                <a:cs typeface="Garamond"/>
              </a:rPr>
              <a:t> (2010)</a:t>
            </a:r>
          </a:p>
        </p:txBody>
      </p:sp>
      <p:sp>
        <p:nvSpPr>
          <p:cNvPr id="3" name="Content Placeholder 2"/>
          <p:cNvSpPr>
            <a:spLocks noGrp="1"/>
          </p:cNvSpPr>
          <p:nvPr>
            <p:ph idx="1"/>
          </p:nvPr>
        </p:nvSpPr>
        <p:spPr/>
        <p:txBody>
          <a:bodyPr/>
          <a:lstStyle/>
          <a:p>
            <a:endParaRPr lang="en-US"/>
          </a:p>
        </p:txBody>
      </p:sp>
      <p:pic>
        <p:nvPicPr>
          <p:cNvPr id="4" name="Picture 3" descr="Gmac:Users:gmacd:Desktop:burtynsky_oakville.jpg"/>
          <p:cNvPicPr/>
          <p:nvPr/>
        </p:nvPicPr>
        <p:blipFill>
          <a:blip r:embed="rId2">
            <a:extLst>
              <a:ext uri="{28A0092B-C50C-407E-A947-70E740481C1C}">
                <a14:useLocalDpi xmlns:a14="http://schemas.microsoft.com/office/drawing/2010/main" val="0"/>
              </a:ext>
            </a:extLst>
          </a:blip>
          <a:srcRect/>
          <a:stretch>
            <a:fillRect/>
          </a:stretch>
        </p:blipFill>
        <p:spPr bwMode="auto">
          <a:xfrm>
            <a:off x="3279307" y="282257"/>
            <a:ext cx="5622684" cy="6466942"/>
          </a:xfrm>
          <a:prstGeom prst="rect">
            <a:avLst/>
          </a:prstGeom>
          <a:noFill/>
          <a:ln>
            <a:noFill/>
          </a:ln>
        </p:spPr>
      </p:pic>
    </p:spTree>
    <p:extLst>
      <p:ext uri="{BB962C8B-B14F-4D97-AF65-F5344CB8AC3E}">
        <p14:creationId xmlns:p14="http://schemas.microsoft.com/office/powerpoint/2010/main" val="3999095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arwick University">
            <a:extLst>
              <a:ext uri="{FF2B5EF4-FFF2-40B4-BE49-F238E27FC236}">
                <a16:creationId xmlns:a16="http://schemas.microsoft.com/office/drawing/2014/main" id="{5ED9553D-00E8-824B-A4C1-226C67ECC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05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9614" y="297359"/>
            <a:ext cx="4437993" cy="6256139"/>
          </a:xfrm>
          <a:prstGeom prst="rect">
            <a:avLst/>
          </a:prstGeom>
        </p:spPr>
      </p:pic>
      <p:sp>
        <p:nvSpPr>
          <p:cNvPr id="3" name="TextBox 2"/>
          <p:cNvSpPr txBox="1"/>
          <p:nvPr/>
        </p:nvSpPr>
        <p:spPr>
          <a:xfrm>
            <a:off x="2730064" y="2173671"/>
            <a:ext cx="184731" cy="300082"/>
          </a:xfrm>
          <a:prstGeom prst="rect">
            <a:avLst/>
          </a:prstGeom>
          <a:noFill/>
        </p:spPr>
        <p:txBody>
          <a:bodyPr wrap="none" rtlCol="0">
            <a:spAutoFit/>
          </a:bodyPr>
          <a:lstStyle/>
          <a:p>
            <a:endParaRPr lang="en-US" sz="1350" dirty="0"/>
          </a:p>
        </p:txBody>
      </p:sp>
      <p:sp>
        <p:nvSpPr>
          <p:cNvPr id="4" name="Title 3"/>
          <p:cNvSpPr>
            <a:spLocks noGrp="1"/>
          </p:cNvSpPr>
          <p:nvPr>
            <p:ph type="title"/>
          </p:nvPr>
        </p:nvSpPr>
        <p:spPr/>
        <p:txBody>
          <a:bodyPr/>
          <a:lstStyle/>
          <a:p>
            <a:endParaRPr lang="en-US" dirty="0"/>
          </a:p>
        </p:txBody>
      </p:sp>
      <p:sp>
        <p:nvSpPr>
          <p:cNvPr id="5" name="Picture Placeholder 4"/>
          <p:cNvSpPr>
            <a:spLocks noGrp="1"/>
          </p:cNvSpPr>
          <p:nvPr>
            <p:ph type="pic" idx="4294967295"/>
          </p:nvPr>
        </p:nvSpPr>
        <p:spPr>
          <a:xfrm>
            <a:off x="5411391" y="1597820"/>
            <a:ext cx="4629150" cy="3655219"/>
          </a:xfrm>
          <a:prstGeom prst="rect">
            <a:avLst/>
          </a:prstGeom>
        </p:spPr>
        <p:txBody>
          <a:bodyPr/>
          <a:lstStyle/>
          <a:p>
            <a:endParaRPr lang="en-US"/>
          </a:p>
        </p:txBody>
      </p:sp>
      <p:sp>
        <p:nvSpPr>
          <p:cNvPr id="6" name="Text Placeholder 5"/>
          <p:cNvSpPr>
            <a:spLocks noGrp="1"/>
          </p:cNvSpPr>
          <p:nvPr>
            <p:ph type="body" sz="half" idx="2"/>
          </p:nvPr>
        </p:nvSpPr>
        <p:spPr>
          <a:xfrm rot="21409718">
            <a:off x="2201137" y="916755"/>
            <a:ext cx="2949178" cy="2813915"/>
          </a:xfrm>
        </p:spPr>
        <p:txBody>
          <a:bodyPr>
            <a:normAutofit/>
          </a:bodyPr>
          <a:lstStyle/>
          <a:p>
            <a:r>
              <a:rPr lang="en-GB" sz="1800" dirty="0">
                <a:latin typeface="Baskerville" charset="0"/>
                <a:ea typeface="Baskerville" charset="0"/>
                <a:cs typeface="Baskerville" charset="0"/>
              </a:rPr>
              <a:t>“These were clumsy steps with which it came [</a:t>
            </a:r>
            <a:r>
              <a:rPr lang="is-IS" sz="1800" dirty="0">
                <a:latin typeface="Baskerville" charset="0"/>
                <a:ea typeface="Baskerville" charset="0"/>
                <a:cs typeface="Baskerville" charset="0"/>
              </a:rPr>
              <a:t>…] </a:t>
            </a:r>
            <a:r>
              <a:rPr lang="en-GB" sz="1800" dirty="0">
                <a:latin typeface="Baskerville" charset="0"/>
                <a:ea typeface="Baskerville" charset="0"/>
                <a:cs typeface="Baskerville" charset="0"/>
              </a:rPr>
              <a:t>a few waves-width from the beach it hesitated, [with a] strange ungainliness, it moved like a quadruped skiing”.</a:t>
            </a:r>
            <a:r>
              <a:rPr lang="en-GB" sz="1800" b="1" dirty="0">
                <a:latin typeface="Baskerville" charset="0"/>
                <a:ea typeface="Baskerville" charset="0"/>
                <a:cs typeface="Baskerville" charset="0"/>
              </a:rPr>
              <a:t> </a:t>
            </a:r>
          </a:p>
          <a:p>
            <a:endParaRPr lang="en-GB" sz="1800" b="1" dirty="0">
              <a:latin typeface="Baskerville" charset="0"/>
              <a:ea typeface="Baskerville" charset="0"/>
              <a:cs typeface="Baskerville" charset="0"/>
            </a:endParaRPr>
          </a:p>
          <a:p>
            <a:r>
              <a:rPr lang="en-GB" sz="1800" dirty="0">
                <a:latin typeface="Baskerville" charset="0"/>
                <a:ea typeface="Baskerville" charset="0"/>
                <a:cs typeface="Baskerville" charset="0"/>
              </a:rPr>
              <a:t>“</a:t>
            </a:r>
            <a:r>
              <a:rPr lang="en-GB" sz="1800" dirty="0" err="1">
                <a:latin typeface="Baskerville" charset="0"/>
                <a:ea typeface="Baskerville" charset="0"/>
                <a:cs typeface="Baskerville" charset="0"/>
              </a:rPr>
              <a:t>Covehithe</a:t>
            </a:r>
            <a:r>
              <a:rPr lang="en-GB" sz="1800" dirty="0">
                <a:latin typeface="Baskerville" charset="0"/>
                <a:ea typeface="Baskerville" charset="0"/>
                <a:cs typeface="Baskerville" charset="0"/>
              </a:rPr>
              <a:t>”</a:t>
            </a:r>
            <a:endParaRPr lang="en-US" sz="1800" dirty="0">
              <a:latin typeface="Baskerville" charset="0"/>
              <a:ea typeface="Baskerville" charset="0"/>
              <a:cs typeface="Baskerville" charset="0"/>
            </a:endParaRPr>
          </a:p>
        </p:txBody>
      </p:sp>
    </p:spTree>
    <p:extLst>
      <p:ext uri="{BB962C8B-B14F-4D97-AF65-F5344CB8AC3E}">
        <p14:creationId xmlns:p14="http://schemas.microsoft.com/office/powerpoint/2010/main" val="736945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E3A2BA-3079-BE42-BB12-7F4F895B0374}"/>
              </a:ext>
            </a:extLst>
          </p:cNvPr>
          <p:cNvSpPr/>
          <p:nvPr/>
        </p:nvSpPr>
        <p:spPr>
          <a:xfrm>
            <a:off x="1763317" y="857252"/>
            <a:ext cx="4957763" cy="5078313"/>
          </a:xfrm>
          <a:prstGeom prst="rect">
            <a:avLst/>
          </a:prstGeom>
        </p:spPr>
        <p:txBody>
          <a:bodyPr wrap="square">
            <a:spAutoFit/>
          </a:bodyPr>
          <a:lstStyle/>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It was she who pointed, who first saw something in the sea […] A tower. A steeple of girders. Streaming and rising.</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The girl stood. The metal was twisted. </a:t>
            </a:r>
            <a:r>
              <a:rPr lang="en-US" sz="1350" b="1" dirty="0">
                <a:latin typeface="Baskerville" panose="02020502070401020303" pitchFamily="18" charset="0"/>
                <a:ea typeface="Calibri" panose="020F0502020204030204" pitchFamily="34" charset="0"/>
                <a:cs typeface="Angsana New" panose="02020603050405020304" pitchFamily="18" charset="-34"/>
              </a:rPr>
              <a:t>Off-true and angular</a:t>
            </a:r>
            <a:r>
              <a:rPr lang="en-US" sz="1350" dirty="0">
                <a:latin typeface="Baskerville" panose="02020502070401020303" pitchFamily="18" charset="0"/>
                <a:ea typeface="Calibri" panose="020F0502020204030204" pitchFamily="34" charset="0"/>
                <a:cs typeface="Angsana New" panose="02020603050405020304" pitchFamily="18" charset="-34"/>
              </a:rPr>
              <a:t> like a skew-whiff crane, </a:t>
            </a:r>
            <a:r>
              <a:rPr lang="en-US" sz="1350" b="1" dirty="0">
                <a:latin typeface="Baskerville" panose="02020502070401020303" pitchFamily="18" charset="0"/>
                <a:ea typeface="Calibri" panose="020F0502020204030204" pitchFamily="34" charset="0"/>
                <a:cs typeface="Angsana New" panose="02020603050405020304" pitchFamily="18" charset="-34"/>
              </a:rPr>
              <a:t>resisting collapse</a:t>
            </a:r>
            <a:r>
              <a:rPr lang="en-US" sz="1350" dirty="0">
                <a:latin typeface="Baskerville" panose="02020502070401020303" pitchFamily="18" charset="0"/>
                <a:ea typeface="Calibri" panose="020F0502020204030204" pitchFamily="34" charset="0"/>
                <a:cs typeface="Angsana New" panose="02020603050405020304" pitchFamily="18" charset="-34"/>
              </a:rPr>
              <a:t>. It did not come steadily but lurched, hauling up and landward in huge jerks. After each swaying hesitation; then another move higher and closer.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The lights on the beach went out. Flame ignited at the tower’s tip. Sooty sepia guttering lifted the shaft. The sea at its base spread flat and fell away from suddenly rising intricate blackness, black angled and </a:t>
            </a:r>
            <a:r>
              <a:rPr lang="en-US" sz="1350" b="1" dirty="0" err="1">
                <a:latin typeface="Baskerville" panose="02020502070401020303" pitchFamily="18" charset="0"/>
                <a:ea typeface="Calibri" panose="020F0502020204030204" pitchFamily="34" charset="0"/>
                <a:cs typeface="Angsana New" panose="02020603050405020304" pitchFamily="18" charset="-34"/>
              </a:rPr>
              <a:t>extrusioned</a:t>
            </a:r>
            <a:r>
              <a:rPr lang="en-US" sz="1350" b="1" dirty="0">
                <a:latin typeface="Baskerville" panose="02020502070401020303" pitchFamily="18" charset="0"/>
                <a:ea typeface="Calibri" panose="020F0502020204030204" pitchFamily="34" charset="0"/>
                <a:cs typeface="Angsana New" panose="02020603050405020304" pitchFamily="18" charset="-34"/>
              </a:rPr>
              <a:t>. As if a quarried wedge of the seabed itself had come up to look.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The </a:t>
            </a:r>
            <a:r>
              <a:rPr lang="en-US" sz="1350" dirty="0" err="1">
                <a:latin typeface="Baskerville" panose="02020502070401020303" pitchFamily="18" charset="0"/>
                <a:ea typeface="Calibri" panose="020F0502020204030204" pitchFamily="34" charset="0"/>
                <a:cs typeface="Angsana New" panose="02020603050405020304" pitchFamily="18" charset="-34"/>
              </a:rPr>
              <a:t>towerwork</a:t>
            </a:r>
            <a:r>
              <a:rPr lang="en-US" sz="1350" dirty="0">
                <a:latin typeface="Baskerville" panose="02020502070401020303" pitchFamily="18" charset="0"/>
                <a:ea typeface="Calibri" panose="020F0502020204030204" pitchFamily="34" charset="0"/>
                <a:cs typeface="Angsana New" panose="02020603050405020304" pitchFamily="18" charset="-34"/>
              </a:rPr>
              <a:t> was on a platform. </a:t>
            </a:r>
            <a:r>
              <a:rPr lang="en-US" sz="1350" b="1" dirty="0">
                <a:latin typeface="Baskerville" panose="02020502070401020303" pitchFamily="18" charset="0"/>
                <a:ea typeface="Calibri" panose="020F0502020204030204" pitchFamily="34" charset="0"/>
                <a:cs typeface="Angsana New" panose="02020603050405020304" pitchFamily="18" charset="-34"/>
              </a:rPr>
              <a:t>In the glow of the thing’s own flame they saw edificial flanks, the concrete and rust of them, the iron of the pylon barnacled, shaggy with benthic growth now lank gelatinous bunting</a:t>
            </a:r>
            <a:r>
              <a:rPr lang="en-US" sz="1350" dirty="0">
                <a:latin typeface="Baskerville" panose="02020502070401020303" pitchFamily="18" charset="0"/>
                <a:ea typeface="Calibri" panose="020F0502020204030204" pitchFamily="34" charset="0"/>
                <a:cs typeface="Angsana New" panose="02020603050405020304" pitchFamily="18" charset="-34"/>
              </a:rPr>
              <a:t>.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 </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It was coming at the </a:t>
            </a:r>
            <a:r>
              <a:rPr lang="en-US" sz="1350" dirty="0" err="1">
                <a:latin typeface="Baskerville" panose="02020502070401020303" pitchFamily="18" charset="0"/>
                <a:ea typeface="Calibri" panose="020F0502020204030204" pitchFamily="34" charset="0"/>
                <a:cs typeface="Angsana New" panose="02020603050405020304" pitchFamily="18" charset="-34"/>
              </a:rPr>
              <a:t>Covehithe</a:t>
            </a:r>
            <a:r>
              <a:rPr lang="en-US" sz="1350" dirty="0">
                <a:latin typeface="Baskerville" panose="02020502070401020303" pitchFamily="18" charset="0"/>
                <a:ea typeface="Calibri" panose="020F0502020204030204" pitchFamily="34" charset="0"/>
                <a:cs typeface="Angsana New" panose="02020603050405020304" pitchFamily="18" charset="-34"/>
              </a:rPr>
              <a:t> cliff. Under its strains and excrescences were more </a:t>
            </a:r>
            <a:r>
              <a:rPr lang="en-US" sz="1350" b="1" dirty="0">
                <a:latin typeface="Baskerville" panose="02020502070401020303" pitchFamily="18" charset="0"/>
                <a:ea typeface="Calibri" panose="020F0502020204030204" pitchFamily="34" charset="0"/>
                <a:cs typeface="Angsana New" panose="02020603050405020304" pitchFamily="18" charset="-34"/>
              </a:rPr>
              <a:t>regular markings</a:t>
            </a:r>
            <a:r>
              <a:rPr lang="en-US" sz="1350" dirty="0">
                <a:latin typeface="Baskerville" panose="02020502070401020303" pitchFamily="18" charset="0"/>
                <a:ea typeface="Calibri" panose="020F0502020204030204" pitchFamily="34" charset="0"/>
                <a:cs typeface="Angsana New" panose="02020603050405020304" pitchFamily="18" charset="-34"/>
              </a:rPr>
              <a:t>, </a:t>
            </a:r>
            <a:r>
              <a:rPr lang="en-US" sz="1350" dirty="0" err="1">
                <a:latin typeface="Baskerville" panose="02020502070401020303" pitchFamily="18" charset="0"/>
                <a:ea typeface="Calibri" panose="020F0502020204030204" pitchFamily="34" charset="0"/>
                <a:cs typeface="Angsana New" panose="02020603050405020304" pitchFamily="18" charset="-34"/>
              </a:rPr>
              <a:t>stencilled</a:t>
            </a:r>
            <a:r>
              <a:rPr lang="en-US" sz="1350" dirty="0">
                <a:latin typeface="Baskerville" panose="02020502070401020303" pitchFamily="18" charset="0"/>
                <a:ea typeface="Calibri" panose="020F0502020204030204" pitchFamily="34" charset="0"/>
                <a:cs typeface="Angsana New" panose="02020603050405020304" pitchFamily="18" charset="-34"/>
              </a:rPr>
              <a:t> warnings. </a:t>
            </a:r>
            <a:r>
              <a:rPr lang="en-US" sz="1350" b="1" dirty="0">
                <a:latin typeface="Baskerville" panose="02020502070401020303" pitchFamily="18" charset="0"/>
                <a:ea typeface="Calibri" panose="020F0502020204030204" pitchFamily="34" charset="0"/>
                <a:cs typeface="Angsana New" panose="02020603050405020304" pitchFamily="18" charset="-34"/>
              </a:rPr>
              <a:t>Paint remnants: an encircled H</a:t>
            </a:r>
            <a:r>
              <a:rPr lang="en-US" sz="1350" dirty="0">
                <a:latin typeface="Baskerville" panose="02020502070401020303" pitchFamily="18" charset="0"/>
                <a:ea typeface="Calibri" panose="020F0502020204030204" pitchFamily="34" charset="0"/>
                <a:cs typeface="Angsana New" panose="02020603050405020304" pitchFamily="18" charset="-34"/>
              </a:rPr>
              <a:t>.</a:t>
            </a:r>
            <a:endParaRPr lang="en-GB" sz="1350" dirty="0">
              <a:latin typeface="Calibri" panose="020F0502020204030204" pitchFamily="34" charset="0"/>
              <a:ea typeface="Calibri" panose="020F0502020204030204" pitchFamily="34" charset="0"/>
              <a:cs typeface="Times New Roman" panose="02020603050405020304" pitchFamily="18" charset="0"/>
            </a:endParaRPr>
          </a:p>
          <a:p>
            <a:pPr marL="342900"/>
            <a:r>
              <a:rPr lang="en-US" sz="1350" dirty="0">
                <a:latin typeface="Baskerville" panose="02020502070401020303" pitchFamily="18" charset="0"/>
                <a:ea typeface="Calibri" panose="020F0502020204030204" pitchFamily="34" charset="0"/>
                <a:cs typeface="Angsana New" panose="02020603050405020304" pitchFamily="18" charset="-34"/>
              </a:rPr>
              <a:t>China </a:t>
            </a:r>
            <a:r>
              <a:rPr lang="en-US" sz="1350" dirty="0" err="1">
                <a:latin typeface="Baskerville" panose="02020502070401020303" pitchFamily="18" charset="0"/>
                <a:ea typeface="Calibri" panose="020F0502020204030204" pitchFamily="34" charset="0"/>
                <a:cs typeface="Angsana New" panose="02020603050405020304" pitchFamily="18" charset="-34"/>
              </a:rPr>
              <a:t>Miéville</a:t>
            </a:r>
            <a:r>
              <a:rPr lang="en-US" sz="1350" dirty="0">
                <a:latin typeface="Baskerville" panose="02020502070401020303" pitchFamily="18" charset="0"/>
                <a:ea typeface="Calibri" panose="020F0502020204030204" pitchFamily="34" charset="0"/>
                <a:cs typeface="Angsana New" panose="02020603050405020304" pitchFamily="18" charset="-34"/>
              </a:rPr>
              <a:t>, “</a:t>
            </a:r>
            <a:r>
              <a:rPr lang="en-US" sz="1350" dirty="0" err="1">
                <a:latin typeface="Baskerville" panose="02020502070401020303" pitchFamily="18" charset="0"/>
                <a:ea typeface="Calibri" panose="020F0502020204030204" pitchFamily="34" charset="0"/>
                <a:cs typeface="Angsana New" panose="02020603050405020304" pitchFamily="18" charset="-34"/>
              </a:rPr>
              <a:t>Covehithe</a:t>
            </a:r>
            <a:r>
              <a:rPr lang="en-US" sz="1350" dirty="0">
                <a:latin typeface="Baskerville" panose="02020502070401020303" pitchFamily="18" charset="0"/>
                <a:ea typeface="Calibri" panose="020F0502020204030204" pitchFamily="34" charset="0"/>
                <a:cs typeface="Angsana New" panose="02020603050405020304" pitchFamily="18" charset="-34"/>
              </a:rPr>
              <a:t>” (2011)</a:t>
            </a:r>
            <a:endParaRPr lang="en-GB" sz="135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descr="Three Moments of an Explosion - Stories (UK Cover).jpg">
            <a:hlinkClick r:id="rId2"/>
            <a:extLst>
              <a:ext uri="{FF2B5EF4-FFF2-40B4-BE49-F238E27FC236}">
                <a16:creationId xmlns:a16="http://schemas.microsoft.com/office/drawing/2014/main" id="{EA5BE78B-1898-0242-AE8D-026D7F8983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938214"/>
            <a:ext cx="2095500" cy="3267075"/>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https://fastly-io.guim.co.uk/img/static/sys-images/Arts/Arts_/Pictures/2015/7/27/1437994915385/China-Mieville--009.jpg?w=700&amp;q=55&amp;auto=format&amp;usm=12&amp;fit=max&amp;s=e24edb4e68e465cd880a06301dc8744d">
            <a:extLst>
              <a:ext uri="{FF2B5EF4-FFF2-40B4-BE49-F238E27FC236}">
                <a16:creationId xmlns:a16="http://schemas.microsoft.com/office/drawing/2014/main" id="{52E8AAE1-F659-454E-9687-80513EF059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6" y="4348001"/>
            <a:ext cx="2607469" cy="156448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38173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915" y="340945"/>
            <a:ext cx="8105801" cy="6494086"/>
          </a:xfrm>
          <a:prstGeom prst="rect">
            <a:avLst/>
          </a:prstGeom>
        </p:spPr>
        <p:txBody>
          <a:bodyPr wrap="square">
            <a:spAutoFit/>
          </a:bodyPr>
          <a:lstStyle/>
          <a:p>
            <a:r>
              <a:rPr lang="en-US" sz="2800" dirty="0">
                <a:latin typeface="Baskerville"/>
                <a:cs typeface="Baskerville"/>
              </a:rPr>
              <a:t>We continue to indulge in the fiction that energy surplus, an unrepeatable historical event, will define daily life on into the future, without major change or crisis. The </a:t>
            </a:r>
            <a:r>
              <a:rPr lang="en-US" sz="2800" b="1" dirty="0">
                <a:latin typeface="Baskerville"/>
                <a:cs typeface="Baskerville"/>
              </a:rPr>
              <a:t>fiction of surplus in which we subsist </a:t>
            </a:r>
            <a:r>
              <a:rPr lang="en-US" sz="2800" dirty="0">
                <a:latin typeface="Baskerville"/>
                <a:cs typeface="Baskerville"/>
              </a:rPr>
              <a:t>shapes not only the belief that there will always be plenty of energy to go around but also the complementary idea that easy access to energy plays (at best) a secondary role in history by comparison with human intellect and the adventure of progress; it is not just energy that constitutes a limit but also our present understanding of its social role and significance. </a:t>
            </a:r>
          </a:p>
          <a:p>
            <a:endParaRPr lang="en-GB" sz="2800" dirty="0">
              <a:latin typeface="Garamond"/>
              <a:cs typeface="Garamond"/>
            </a:endParaRPr>
          </a:p>
          <a:p>
            <a:r>
              <a:rPr lang="en-GB" sz="2800" dirty="0" err="1">
                <a:latin typeface="Garamond"/>
                <a:cs typeface="Garamond"/>
              </a:rPr>
              <a:t>Imre</a:t>
            </a:r>
            <a:r>
              <a:rPr lang="en-GB" sz="2800" dirty="0">
                <a:latin typeface="Garamond"/>
                <a:cs typeface="Garamond"/>
              </a:rPr>
              <a:t> </a:t>
            </a:r>
            <a:r>
              <a:rPr lang="en-GB" sz="2800" dirty="0" err="1">
                <a:latin typeface="Garamond"/>
                <a:cs typeface="Garamond"/>
              </a:rPr>
              <a:t>Szeman</a:t>
            </a:r>
            <a:r>
              <a:rPr lang="en-GB" sz="2800" dirty="0">
                <a:latin typeface="Garamond"/>
                <a:cs typeface="Garamond"/>
              </a:rPr>
              <a:t>, “Literature and Energy Futures</a:t>
            </a:r>
            <a:r>
              <a:rPr lang="en-GB" sz="2800" dirty="0">
                <a:latin typeface="Baskerville"/>
                <a:cs typeface="Baskerville"/>
              </a:rPr>
              <a:t>”, PMLA 126.2 (2011): 323–5. </a:t>
            </a:r>
          </a:p>
          <a:p>
            <a:endParaRPr lang="en-GB" sz="2400" dirty="0">
              <a:latin typeface="Garamond"/>
              <a:cs typeface="Garamond"/>
            </a:endParaRPr>
          </a:p>
        </p:txBody>
      </p:sp>
    </p:spTree>
    <p:extLst>
      <p:ext uri="{BB962C8B-B14F-4D97-AF65-F5344CB8AC3E}">
        <p14:creationId xmlns:p14="http://schemas.microsoft.com/office/powerpoint/2010/main" val="1316595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81001"/>
            <a:ext cx="9144000" cy="6093619"/>
          </a:xfrm>
          <a:prstGeom prst="rect">
            <a:avLst/>
          </a:prstGeom>
        </p:spPr>
      </p:pic>
    </p:spTree>
    <p:extLst>
      <p:ext uri="{BB962C8B-B14F-4D97-AF65-F5344CB8AC3E}">
        <p14:creationId xmlns:p14="http://schemas.microsoft.com/office/powerpoint/2010/main" val="4007688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9701" y="266441"/>
            <a:ext cx="7969682" cy="6357633"/>
          </a:xfrm>
          <a:prstGeom prst="rect">
            <a:avLst/>
          </a:prstGeom>
        </p:spPr>
      </p:pic>
    </p:spTree>
    <p:extLst>
      <p:ext uri="{BB962C8B-B14F-4D97-AF65-F5344CB8AC3E}">
        <p14:creationId xmlns:p14="http://schemas.microsoft.com/office/powerpoint/2010/main" val="3742333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m.media-amazon.com/images/I/91tOaX+sozL._AC_SL1500_.jpg">
            <a:extLst>
              <a:ext uri="{FF2B5EF4-FFF2-40B4-BE49-F238E27FC236}">
                <a16:creationId xmlns:a16="http://schemas.microsoft.com/office/drawing/2014/main" id="{F5FC7AE8-83DE-0B4B-BB57-DF01A939A56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533401"/>
            <a:ext cx="4169663" cy="579119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3"/>
            <a:extLst>
              <a:ext uri="{FF2B5EF4-FFF2-40B4-BE49-F238E27FC236}">
                <a16:creationId xmlns:a16="http://schemas.microsoft.com/office/drawing/2014/main" id="{BC08F5C6-DD4F-9944-BD33-72C758D28C84}"/>
              </a:ext>
            </a:extLst>
          </p:cNvPr>
          <p:cNvPicPr>
            <a:picLocks noChangeAspect="1"/>
          </p:cNvPicPr>
          <p:nvPr/>
        </p:nvPicPr>
        <p:blipFill>
          <a:blip r:embed="rId4"/>
          <a:stretch>
            <a:fillRect/>
          </a:stretch>
        </p:blipFill>
        <p:spPr>
          <a:xfrm>
            <a:off x="4976029" y="1720924"/>
            <a:ext cx="6731338" cy="3416152"/>
          </a:xfrm>
          <a:prstGeom prst="rect">
            <a:avLst/>
          </a:prstGeom>
        </p:spPr>
      </p:pic>
    </p:spTree>
    <p:extLst>
      <p:ext uri="{BB962C8B-B14F-4D97-AF65-F5344CB8AC3E}">
        <p14:creationId xmlns:p14="http://schemas.microsoft.com/office/powerpoint/2010/main" val="1449720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Cali 1.jpeg"/>
          <p:cNvPicPr>
            <a:picLocks noChangeAspect="1"/>
          </p:cNvPicPr>
          <p:nvPr/>
        </p:nvPicPr>
        <p:blipFill>
          <a:blip r:embed="rId3"/>
          <a:stretch>
            <a:fillRect/>
          </a:stretch>
        </p:blipFill>
        <p:spPr>
          <a:xfrm>
            <a:off x="1524000" y="-1"/>
            <a:ext cx="9144000" cy="7320624"/>
          </a:xfrm>
          <a:prstGeom prst="rect">
            <a:avLst/>
          </a:prstGeom>
        </p:spPr>
      </p:pic>
    </p:spTree>
    <p:extLst>
      <p:ext uri="{BB962C8B-B14F-4D97-AF65-F5344CB8AC3E}">
        <p14:creationId xmlns:p14="http://schemas.microsoft.com/office/powerpoint/2010/main" val="3916879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ss, sky, outdoor, traveling&#10;&#10;Description automatically generated">
            <a:extLst>
              <a:ext uri="{FF2B5EF4-FFF2-40B4-BE49-F238E27FC236}">
                <a16:creationId xmlns:a16="http://schemas.microsoft.com/office/drawing/2014/main" id="{73CF7BB7-4FAB-4045-9EA5-0DCF1E3BC763}"/>
              </a:ext>
            </a:extLst>
          </p:cNvPr>
          <p:cNvPicPr>
            <a:picLocks noChangeAspect="1"/>
          </p:cNvPicPr>
          <p:nvPr/>
        </p:nvPicPr>
        <p:blipFill rotWithShape="1">
          <a:blip r:embed="rId2"/>
          <a:srcRect t="15746"/>
          <a:stretch/>
        </p:blipFill>
        <p:spPr>
          <a:xfrm>
            <a:off x="20" y="1282"/>
            <a:ext cx="12191980" cy="6856718"/>
          </a:xfrm>
          <a:prstGeom prst="rect">
            <a:avLst/>
          </a:prstGeom>
        </p:spPr>
      </p:pic>
    </p:spTree>
    <p:extLst>
      <p:ext uri="{BB962C8B-B14F-4D97-AF65-F5344CB8AC3E}">
        <p14:creationId xmlns:p14="http://schemas.microsoft.com/office/powerpoint/2010/main" val="3275978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A94E-3095-7E4A-B10F-0671FE23B4F2}"/>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A3560122-1A61-D940-B7AD-07DE62B46F9D}"/>
              </a:ext>
            </a:extLst>
          </p:cNvPr>
          <p:cNvSpPr>
            <a:spLocks noGrp="1"/>
          </p:cNvSpPr>
          <p:nvPr>
            <p:ph type="subTitle" idx="1"/>
          </p:nvPr>
        </p:nvSpPr>
        <p:spPr>
          <a:xfrm>
            <a:off x="6368142" y="3429000"/>
            <a:ext cx="8871857" cy="1655762"/>
          </a:xfrm>
        </p:spPr>
        <p:txBody>
          <a:bodyPr/>
          <a:lstStyle/>
          <a:p>
            <a:r>
              <a:rPr lang="en-US" dirty="0">
                <a:latin typeface="Athelas" panose="02000503000000020003" pitchFamily="2" charset="77"/>
              </a:rPr>
              <a:t>Hayao Miyazaki</a:t>
            </a:r>
          </a:p>
          <a:p>
            <a:r>
              <a:rPr lang="en-US" i="1" dirty="0">
                <a:latin typeface="Athelas" panose="02000503000000020003" pitchFamily="2" charset="77"/>
              </a:rPr>
              <a:t>Howl’s Moving Castle</a:t>
            </a:r>
          </a:p>
          <a:p>
            <a:r>
              <a:rPr lang="en-US" dirty="0">
                <a:latin typeface="Athelas" panose="02000503000000020003" pitchFamily="2" charset="77"/>
              </a:rPr>
              <a:t>(2003)</a:t>
            </a:r>
          </a:p>
        </p:txBody>
      </p:sp>
      <p:pic>
        <p:nvPicPr>
          <p:cNvPr id="1026" name="Picture 2" descr="Howl&amp;#39;s Moving Castle by Diana Wynne Jones – fantastical fun, fantastically  human | Diana Wynne Jones | The Guardian">
            <a:extLst>
              <a:ext uri="{FF2B5EF4-FFF2-40B4-BE49-F238E27FC236}">
                <a16:creationId xmlns:a16="http://schemas.microsoft.com/office/drawing/2014/main" id="{BA806928-8E35-EC4C-8B8F-D6E3B37C4B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0587"/>
            <a:ext cx="9370540" cy="5622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465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email">
            <a:extLst>
              <a:ext uri="{28A0092B-C50C-407E-A947-70E740481C1C}">
                <a14:useLocalDpi xmlns:a14="http://schemas.microsoft.com/office/drawing/2010/main"/>
              </a:ext>
            </a:extLst>
          </a:blip>
          <a:srcRect l="-39462" r="-39462"/>
          <a:stretch>
            <a:fillRect/>
          </a:stretch>
        </p:blipFill>
        <p:spPr>
          <a:xfrm>
            <a:off x="-1243584" y="104426"/>
            <a:ext cx="15487650" cy="6409323"/>
          </a:xfrm>
        </p:spPr>
      </p:pic>
      <p:sp>
        <p:nvSpPr>
          <p:cNvPr id="5" name="Rectangle 4"/>
          <p:cNvSpPr/>
          <p:nvPr/>
        </p:nvSpPr>
        <p:spPr>
          <a:xfrm>
            <a:off x="271714" y="3124421"/>
            <a:ext cx="1765227" cy="646331"/>
          </a:xfrm>
          <a:prstGeom prst="rect">
            <a:avLst/>
          </a:prstGeom>
        </p:spPr>
        <p:txBody>
          <a:bodyPr wrap="none">
            <a:spAutoFit/>
          </a:bodyPr>
          <a:lstStyle/>
          <a:p>
            <a:r>
              <a:rPr lang="en-US" dirty="0"/>
              <a:t>Ade Adesina, </a:t>
            </a:r>
          </a:p>
          <a:p>
            <a:r>
              <a:rPr lang="en-US" dirty="0"/>
              <a:t>“Hope” (Linocut)</a:t>
            </a:r>
          </a:p>
        </p:txBody>
      </p:sp>
    </p:spTree>
    <p:extLst>
      <p:ext uri="{BB962C8B-B14F-4D97-AF65-F5344CB8AC3E}">
        <p14:creationId xmlns:p14="http://schemas.microsoft.com/office/powerpoint/2010/main" val="890898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9BA5D7EE-598A-5F47-9AD6-D868D96B1ED7}"/>
              </a:ext>
            </a:extLst>
          </p:cNvPr>
          <p:cNvPicPr>
            <a:picLocks noChangeAspect="1"/>
          </p:cNvPicPr>
          <p:nvPr/>
        </p:nvPicPr>
        <p:blipFill rotWithShape="1">
          <a:blip r:embed="rId3"/>
          <a:srcRect l="9761"/>
          <a:stretch/>
        </p:blipFill>
        <p:spPr>
          <a:xfrm>
            <a:off x="20" y="1282"/>
            <a:ext cx="12191980" cy="6856718"/>
          </a:xfrm>
          <a:prstGeom prst="rect">
            <a:avLst/>
          </a:prstGeom>
        </p:spPr>
      </p:pic>
    </p:spTree>
    <p:extLst>
      <p:ext uri="{BB962C8B-B14F-4D97-AF65-F5344CB8AC3E}">
        <p14:creationId xmlns:p14="http://schemas.microsoft.com/office/powerpoint/2010/main" val="2692535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37540" y="311117"/>
            <a:ext cx="7920281" cy="6318224"/>
          </a:xfrm>
          <a:prstGeom prst="rect">
            <a:avLst/>
          </a:prstGeom>
        </p:spPr>
      </p:pic>
      <p:pic>
        <p:nvPicPr>
          <p:cNvPr id="2050" name="Picture 2" descr="Down in the Forth Valley: Where Ineos and Grangemouth dominate the local  economy - Business Insider">
            <a:extLst>
              <a:ext uri="{FF2B5EF4-FFF2-40B4-BE49-F238E27FC236}">
                <a16:creationId xmlns:a16="http://schemas.microsoft.com/office/drawing/2014/main" id="{CCB723F0-91B5-F849-B033-9B0566469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76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256C1A8B-7E9E-D746-AC14-A08E3F05029E}"/>
              </a:ext>
            </a:extLst>
          </p:cNvPr>
          <p:cNvPicPr>
            <a:picLocks noChangeAspect="1"/>
          </p:cNvPicPr>
          <p:nvPr/>
        </p:nvPicPr>
        <p:blipFill>
          <a:blip r:embed="rId2"/>
          <a:stretch>
            <a:fillRect/>
          </a:stretch>
        </p:blipFill>
        <p:spPr>
          <a:xfrm>
            <a:off x="6477515" y="0"/>
            <a:ext cx="5143500" cy="6858000"/>
          </a:xfrm>
          <a:prstGeom prst="rect">
            <a:avLst/>
          </a:prstGeom>
        </p:spPr>
      </p:pic>
      <p:pic>
        <p:nvPicPr>
          <p:cNvPr id="1026" name="Picture 2">
            <a:extLst>
              <a:ext uri="{FF2B5EF4-FFF2-40B4-BE49-F238E27FC236}">
                <a16:creationId xmlns:a16="http://schemas.microsoft.com/office/drawing/2014/main" id="{9918604E-F28F-5B49-928C-1F2CED6697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711" y="260350"/>
            <a:ext cx="4140200" cy="633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385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7C498C-24F9-0E42-B217-9EA59A164325}"/>
              </a:ext>
            </a:extLst>
          </p:cNvPr>
          <p:cNvPicPr>
            <a:picLocks noChangeAspect="1"/>
          </p:cNvPicPr>
          <p:nvPr/>
        </p:nvPicPr>
        <p:blipFill>
          <a:blip r:embed="rId2"/>
          <a:stretch>
            <a:fillRect/>
          </a:stretch>
        </p:blipFill>
        <p:spPr>
          <a:xfrm>
            <a:off x="4038600" y="228600"/>
            <a:ext cx="4114800" cy="6400800"/>
          </a:xfrm>
          <a:prstGeom prst="rect">
            <a:avLst/>
          </a:prstGeom>
        </p:spPr>
      </p:pic>
      <p:pic>
        <p:nvPicPr>
          <p:cNvPr id="3" name="Picture 2">
            <a:extLst>
              <a:ext uri="{FF2B5EF4-FFF2-40B4-BE49-F238E27FC236}">
                <a16:creationId xmlns:a16="http://schemas.microsoft.com/office/drawing/2014/main" id="{A3E8D7B0-599F-AD49-8865-79D0E7D4D914}"/>
              </a:ext>
            </a:extLst>
          </p:cNvPr>
          <p:cNvPicPr>
            <a:picLocks noChangeAspect="1"/>
          </p:cNvPicPr>
          <p:nvPr/>
        </p:nvPicPr>
        <p:blipFill>
          <a:blip r:embed="rId3"/>
          <a:stretch>
            <a:fillRect/>
          </a:stretch>
        </p:blipFill>
        <p:spPr>
          <a:xfrm>
            <a:off x="7079974" y="228600"/>
            <a:ext cx="4114800" cy="6400800"/>
          </a:xfrm>
          <a:prstGeom prst="rect">
            <a:avLst/>
          </a:prstGeom>
        </p:spPr>
      </p:pic>
      <p:pic>
        <p:nvPicPr>
          <p:cNvPr id="4" name="Content Placeholder 4">
            <a:extLst>
              <a:ext uri="{FF2B5EF4-FFF2-40B4-BE49-F238E27FC236}">
                <a16:creationId xmlns:a16="http://schemas.microsoft.com/office/drawing/2014/main" id="{207364F5-E105-5543-9AF3-80F411E417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252" y="748695"/>
            <a:ext cx="3425763" cy="5360609"/>
          </a:xfrm>
          <a:prstGeom prst="rect">
            <a:avLst/>
          </a:prstGeom>
        </p:spPr>
      </p:pic>
    </p:spTree>
    <p:extLst>
      <p:ext uri="{BB962C8B-B14F-4D97-AF65-F5344CB8AC3E}">
        <p14:creationId xmlns:p14="http://schemas.microsoft.com/office/powerpoint/2010/main" val="3873727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915" y="340945"/>
            <a:ext cx="8105801" cy="4154984"/>
          </a:xfrm>
          <a:prstGeom prst="rect">
            <a:avLst/>
          </a:prstGeom>
        </p:spPr>
        <p:txBody>
          <a:bodyPr wrap="square">
            <a:spAutoFit/>
          </a:bodyPr>
          <a:lstStyle/>
          <a:p>
            <a:r>
              <a:rPr lang="en-GB" sz="2400" dirty="0">
                <a:latin typeface="Garamond"/>
                <a:cs typeface="Garamond"/>
              </a:rPr>
              <a:t>What makes speculating about energy futures productive is that it highlights all the more powerfully the political fantasies in which literature currently indulges.</a:t>
            </a:r>
          </a:p>
          <a:p>
            <a:r>
              <a:rPr lang="en-GB" sz="2400" dirty="0">
                <a:latin typeface="Garamond"/>
                <a:cs typeface="Garamond"/>
              </a:rPr>
              <a:t>	What if after energy surplus comes deficit? </a:t>
            </a:r>
            <a:r>
              <a:rPr lang="en-GB" sz="2400" b="1" dirty="0">
                <a:latin typeface="Garamond"/>
                <a:cs typeface="Garamond"/>
              </a:rPr>
              <a:t>How might literature respond to a future of less rather than more? </a:t>
            </a:r>
          </a:p>
          <a:p>
            <a:r>
              <a:rPr lang="en-GB" sz="2400" dirty="0">
                <a:latin typeface="Garamond"/>
                <a:cs typeface="Garamond"/>
              </a:rPr>
              <a:t>We can only speculate, for even in the genre that deals with the future – science fiction – there are strikingly few examples of cultures of less…lack of energy is found only in </a:t>
            </a:r>
            <a:r>
              <a:rPr lang="en-GB" sz="2400" dirty="0" err="1">
                <a:latin typeface="Garamond"/>
                <a:cs typeface="Garamond"/>
              </a:rPr>
              <a:t>postapocalyptic</a:t>
            </a:r>
            <a:r>
              <a:rPr lang="en-GB" sz="2400" dirty="0">
                <a:latin typeface="Garamond"/>
                <a:cs typeface="Garamond"/>
              </a:rPr>
              <a:t> scenarios – cautionary tales about where our fiction of surplus might lead.</a:t>
            </a:r>
          </a:p>
          <a:p>
            <a:r>
              <a:rPr lang="en-GB" sz="2400" dirty="0" err="1">
                <a:latin typeface="Garamond"/>
                <a:cs typeface="Garamond"/>
              </a:rPr>
              <a:t>Imre</a:t>
            </a:r>
            <a:r>
              <a:rPr lang="en-GB" sz="2400" dirty="0">
                <a:latin typeface="Garamond"/>
                <a:cs typeface="Garamond"/>
              </a:rPr>
              <a:t> </a:t>
            </a:r>
            <a:r>
              <a:rPr lang="en-GB" sz="2400" dirty="0" err="1">
                <a:latin typeface="Garamond"/>
                <a:cs typeface="Garamond"/>
              </a:rPr>
              <a:t>Szeman</a:t>
            </a:r>
            <a:r>
              <a:rPr lang="en-GB" sz="2400" dirty="0">
                <a:latin typeface="Garamond"/>
                <a:cs typeface="Garamond"/>
              </a:rPr>
              <a:t>, “Literature and Energy Futures”, PMLA</a:t>
            </a:r>
          </a:p>
        </p:txBody>
      </p:sp>
    </p:spTree>
    <p:extLst>
      <p:ext uri="{BB962C8B-B14F-4D97-AF65-F5344CB8AC3E}">
        <p14:creationId xmlns:p14="http://schemas.microsoft.com/office/powerpoint/2010/main" val="618900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15730"/>
          <a:stretch/>
        </p:blipFill>
        <p:spPr>
          <a:xfrm>
            <a:off x="20" y="10"/>
            <a:ext cx="12191980" cy="6857990"/>
          </a:xfrm>
          <a:prstGeom prst="rect">
            <a:avLst/>
          </a:prstGeom>
        </p:spPr>
      </p:pic>
    </p:spTree>
    <p:extLst>
      <p:ext uri="{BB962C8B-B14F-4D97-AF65-F5344CB8AC3E}">
        <p14:creationId xmlns:p14="http://schemas.microsoft.com/office/powerpoint/2010/main" val="692429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306293" y="513675"/>
            <a:ext cx="2275154" cy="3434336"/>
          </a:xfrm>
        </p:spPr>
      </p:pic>
      <p:sp>
        <p:nvSpPr>
          <p:cNvPr id="3" name="TextBox 2"/>
          <p:cNvSpPr txBox="1"/>
          <p:nvPr/>
        </p:nvSpPr>
        <p:spPr>
          <a:xfrm>
            <a:off x="306293" y="4191032"/>
            <a:ext cx="3857147" cy="2462213"/>
          </a:xfrm>
          <a:prstGeom prst="rect">
            <a:avLst/>
          </a:prstGeom>
          <a:noFill/>
        </p:spPr>
        <p:txBody>
          <a:bodyPr wrap="square" rtlCol="0">
            <a:spAutoFit/>
          </a:bodyPr>
          <a:lstStyle/>
          <a:p>
            <a:r>
              <a:rPr lang="en-US" sz="1400" i="1" dirty="0">
                <a:latin typeface="Century Gothic" panose="020B0502020202020204" pitchFamily="34" charset="0"/>
              </a:rPr>
              <a:t>Energy Humanities </a:t>
            </a:r>
            <a:r>
              <a:rPr lang="en-US" sz="1400" dirty="0">
                <a:latin typeface="Century Gothic" panose="020B0502020202020204" pitchFamily="34" charset="0"/>
              </a:rPr>
              <a:t>scholars wish to shed light on the fuel apparatus of modernity, </a:t>
            </a:r>
          </a:p>
          <a:p>
            <a:r>
              <a:rPr lang="en-US" sz="1400" dirty="0">
                <a:latin typeface="Century Gothic" panose="020B0502020202020204" pitchFamily="34" charset="0"/>
              </a:rPr>
              <a:t>which is all too often invisible or subterranean, but which pumps and seeps into the groundwaters of politics, cultures, institutions, and knowledge in unexpected ways. Moreover energy humanities aspires to provide a speculative </a:t>
            </a:r>
          </a:p>
          <a:p>
            <a:r>
              <a:rPr lang="en-US" sz="1400" dirty="0">
                <a:latin typeface="Century Gothic" panose="020B0502020202020204" pitchFamily="34" charset="0"/>
              </a:rPr>
              <a:t>impulse as well as a critical diagnostics. Boyer &amp; Szeman, 2017. </a:t>
            </a:r>
          </a:p>
        </p:txBody>
      </p:sp>
      <p:pic>
        <p:nvPicPr>
          <p:cNvPr id="1026" name="Picture 2" descr="Image result for fueling culture">
            <a:hlinkClick r:id="rId3"/>
            <a:extLst>
              <a:ext uri="{FF2B5EF4-FFF2-40B4-BE49-F238E27FC236}">
                <a16:creationId xmlns:a16="http://schemas.microsoft.com/office/drawing/2014/main" id="{CAA4286B-CC83-5841-A6A6-E5DBAC09DA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9457" y="365125"/>
            <a:ext cx="3013734" cy="443486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329153F-5225-2D47-A514-BD07515FB406}"/>
              </a:ext>
            </a:extLst>
          </p:cNvPr>
          <p:cNvSpPr txBox="1"/>
          <p:nvPr/>
        </p:nvSpPr>
        <p:spPr>
          <a:xfrm>
            <a:off x="8210144" y="5206694"/>
            <a:ext cx="3897549" cy="1169551"/>
          </a:xfrm>
          <a:prstGeom prst="rect">
            <a:avLst/>
          </a:prstGeom>
          <a:noFill/>
        </p:spPr>
        <p:txBody>
          <a:bodyPr wrap="square" rtlCol="0">
            <a:spAutoFit/>
          </a:bodyPr>
          <a:lstStyle/>
          <a:p>
            <a:r>
              <a:rPr lang="en-US" sz="1400" dirty="0">
                <a:latin typeface="Century Gothic" panose="020B0502020202020204" pitchFamily="34" charset="0"/>
              </a:rPr>
              <a:t>…to gain critical purchase not only on the pressure that energy exerts on culture but also the pressure that culture exerts on energy regimes.  Jennifer Wenzel,</a:t>
            </a:r>
          </a:p>
          <a:p>
            <a:r>
              <a:rPr lang="en-US" sz="1400" dirty="0">
                <a:latin typeface="Century Gothic" panose="020B0502020202020204" pitchFamily="34" charset="0"/>
              </a:rPr>
              <a:t> ‘Introduction’ to Fueling Culture, 2017. </a:t>
            </a:r>
          </a:p>
        </p:txBody>
      </p:sp>
      <p:pic>
        <p:nvPicPr>
          <p:cNvPr id="14" name="Picture 13" descr="A boat in the water&#10;&#10;Description automatically generated">
            <a:extLst>
              <a:ext uri="{FF2B5EF4-FFF2-40B4-BE49-F238E27FC236}">
                <a16:creationId xmlns:a16="http://schemas.microsoft.com/office/drawing/2014/main" id="{F1C660F8-0CEA-9C4A-8311-BFD76D4AE6C8}"/>
              </a:ext>
            </a:extLst>
          </p:cNvPr>
          <p:cNvPicPr>
            <a:picLocks noChangeAspect="1"/>
          </p:cNvPicPr>
          <p:nvPr/>
        </p:nvPicPr>
        <p:blipFill>
          <a:blip r:embed="rId5"/>
          <a:stretch>
            <a:fillRect/>
          </a:stretch>
        </p:blipFill>
        <p:spPr>
          <a:xfrm>
            <a:off x="4656911" y="513675"/>
            <a:ext cx="2480553" cy="3773653"/>
          </a:xfrm>
          <a:prstGeom prst="rect">
            <a:avLst/>
          </a:prstGeom>
        </p:spPr>
      </p:pic>
    </p:spTree>
    <p:extLst>
      <p:ext uri="{BB962C8B-B14F-4D97-AF65-F5344CB8AC3E}">
        <p14:creationId xmlns:p14="http://schemas.microsoft.com/office/powerpoint/2010/main" val="33020305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TotalTime>
  <Words>687</Words>
  <Application>Microsoft Macintosh PowerPoint</Application>
  <PresentationFormat>Widescreen</PresentationFormat>
  <Paragraphs>36</Paragraphs>
  <Slides>23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Aptos</vt:lpstr>
      <vt:lpstr>Aptos Display</vt:lpstr>
      <vt:lpstr>Arial</vt:lpstr>
      <vt:lpstr>Athelas</vt:lpstr>
      <vt:lpstr>Baskerville</vt:lpstr>
      <vt:lpstr>Calibri</vt:lpstr>
      <vt:lpstr>Century Gothic</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 Burtynsky, “Oakville”, from Oil (2010)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1</cp:revision>
  <dcterms:created xsi:type="dcterms:W3CDTF">2024-03-12T10:40:35Z</dcterms:created>
  <dcterms:modified xsi:type="dcterms:W3CDTF">2024-03-12T10:55:30Z</dcterms:modified>
</cp:coreProperties>
</file>