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366" r:id="rId6"/>
    <p:sldId id="364" r:id="rId7"/>
    <p:sldId id="372" r:id="rId8"/>
    <p:sldId id="367" r:id="rId9"/>
    <p:sldId id="370" r:id="rId10"/>
    <p:sldId id="371" r:id="rId11"/>
    <p:sldId id="273" r:id="rId12"/>
    <p:sldId id="263" r:id="rId13"/>
    <p:sldId id="262" r:id="rId14"/>
    <p:sldId id="261" r:id="rId15"/>
    <p:sldId id="260" r:id="rId16"/>
    <p:sldId id="264" r:id="rId17"/>
    <p:sldId id="26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snapToGrid="0">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25393B-0722-164E-91BA-3C1976C4AD16}" type="datetimeFigureOut">
              <a:rPr lang="en-US" smtClean="0"/>
              <a:t>1/23/24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88868D-FF53-4F4F-B864-A7B343CAA9CA}" type="slidenum">
              <a:rPr lang="en-US" smtClean="0"/>
              <a:t>‹#›</a:t>
            </a:fld>
            <a:endParaRPr lang="en-US"/>
          </a:p>
        </p:txBody>
      </p:sp>
    </p:spTree>
    <p:extLst>
      <p:ext uri="{BB962C8B-B14F-4D97-AF65-F5344CB8AC3E}">
        <p14:creationId xmlns:p14="http://schemas.microsoft.com/office/powerpoint/2010/main" val="3298367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1D7E24-9E91-49FB-AF83-1A4802A31FFF}" type="slidenum">
              <a:rPr lang="en-GB" smtClean="0"/>
              <a:t>6</a:t>
            </a:fld>
            <a:endParaRPr lang="en-GB"/>
          </a:p>
        </p:txBody>
      </p:sp>
    </p:spTree>
    <p:extLst>
      <p:ext uri="{BB962C8B-B14F-4D97-AF65-F5344CB8AC3E}">
        <p14:creationId xmlns:p14="http://schemas.microsoft.com/office/powerpoint/2010/main" val="105283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1D7E24-9E91-49FB-AF83-1A4802A31FFF}" type="slidenum">
              <a:rPr lang="en-GB" smtClean="0"/>
              <a:t>10</a:t>
            </a:fld>
            <a:endParaRPr lang="en-GB"/>
          </a:p>
        </p:txBody>
      </p:sp>
    </p:spTree>
    <p:extLst>
      <p:ext uri="{BB962C8B-B14F-4D97-AF65-F5344CB8AC3E}">
        <p14:creationId xmlns:p14="http://schemas.microsoft.com/office/powerpoint/2010/main" val="1301462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6A014-6653-4377-9418-C29D92B57EB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1D6BE3C-A978-DCDA-46C5-761EDD6815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F95D199-05E3-C154-5120-0AA1291FFD3E}"/>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5" name="Footer Placeholder 4">
            <a:extLst>
              <a:ext uri="{FF2B5EF4-FFF2-40B4-BE49-F238E27FC236}">
                <a16:creationId xmlns:a16="http://schemas.microsoft.com/office/drawing/2014/main" id="{FEBF6EE2-F7A1-CF1F-C6FA-66A77F579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24F9F4-EA9B-D197-C1D5-766CC0592C3E}"/>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882049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AB29C-CDCF-9670-E061-EA353997EAA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E8CBE7A-4708-404D-F215-E96878D09F0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DE0D009-87E7-3A1E-676A-08276FF59149}"/>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5" name="Footer Placeholder 4">
            <a:extLst>
              <a:ext uri="{FF2B5EF4-FFF2-40B4-BE49-F238E27FC236}">
                <a16:creationId xmlns:a16="http://schemas.microsoft.com/office/drawing/2014/main" id="{38C7A586-EADD-F4BA-8B8B-6AEFEF949A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AF33E4-7CE8-057A-35C1-A8C407874AC7}"/>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2033378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5C59E3-7E27-136C-9E44-804DD9043CB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276CD5A-256A-0A15-C2B7-3C60D9479FC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4C81F4B-6A61-F3CA-DF8D-A19D0F461DC1}"/>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5" name="Footer Placeholder 4">
            <a:extLst>
              <a:ext uri="{FF2B5EF4-FFF2-40B4-BE49-F238E27FC236}">
                <a16:creationId xmlns:a16="http://schemas.microsoft.com/office/drawing/2014/main" id="{4EC35382-3562-2E11-24F2-E2F005C0FD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6D36B-E1B0-621B-355B-B78E44BD39DC}"/>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3607468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E6402-44FD-B7D7-C07D-D3628E822AA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2270088-B32B-2717-2433-21ABD229B6B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E234F27-D591-FF14-B35E-B300AA373021}"/>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5" name="Footer Placeholder 4">
            <a:extLst>
              <a:ext uri="{FF2B5EF4-FFF2-40B4-BE49-F238E27FC236}">
                <a16:creationId xmlns:a16="http://schemas.microsoft.com/office/drawing/2014/main" id="{8A3DDF0A-9CBB-3583-5BE3-34685818CE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067C5F-F2ED-7B9E-497C-C4243243255D}"/>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2955963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01BA5-19B0-ABE5-BE17-34BAB5F475A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5EE68A9-DC64-5B19-2B29-15C82ABDE2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BA6CA20-00DE-5A0B-32B0-6DB703D16A70}"/>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5" name="Footer Placeholder 4">
            <a:extLst>
              <a:ext uri="{FF2B5EF4-FFF2-40B4-BE49-F238E27FC236}">
                <a16:creationId xmlns:a16="http://schemas.microsoft.com/office/drawing/2014/main" id="{00565527-6A0E-682A-3A13-529D6D88EA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87DBD9-D362-C11E-AC1B-93DA5B22D2E1}"/>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3070699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E3359-0344-FFDE-F62B-38D56A0386F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775F627-DF06-6AE1-5EAE-1AD4D05F734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CF5C100-7D7B-1F7D-0A7E-263CAE8E431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54B4C42-6F06-AC05-4CB1-1C95E35F62D7}"/>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6" name="Footer Placeholder 5">
            <a:extLst>
              <a:ext uri="{FF2B5EF4-FFF2-40B4-BE49-F238E27FC236}">
                <a16:creationId xmlns:a16="http://schemas.microsoft.com/office/drawing/2014/main" id="{51EF38F8-DA8C-D0E1-0C76-0DF720A7DC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057484-8357-40F9-00C7-6DAF1888D15F}"/>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1737408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83884-10E2-E750-6660-A868822926A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FA014EF-148B-02BE-B8D3-745FE46639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57B0C51-D4E9-2D22-2C84-9EE64A373EE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EA0EB66-9FFB-BF88-5061-E1D55E6650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0AFAF6D-6E84-29CA-3833-6AC88D29DC7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94056B7-D03B-5EF7-5E14-F5F36A9305C1}"/>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8" name="Footer Placeholder 7">
            <a:extLst>
              <a:ext uri="{FF2B5EF4-FFF2-40B4-BE49-F238E27FC236}">
                <a16:creationId xmlns:a16="http://schemas.microsoft.com/office/drawing/2014/main" id="{0552B0AC-8A35-B645-C54F-3F3B8F7468F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365D7B-28C4-6571-5429-7804CF295ECB}"/>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417919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5E393-DA46-79C5-B132-AA21358074D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509583D-4DB6-F9DA-DB38-4F706140E2A0}"/>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4" name="Footer Placeholder 3">
            <a:extLst>
              <a:ext uri="{FF2B5EF4-FFF2-40B4-BE49-F238E27FC236}">
                <a16:creationId xmlns:a16="http://schemas.microsoft.com/office/drawing/2014/main" id="{0B56722D-9158-20FA-A73D-EEB09D48AE6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F147E2-E43F-F6EA-D1B0-8B195667B421}"/>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3588126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B91A76-66AA-D097-1305-D34A73A69DD2}"/>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3" name="Footer Placeholder 2">
            <a:extLst>
              <a:ext uri="{FF2B5EF4-FFF2-40B4-BE49-F238E27FC236}">
                <a16:creationId xmlns:a16="http://schemas.microsoft.com/office/drawing/2014/main" id="{21F8CFF5-9678-EC8D-09B8-658AEDC8BF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CEEE0D8-28A2-43D0-3089-66A5413F2B87}"/>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1766485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1AEBB-8369-5A74-5495-4441949B2F8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138873A-2787-5C08-9F6B-0A94EC0440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7C4C8C4-A72B-56D9-2543-F062901149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103C569-57CE-FD8F-CC5A-E6B86138D282}"/>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6" name="Footer Placeholder 5">
            <a:extLst>
              <a:ext uri="{FF2B5EF4-FFF2-40B4-BE49-F238E27FC236}">
                <a16:creationId xmlns:a16="http://schemas.microsoft.com/office/drawing/2014/main" id="{D1DD1D2E-F3EB-5A57-4BC8-43C8D5FF15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8774F3-3DD8-2916-B687-AE599E98DBB0}"/>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2137825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C0E4A-738E-F8E6-C4EE-15E863C71FC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D178803-05B5-98A3-6F00-7D7DAE0AD0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AB7962B-3C18-4A1B-1808-423F33A9A6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DF2D03B-277A-88BC-AC89-E67D6D27960A}"/>
              </a:ext>
            </a:extLst>
          </p:cNvPr>
          <p:cNvSpPr>
            <a:spLocks noGrp="1"/>
          </p:cNvSpPr>
          <p:nvPr>
            <p:ph type="dt" sz="half" idx="10"/>
          </p:nvPr>
        </p:nvSpPr>
        <p:spPr/>
        <p:txBody>
          <a:bodyPr/>
          <a:lstStyle/>
          <a:p>
            <a:fld id="{4F570E86-9833-BF41-85C1-E2A49F5674F8}" type="datetimeFigureOut">
              <a:rPr lang="en-US" smtClean="0"/>
              <a:t>1/23/24</a:t>
            </a:fld>
            <a:endParaRPr lang="en-US"/>
          </a:p>
        </p:txBody>
      </p:sp>
      <p:sp>
        <p:nvSpPr>
          <p:cNvPr id="6" name="Footer Placeholder 5">
            <a:extLst>
              <a:ext uri="{FF2B5EF4-FFF2-40B4-BE49-F238E27FC236}">
                <a16:creationId xmlns:a16="http://schemas.microsoft.com/office/drawing/2014/main" id="{05691A7B-058E-B034-ECBE-FCA237C7C7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F99E5F-1864-52BF-4B2E-9A3BE573CFA4}"/>
              </a:ext>
            </a:extLst>
          </p:cNvPr>
          <p:cNvSpPr>
            <a:spLocks noGrp="1"/>
          </p:cNvSpPr>
          <p:nvPr>
            <p:ph type="sldNum" sz="quarter" idx="12"/>
          </p:nvPr>
        </p:nvSpPr>
        <p:spPr/>
        <p:txBody>
          <a:bodyPr/>
          <a:lstStyle/>
          <a:p>
            <a:fld id="{85A61954-C9CB-F144-B886-52B650FBE9F1}" type="slidenum">
              <a:rPr lang="en-US" smtClean="0"/>
              <a:t>‹#›</a:t>
            </a:fld>
            <a:endParaRPr lang="en-US"/>
          </a:p>
        </p:txBody>
      </p:sp>
    </p:spTree>
    <p:extLst>
      <p:ext uri="{BB962C8B-B14F-4D97-AF65-F5344CB8AC3E}">
        <p14:creationId xmlns:p14="http://schemas.microsoft.com/office/powerpoint/2010/main" val="2906025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D471FE-F67C-585A-59D1-1970502D29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38C4BC9-D039-314F-09A5-AB144E1C8B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39EDD12-981C-D1C6-B958-49CA6811BE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570E86-9833-BF41-85C1-E2A49F5674F8}" type="datetimeFigureOut">
              <a:rPr lang="en-US" smtClean="0"/>
              <a:t>1/23/24</a:t>
            </a:fld>
            <a:endParaRPr lang="en-US"/>
          </a:p>
        </p:txBody>
      </p:sp>
      <p:sp>
        <p:nvSpPr>
          <p:cNvPr id="5" name="Footer Placeholder 4">
            <a:extLst>
              <a:ext uri="{FF2B5EF4-FFF2-40B4-BE49-F238E27FC236}">
                <a16:creationId xmlns:a16="http://schemas.microsoft.com/office/drawing/2014/main" id="{1CA05253-7150-E2F2-2CB7-B7243535BB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9724E1D-0142-7909-4E09-7465923C19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A61954-C9CB-F144-B886-52B650FBE9F1}" type="slidenum">
              <a:rPr lang="en-US" smtClean="0"/>
              <a:t>‹#›</a:t>
            </a:fld>
            <a:endParaRPr lang="en-US"/>
          </a:p>
        </p:txBody>
      </p:sp>
    </p:spTree>
    <p:extLst>
      <p:ext uri="{BB962C8B-B14F-4D97-AF65-F5344CB8AC3E}">
        <p14:creationId xmlns:p14="http://schemas.microsoft.com/office/powerpoint/2010/main" val="3691877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youtube.com/watch?v=jLo-JAnfR78"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www.youtube.com/watch?v=1B-L4xLWaUQ"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theclimatepod.libsyn.com/upton-sinclairs-oil-new-edition-w-professor-michael-tondre"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A689F7B6-551A-2DD6-69E6-F5370A632E5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541378" y="643467"/>
            <a:ext cx="3495843" cy="557106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CA2F8256-C535-D87A-8E77-92ACAA62E05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080960" y="643467"/>
            <a:ext cx="3643477" cy="557106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8E08510-4850-6D5A-4E2F-EA80F9BA48EA}"/>
              </a:ext>
            </a:extLst>
          </p:cNvPr>
          <p:cNvSpPr txBox="1"/>
          <p:nvPr/>
        </p:nvSpPr>
        <p:spPr>
          <a:xfrm>
            <a:off x="5700713" y="2671763"/>
            <a:ext cx="859531" cy="369332"/>
          </a:xfrm>
          <a:prstGeom prst="rect">
            <a:avLst/>
          </a:prstGeom>
          <a:noFill/>
        </p:spPr>
        <p:txBody>
          <a:bodyPr wrap="none" rtlCol="0">
            <a:spAutoFit/>
          </a:bodyPr>
          <a:lstStyle/>
          <a:p>
            <a:r>
              <a:rPr lang="en-US" dirty="0"/>
              <a:t>1926/7</a:t>
            </a:r>
          </a:p>
        </p:txBody>
      </p:sp>
    </p:spTree>
    <p:extLst>
      <p:ext uri="{BB962C8B-B14F-4D97-AF65-F5344CB8AC3E}">
        <p14:creationId xmlns:p14="http://schemas.microsoft.com/office/powerpoint/2010/main" val="2042149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rtynsky trucks 5.jpeg"/>
          <p:cNvPicPr>
            <a:picLocks noChangeAspect="1"/>
          </p:cNvPicPr>
          <p:nvPr/>
        </p:nvPicPr>
        <p:blipFill>
          <a:blip r:embed="rId3"/>
          <a:stretch>
            <a:fillRect/>
          </a:stretch>
        </p:blipFill>
        <p:spPr>
          <a:xfrm>
            <a:off x="1524000" y="-1"/>
            <a:ext cx="9144000" cy="7277466"/>
          </a:xfrm>
          <a:prstGeom prst="rect">
            <a:avLst/>
          </a:prstGeom>
        </p:spPr>
      </p:pic>
    </p:spTree>
    <p:extLst>
      <p:ext uri="{BB962C8B-B14F-4D97-AF65-F5344CB8AC3E}">
        <p14:creationId xmlns:p14="http://schemas.microsoft.com/office/powerpoint/2010/main" val="1613983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37540" y="311117"/>
            <a:ext cx="7920281" cy="6318224"/>
          </a:xfrm>
          <a:prstGeom prst="rect">
            <a:avLst/>
          </a:prstGeom>
        </p:spPr>
      </p:pic>
    </p:spTree>
    <p:extLst>
      <p:ext uri="{BB962C8B-B14F-4D97-AF65-F5344CB8AC3E}">
        <p14:creationId xmlns:p14="http://schemas.microsoft.com/office/powerpoint/2010/main" val="3422825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2" descr="There Will Be Blood (Dvd), Kevin J. O'Connor | Dvd's | bol">
            <a:extLst>
              <a:ext uri="{FF2B5EF4-FFF2-40B4-BE49-F238E27FC236}">
                <a16:creationId xmlns:a16="http://schemas.microsoft.com/office/drawing/2014/main" id="{B322E29C-1450-5282-79B6-8F1782D9D8A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18535" y="643467"/>
            <a:ext cx="3941529" cy="557106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Daniel Day-Lewis in There Will Be Blood.">
            <a:extLst>
              <a:ext uri="{FF2B5EF4-FFF2-40B4-BE49-F238E27FC236}">
                <a16:creationId xmlns:a16="http://schemas.microsoft.com/office/drawing/2014/main" id="{2DC81C0C-CDFE-A6D2-1368-F6409F77933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6865" y="1841500"/>
            <a:ext cx="5291667" cy="3175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9BC056F-8264-C2C4-75E8-F0D4C66CC09D}"/>
              </a:ext>
            </a:extLst>
          </p:cNvPr>
          <p:cNvSpPr txBox="1"/>
          <p:nvPr/>
        </p:nvSpPr>
        <p:spPr>
          <a:xfrm>
            <a:off x="9272588" y="5957888"/>
            <a:ext cx="793807" cy="369332"/>
          </a:xfrm>
          <a:prstGeom prst="rect">
            <a:avLst/>
          </a:prstGeom>
          <a:noFill/>
        </p:spPr>
        <p:txBody>
          <a:bodyPr wrap="none" rtlCol="0">
            <a:spAutoFit/>
          </a:bodyPr>
          <a:lstStyle/>
          <a:p>
            <a:r>
              <a:rPr lang="en-US" dirty="0"/>
              <a:t>(2007)</a:t>
            </a:r>
          </a:p>
        </p:txBody>
      </p:sp>
    </p:spTree>
    <p:extLst>
      <p:ext uri="{BB962C8B-B14F-4D97-AF65-F5344CB8AC3E}">
        <p14:creationId xmlns:p14="http://schemas.microsoft.com/office/powerpoint/2010/main" val="3295568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170" name="Picture 2" descr="There Will Be Blood: No 17 best arthouse film of all time | Drama films |  The Guardian">
            <a:hlinkClick r:id="rId2"/>
            <a:extLst>
              <a:ext uri="{FF2B5EF4-FFF2-40B4-BE49-F238E27FC236}">
                <a16:creationId xmlns:a16="http://schemas.microsoft.com/office/drawing/2014/main" id="{D5550E8F-DD1C-51A8-9223-18608AA1263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267" r="-1" b="-1"/>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808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car on fire in a field&#10;&#10;Description automatically generated">
            <a:extLst>
              <a:ext uri="{FF2B5EF4-FFF2-40B4-BE49-F238E27FC236}">
                <a16:creationId xmlns:a16="http://schemas.microsoft.com/office/drawing/2014/main" id="{725D688C-8E30-7C3F-BEB3-6C39B91B1FD6}"/>
              </a:ext>
            </a:extLst>
          </p:cNvPr>
          <p:cNvPicPr>
            <a:picLocks noChangeAspect="1"/>
          </p:cNvPicPr>
          <p:nvPr/>
        </p:nvPicPr>
        <p:blipFill rotWithShape="1">
          <a:blip r:embed="rId2"/>
          <a:srcRect t="899"/>
          <a:stretch/>
        </p:blipFill>
        <p:spPr>
          <a:xfrm>
            <a:off x="20" y="1282"/>
            <a:ext cx="12191980" cy="6856718"/>
          </a:xfrm>
          <a:prstGeom prst="rect">
            <a:avLst/>
          </a:prstGeom>
        </p:spPr>
      </p:pic>
    </p:spTree>
    <p:extLst>
      <p:ext uri="{BB962C8B-B14F-4D97-AF65-F5344CB8AC3E}">
        <p14:creationId xmlns:p14="http://schemas.microsoft.com/office/powerpoint/2010/main" val="1152549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7" name="Rectangle 512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122" name="Picture 2" descr="Rebuilding Paradise: California town devastated by fire looks to future |  California | The Guardian">
            <a:extLst>
              <a:ext uri="{FF2B5EF4-FFF2-40B4-BE49-F238E27FC236}">
                <a16:creationId xmlns:a16="http://schemas.microsoft.com/office/drawing/2014/main" id="{9DE34A68-F74F-2032-DFED-9CD1F044F73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4211" b="9550"/>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1992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There Will Be Blood | Church Scene | Daniel Day-Lewis - Paul Dano | 2007 |  - YouTube">
            <a:hlinkClick r:id="rId2"/>
            <a:extLst>
              <a:ext uri="{FF2B5EF4-FFF2-40B4-BE49-F238E27FC236}">
                <a16:creationId xmlns:a16="http://schemas.microsoft.com/office/drawing/2014/main" id="{FACFEB8B-A9C2-331B-7508-59B0A1DD4E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0676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hlinkClick r:id="rId2"/>
            <a:extLst>
              <a:ext uri="{FF2B5EF4-FFF2-40B4-BE49-F238E27FC236}">
                <a16:creationId xmlns:a16="http://schemas.microsoft.com/office/drawing/2014/main" id="{AA1CAC18-99DC-0198-E70C-0F40A4E1445C}"/>
              </a:ext>
            </a:extLst>
          </p:cNvPr>
          <p:cNvPicPr>
            <a:picLocks noChangeAspect="1"/>
          </p:cNvPicPr>
          <p:nvPr/>
        </p:nvPicPr>
        <p:blipFill>
          <a:blip r:embed="rId3"/>
          <a:stretch>
            <a:fillRect/>
          </a:stretch>
        </p:blipFill>
        <p:spPr>
          <a:xfrm>
            <a:off x="200362" y="0"/>
            <a:ext cx="11991638" cy="6974534"/>
          </a:xfrm>
          <a:prstGeom prst="rect">
            <a:avLst/>
          </a:prstGeom>
        </p:spPr>
      </p:pic>
    </p:spTree>
    <p:extLst>
      <p:ext uri="{BB962C8B-B14F-4D97-AF65-F5344CB8AC3E}">
        <p14:creationId xmlns:p14="http://schemas.microsoft.com/office/powerpoint/2010/main" val="3190703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Upton Sinclair - Wikipedia">
            <a:extLst>
              <a:ext uri="{FF2B5EF4-FFF2-40B4-BE49-F238E27FC236}">
                <a16:creationId xmlns:a16="http://schemas.microsoft.com/office/drawing/2014/main" id="{3384F76D-178A-FDC2-322D-EA18176EA34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582056" y="643466"/>
            <a:ext cx="5027887"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4294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5AFAF1B8-6476-48D1-F173-5EA12DBC84E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0875" y="1123527"/>
            <a:ext cx="3004632" cy="4604800"/>
          </a:xfrm>
          <a:prstGeom prst="rect">
            <a:avLst/>
          </a:prstGeom>
          <a:noFill/>
          <a:extLst>
            <a:ext uri="{909E8E84-426E-40DD-AFC4-6F175D3DCCD1}">
              <a14:hiddenFill xmlns:a14="http://schemas.microsoft.com/office/drawing/2010/main">
                <a:solidFill>
                  <a:srgbClr val="FFFFFF"/>
                </a:solidFill>
              </a14:hiddenFill>
            </a:ext>
          </a:extLst>
        </p:spPr>
      </p:pic>
      <p:cxnSp>
        <p:nvCxnSpPr>
          <p:cNvPr id="3083" name="Straight Connector 3082">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656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3076" name="Picture 4" descr="The Jungle: (Penguin Classics Deluxe Edition) - Picture 1 of 1">
            <a:extLst>
              <a:ext uri="{FF2B5EF4-FFF2-40B4-BE49-F238E27FC236}">
                <a16:creationId xmlns:a16="http://schemas.microsoft.com/office/drawing/2014/main" id="{7F242A9A-B154-4CC8-FD18-9D257BCB81E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48253" y="1123527"/>
            <a:ext cx="3062191" cy="4604800"/>
          </a:xfrm>
          <a:prstGeom prst="rect">
            <a:avLst/>
          </a:prstGeom>
          <a:noFill/>
          <a:extLst>
            <a:ext uri="{909E8E84-426E-40DD-AFC4-6F175D3DCCD1}">
              <a14:hiddenFill xmlns:a14="http://schemas.microsoft.com/office/drawing/2010/main">
                <a:solidFill>
                  <a:srgbClr val="FFFFFF"/>
                </a:solidFill>
              </a14:hiddenFill>
            </a:ext>
          </a:extLst>
        </p:spPr>
      </p:pic>
      <p:cxnSp>
        <p:nvCxnSpPr>
          <p:cNvPr id="3085" name="Straight Connector 3084">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59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3078" name="Picture 6" descr="undefined">
            <a:extLst>
              <a:ext uri="{FF2B5EF4-FFF2-40B4-BE49-F238E27FC236}">
                <a16:creationId xmlns:a16="http://schemas.microsoft.com/office/drawing/2014/main" id="{AF7ECA9C-2C77-CB9C-21D6-4DE751419A83}"/>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412824" y="1123528"/>
            <a:ext cx="3016144" cy="4604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C451926-2190-978E-8D72-492E913635DA}"/>
              </a:ext>
            </a:extLst>
          </p:cNvPr>
          <p:cNvSpPr txBox="1"/>
          <p:nvPr/>
        </p:nvSpPr>
        <p:spPr>
          <a:xfrm>
            <a:off x="5700713" y="6386513"/>
            <a:ext cx="652743" cy="646331"/>
          </a:xfrm>
          <a:prstGeom prst="rect">
            <a:avLst/>
          </a:prstGeom>
          <a:noFill/>
        </p:spPr>
        <p:txBody>
          <a:bodyPr wrap="none" rtlCol="0">
            <a:spAutoFit/>
          </a:bodyPr>
          <a:lstStyle/>
          <a:p>
            <a:r>
              <a:rPr lang="en-US" dirty="0"/>
              <a:t>1906</a:t>
            </a:r>
          </a:p>
          <a:p>
            <a:endParaRPr lang="en-US" dirty="0"/>
          </a:p>
        </p:txBody>
      </p:sp>
    </p:spTree>
    <p:extLst>
      <p:ext uri="{BB962C8B-B14F-4D97-AF65-F5344CB8AC3E}">
        <p14:creationId xmlns:p14="http://schemas.microsoft.com/office/powerpoint/2010/main" val="737555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102" name="Picture 6" descr="King Coal.by Sinclair, Henson  New 9781942885061 Fast Free Shipping&lt;| - Picture 1 of 1">
            <a:extLst>
              <a:ext uri="{FF2B5EF4-FFF2-40B4-BE49-F238E27FC236}">
                <a16:creationId xmlns:a16="http://schemas.microsoft.com/office/drawing/2014/main" id="{28ADC4BE-F712-A104-4402-EB7795663C9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1236" y="1123527"/>
            <a:ext cx="2983910" cy="4604800"/>
          </a:xfrm>
          <a:prstGeom prst="rect">
            <a:avLst/>
          </a:prstGeom>
          <a:noFill/>
          <a:extLst>
            <a:ext uri="{909E8E84-426E-40DD-AFC4-6F175D3DCCD1}">
              <a14:hiddenFill xmlns:a14="http://schemas.microsoft.com/office/drawing/2010/main">
                <a:solidFill>
                  <a:srgbClr val="FFFFFF"/>
                </a:solidFill>
              </a14:hiddenFill>
            </a:ext>
          </a:extLst>
        </p:spPr>
      </p:pic>
      <p:cxnSp>
        <p:nvCxnSpPr>
          <p:cNvPr id="4107" name="Straight Connector 4106">
            <a:extLst>
              <a:ext uri="{FF2B5EF4-FFF2-40B4-BE49-F238E27FC236}">
                <a16:creationId xmlns:a16="http://schemas.microsoft.com/office/drawing/2014/main" id="{DCD67800-37AC-4E14-89B0-F79DCB3FB8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16560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4098" name="Picture 2" descr="King Coal - Paperback NEW Upton Sinclair January 2007 - Picture 1 of 2">
            <a:extLst>
              <a:ext uri="{FF2B5EF4-FFF2-40B4-BE49-F238E27FC236}">
                <a16:creationId xmlns:a16="http://schemas.microsoft.com/office/drawing/2014/main" id="{D5080A7A-69F4-4410-CA58-6DBFAE8D3FD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10676" y="1657254"/>
            <a:ext cx="3537345" cy="3537345"/>
          </a:xfrm>
          <a:prstGeom prst="rect">
            <a:avLst/>
          </a:prstGeom>
          <a:noFill/>
          <a:extLst>
            <a:ext uri="{909E8E84-426E-40DD-AFC4-6F175D3DCCD1}">
              <a14:hiddenFill xmlns:a14="http://schemas.microsoft.com/office/drawing/2010/main">
                <a:solidFill>
                  <a:srgbClr val="FFFFFF"/>
                </a:solidFill>
              </a14:hiddenFill>
            </a:ext>
          </a:extLst>
        </p:spPr>
      </p:pic>
      <p:cxnSp>
        <p:nvCxnSpPr>
          <p:cNvPr id="4109" name="Straight Connector 4108">
            <a:extLst>
              <a:ext uri="{FF2B5EF4-FFF2-40B4-BE49-F238E27FC236}">
                <a16:creationId xmlns:a16="http://schemas.microsoft.com/office/drawing/2014/main" id="{20F1788F-A5AE-4188-8274-F7F2E3833E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59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4100" name="Picture 4" descr="King Coal, Paperback by Sinclair, Upton, Like New Used, Free P&amp;P in the UK - Picture 1 of 3">
            <a:extLst>
              <a:ext uri="{FF2B5EF4-FFF2-40B4-BE49-F238E27FC236}">
                <a16:creationId xmlns:a16="http://schemas.microsoft.com/office/drawing/2014/main" id="{47F4D15F-12F5-715C-6774-47DBBE1699C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309216" y="1123528"/>
            <a:ext cx="3223360" cy="4604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507DA30-63C5-1296-51D0-4DE4EB193341}"/>
              </a:ext>
            </a:extLst>
          </p:cNvPr>
          <p:cNvSpPr txBox="1"/>
          <p:nvPr/>
        </p:nvSpPr>
        <p:spPr>
          <a:xfrm>
            <a:off x="5486400" y="6029325"/>
            <a:ext cx="652743" cy="369332"/>
          </a:xfrm>
          <a:prstGeom prst="rect">
            <a:avLst/>
          </a:prstGeom>
          <a:noFill/>
        </p:spPr>
        <p:txBody>
          <a:bodyPr wrap="none" rtlCol="0">
            <a:spAutoFit/>
          </a:bodyPr>
          <a:lstStyle/>
          <a:p>
            <a:r>
              <a:rPr lang="en-US" dirty="0"/>
              <a:t>1917</a:t>
            </a:r>
          </a:p>
        </p:txBody>
      </p:sp>
    </p:spTree>
    <p:extLst>
      <p:ext uri="{BB962C8B-B14F-4D97-AF65-F5344CB8AC3E}">
        <p14:creationId xmlns:p14="http://schemas.microsoft.com/office/powerpoint/2010/main" val="4241328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2900" y="0"/>
            <a:ext cx="11500994" cy="6858000"/>
          </a:xfrm>
          <a:prstGeom prst="rect">
            <a:avLst/>
          </a:prstGeom>
        </p:spPr>
      </p:pic>
    </p:spTree>
    <p:extLst>
      <p:ext uri="{BB962C8B-B14F-4D97-AF65-F5344CB8AC3E}">
        <p14:creationId xmlns:p14="http://schemas.microsoft.com/office/powerpoint/2010/main" val="2597072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rtynsky freeways 4.jpeg"/>
          <p:cNvPicPr>
            <a:picLocks noChangeAspect="1"/>
          </p:cNvPicPr>
          <p:nvPr/>
        </p:nvPicPr>
        <p:blipFill>
          <a:blip r:embed="rId3"/>
          <a:stretch>
            <a:fillRect/>
          </a:stretch>
        </p:blipFill>
        <p:spPr>
          <a:xfrm>
            <a:off x="1524000" y="-211677"/>
            <a:ext cx="9144000" cy="7315200"/>
          </a:xfrm>
          <a:prstGeom prst="rect">
            <a:avLst/>
          </a:prstGeom>
        </p:spPr>
      </p:pic>
    </p:spTree>
    <p:extLst>
      <p:ext uri="{BB962C8B-B14F-4D97-AF65-F5344CB8AC3E}">
        <p14:creationId xmlns:p14="http://schemas.microsoft.com/office/powerpoint/2010/main" val="160458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728b288-21b8-467a-98d3-8fbead3a43a7_19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8934" y="152400"/>
            <a:ext cx="8248791" cy="6186594"/>
          </a:xfrm>
          <a:prstGeom prst="rect">
            <a:avLst/>
          </a:prstGeom>
        </p:spPr>
      </p:pic>
    </p:spTree>
    <p:extLst>
      <p:ext uri="{BB962C8B-B14F-4D97-AF65-F5344CB8AC3E}">
        <p14:creationId xmlns:p14="http://schemas.microsoft.com/office/powerpoint/2010/main" val="342946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7267A7-A155-BB46-93D7-FEC22F542704}"/>
              </a:ext>
            </a:extLst>
          </p:cNvPr>
          <p:cNvSpPr/>
          <p:nvPr/>
        </p:nvSpPr>
        <p:spPr>
          <a:xfrm>
            <a:off x="4243285" y="2413337"/>
            <a:ext cx="6096000" cy="2031325"/>
          </a:xfrm>
          <a:prstGeom prst="rect">
            <a:avLst/>
          </a:prstGeom>
        </p:spPr>
        <p:txBody>
          <a:bodyPr>
            <a:spAutoFit/>
          </a:bodyPr>
          <a:lstStyle/>
          <a:p>
            <a:pPr>
              <a:spcAft>
                <a:spcPts val="0"/>
              </a:spcAft>
            </a:pPr>
            <a:r>
              <a:rPr lang="en-GB"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the petroleum infrastructure has become embodied memory and habitus for modern humans, insofar as everyday events such as driving or feeling the summer heat or asphalt on the soles of one’s feet are </a:t>
            </a:r>
            <a:r>
              <a:rPr lang="en-GB" b="1"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incorporating practices</a:t>
            </a:r>
            <a:r>
              <a:rPr lang="en-GB"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…de-coupling human corporeal memory from the infrastructures that have sustained it may be the primary challenge for ecological narrative in the service of human species survival beyond the twenty-ﬁrst century. (26)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http://global.oup.com/academic/covers/uk/pop-up/9780199899425">
            <a:extLst>
              <a:ext uri="{FF2B5EF4-FFF2-40B4-BE49-F238E27FC236}">
                <a16:creationId xmlns:a16="http://schemas.microsoft.com/office/drawing/2014/main" id="{54AC546C-D6D1-CF46-B2CF-8009621E1A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735" y="1481989"/>
            <a:ext cx="2560320" cy="3894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9485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850900"/>
            <a:ext cx="9144000" cy="5143500"/>
          </a:xfrm>
          <a:prstGeom prst="rect">
            <a:avLst/>
          </a:prstGeom>
        </p:spPr>
      </p:pic>
    </p:spTree>
    <p:extLst>
      <p:ext uri="{BB962C8B-B14F-4D97-AF65-F5344CB8AC3E}">
        <p14:creationId xmlns:p14="http://schemas.microsoft.com/office/powerpoint/2010/main" val="24510761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79</Words>
  <Application>Microsoft Macintosh PowerPoint</Application>
  <PresentationFormat>Widescreen</PresentationFormat>
  <Paragraphs>7</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Garamond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Macdonald, Graeme</dc:creator>
  <cp:lastModifiedBy>Macdonald, Graeme</cp:lastModifiedBy>
  <cp:revision>3</cp:revision>
  <dcterms:created xsi:type="dcterms:W3CDTF">2024-01-23T10:31:49Z</dcterms:created>
  <dcterms:modified xsi:type="dcterms:W3CDTF">2024-01-23T10:59:20Z</dcterms:modified>
</cp:coreProperties>
</file>