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44" r:id="rId1"/>
  </p:sldMasterIdLst>
  <p:notesMasterIdLst>
    <p:notesMasterId r:id="rId75"/>
  </p:notesMasterIdLst>
  <p:sldIdLst>
    <p:sldId id="349" r:id="rId2"/>
    <p:sldId id="348" r:id="rId3"/>
    <p:sldId id="379" r:id="rId4"/>
    <p:sldId id="384" r:id="rId5"/>
    <p:sldId id="387" r:id="rId6"/>
    <p:sldId id="388" r:id="rId7"/>
    <p:sldId id="365" r:id="rId8"/>
    <p:sldId id="322" r:id="rId9"/>
    <p:sldId id="389" r:id="rId10"/>
    <p:sldId id="392" r:id="rId11"/>
    <p:sldId id="393" r:id="rId12"/>
    <p:sldId id="323" r:id="rId13"/>
    <p:sldId id="366" r:id="rId14"/>
    <p:sldId id="394" r:id="rId15"/>
    <p:sldId id="395" r:id="rId16"/>
    <p:sldId id="282" r:id="rId17"/>
    <p:sldId id="360" r:id="rId18"/>
    <p:sldId id="269" r:id="rId19"/>
    <p:sldId id="367" r:id="rId20"/>
    <p:sldId id="364" r:id="rId21"/>
    <p:sldId id="370" r:id="rId22"/>
    <p:sldId id="371" r:id="rId23"/>
    <p:sldId id="273" r:id="rId24"/>
    <p:sldId id="372" r:id="rId25"/>
    <p:sldId id="378" r:id="rId26"/>
    <p:sldId id="373" r:id="rId27"/>
    <p:sldId id="369" r:id="rId28"/>
    <p:sldId id="362" r:id="rId29"/>
    <p:sldId id="368" r:id="rId30"/>
    <p:sldId id="397" r:id="rId31"/>
    <p:sldId id="326" r:id="rId32"/>
    <p:sldId id="352" r:id="rId33"/>
    <p:sldId id="283" r:id="rId34"/>
    <p:sldId id="398" r:id="rId35"/>
    <p:sldId id="399" r:id="rId36"/>
    <p:sldId id="400" r:id="rId37"/>
    <p:sldId id="401" r:id="rId38"/>
    <p:sldId id="402" r:id="rId39"/>
    <p:sldId id="403" r:id="rId40"/>
    <p:sldId id="404" r:id="rId41"/>
    <p:sldId id="405" r:id="rId42"/>
    <p:sldId id="406" r:id="rId43"/>
    <p:sldId id="358" r:id="rId44"/>
    <p:sldId id="407" r:id="rId45"/>
    <p:sldId id="408" r:id="rId46"/>
    <p:sldId id="409" r:id="rId47"/>
    <p:sldId id="271" r:id="rId48"/>
    <p:sldId id="331" r:id="rId49"/>
    <p:sldId id="261" r:id="rId50"/>
    <p:sldId id="262" r:id="rId51"/>
    <p:sldId id="263" r:id="rId52"/>
    <p:sldId id="374" r:id="rId53"/>
    <p:sldId id="375" r:id="rId54"/>
    <p:sldId id="266" r:id="rId55"/>
    <p:sldId id="376" r:id="rId56"/>
    <p:sldId id="377" r:id="rId57"/>
    <p:sldId id="270" r:id="rId58"/>
    <p:sldId id="274" r:id="rId59"/>
    <p:sldId id="278" r:id="rId60"/>
    <p:sldId id="285" r:id="rId61"/>
    <p:sldId id="268" r:id="rId62"/>
    <p:sldId id="303" r:id="rId63"/>
    <p:sldId id="286" r:id="rId64"/>
    <p:sldId id="337" r:id="rId65"/>
    <p:sldId id="267" r:id="rId66"/>
    <p:sldId id="304" r:id="rId67"/>
    <p:sldId id="327" r:id="rId68"/>
    <p:sldId id="328" r:id="rId69"/>
    <p:sldId id="340" r:id="rId70"/>
    <p:sldId id="341" r:id="rId71"/>
    <p:sldId id="343" r:id="rId72"/>
    <p:sldId id="265" r:id="rId73"/>
    <p:sldId id="361"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6576"/>
    <p:restoredTop sz="94682"/>
  </p:normalViewPr>
  <p:slideViewPr>
    <p:cSldViewPr snapToGrid="0" snapToObjects="1">
      <p:cViewPr varScale="1">
        <p:scale>
          <a:sx n="86" d="100"/>
          <a:sy n="86" d="100"/>
        </p:scale>
        <p:origin x="216" y="104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7951B7-21C1-D644-A57E-775C35AA89E6}" type="datetimeFigureOut">
              <a:rPr lang="en-US" smtClean="0"/>
              <a:t>1/11/23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C0C071-457A-3040-B6E9-7084ED601931}" type="slidenum">
              <a:rPr lang="en-US" smtClean="0"/>
              <a:t>‹#›</a:t>
            </a:fld>
            <a:endParaRPr lang="en-US"/>
          </a:p>
        </p:txBody>
      </p:sp>
    </p:spTree>
    <p:extLst>
      <p:ext uri="{BB962C8B-B14F-4D97-AF65-F5344CB8AC3E}">
        <p14:creationId xmlns:p14="http://schemas.microsoft.com/office/powerpoint/2010/main" val="1018562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C0C071-457A-3040-B6E9-7084ED601931}" type="slidenum">
              <a:rPr lang="en-US" smtClean="0"/>
              <a:t>1</a:t>
            </a:fld>
            <a:endParaRPr lang="en-US"/>
          </a:p>
        </p:txBody>
      </p:sp>
    </p:spTree>
    <p:extLst>
      <p:ext uri="{BB962C8B-B14F-4D97-AF65-F5344CB8AC3E}">
        <p14:creationId xmlns:p14="http://schemas.microsoft.com/office/powerpoint/2010/main" val="496762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20</a:t>
            </a:fld>
            <a:endParaRPr lang="en-GB"/>
          </a:p>
        </p:txBody>
      </p:sp>
    </p:spTree>
    <p:extLst>
      <p:ext uri="{BB962C8B-B14F-4D97-AF65-F5344CB8AC3E}">
        <p14:creationId xmlns:p14="http://schemas.microsoft.com/office/powerpoint/2010/main" val="105283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1D7E24-9E91-49FB-AF83-1A4802A31FFF}" type="slidenum">
              <a:rPr lang="en-GB" smtClean="0"/>
              <a:t>22</a:t>
            </a:fld>
            <a:endParaRPr lang="en-GB"/>
          </a:p>
        </p:txBody>
      </p:sp>
    </p:spTree>
    <p:extLst>
      <p:ext uri="{BB962C8B-B14F-4D97-AF65-F5344CB8AC3E}">
        <p14:creationId xmlns:p14="http://schemas.microsoft.com/office/powerpoint/2010/main" val="1301462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 four flows are all in short supply – oil//milk/water, leading to a large flow of blood – a world of scarcity and neo-primitivism, violence and ritualized gatherings around </a:t>
            </a:r>
            <a:r>
              <a:rPr lang="en-US" dirty="0" err="1"/>
              <a:t>gangsterish</a:t>
            </a:r>
            <a:r>
              <a:rPr lang="en-US" dirty="0"/>
              <a:t> cults, driven by brutal climates and </a:t>
            </a:r>
            <a:r>
              <a:rPr lang="en-US" dirty="0" err="1"/>
              <a:t>agricualtraul</a:t>
            </a:r>
            <a:r>
              <a:rPr lang="en-US" dirty="0"/>
              <a:t> collapse – but eco-apocalyptic registers are complemented by others, such as techno-utopian genres – such as….next slide </a:t>
            </a:r>
          </a:p>
        </p:txBody>
      </p:sp>
      <p:sp>
        <p:nvSpPr>
          <p:cNvPr id="4" name="Slide Number Placeholder 3"/>
          <p:cNvSpPr>
            <a:spLocks noGrp="1"/>
          </p:cNvSpPr>
          <p:nvPr>
            <p:ph type="sldNum" sz="quarter" idx="5"/>
          </p:nvPr>
        </p:nvSpPr>
        <p:spPr/>
        <p:txBody>
          <a:bodyPr/>
          <a:lstStyle/>
          <a:p>
            <a:fld id="{208A0162-BBC3-D94B-8CC6-F65F028CC9B4}" type="slidenum">
              <a:rPr lang="en-US" smtClean="0"/>
              <a:t>26</a:t>
            </a:fld>
            <a:endParaRPr lang="en-US"/>
          </a:p>
        </p:txBody>
      </p:sp>
    </p:spTree>
    <p:extLst>
      <p:ext uri="{BB962C8B-B14F-4D97-AF65-F5344CB8AC3E}">
        <p14:creationId xmlns:p14="http://schemas.microsoft.com/office/powerpoint/2010/main" val="1599640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maybe the dystopia is with us now, we are living it - and have been for some time - since when? </a:t>
            </a:r>
            <a:r>
              <a:rPr lang="en-US" sz="1200" kern="1200" dirty="0">
                <a:solidFill>
                  <a:schemeClr val="tx1"/>
                </a:solidFill>
                <a:effectLst/>
                <a:latin typeface="+mn-lt"/>
                <a:ea typeface="+mn-ea"/>
                <a:cs typeface="+mn-cs"/>
              </a:rPr>
              <a:t>Its easier to </a:t>
            </a:r>
            <a:r>
              <a:rPr lang="en-US" sz="1200" kern="1200" dirty="0" err="1">
                <a:solidFill>
                  <a:schemeClr val="tx1"/>
                </a:solidFill>
                <a:effectLst/>
                <a:latin typeface="+mn-lt"/>
                <a:ea typeface="+mn-ea"/>
                <a:cs typeface="+mn-cs"/>
              </a:rPr>
              <a:t>drmatise</a:t>
            </a:r>
            <a:r>
              <a:rPr lang="en-US" sz="1200" kern="1200" dirty="0">
                <a:solidFill>
                  <a:schemeClr val="tx1"/>
                </a:solidFill>
                <a:effectLst/>
                <a:latin typeface="+mn-lt"/>
                <a:ea typeface="+mn-ea"/>
                <a:cs typeface="+mn-cs"/>
              </a:rPr>
              <a:t> disaster than resilience, repair, the changed world – maybe the first </a:t>
            </a:r>
            <a:r>
              <a:rPr lang="en-US" sz="1200" kern="1200" dirty="0" err="1">
                <a:solidFill>
                  <a:schemeClr val="tx1"/>
                </a:solidFill>
                <a:effectLst/>
                <a:latin typeface="+mn-lt"/>
                <a:ea typeface="+mn-ea"/>
                <a:cs typeface="+mn-cs"/>
              </a:rPr>
              <a:t>steo</a:t>
            </a:r>
            <a:r>
              <a:rPr lang="en-US" sz="1200" kern="1200" dirty="0">
                <a:solidFill>
                  <a:schemeClr val="tx1"/>
                </a:solidFill>
                <a:effectLst/>
                <a:latin typeface="+mn-lt"/>
                <a:ea typeface="+mn-ea"/>
                <a:cs typeface="+mn-cs"/>
              </a:rPr>
              <a:t> is actually turning the generic tables and recognizing the dystopian in the every day – in what you will do now as you leave the building and drive home, have a beer, eat a burger, buy a book, have a bath – maybe the dystopias are the police dramas, the soaps that show business as usual….maybe its hard to imagine ourselves in a totally </a:t>
            </a:r>
            <a:r>
              <a:rPr lang="en-US" sz="1200" kern="1200" dirty="0" err="1">
                <a:solidFill>
                  <a:schemeClr val="tx1"/>
                </a:solidFill>
                <a:effectLst/>
                <a:latin typeface="+mn-lt"/>
                <a:ea typeface="+mn-ea"/>
                <a:cs typeface="+mn-cs"/>
              </a:rPr>
              <a:t>retoriftted</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utopan</a:t>
            </a:r>
            <a:r>
              <a:rPr lang="en-US" sz="1200" kern="1200" dirty="0">
                <a:solidFill>
                  <a:schemeClr val="tx1"/>
                </a:solidFill>
                <a:effectLst/>
                <a:latin typeface="+mn-lt"/>
                <a:ea typeface="+mn-ea"/>
                <a:cs typeface="+mn-cs"/>
              </a:rPr>
              <a:t> world of regulated climate and natural restoration, a clean transition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28</a:t>
            </a:fld>
            <a:endParaRPr lang="en-US"/>
          </a:p>
        </p:txBody>
      </p:sp>
    </p:spTree>
    <p:extLst>
      <p:ext uri="{BB962C8B-B14F-4D97-AF65-F5344CB8AC3E}">
        <p14:creationId xmlns:p14="http://schemas.microsoft.com/office/powerpoint/2010/main" val="909187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collapse, entropy, painful pedestrianism, without maps, following the cracked highway - the bunker episode -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vein of thinking is that this seems to be not real at all, difficult to grasp – so maybe bunker thinking is both a natural response and also a fearful/problematic one. </a:t>
            </a:r>
            <a:r>
              <a:rPr lang="en-US" dirty="0"/>
              <a:t>other forms of escape and shelter are seen in </a:t>
            </a:r>
            <a:r>
              <a:rPr lang="en-US" dirty="0" err="1"/>
              <a:t>fagan</a:t>
            </a:r>
            <a:r>
              <a:rPr lang="en-US" dirty="0"/>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45</a:t>
            </a:fld>
            <a:endParaRPr lang="en-US"/>
          </a:p>
        </p:txBody>
      </p:sp>
    </p:spTree>
    <p:extLst>
      <p:ext uri="{BB962C8B-B14F-4D97-AF65-F5344CB8AC3E}">
        <p14:creationId xmlns:p14="http://schemas.microsoft.com/office/powerpoint/2010/main" val="2275275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beyond this, how is any text an oil text? Read </a:t>
            </a:r>
            <a:r>
              <a:rPr lang="en-US" i="1" dirty="0"/>
              <a:t>for </a:t>
            </a:r>
            <a:r>
              <a:rPr lang="en-US" i="0" dirty="0"/>
              <a:t> energy</a:t>
            </a:r>
            <a:endParaRPr lang="en-US" dirty="0"/>
          </a:p>
        </p:txBody>
      </p:sp>
      <p:sp>
        <p:nvSpPr>
          <p:cNvPr id="4" name="Slide Number Placeholder 3"/>
          <p:cNvSpPr>
            <a:spLocks noGrp="1"/>
          </p:cNvSpPr>
          <p:nvPr>
            <p:ph type="sldNum" sz="quarter" idx="5"/>
          </p:nvPr>
        </p:nvSpPr>
        <p:spPr/>
        <p:txBody>
          <a:bodyPr/>
          <a:lstStyle/>
          <a:p>
            <a:fld id="{E9B11B6C-0889-FE49-8A99-66505D66913B}" type="slidenum">
              <a:rPr lang="en-US" smtClean="0"/>
              <a:t>48</a:t>
            </a:fld>
            <a:endParaRPr lang="en-US"/>
          </a:p>
        </p:txBody>
      </p:sp>
    </p:spTree>
    <p:extLst>
      <p:ext uri="{BB962C8B-B14F-4D97-AF65-F5344CB8AC3E}">
        <p14:creationId xmlns:p14="http://schemas.microsoft.com/office/powerpoint/2010/main" val="2374728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41051-7BD2-8648-BC00-A53F7ECD3A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DE94574-37CF-2548-AB56-86B013FB86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ABC8586-BBBB-864E-89F7-4ADF2867BFF1}"/>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5" name="Footer Placeholder 4">
            <a:extLst>
              <a:ext uri="{FF2B5EF4-FFF2-40B4-BE49-F238E27FC236}">
                <a16:creationId xmlns:a16="http://schemas.microsoft.com/office/drawing/2014/main" id="{E5E43192-2EC4-004B-ADE1-9D88CA22EF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A9FC3B-2631-FD45-A05E-6AD5C1D692DF}"/>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3600082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8956F-91C6-3043-B29D-5E36CF3DBB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C03015-B308-7D48-8A28-0DEFCE9C524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8E1810-308A-A141-AE06-3327D7349BBE}"/>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5" name="Footer Placeholder 4">
            <a:extLst>
              <a:ext uri="{FF2B5EF4-FFF2-40B4-BE49-F238E27FC236}">
                <a16:creationId xmlns:a16="http://schemas.microsoft.com/office/drawing/2014/main" id="{F16B51A8-11F4-9548-BE8E-80567A581A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56BE21-FBA5-1C41-8EAC-B39779F052D6}"/>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623740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875205-72F7-0347-83C8-A46545CCA6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40021F-93EA-624D-9791-0F738F6F05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6B03F9-18F7-884E-98FA-9EB803963BF9}"/>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5" name="Footer Placeholder 4">
            <a:extLst>
              <a:ext uri="{FF2B5EF4-FFF2-40B4-BE49-F238E27FC236}">
                <a16:creationId xmlns:a16="http://schemas.microsoft.com/office/drawing/2014/main" id="{7B04EFCB-EDDD-B141-89FB-76BADC9604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FDC934-6E30-9D4A-B922-5F11726DABE6}"/>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354859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38195-D26C-1C4F-BB50-98627C005E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117D01-AF19-4A4A-879F-E6DC8D9A49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A36784-D9D3-E443-99A2-2CA7D838DEB2}"/>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5" name="Footer Placeholder 4">
            <a:extLst>
              <a:ext uri="{FF2B5EF4-FFF2-40B4-BE49-F238E27FC236}">
                <a16:creationId xmlns:a16="http://schemas.microsoft.com/office/drawing/2014/main" id="{4711AA60-B846-7A4B-B516-8BDE8232F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9B56FE-DCF8-0D42-A165-390BD11E8270}"/>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149498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01634-F366-D14B-8C91-59152E2A67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1367F09-58F5-7648-A2E8-D6538846C1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F81175-1A2F-7B43-B862-602734CE31A1}"/>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5" name="Footer Placeholder 4">
            <a:extLst>
              <a:ext uri="{FF2B5EF4-FFF2-40B4-BE49-F238E27FC236}">
                <a16:creationId xmlns:a16="http://schemas.microsoft.com/office/drawing/2014/main" id="{7C0A2341-D929-404E-8840-EA62629823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5FFDF3-23C7-5C4E-A370-DEE25DED1693}"/>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263734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3B8E4-C69B-294E-BD3C-BE57F1963E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49E9BF-CB3B-2440-ABB8-51E2CC52D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4220F2B-745A-E94F-A357-4D3BDD8FD1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45DE9F-505B-134E-A7DB-73F57CBB2A64}"/>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6" name="Footer Placeholder 5">
            <a:extLst>
              <a:ext uri="{FF2B5EF4-FFF2-40B4-BE49-F238E27FC236}">
                <a16:creationId xmlns:a16="http://schemas.microsoft.com/office/drawing/2014/main" id="{B7FDDFBC-DD53-294E-95C7-9F54865C20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8285EB-4A1B-2F4C-B532-55B2D7B32E20}"/>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3251575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AEFBA-FBBC-FC4F-B9B2-4304E34ACA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EF9980-DCCB-6C49-B390-64B1E5D691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57AF05-F272-4146-AEDC-25487F0C05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8713B3-947B-0F41-9733-2EC86F0071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36D822-A556-5A4C-9041-37EF0DD1D9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F49EFBB-C232-CE4F-9618-BFE9F70BF165}"/>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8" name="Footer Placeholder 7">
            <a:extLst>
              <a:ext uri="{FF2B5EF4-FFF2-40B4-BE49-F238E27FC236}">
                <a16:creationId xmlns:a16="http://schemas.microsoft.com/office/drawing/2014/main" id="{6F30C42C-5AFC-2C44-BE40-AC53271F27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8EB3019-696C-6848-9623-0AA653A44A3E}"/>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138431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D8453-B3BF-7949-934E-703E36CF00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FAE52B-F48A-B544-9619-BDD234F4CA0A}"/>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4" name="Footer Placeholder 3">
            <a:extLst>
              <a:ext uri="{FF2B5EF4-FFF2-40B4-BE49-F238E27FC236}">
                <a16:creationId xmlns:a16="http://schemas.microsoft.com/office/drawing/2014/main" id="{28E855A0-3EA5-DC46-95FA-8EEECD5BD3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ACFFC87-E665-D14A-B7E2-D48C02B1B84A}"/>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791436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4941E5-9FB8-8241-93FF-C21696DD3F20}"/>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3" name="Footer Placeholder 2">
            <a:extLst>
              <a:ext uri="{FF2B5EF4-FFF2-40B4-BE49-F238E27FC236}">
                <a16:creationId xmlns:a16="http://schemas.microsoft.com/office/drawing/2014/main" id="{38E5299E-A2EA-2E40-8E0B-5D2D04D6DA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9AE6CD-D51E-A945-ACE0-8C53EB755084}"/>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3136567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26E09-B069-AF41-9F46-C0C350E9A0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C1556D-C7B3-F049-897E-29804FD9D9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3E57DE-2718-2C43-95E6-AD5D97A48B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B0F3DC-698F-C94E-AE8B-B4D97E59BC71}"/>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6" name="Footer Placeholder 5">
            <a:extLst>
              <a:ext uri="{FF2B5EF4-FFF2-40B4-BE49-F238E27FC236}">
                <a16:creationId xmlns:a16="http://schemas.microsoft.com/office/drawing/2014/main" id="{0835BD7C-6E31-EE4A-AC46-D788516FB1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0993D2-3B59-D64E-A2F8-174497C702A0}"/>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1028594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05C4C-84A0-744C-878E-1F1E374E53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99AC69-5167-5F4F-BEAC-89D4135B48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4AFF39-11D5-5E46-BFA7-3F3BE57356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D2BC62-52D2-4D47-937D-5182BF3247EB}"/>
              </a:ext>
            </a:extLst>
          </p:cNvPr>
          <p:cNvSpPr>
            <a:spLocks noGrp="1"/>
          </p:cNvSpPr>
          <p:nvPr>
            <p:ph type="dt" sz="half" idx="10"/>
          </p:nvPr>
        </p:nvSpPr>
        <p:spPr/>
        <p:txBody>
          <a:bodyPr/>
          <a:lstStyle/>
          <a:p>
            <a:fld id="{A6DA36F8-D15C-D348-BA98-CA43910F8831}" type="datetimeFigureOut">
              <a:rPr lang="en-US" smtClean="0"/>
              <a:t>1/11/23</a:t>
            </a:fld>
            <a:endParaRPr lang="en-US"/>
          </a:p>
        </p:txBody>
      </p:sp>
      <p:sp>
        <p:nvSpPr>
          <p:cNvPr id="6" name="Footer Placeholder 5">
            <a:extLst>
              <a:ext uri="{FF2B5EF4-FFF2-40B4-BE49-F238E27FC236}">
                <a16:creationId xmlns:a16="http://schemas.microsoft.com/office/drawing/2014/main" id="{9A2193C4-DA16-6B41-A926-0F26D72DB35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A6BC417-C383-2E4D-8957-FE8657B7FE1A}"/>
              </a:ext>
            </a:extLst>
          </p:cNvPr>
          <p:cNvSpPr>
            <a:spLocks noGrp="1"/>
          </p:cNvSpPr>
          <p:nvPr>
            <p:ph type="sldNum" sz="quarter" idx="12"/>
          </p:nvPr>
        </p:nvSpPr>
        <p:spPr/>
        <p:txBody>
          <a:bodyPr/>
          <a:lstStyle/>
          <a:p>
            <a:fld id="{82B0B4D6-68BD-4B48-B14E-6E4AB870C574}" type="slidenum">
              <a:rPr lang="en-US" smtClean="0"/>
              <a:t>‹#›</a:t>
            </a:fld>
            <a:endParaRPr lang="en-US"/>
          </a:p>
        </p:txBody>
      </p:sp>
    </p:spTree>
    <p:extLst>
      <p:ext uri="{BB962C8B-B14F-4D97-AF65-F5344CB8AC3E}">
        <p14:creationId xmlns:p14="http://schemas.microsoft.com/office/powerpoint/2010/main" val="3631515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9DC007-8F8A-534A-BC10-7814F18715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A95E528-C620-4F4A-901C-5F5CBE51B5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89C08-0214-254D-A4B1-D918E1DF4A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A36F8-D15C-D348-BA98-CA43910F8831}" type="datetimeFigureOut">
              <a:rPr lang="en-US" smtClean="0"/>
              <a:t>1/11/23</a:t>
            </a:fld>
            <a:endParaRPr lang="en-US"/>
          </a:p>
        </p:txBody>
      </p:sp>
      <p:sp>
        <p:nvSpPr>
          <p:cNvPr id="5" name="Footer Placeholder 4">
            <a:extLst>
              <a:ext uri="{FF2B5EF4-FFF2-40B4-BE49-F238E27FC236}">
                <a16:creationId xmlns:a16="http://schemas.microsoft.com/office/drawing/2014/main" id="{AFB17975-1ED6-3D40-8A87-301782E85E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A3414F-43BB-5946-8E96-FB4BAD7FA6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B0B4D6-68BD-4B48-B14E-6E4AB870C574}" type="slidenum">
              <a:rPr lang="en-US" smtClean="0"/>
              <a:t>‹#›</a:t>
            </a:fld>
            <a:endParaRPr lang="en-US"/>
          </a:p>
        </p:txBody>
      </p:sp>
    </p:spTree>
    <p:extLst>
      <p:ext uri="{BB962C8B-B14F-4D97-AF65-F5344CB8AC3E}">
        <p14:creationId xmlns:p14="http://schemas.microsoft.com/office/powerpoint/2010/main" val="863584407"/>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google.com/url?sa=i&amp;rct=j&amp;q=&amp;esrc=s&amp;source=images&amp;cd=&amp;ved=2ahUKEwjgmOK4nKLhAhVQbBoKHW06CXEQjRx6BAgBEAU&amp;url=http%3A%2F%2Fcustomwebdesign.info%2Frunning-tv-wires-behind-wall%2Frunning-tv-wires-behind-wall-wall-mounted-wires-luxury-wall-mount-wiring-dona-wall-mounted-wiring-options-wall-mounted-wires-running-tv-wires-behind-wall-running-tv-wires-through-existing-walls%2F&amp;psig=AOvVaw0OP8rA-7iQEB6pkndyqsAx&amp;ust=1553772674182338"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1.tif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56.jpeg"/></Relationships>
</file>

<file path=ppt/slides/_rels/slide3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www.google.com/url?sa=i&amp;rct=j&amp;q=&amp;esrc=s&amp;source=images&amp;cd=&amp;ved=2ahUKEwjY9aClr6LhAhVl1uAKHaKyCwkQjRx6BAgBEAU&amp;url=https%3A%2F%2Fwww.goodreads.com%2Fauthor%2Fshow%2F5769580.Abdul_Rahman_Munif&amp;psig=AOvVaw1V8Ms_wcXhpqZqxfkUT6yl&amp;ust=1553777736467768" TargetMode="External"/><Relationship Id="rId1" Type="http://schemas.openxmlformats.org/officeDocument/2006/relationships/slideLayout" Target="../slideLayouts/slideLayout7.xml"/><Relationship Id="rId4" Type="http://schemas.openxmlformats.org/officeDocument/2006/relationships/image" Target="../media/image58.jpeg"/></Relationships>
</file>

<file path=ppt/slides/_rels/slide33.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www.google.com/url?sa=i&amp;rct=j&amp;q=&amp;esrc=s&amp;source=images&amp;cd=&amp;ved=2ahUKEwiMuMHNuKLhAhUJ1RoKHU7pC0kQjRx6BAgBEAU&amp;url=https%3A%2F%2Fwww.amazon.co.uk%2FCrown-Jewel-Ralph-Boissiere%2Fdp%2F0954359623&amp;psig=AOvVaw3A2DgqOIn6cNGylAaXF7ZF&amp;ust=1553780242359806" TargetMode="External"/><Relationship Id="rId13" Type="http://schemas.openxmlformats.org/officeDocument/2006/relationships/image" Target="../media/image66.jpeg"/><Relationship Id="rId18" Type="http://schemas.openxmlformats.org/officeDocument/2006/relationships/hyperlink" Target="https://www.google.co.uk/url?sa=i&amp;rct=j&amp;q=&amp;esrc=s&amp;source=images&amp;cd=&amp;ved=0ahUKEwitjb-m57HWAhXJ7RQKHQQwCu0QjRwIBw&amp;url=https://middleeastrevised.com/2014/04/07/saudi-arabias-cities-of-salt/&amp;psig=AFQjCNEXId8pT4-jOPo7nwGcaxodDYipdQ&amp;ust=1505929656304397" TargetMode="External"/><Relationship Id="rId3" Type="http://schemas.openxmlformats.org/officeDocument/2006/relationships/image" Target="../media/image60.jpeg"/><Relationship Id="rId7" Type="http://schemas.openxmlformats.org/officeDocument/2006/relationships/image" Target="../media/image62.jpeg"/><Relationship Id="rId12" Type="http://schemas.openxmlformats.org/officeDocument/2006/relationships/image" Target="../media/image65.jpeg"/><Relationship Id="rId17" Type="http://schemas.openxmlformats.org/officeDocument/2006/relationships/image" Target="../media/image68.jpeg"/><Relationship Id="rId2" Type="http://schemas.openxmlformats.org/officeDocument/2006/relationships/hyperlink" Target="https://www.google.com/url?sa=i&amp;rct=j&amp;q=&amp;esrc=s&amp;source=images&amp;cd=&amp;ved=2ahUKEwi_mI_VsaLhAhUGkhQKHVgvBlEQjRx6BAgBEAU&amp;url=https%3A%2F%2Fwww.goodreads.com%2Fbook%2Fshow%2F54847.Oil_&amp;psig=AOvVaw3kNdRLFK0oYnaH2h3y08p4&amp;ust=1553778375389871" TargetMode="External"/><Relationship Id="rId16" Type="http://schemas.openxmlformats.org/officeDocument/2006/relationships/hyperlink" Target="https://www.google.co.uk/url?sa=i&amp;rct=j&amp;q=&amp;esrc=s&amp;source=images&amp;cd=&amp;ved=0ahUKEwjy4f_A57HWAhUCbhQKHcpAAXUQjRwIBw&amp;url=https://www.amazon.co.uk/Forest-Flowers-African-Writers/dp/058227320X&amp;psig=AFQjCNEvZTIKa2ZV_3lkE7QR0UTY8GgGpA&amp;ust=1505929708678091" TargetMode="External"/><Relationship Id="rId20" Type="http://schemas.openxmlformats.org/officeDocument/2006/relationships/image" Target="../media/image70.jpg"/><Relationship Id="rId1" Type="http://schemas.openxmlformats.org/officeDocument/2006/relationships/slideLayout" Target="../slideLayouts/slideLayout7.xml"/><Relationship Id="rId6" Type="http://schemas.openxmlformats.org/officeDocument/2006/relationships/hyperlink" Target="https://www.google.com/url?sa=i&amp;rct=j&amp;q=&amp;esrc=s&amp;source=images&amp;cd=&amp;ved=2ahUKEwjC67GAs6LhAhXy1uAKHQCOCkoQjRx6BAgBEAU&amp;url=https%3A%2F%2Fwww.ebay.co.uk%2Fitm%2FBoa-Constrictor-HC-1950s-USSR-Ivan-Franko-Ukrainian-Short-Stories-%2F401239833756&amp;psig=AOvVaw2tbcEyp_udFe-9yz5_eQUx&amp;ust=1553778721729635" TargetMode="External"/><Relationship Id="rId11" Type="http://schemas.openxmlformats.org/officeDocument/2006/relationships/hyperlink" Target="https://3.bp.blogspot.com/-eWa8tPzUaTI/VO85jSEpWsI/AAAAAAAACms/MJ2OVRoPu4Y/s1600/barranca.jpg" TargetMode="External"/><Relationship Id="rId5" Type="http://schemas.openxmlformats.org/officeDocument/2006/relationships/image" Target="../media/image61.jpeg"/><Relationship Id="rId15" Type="http://schemas.openxmlformats.org/officeDocument/2006/relationships/image" Target="../media/image67.jpeg"/><Relationship Id="rId10" Type="http://schemas.openxmlformats.org/officeDocument/2006/relationships/image" Target="../media/image64.jpeg"/><Relationship Id="rId19" Type="http://schemas.openxmlformats.org/officeDocument/2006/relationships/image" Target="../media/image69.jpeg"/><Relationship Id="rId4" Type="http://schemas.openxmlformats.org/officeDocument/2006/relationships/hyperlink" Target="https://www.google.com/url?sa=i&amp;rct=j&amp;q=&amp;esrc=s&amp;source=images&amp;cd=&amp;ved=2ahUKEwjwt8mysqLhAhUS3uAKHdM-DEsQjRx6BAgBEAU&amp;url=https%3A%2F%2Fwww.kobo.com%2Fit%2Fit%2Febook%2Fmoby-dick-339&amp;psig=AOvVaw045QoiW0_3fqJaeJq4qAii&amp;ust=1553778561940471" TargetMode="External"/><Relationship Id="rId9" Type="http://schemas.openxmlformats.org/officeDocument/2006/relationships/image" Target="../media/image63.jpeg"/><Relationship Id="rId14" Type="http://schemas.openxmlformats.org/officeDocument/2006/relationships/hyperlink" Target="https://www.google.co.uk/url?sa=i&amp;rct=j&amp;q=&amp;esrc=s&amp;source=images&amp;cd=&amp;ved=0ahUKEwijufna5rHWAhXIVhQKHU-fBmEQjRwIBw&amp;url=https://www.abebooks.co.uk/book-search/title/texaco/author/chamoiseau-patrick-rejouis-rose-myriam-vinokurov-val/&amp;psig=AFQjCNFb3Dian0NimJZmq0xyIU4mWZ2m8g&amp;ust=1505929495147755"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74.jpeg"/><Relationship Id="rId13" Type="http://schemas.openxmlformats.org/officeDocument/2006/relationships/hyperlink" Target="http://ragpickerpress.co.uk/books/buy-now" TargetMode="External"/><Relationship Id="rId18" Type="http://schemas.openxmlformats.org/officeDocument/2006/relationships/image" Target="../media/image80.jpeg"/><Relationship Id="rId3" Type="http://schemas.openxmlformats.org/officeDocument/2006/relationships/hyperlink" Target="https://www.google.co.uk/url?sa=i&amp;rct=j&amp;q=&amp;esrc=s&amp;source=images&amp;cd=&amp;ved=0ahUKEwjzgeaK57HWAhXCWhQKHWjMCgQQjRwIBw&amp;url=https://www.pinterest.com/pin/120260252527714052/&amp;psig=AFQjCNEvUKSV3FVRyCcOUBt8Gh6lScy-hA&amp;ust=1505929599508292" TargetMode="External"/><Relationship Id="rId7" Type="http://schemas.openxmlformats.org/officeDocument/2006/relationships/image" Target="../media/image73.jpeg"/><Relationship Id="rId12" Type="http://schemas.openxmlformats.org/officeDocument/2006/relationships/image" Target="../media/image76.jpeg"/><Relationship Id="rId17" Type="http://schemas.openxmlformats.org/officeDocument/2006/relationships/image" Target="../media/image79.jpeg"/><Relationship Id="rId2" Type="http://schemas.openxmlformats.org/officeDocument/2006/relationships/image" Target="../media/image71.jpeg"/><Relationship Id="rId16" Type="http://schemas.openxmlformats.org/officeDocument/2006/relationships/hyperlink" Target="https://www.goodreads.com/book/photo/18753656-lagoon" TargetMode="External"/><Relationship Id="rId1" Type="http://schemas.openxmlformats.org/officeDocument/2006/relationships/slideLayout" Target="../slideLayouts/slideLayout7.xml"/><Relationship Id="rId6" Type="http://schemas.openxmlformats.org/officeDocument/2006/relationships/hyperlink" Target="https://www.google.co.uk/url?sa=i&amp;rct=j&amp;q=&amp;esrc=s&amp;source=images&amp;cd=&amp;ved=0ahUKEwjKiMDQ6rHWAhWFVxQKHUvgDCMQjRwIBw&amp;url=http://www.simonandschuster.com/books/MEAN-SPIRIT/Linda-Hogan/9781501112454&amp;psig=AFQjCNGqqbROh4b5bg2Xm1ktbM04Jq8zRA&amp;ust=1505930555478881" TargetMode="External"/><Relationship Id="rId11" Type="http://schemas.openxmlformats.org/officeDocument/2006/relationships/hyperlink" Target="https://www.google.com/url?sa=i&amp;rct=j&amp;q=&amp;esrc=s&amp;source=images&amp;cd=&amp;ved=2ahUKEwjNqf2Zs6LhAhWI1-AKHRDSAIgQjRx6BAgBEAU&amp;url=https%3A%2F%2Fwww.penguin.co.uk%2Fbooks%2F177185%2Foil-on-water%2F9780141046846&amp;psig=AOvVaw3eVSmKZpORR2PRtHersHhG&amp;ust=1553778792792406" TargetMode="External"/><Relationship Id="rId5" Type="http://schemas.openxmlformats.org/officeDocument/2006/relationships/image" Target="../media/image72.jpeg"/><Relationship Id="rId15" Type="http://schemas.openxmlformats.org/officeDocument/2006/relationships/image" Target="../media/image78.jpeg"/><Relationship Id="rId10" Type="http://schemas.openxmlformats.org/officeDocument/2006/relationships/image" Target="../media/image75.jpeg"/><Relationship Id="rId4" Type="http://schemas.openxmlformats.org/officeDocument/2006/relationships/hyperlink" Target="https://www.google.co.uk/url?sa=i&amp;rct=j&amp;q=&amp;esrc=s&amp;source=images&amp;cd=&amp;ved=0ahUKEwjF3Zvg6LHWAhUEchQKHQCgDtUQjRwIBw&amp;url=https://www.amazon.co.uk/Dark-Bride-Laura-Restrepo/dp/0732273838&amp;psig=AFQjCNHc-5xFmYMNUalsQxNvKuXCETd-Pg&amp;ust=1505930039669216" TargetMode="External"/><Relationship Id="rId9" Type="http://schemas.openxmlformats.org/officeDocument/2006/relationships/hyperlink" Target="https://www.goodreads.com/book/photo/24584923-heat-light" TargetMode="External"/><Relationship Id="rId14" Type="http://schemas.openxmlformats.org/officeDocument/2006/relationships/image" Target="../media/image77.jpeg"/></Relationships>
</file>

<file path=ppt/slides/_rels/slide3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hyperlink" Target="https://www.google.co.uk/url?sa=i&amp;rct=j&amp;q=&amp;esrc=s&amp;source=images&amp;cd=&amp;ved=0ahUKEwjzgeaK57HWAhXCWhQKHWjMCgQQjRwIBw&amp;url=https://www.pinterest.com/pin/120260252527714052/&amp;psig=AFQjCNEvUKSV3FVRyCcOUBt8Gh6lScy-hA&amp;ust=1505929599508292" TargetMode="External"/><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42.jpeg"/><Relationship Id="rId4" Type="http://schemas.openxmlformats.org/officeDocument/2006/relationships/image" Target="../media/image82.jpeg"/></Relationships>
</file>

<file path=ppt/slides/_rels/slide3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hyperlink" Target="https://www.google.com/url?sa=i&amp;rct=j&amp;q=&amp;esrc=s&amp;source=images&amp;cd=&amp;ved=2ahUKEwiwzIentaLhAhXDgM4BHU6pAJwQjRx6BAgBEAU&amp;url=https%3A%2F%2Fwww.wheelers.co.nz%2Fbooks%2F9780241144497&amp;psig=AOvVaw12cjZ3m-4MNugPevdtKWzQ&amp;ust=1553779343666687" TargetMode="External"/><Relationship Id="rId7" Type="http://schemas.openxmlformats.org/officeDocument/2006/relationships/hyperlink" Target="https://www.google.com/url?sa=i&amp;rct=j&amp;q=&amp;esrc=s&amp;source=images&amp;cd=&amp;ved=2ahUKEwjsroSDt6LhAhVJKBoKHY9IBgkQjRx6BAgBEAU&amp;url=https%3A%2F%2Fwww.fictiondb.com%2Fauthor%2Fross-macdonald~sleeping-beauty~66713~b.htm&amp;psig=AOvVaw32IDq6qETs4Fvd0EBR5g9Z&amp;ust=1553779799802279" TargetMode="External"/><Relationship Id="rId12" Type="http://schemas.openxmlformats.org/officeDocument/2006/relationships/image" Target="../media/image92.jpeg"/><Relationship Id="rId2" Type="http://schemas.openxmlformats.org/officeDocument/2006/relationships/image" Target="../media/image86.jpeg"/><Relationship Id="rId1" Type="http://schemas.openxmlformats.org/officeDocument/2006/relationships/slideLayout" Target="../slideLayouts/slideLayout7.xml"/><Relationship Id="rId6" Type="http://schemas.openxmlformats.org/officeDocument/2006/relationships/image" Target="../media/image89.jpeg"/><Relationship Id="rId11" Type="http://schemas.openxmlformats.org/officeDocument/2006/relationships/hyperlink" Target="https://www.google.com/url?sa=i&amp;rct=j&amp;q=&amp;esrc=s&amp;source=images&amp;cd=&amp;ved=2ahUKEwi_2Yz-t6LhAhWK4IUKHbaSAmIQjRx6BAgBEAU&amp;url=http%3A%2F%2Fwww.you-books.com%2Fauthor%2FRankin&amp;psig=AOvVaw1-8Pkfh06zcXUXyJ4FOD2s&amp;ust=1553779859520752" TargetMode="External"/><Relationship Id="rId5" Type="http://schemas.openxmlformats.org/officeDocument/2006/relationships/image" Target="../media/image88.jpeg"/><Relationship Id="rId10" Type="http://schemas.openxmlformats.org/officeDocument/2006/relationships/image" Target="../media/image91.jpeg"/><Relationship Id="rId4" Type="http://schemas.openxmlformats.org/officeDocument/2006/relationships/image" Target="../media/image87.jpeg"/><Relationship Id="rId9" Type="http://schemas.openxmlformats.org/officeDocument/2006/relationships/hyperlink" Target="https://www.google.com/url?sa=i&amp;rct=j&amp;q=&amp;esrc=s&amp;source=images&amp;cd=&amp;ved=2ahUKEwiZ-Zrft6LhAhWJy4UKHf-DBR8QjRx6BAgBEAU&amp;url=https%3A%2F%2Fwww.harpercollins.com%2F9780061735851%2Fblack-water-rising&amp;psig=AOvVaw1pZGEgxykMtsAbboAIBmlX&amp;ust=1553779998597789"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www.google.com/imgres?imgurl=https%3A%2F%2Fimages.gr-assets.com%2Fbooks%2F1333041407l%2F13565546.jpg&amp;imgrefurl=https%3A%2F%2Fwww.goodreads.com%2Fbook%2Fshow%2F13281368-the-twelve&amp;docid=J0MPgK755RJiKM&amp;tbnid=MtgvK9h6oIdkDM%3A&amp;vet=10ahUKEwihqcvZrKjhAhU0t3EKHQMCDHAQMwhDKAIwAg..i&amp;w=313&amp;h=475&amp;client=firefox-b-d&amp;bih=777&amp;biw=1440&amp;q=the%20twelve&amp;ved=0ahUKEwihqcvZrKjhAhU0t3EKHQMCDHAQMwhDKAIwAg&amp;iact=mrc&amp;uact=8" TargetMode="External"/><Relationship Id="rId13" Type="http://schemas.openxmlformats.org/officeDocument/2006/relationships/image" Target="../media/image98.jpeg"/><Relationship Id="rId3" Type="http://schemas.openxmlformats.org/officeDocument/2006/relationships/image" Target="../media/image93.jpeg"/><Relationship Id="rId7" Type="http://schemas.openxmlformats.org/officeDocument/2006/relationships/image" Target="../media/image95.jpeg"/><Relationship Id="rId12" Type="http://schemas.openxmlformats.org/officeDocument/2006/relationships/hyperlink" Target="https://www.google.com/url?sa=i&amp;rct=j&amp;q=&amp;esrc=s&amp;source=images&amp;cd=&amp;ved=2ahUKEwj1qan8rajhAhVC8hQKHWDPC2QQjRx6BAgBEAU&amp;url=https%3A%2F%2Fwww.ziesings.com%2Fpages%2Fbooks%2F13395%2Ffritz-leiber%2Fthe-black-gondolier-and-other-stories&amp;psig=AOvVaw3SZAA_ZpYIRFo55e0lGzyY&amp;ust=1553983546138429" TargetMode="External"/><Relationship Id="rId2" Type="http://schemas.openxmlformats.org/officeDocument/2006/relationships/hyperlink" Target="https://www.google.com/url?sa=i&amp;rct=j&amp;q=&amp;esrc=s&amp;source=images&amp;cd=&amp;ved=2ahUKEwjfjI72q6jhAhVD1eAKHQNrCWIQjRx6BAgBEAU&amp;url=https%3A%2F%2Fwww.goodreads.com%2Fbook%2Fshow%2F24149977-skeleton-crew&amp;psig=AOvVaw04Lhs42-c3W0u6X7SR-w7O&amp;ust=1553982992358958" TargetMode="External"/><Relationship Id="rId1" Type="http://schemas.openxmlformats.org/officeDocument/2006/relationships/slideLayout" Target="../slideLayouts/slideLayout7.xml"/><Relationship Id="rId6" Type="http://schemas.openxmlformats.org/officeDocument/2006/relationships/hyperlink" Target="https://www.librarything.com/work/11278721" TargetMode="External"/><Relationship Id="rId11" Type="http://schemas.openxmlformats.org/officeDocument/2006/relationships/image" Target="../media/image97.jpeg"/><Relationship Id="rId5" Type="http://schemas.openxmlformats.org/officeDocument/2006/relationships/image" Target="../media/image94.jpeg"/><Relationship Id="rId15" Type="http://schemas.openxmlformats.org/officeDocument/2006/relationships/image" Target="../media/image99.jpeg"/><Relationship Id="rId10" Type="http://schemas.openxmlformats.org/officeDocument/2006/relationships/hyperlink" Target="https://www.google.com/url?sa=i&amp;rct=j&amp;q=&amp;esrc=s&amp;source=images&amp;cd=&amp;ved=2ahUKEwjzu_2MrajhAhXs1-AKHQx_AGUQjRx6BAgBEAU&amp;url=https%3A%2F%2Fletterboxd.com%2Ffilm%2Fmonsters%2Fcrew%2F&amp;psig=AOvVaw15sslupZAaVicactAZ0zpb&amp;ust=1553983284294648" TargetMode="External"/><Relationship Id="rId4" Type="http://schemas.openxmlformats.org/officeDocument/2006/relationships/hyperlink" Target="https://www.google.com/url?sa=i&amp;rct=j&amp;q=&amp;esrc=s&amp;source=images&amp;cd=&amp;ved=2ahUKEwist7ekrKjhAhW88uAKHe1vCmUQjRx6BAgBEAU&amp;url=https%3A%2F%2Fwww.goodreads.com%2Fbook%2Fshow%2F32435.Phantoms&amp;psig=AOvVaw3Nv_foQiPqzZk8X25Hv19m&amp;ust=1553983091372759" TargetMode="External"/><Relationship Id="rId9" Type="http://schemas.openxmlformats.org/officeDocument/2006/relationships/image" Target="../media/image96.jpeg"/><Relationship Id="rId14" Type="http://schemas.openxmlformats.org/officeDocument/2006/relationships/hyperlink" Target="https://www.google.com/url?sa=i&amp;rct=j&amp;q=&amp;esrc=s&amp;source=images&amp;cd=&amp;ved=2ahUKEwiS__G1rqjhAhVD8OAKHbQBDEkQjRx6BAgBEAU&amp;url=https%3A%2F%2Fwww.bookdepository.com%2FAt-Mountains-Madness-Other-Novels-Terror-H-P-Lovecraft%2F9780586063224&amp;psig=AOvVaw0Tm37lcCpE_gtG7bNXUSmd&amp;ust=1553983653455696"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01.tiff"/><Relationship Id="rId2" Type="http://schemas.openxmlformats.org/officeDocument/2006/relationships/image" Target="../media/image100.tiff"/><Relationship Id="rId1" Type="http://schemas.openxmlformats.org/officeDocument/2006/relationships/slideLayout" Target="../slideLayouts/slideLayout7.xml"/><Relationship Id="rId5" Type="http://schemas.openxmlformats.org/officeDocument/2006/relationships/image" Target="../media/image103.tiff"/><Relationship Id="rId4" Type="http://schemas.openxmlformats.org/officeDocument/2006/relationships/image" Target="../media/image102.tiff"/></Relationships>
</file>

<file path=ppt/slides/_rels/slide41.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hyperlink" Target="https://www.google.co.uk/url?sa=i&amp;rct=j&amp;q=&amp;esrc=s&amp;source=images&amp;cd=&amp;ved=2ahUKEwjDsbC9lMLaAhWG6xQKHVEuA6sQjRx6BAgAEAU&amp;url=https://sustainability.nus.org.uk/articles/bringing-down-the-curtain-on-bp-sponsorship&amp;psig=AOvVaw2Nr3LRlHPEV6yfEUWB-Aro&amp;ust=1524083714524364"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image" Target="../media/image111.jpg"/><Relationship Id="rId3" Type="http://schemas.openxmlformats.org/officeDocument/2006/relationships/image" Target="../media/image107.jpeg"/><Relationship Id="rId7" Type="http://schemas.openxmlformats.org/officeDocument/2006/relationships/image" Target="../media/image110.jpg"/><Relationship Id="rId2" Type="http://schemas.openxmlformats.org/officeDocument/2006/relationships/image" Target="../media/image106.tiff"/><Relationship Id="rId1" Type="http://schemas.openxmlformats.org/officeDocument/2006/relationships/slideLayout" Target="../slideLayouts/slideLayout7.xml"/><Relationship Id="rId6" Type="http://schemas.openxmlformats.org/officeDocument/2006/relationships/image" Target="../media/image109.jpg"/><Relationship Id="rId5" Type="http://schemas.openxmlformats.org/officeDocument/2006/relationships/image" Target="../media/image108.jpeg"/><Relationship Id="rId10" Type="http://schemas.openxmlformats.org/officeDocument/2006/relationships/image" Target="../media/image113.jpg"/><Relationship Id="rId4" Type="http://schemas.openxmlformats.org/officeDocument/2006/relationships/hyperlink" Target="https://pictures.abebooks.com/isbn/9781408819708-uk.jpg" TargetMode="External"/><Relationship Id="rId9" Type="http://schemas.openxmlformats.org/officeDocument/2006/relationships/image" Target="../media/image112.jpg"/></Relationships>
</file>

<file path=ppt/slides/_rels/slide44.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15.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6.jpg"/></Relationships>
</file>

<file path=ppt/slides/_rels/slide46.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7.xml"/><Relationship Id="rId4" Type="http://schemas.openxmlformats.org/officeDocument/2006/relationships/image" Target="../media/image119.jpeg"/></Relationships>
</file>

<file path=ppt/slides/_rels/slide47.xml.rels><?xml version="1.0" encoding="UTF-8" standalone="yes"?>
<Relationships xmlns="http://schemas.openxmlformats.org/package/2006/relationships"><Relationship Id="rId3" Type="http://schemas.openxmlformats.org/officeDocument/2006/relationships/image" Target="../media/image121.jpg"/><Relationship Id="rId2" Type="http://schemas.openxmlformats.org/officeDocument/2006/relationships/image" Target="../media/image120.jpg"/><Relationship Id="rId1" Type="http://schemas.openxmlformats.org/officeDocument/2006/relationships/slideLayout" Target="../slideLayouts/slideLayout7.xml"/><Relationship Id="rId5" Type="http://schemas.openxmlformats.org/officeDocument/2006/relationships/image" Target="../media/image123.jpg"/><Relationship Id="rId4" Type="http://schemas.openxmlformats.org/officeDocument/2006/relationships/image" Target="../media/image122.jpg"/></Relationships>
</file>

<file path=ppt/slides/_rels/slide48.xml.rels><?xml version="1.0" encoding="UTF-8" standalone="yes"?>
<Relationships xmlns="http://schemas.openxmlformats.org/package/2006/relationships"><Relationship Id="rId3" Type="http://schemas.openxmlformats.org/officeDocument/2006/relationships/image" Target="../media/image120.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s://www.google.com/url?sa=i&amp;rct=j&amp;q=&amp;esrc=s&amp;source=images&amp;cd=&amp;ved=2ahUKEwj_krOvvovfAhXQy6QKHUPWAtEQjRx6BAgBEAU&amp;url=https%3A%2F%2Fwww.goodreads.com%2Fbook%2Fshow%2F54847.Oil_&amp;psig=AOvVaw3ybkwr5t9HiUJTCRz7vGxo&amp;ust=1544195408282152"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24.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25.jp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27.jpg"/><Relationship Id="rId2" Type="http://schemas.openxmlformats.org/officeDocument/2006/relationships/image" Target="../media/image126.jp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image" Target="../media/image128.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hyperlink" Target="https://www.google.com/url?sa=i&amp;rct=j&amp;q=&amp;esrc=s&amp;source=images&amp;cd=&amp;ved=2ahUKEwjEwaax14vfAhUDyRoKHaxjD4YQjRx6BAgBEAU&amp;url=https%3A%2F%2Fwww.tate.org.uk%2Fabout-us%2Fprojects%2Ftransforming-artist-books%2Fsummaries%2Fedward-ruscha-twentysix-gasoline-stations-1963&amp;psig=AOvVaw3xXUxo2RmFLmAQJG2_KkqG&amp;ust=1544202108563203" TargetMode="External"/><Relationship Id="rId1" Type="http://schemas.openxmlformats.org/officeDocument/2006/relationships/slideLayout" Target="../slideLayouts/slideLayout7.xml"/><Relationship Id="rId4" Type="http://schemas.openxmlformats.org/officeDocument/2006/relationships/image" Target="../media/image131.jpeg"/></Relationships>
</file>

<file path=ppt/slides/_rels/slide5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7.xml"/><Relationship Id="rId5" Type="http://schemas.openxmlformats.org/officeDocument/2006/relationships/image" Target="../media/image135.png"/><Relationship Id="rId4" Type="http://schemas.openxmlformats.org/officeDocument/2006/relationships/image" Target="../media/image134.png"/></Relationships>
</file>

<file path=ppt/slides/_rels/slide5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57.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7.xml"/><Relationship Id="rId4" Type="http://schemas.openxmlformats.org/officeDocument/2006/relationships/image" Target="../media/image141.png"/></Relationships>
</file>

<file path=ppt/slides/_rels/slide58.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hyperlink" Target="https://www.google.com/url?sa=i&amp;rct=j&amp;q=&amp;esrc=s&amp;source=images&amp;cd=&amp;ved=2ahUKEwjUn4uF5ovfAhUR36QKHZ6JCvcQjRx6BAgBEAU&amp;url=https%3A%2F%2Fwww.ar15.com%2Fforums%2Ft_1_5%2F1299701_Watched_Terminator_Salvation_again__something_doesnandapos_t_make_sense___thoughts_.html&amp;psig=AOvVaw1arMGyN80BLEyzdnFgzAqo&amp;ust=1544206068404313"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eg"/><Relationship Id="rId4" Type="http://schemas.openxmlformats.org/officeDocument/2006/relationships/image" Target="../media/image8.jpeg"/></Relationships>
</file>

<file path=ppt/slides/_rels/slide60.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hyperlink" Target="https://www.goodreads.com/book/photo/3770257-fool-s-gold" TargetMode="Externa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48.tiff"/><Relationship Id="rId2" Type="http://schemas.openxmlformats.org/officeDocument/2006/relationships/image" Target="../media/image147.tiff"/><Relationship Id="rId1" Type="http://schemas.openxmlformats.org/officeDocument/2006/relationships/slideLayout" Target="../slideLayouts/slideLayout5.xml"/><Relationship Id="rId5" Type="http://schemas.openxmlformats.org/officeDocument/2006/relationships/image" Target="../media/image150.jpeg"/><Relationship Id="rId4" Type="http://schemas.openxmlformats.org/officeDocument/2006/relationships/image" Target="../media/image149.tiff"/></Relationships>
</file>

<file path=ppt/slides/_rels/slide63.xml.rels><?xml version="1.0" encoding="UTF-8" standalone="yes"?>
<Relationships xmlns="http://schemas.openxmlformats.org/package/2006/relationships"><Relationship Id="rId3" Type="http://schemas.openxmlformats.org/officeDocument/2006/relationships/image" Target="../media/image152.tiff"/><Relationship Id="rId2" Type="http://schemas.openxmlformats.org/officeDocument/2006/relationships/image" Target="../media/image151.jpg"/><Relationship Id="rId1" Type="http://schemas.openxmlformats.org/officeDocument/2006/relationships/slideLayout" Target="../slideLayouts/slideLayout7.xml"/><Relationship Id="rId4" Type="http://schemas.openxmlformats.org/officeDocument/2006/relationships/image" Target="../media/image153.tiff"/></Relationships>
</file>

<file path=ppt/slides/_rels/slide64.xml.rels><?xml version="1.0" encoding="UTF-8" standalone="yes"?>
<Relationships xmlns="http://schemas.openxmlformats.org/package/2006/relationships"><Relationship Id="rId8" Type="http://schemas.openxmlformats.org/officeDocument/2006/relationships/image" Target="../media/image160.tiff"/><Relationship Id="rId3" Type="http://schemas.openxmlformats.org/officeDocument/2006/relationships/image" Target="../media/image155.tiff"/><Relationship Id="rId7" Type="http://schemas.openxmlformats.org/officeDocument/2006/relationships/image" Target="../media/image159.tiff"/><Relationship Id="rId2" Type="http://schemas.openxmlformats.org/officeDocument/2006/relationships/image" Target="../media/image154.tiff"/><Relationship Id="rId1" Type="http://schemas.openxmlformats.org/officeDocument/2006/relationships/slideLayout" Target="../slideLayouts/slideLayout7.xml"/><Relationship Id="rId6" Type="http://schemas.openxmlformats.org/officeDocument/2006/relationships/image" Target="../media/image158.tiff"/><Relationship Id="rId5" Type="http://schemas.openxmlformats.org/officeDocument/2006/relationships/image" Target="../media/image157.tiff"/><Relationship Id="rId4" Type="http://schemas.openxmlformats.org/officeDocument/2006/relationships/image" Target="../media/image156.tiff"/></Relationships>
</file>

<file path=ppt/slides/_rels/slide65.xml.rels><?xml version="1.0" encoding="UTF-8" standalone="yes"?>
<Relationships xmlns="http://schemas.openxmlformats.org/package/2006/relationships"><Relationship Id="rId2" Type="http://schemas.openxmlformats.org/officeDocument/2006/relationships/image" Target="../media/image161.tif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hyperlink" Target="https://www.google.co.uk/url?sa=i&amp;rct=j&amp;q=&amp;esrc=s&amp;source=images&amp;cd=&amp;ved=2ahUKEwjDsbC9lMLaAhWG6xQKHVEuA6sQjRx6BAgAEAU&amp;url=https://sustainability.nus.org.uk/articles/bringing-down-the-curtain-on-bp-sponsorship&amp;psig=AOvVaw2Nr3LRlHPEV6yfEUWB-Aro&amp;ust=1524083714524364" TargetMode="Externa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62.jpeg"/><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image" Target="../media/image163.jpeg"/><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hyperlink" Target="https://www.google.co.uk/url?sa=i&amp;rct=j&amp;q=&amp;esrc=s&amp;source=images&amp;cd=&amp;ved=2ahUKEwjmqKSmncLaAhVMPhQKHZRrCd4QjRx6BAgAEAU&amp;url=https://georgeosodi.photoshelter.com/image/I00008jrH8P_f9.c&amp;psig=AOvVaw3QrnsNMBfXLvhYX5nWItqe&amp;ust=1524086098917347"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65.jpeg"/><Relationship Id="rId2" Type="http://schemas.openxmlformats.org/officeDocument/2006/relationships/hyperlink" Target="https://www.google.co.uk/url?sa=i&amp;rct=j&amp;q=&amp;esrc=s&amp;source=images&amp;cd=&amp;ved=2ahUKEwjuve7QnsLaAhUCNxQKHYW9AYwQjRx6BAgAEAU&amp;url=http://www.lastrefuge.co.uk/php/show-aerial-big.php?aerial%3DDW2157&amp;psig=AOvVaw1541DQg3LHHOMjpx7O8SO3&amp;ust=1524086416128410" TargetMode="External"/><Relationship Id="rId1" Type="http://schemas.openxmlformats.org/officeDocument/2006/relationships/slideLayout" Target="../slideLayouts/slideLayout7.xml"/><Relationship Id="rId4" Type="http://schemas.openxmlformats.org/officeDocument/2006/relationships/image" Target="../media/image166.png"/></Relationships>
</file>

<file path=ppt/slides/_rels/slide71.xml.rels><?xml version="1.0" encoding="UTF-8" standalone="yes"?>
<Relationships xmlns="http://schemas.openxmlformats.org/package/2006/relationships"><Relationship Id="rId3" Type="http://schemas.openxmlformats.org/officeDocument/2006/relationships/image" Target="../media/image167.jpeg"/><Relationship Id="rId2" Type="http://schemas.openxmlformats.org/officeDocument/2006/relationships/hyperlink" Target="https://www.google.com/url?sa=i&amp;rct=j&amp;q=&amp;esrc=s&amp;source=images&amp;cd=&amp;ved=2ahUKEwiz-9jCzPrgAhVpmuAKHRZCAbMQjRx6BAgBEAU&amp;url=https%3A%2F%2Fwww.amazon.com%2FCarbon-Democracy-Political-Power-Age%2Fdp%2F1781681163&amp;psig=AOvVaw1cHa5WFeG66OFYiNAV9xNP&amp;ust=1552411196638138" TargetMode="Externa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68.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ved=2ahUKEwig6K2wh8LaAhVLLcAKHU5pDycQjRx6BAgAEAU&amp;url=https://www.fordhampress.com/9780823273911/fueling-culture&amp;psig=AOvVaw3jgOYpszGPQ3zBb9Ni-cYc&amp;ust=1524080213058937" TargetMode="External"/><Relationship Id="rId2" Type="http://schemas.openxmlformats.org/officeDocument/2006/relationships/image" Target="../media/image11.jp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hyperlink" Target="https://www.google.com/url?sa=i&amp;rct=j&amp;q=&amp;esrc=s&amp;source=images&amp;cd=&amp;ved=2ahUKEwiy1YvdmqLhAhUyyYUKHSDQC0MQjRx6BAgBEAU&amp;url=https%3A%2F%2Fwww.upress.umn.edu%2Fbook-division%2Fbooks%2Ffuel&amp;psig=AOvVaw3FGo_8_zUQ6JMLWW6PW1Ds&amp;ust=1553772220719730" TargetMode="External"/><Relationship Id="rId13" Type="http://schemas.openxmlformats.org/officeDocument/2006/relationships/image" Target="../media/image21.png"/><Relationship Id="rId3" Type="http://schemas.openxmlformats.org/officeDocument/2006/relationships/hyperlink" Target="https://www.google.com/url?sa=i&amp;rct=j&amp;q=&amp;esrc=s&amp;source=images&amp;cd=&amp;ved=2ahUKEwis0sOtm6LhAhVOQBoKHSKnDYUQjRx6BAgBEAU&amp;url=https%3A%2F%2Fwww.bloomsbury.com%2Fus%2Ffuel-9781350053991%2F&amp;psig=AOvVaw3J1yMjHixexMHTZZu5scGK&amp;ust=1553772390346229" TargetMode="External"/><Relationship Id="rId7" Type="http://schemas.openxmlformats.org/officeDocument/2006/relationships/image" Target="../media/image17.png"/><Relationship Id="rId12" Type="http://schemas.openxmlformats.org/officeDocument/2006/relationships/image" Target="../media/image20.jpeg"/><Relationship Id="rId17" Type="http://schemas.openxmlformats.org/officeDocument/2006/relationships/image" Target="../media/image25.jpeg"/><Relationship Id="rId2" Type="http://schemas.openxmlformats.org/officeDocument/2006/relationships/image" Target="../media/image14.jpeg"/><Relationship Id="rId16"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16.jpeg"/><Relationship Id="rId11" Type="http://schemas.openxmlformats.org/officeDocument/2006/relationships/image" Target="../media/image19.jpeg"/><Relationship Id="rId5" Type="http://schemas.openxmlformats.org/officeDocument/2006/relationships/hyperlink" Target="https://www.google.com/url?sa=i&amp;rct=j&amp;q=&amp;esrc=s&amp;source=images&amp;cd=&amp;ved=2ahUKEwj1rYqOm6LhAhVOPBoKHc9EDr4QjRx6BAgBEAU&amp;url=https%3A%2F%2Fmitpress.mit.edu%2Fbooks%2Fenergy-end-world&amp;psig=AOvVaw3O7IHn6EvCo-Qt-wzDiEPi&amp;ust=1553772295992348" TargetMode="External"/><Relationship Id="rId15" Type="http://schemas.openxmlformats.org/officeDocument/2006/relationships/image" Target="../media/image23.jpeg"/><Relationship Id="rId10" Type="http://schemas.openxmlformats.org/officeDocument/2006/relationships/hyperlink" Target="https://www.google.com/url?sa=i&amp;rct=j&amp;q=&amp;esrc=s&amp;source=images&amp;cd=&amp;ved=2ahUKEwiI2Mi5mqLhAhVigM4BHZErB1UQjRx6BAgBEAU&amp;url=https%3A%2F%2Fwww.amazon.com%2FMineral-Rites-Archaeology-Economy-Humanities%2Fdp%2F1421427567&amp;psig=AOvVaw1BWiK7KcMyZTfdHTFsdUQI&amp;ust=1553772147990506" TargetMode="External"/><Relationship Id="rId4" Type="http://schemas.openxmlformats.org/officeDocument/2006/relationships/image" Target="../media/image15.jpeg"/><Relationship Id="rId9" Type="http://schemas.openxmlformats.org/officeDocument/2006/relationships/image" Target="../media/image18.jpeg"/><Relationship Id="rId1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sky, outdoor&#10;&#10;Description automatically generated">
            <a:extLst>
              <a:ext uri="{FF2B5EF4-FFF2-40B4-BE49-F238E27FC236}">
                <a16:creationId xmlns:a16="http://schemas.microsoft.com/office/drawing/2014/main" id="{B439C8F1-DEE0-FB45-963C-59BF467E139D}"/>
              </a:ext>
            </a:extLst>
          </p:cNvPr>
          <p:cNvPicPr>
            <a:picLocks noChangeAspect="1"/>
          </p:cNvPicPr>
          <p:nvPr/>
        </p:nvPicPr>
        <p:blipFill rotWithShape="1">
          <a:blip r:embed="rId3"/>
          <a:srcRect t="16045"/>
          <a:stretch/>
        </p:blipFill>
        <p:spPr>
          <a:xfrm>
            <a:off x="20" y="10"/>
            <a:ext cx="12191980" cy="6857990"/>
          </a:xfrm>
          <a:prstGeom prst="rect">
            <a:avLst/>
          </a:prstGeom>
        </p:spPr>
      </p:pic>
      <p:sp>
        <p:nvSpPr>
          <p:cNvPr id="4" name="TextBox 3">
            <a:extLst>
              <a:ext uri="{FF2B5EF4-FFF2-40B4-BE49-F238E27FC236}">
                <a16:creationId xmlns:a16="http://schemas.microsoft.com/office/drawing/2014/main" id="{2A167EDA-D883-9443-98DF-7C8AEA28D677}"/>
              </a:ext>
            </a:extLst>
          </p:cNvPr>
          <p:cNvSpPr txBox="1"/>
          <p:nvPr/>
        </p:nvSpPr>
        <p:spPr>
          <a:xfrm>
            <a:off x="6237514" y="947057"/>
            <a:ext cx="184731" cy="369332"/>
          </a:xfrm>
          <a:prstGeom prst="rect">
            <a:avLst/>
          </a:prstGeom>
          <a:noFill/>
        </p:spPr>
        <p:txBody>
          <a:bodyPr wrap="none" rtlCol="0">
            <a:spAutoFit/>
          </a:bodyPr>
          <a:lstStyle/>
          <a:p>
            <a:endParaRPr lang="en-US" dirty="0"/>
          </a:p>
        </p:txBody>
      </p:sp>
      <p:sp>
        <p:nvSpPr>
          <p:cNvPr id="5" name="Rectangle 4">
            <a:extLst>
              <a:ext uri="{FF2B5EF4-FFF2-40B4-BE49-F238E27FC236}">
                <a16:creationId xmlns:a16="http://schemas.microsoft.com/office/drawing/2014/main" id="{87BC505F-94EA-634E-921B-D8C3D2B1ACF5}"/>
              </a:ext>
            </a:extLst>
          </p:cNvPr>
          <p:cNvSpPr/>
          <p:nvPr/>
        </p:nvSpPr>
        <p:spPr>
          <a:xfrm>
            <a:off x="6422245" y="4987613"/>
            <a:ext cx="6096000" cy="923330"/>
          </a:xfrm>
          <a:prstGeom prst="rect">
            <a:avLst/>
          </a:prstGeom>
        </p:spPr>
        <p:txBody>
          <a:bodyPr>
            <a:spAutoFit/>
          </a:bodyPr>
          <a:lstStyle/>
          <a:p>
            <a:r>
              <a:rPr lang="en-US" dirty="0">
                <a:solidFill>
                  <a:schemeClr val="bg1">
                    <a:lumMod val="50000"/>
                  </a:schemeClr>
                </a:solidFill>
                <a:latin typeface="Century Gothic" panose="020B0502020202020204" pitchFamily="34" charset="0"/>
              </a:rPr>
              <a:t>Graeme Macdonald</a:t>
            </a:r>
          </a:p>
          <a:p>
            <a:r>
              <a:rPr lang="en-US" dirty="0">
                <a:solidFill>
                  <a:schemeClr val="bg1">
                    <a:lumMod val="50000"/>
                  </a:schemeClr>
                </a:solidFill>
                <a:latin typeface="Century Gothic" panose="020B0502020202020204" pitchFamily="34" charset="0"/>
              </a:rPr>
              <a:t>Dept of English and Comparative Literary Studies</a:t>
            </a:r>
          </a:p>
          <a:p>
            <a:r>
              <a:rPr lang="en-US" dirty="0">
                <a:solidFill>
                  <a:schemeClr val="bg1">
                    <a:lumMod val="50000"/>
                  </a:schemeClr>
                </a:solidFill>
                <a:latin typeface="Century Gothic" panose="020B0502020202020204" pitchFamily="34" charset="0"/>
              </a:rPr>
              <a:t>University of Warwick</a:t>
            </a:r>
          </a:p>
        </p:txBody>
      </p:sp>
      <p:sp>
        <p:nvSpPr>
          <p:cNvPr id="6" name="TextBox 5">
            <a:extLst>
              <a:ext uri="{FF2B5EF4-FFF2-40B4-BE49-F238E27FC236}">
                <a16:creationId xmlns:a16="http://schemas.microsoft.com/office/drawing/2014/main" id="{7B00C666-7A5B-6B46-8A52-A6009A2F9533}"/>
              </a:ext>
            </a:extLst>
          </p:cNvPr>
          <p:cNvSpPr txBox="1"/>
          <p:nvPr/>
        </p:nvSpPr>
        <p:spPr>
          <a:xfrm>
            <a:off x="467759" y="1316389"/>
            <a:ext cx="2198038" cy="1477328"/>
          </a:xfrm>
          <a:prstGeom prst="rect">
            <a:avLst/>
          </a:prstGeom>
          <a:noFill/>
        </p:spPr>
        <p:txBody>
          <a:bodyPr wrap="none" rtlCol="0">
            <a:spAutoFit/>
          </a:bodyPr>
          <a:lstStyle/>
          <a:p>
            <a:r>
              <a:rPr lang="en-US" dirty="0">
                <a:latin typeface="Century Gothic" panose="020B0502020202020204" pitchFamily="34" charset="0"/>
              </a:rPr>
              <a:t>EN963 </a:t>
            </a:r>
            <a:r>
              <a:rPr lang="en-US" dirty="0" err="1">
                <a:latin typeface="Century Gothic" panose="020B0502020202020204" pitchFamily="34" charset="0"/>
              </a:rPr>
              <a:t>Petrofiction</a:t>
            </a:r>
            <a:br>
              <a:rPr lang="en-US" dirty="0">
                <a:latin typeface="Century Gothic" panose="020B0502020202020204" pitchFamily="34" charset="0"/>
              </a:rPr>
            </a:br>
            <a:br>
              <a:rPr lang="en-US" dirty="0">
                <a:latin typeface="Century Gothic" panose="020B0502020202020204" pitchFamily="34" charset="0"/>
              </a:rPr>
            </a:br>
            <a:br>
              <a:rPr lang="en-US" dirty="0">
                <a:latin typeface="Century Gothic" panose="020B0502020202020204" pitchFamily="34" charset="0"/>
              </a:rPr>
            </a:br>
            <a:endParaRPr lang="en-US" dirty="0"/>
          </a:p>
          <a:p>
            <a:endParaRPr lang="en-US" dirty="0"/>
          </a:p>
        </p:txBody>
      </p:sp>
    </p:spTree>
    <p:extLst>
      <p:ext uri="{BB962C8B-B14F-4D97-AF65-F5344CB8AC3E}">
        <p14:creationId xmlns:p14="http://schemas.microsoft.com/office/powerpoint/2010/main" val="4183323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2CFF89D-53A3-CE4F-A224-38EDD19CE051}"/>
              </a:ext>
            </a:extLst>
          </p:cNvPr>
          <p:cNvPicPr>
            <a:picLocks noChangeAspect="1"/>
          </p:cNvPicPr>
          <p:nvPr/>
        </p:nvPicPr>
        <p:blipFill>
          <a:blip r:embed="rId2"/>
          <a:stretch>
            <a:fillRect/>
          </a:stretch>
        </p:blipFill>
        <p:spPr>
          <a:xfrm>
            <a:off x="4302812" y="707103"/>
            <a:ext cx="3554191" cy="5617497"/>
          </a:xfrm>
          <a:prstGeom prst="rect">
            <a:avLst/>
          </a:prstGeom>
        </p:spPr>
      </p:pic>
      <p:pic>
        <p:nvPicPr>
          <p:cNvPr id="1038" name="Picture 14" descr="Imagining Solar Energy : The Power of the Sun in Literature, Science and Culture, Paperback / softback Book">
            <a:extLst>
              <a:ext uri="{FF2B5EF4-FFF2-40B4-BE49-F238E27FC236}">
                <a16:creationId xmlns:a16="http://schemas.microsoft.com/office/drawing/2014/main" id="{C6D48AC7-700A-C945-AE8B-2649FB6952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38" y="3492500"/>
            <a:ext cx="1744663" cy="2705100"/>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Duke University Press - Energopolitics">
            <a:extLst>
              <a:ext uri="{FF2B5EF4-FFF2-40B4-BE49-F238E27FC236}">
                <a16:creationId xmlns:a16="http://schemas.microsoft.com/office/drawing/2014/main" id="{44F9A0EF-227B-D849-A998-817C878CC1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2213" y="660400"/>
            <a:ext cx="1770063" cy="2717800"/>
          </a:xfrm>
          <a:prstGeom prst="rect">
            <a:avLst/>
          </a:prstGeom>
          <a:extLst>
            <a:ext uri="{909E8E84-426E-40DD-AFC4-6F175D3DCCD1}">
              <a14:hiddenFill xmlns:a14="http://schemas.microsoft.com/office/drawing/2010/main">
                <a:solidFill>
                  <a:srgbClr val="FFFFFF"/>
                </a:solidFill>
              </a14:hiddenFill>
            </a:ext>
          </a:extLst>
        </p:spPr>
      </p:pic>
      <p:pic>
        <p:nvPicPr>
          <p:cNvPr id="1046" name="Picture 22" descr="Radiant Infrastructures">
            <a:extLst>
              <a:ext uri="{FF2B5EF4-FFF2-40B4-BE49-F238E27FC236}">
                <a16:creationId xmlns:a16="http://schemas.microsoft.com/office/drawing/2014/main" id="{9BA09B9D-17A7-E24F-B329-AB383CC6CD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213" y="3451225"/>
            <a:ext cx="1770063" cy="2744788"/>
          </a:xfrm>
          <a:prstGeom prst="rect">
            <a:avLst/>
          </a:prstGeom>
          <a:extLst>
            <a:ext uri="{909E8E84-426E-40DD-AFC4-6F175D3DCCD1}">
              <a14:hiddenFill xmlns:a14="http://schemas.microsoft.com/office/drawing/2010/main">
                <a:solidFill>
                  <a:srgbClr val="FFFFFF"/>
                </a:solidFill>
              </a14:hiddenFill>
            </a:ext>
          </a:extLst>
        </p:spPr>
      </p:pic>
      <p:pic>
        <p:nvPicPr>
          <p:cNvPr id="10" name="Picture 26" descr="Literary Illumination">
            <a:extLst>
              <a:ext uri="{FF2B5EF4-FFF2-40B4-BE49-F238E27FC236}">
                <a16:creationId xmlns:a16="http://schemas.microsoft.com/office/drawing/2014/main" id="{F1F0435D-68D3-2343-ADEC-013C7ADECB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421" y="680796"/>
            <a:ext cx="1736537" cy="2748204"/>
          </a:xfrm>
          <a:prstGeom prst="rect">
            <a:avLst/>
          </a:prstGeom>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64592609-030D-9A4C-810E-CEFA9EB7B8D2}"/>
              </a:ext>
            </a:extLst>
          </p:cNvPr>
          <p:cNvPicPr>
            <a:picLocks noChangeAspect="1"/>
          </p:cNvPicPr>
          <p:nvPr/>
        </p:nvPicPr>
        <p:blipFill>
          <a:blip r:embed="rId7"/>
          <a:stretch>
            <a:fillRect/>
          </a:stretch>
        </p:blipFill>
        <p:spPr>
          <a:xfrm>
            <a:off x="7880350" y="660400"/>
            <a:ext cx="1828800" cy="2641600"/>
          </a:xfrm>
          <a:prstGeom prst="rect">
            <a:avLst/>
          </a:prstGeom>
        </p:spPr>
      </p:pic>
      <p:pic>
        <p:nvPicPr>
          <p:cNvPr id="1036" name="Picture 12" descr="Wind and Power in the Anthropocene: Amazon.co.uk: Dominic Boyer, Cymene  Howe: 9781478004240: Books">
            <a:extLst>
              <a:ext uri="{FF2B5EF4-FFF2-40B4-BE49-F238E27FC236}">
                <a16:creationId xmlns:a16="http://schemas.microsoft.com/office/drawing/2014/main" id="{6837D3ED-FFEB-464F-BA32-A218DEA301D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80350" y="3376613"/>
            <a:ext cx="1828800" cy="2820988"/>
          </a:xfrm>
          <a:prstGeom prst="rect">
            <a:avLst/>
          </a:prstGeom>
          <a:extLst>
            <a:ext uri="{909E8E84-426E-40DD-AFC4-6F175D3DCCD1}">
              <a14:hiddenFill xmlns:a14="http://schemas.microsoft.com/office/drawing/2010/main">
                <a:solidFill>
                  <a:srgbClr val="FFFFFF"/>
                </a:solidFill>
              </a14:hiddenFill>
            </a:ext>
          </a:extLst>
        </p:spPr>
      </p:pic>
      <p:pic>
        <p:nvPicPr>
          <p:cNvPr id="1044" name="Picture 20" descr="Climate and Capital in the Age of Petroleum: Locating Terminal Landscapes:  Jeff Diamanti: Bloomsbury Academic">
            <a:extLst>
              <a:ext uri="{FF2B5EF4-FFF2-40B4-BE49-F238E27FC236}">
                <a16:creationId xmlns:a16="http://schemas.microsoft.com/office/drawing/2014/main" id="{6A5CF61F-C812-0A41-8F9B-0E87BD47D7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82175" y="660400"/>
            <a:ext cx="1765300" cy="2730500"/>
          </a:xfrm>
          <a:prstGeom prst="rect">
            <a:avLst/>
          </a:prstGeom>
          <a:extLst>
            <a:ext uri="{909E8E84-426E-40DD-AFC4-6F175D3DCCD1}">
              <a14:hiddenFill xmlns:a14="http://schemas.microsoft.com/office/drawing/2010/main">
                <a:solidFill>
                  <a:srgbClr val="FFFFFF"/>
                </a:solidFill>
              </a14:hiddenFill>
            </a:ext>
          </a:extLst>
        </p:spPr>
      </p:pic>
      <p:pic>
        <p:nvPicPr>
          <p:cNvPr id="1048" name="Picture 24" descr="The Promise of Infrastructure">
            <a:extLst>
              <a:ext uri="{FF2B5EF4-FFF2-40B4-BE49-F238E27FC236}">
                <a16:creationId xmlns:a16="http://schemas.microsoft.com/office/drawing/2014/main" id="{5B3691DC-AE0C-2742-B5B4-39F37C4DB32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82175" y="3463925"/>
            <a:ext cx="1765300" cy="2732088"/>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8933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The Three Sustainabilities: Energy, Economy, Time by Allan Stoekl | WHSmith">
            <a:extLst>
              <a:ext uri="{FF2B5EF4-FFF2-40B4-BE49-F238E27FC236}">
                <a16:creationId xmlns:a16="http://schemas.microsoft.com/office/drawing/2014/main" id="{21DA8A63-424E-0845-A811-291DDBD7D6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071" b="-3"/>
          <a:stretch/>
        </p:blipFill>
        <p:spPr bwMode="auto">
          <a:xfrm>
            <a:off x="192528" y="171716"/>
            <a:ext cx="3793268" cy="651456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Duke University Press - The Birth of Energy">
            <a:extLst>
              <a:ext uri="{FF2B5EF4-FFF2-40B4-BE49-F238E27FC236}">
                <a16:creationId xmlns:a16="http://schemas.microsoft.com/office/drawing/2014/main" id="{083B6194-B790-984A-AE24-158D287301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2084" b="-3"/>
          <a:stretch/>
        </p:blipFill>
        <p:spPr bwMode="auto">
          <a:xfrm>
            <a:off x="4184538" y="171716"/>
            <a:ext cx="3822924" cy="651456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nergy Dreams">
            <a:extLst>
              <a:ext uri="{FF2B5EF4-FFF2-40B4-BE49-F238E27FC236}">
                <a16:creationId xmlns:a16="http://schemas.microsoft.com/office/drawing/2014/main" id="{AD557DA6-4C6A-5D48-B464-05D07256CA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612" r="4022" b="-3"/>
          <a:stretch/>
        </p:blipFill>
        <p:spPr bwMode="auto">
          <a:xfrm>
            <a:off x="8188032" y="171716"/>
            <a:ext cx="3799007" cy="651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0298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5999" y="207100"/>
            <a:ext cx="5381349" cy="6463308"/>
          </a:xfrm>
          <a:prstGeom prst="rect">
            <a:avLst/>
          </a:prstGeom>
        </p:spPr>
        <p:txBody>
          <a:bodyPr wrap="square">
            <a:spAutoFit/>
          </a:bodyPr>
          <a:lstStyle/>
          <a:p>
            <a:r>
              <a:rPr lang="en-US" b="1" dirty="0">
                <a:latin typeface="Century Gothic" panose="020B0502020202020204" pitchFamily="34" charset="0"/>
                <a:cs typeface="Baskerville"/>
              </a:rPr>
              <a:t>“The Energy Unconscious…..”</a:t>
            </a:r>
          </a:p>
          <a:p>
            <a:endParaRPr lang="en-US" b="1" dirty="0">
              <a:latin typeface="Century Gothic" panose="020B0502020202020204" pitchFamily="34" charset="0"/>
              <a:cs typeface="Baskerville"/>
            </a:endParaRPr>
          </a:p>
          <a:p>
            <a:r>
              <a:rPr lang="en-US" dirty="0">
                <a:latin typeface="Century Gothic" panose="020B0502020202020204" pitchFamily="34" charset="0"/>
                <a:cs typeface="Baskerville"/>
              </a:rPr>
              <a:t>This Editor’s Column peruses the relation between energy resources and literature. Instead of divvying up literary works into hundred-year intervals (or elastic variants like the long eighteenth or twentieth century) or categories harnessing the history of ideas (Romanticism, Enlightenment), </a:t>
            </a:r>
            <a:r>
              <a:rPr lang="en-US" b="1" dirty="0">
                <a:latin typeface="Century Gothic" panose="020B0502020202020204" pitchFamily="34" charset="0"/>
                <a:cs typeface="Baskerville"/>
              </a:rPr>
              <a:t>what happens if we sort texts according to the energy sources that made them possible</a:t>
            </a:r>
            <a:r>
              <a:rPr lang="en-US" dirty="0">
                <a:latin typeface="Century Gothic" panose="020B0502020202020204" pitchFamily="34" charset="0"/>
                <a:cs typeface="Baskerville"/>
              </a:rPr>
              <a:t>?</a:t>
            </a:r>
          </a:p>
          <a:p>
            <a:endParaRPr lang="en-GB" dirty="0">
              <a:latin typeface="Century Gothic" panose="020B0502020202020204" pitchFamily="34" charset="0"/>
              <a:cs typeface="Baskerville"/>
            </a:endParaRPr>
          </a:p>
          <a:p>
            <a:r>
              <a:rPr lang="en-US" b="1" dirty="0">
                <a:latin typeface="Century Gothic" panose="020B0502020202020204" pitchFamily="34" charset="0"/>
                <a:cs typeface="Baskerville"/>
              </a:rPr>
              <a:t>What happens if we </a:t>
            </a:r>
            <a:r>
              <a:rPr lang="en-US" b="1" dirty="0" err="1">
                <a:latin typeface="Century Gothic" panose="020B0502020202020204" pitchFamily="34" charset="0"/>
                <a:cs typeface="Baskerville"/>
              </a:rPr>
              <a:t>rechart</a:t>
            </a:r>
            <a:r>
              <a:rPr lang="en-US" b="1" dirty="0">
                <a:latin typeface="Century Gothic" panose="020B0502020202020204" pitchFamily="34" charset="0"/>
                <a:cs typeface="Baskerville"/>
              </a:rPr>
              <a:t> literary periods and make energy sources a matter of urgency to literary criticism?</a:t>
            </a:r>
            <a:r>
              <a:rPr lang="en-US" dirty="0">
                <a:latin typeface="Century Gothic" panose="020B0502020202020204" pitchFamily="34" charset="0"/>
                <a:cs typeface="Baskerville"/>
              </a:rPr>
              <a:t> What happens if we think systematically about how… texts relate to energy sources across time and space?</a:t>
            </a:r>
          </a:p>
          <a:p>
            <a:endParaRPr lang="en-GB" dirty="0">
              <a:latin typeface="Century Gothic" panose="020B0502020202020204" pitchFamily="34" charset="0"/>
              <a:cs typeface="Baskerville"/>
            </a:endParaRPr>
          </a:p>
          <a:p>
            <a:r>
              <a:rPr lang="en-GB" dirty="0">
                <a:latin typeface="Century Gothic" panose="020B0502020202020204" pitchFamily="34" charset="0"/>
                <a:cs typeface="Baskerville"/>
              </a:rPr>
              <a:t>Patricia Yaeger, “Editor’s Column: Literature in the Ages of Wood, Tallow, Coal, Whale-Oil, Gasoline, Atomic Power and Other Energy Sources.” </a:t>
            </a:r>
            <a:r>
              <a:rPr lang="en-GB" i="1" dirty="0">
                <a:latin typeface="Century Gothic" panose="020B0502020202020204" pitchFamily="34" charset="0"/>
                <a:cs typeface="Baskerville"/>
              </a:rPr>
              <a:t>PMLA </a:t>
            </a:r>
            <a:r>
              <a:rPr lang="en-GB" dirty="0">
                <a:latin typeface="Century Gothic" panose="020B0502020202020204" pitchFamily="34" charset="0"/>
                <a:cs typeface="Baskerville"/>
              </a:rPr>
              <a:t>126.2 (2011): 305–10. </a:t>
            </a:r>
          </a:p>
          <a:p>
            <a:endParaRPr lang="en-GB" dirty="0">
              <a:latin typeface="Century Gothic" panose="020B0502020202020204" pitchFamily="34" charset="0"/>
              <a:cs typeface="Baskerville"/>
            </a:endParaRPr>
          </a:p>
        </p:txBody>
      </p:sp>
      <p:pic>
        <p:nvPicPr>
          <p:cNvPr id="2052" name="Picture 4" descr="Image result for wires behind the wall">
            <a:hlinkClick r:id="rId2"/>
            <a:extLst>
              <a:ext uri="{FF2B5EF4-FFF2-40B4-BE49-F238E27FC236}">
                <a16:creationId xmlns:a16="http://schemas.microsoft.com/office/drawing/2014/main" id="{EDBCEC22-637D-9141-9DA4-1F6468C3C4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40" y="1699846"/>
            <a:ext cx="5381349" cy="3024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626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900" y="0"/>
            <a:ext cx="11500994" cy="6858000"/>
          </a:xfrm>
          <a:prstGeom prst="rect">
            <a:avLst/>
          </a:prstGeom>
        </p:spPr>
      </p:pic>
    </p:spTree>
    <p:extLst>
      <p:ext uri="{BB962C8B-B14F-4D97-AF65-F5344CB8AC3E}">
        <p14:creationId xmlns:p14="http://schemas.microsoft.com/office/powerpoint/2010/main" val="2597072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6" y="29183"/>
            <a:ext cx="3932237" cy="1600200"/>
          </a:xfrm>
        </p:spPr>
        <p:txBody>
          <a:bodyPr/>
          <a:lstStyle/>
          <a:p>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00800" y="500441"/>
            <a:ext cx="3425763" cy="5360609"/>
          </a:xfrm>
        </p:spPr>
      </p:pic>
      <p:sp>
        <p:nvSpPr>
          <p:cNvPr id="4" name="Text Placeholder 3"/>
          <p:cNvSpPr>
            <a:spLocks noGrp="1"/>
          </p:cNvSpPr>
          <p:nvPr>
            <p:ph type="body" sz="half" idx="2"/>
          </p:nvPr>
        </p:nvSpPr>
        <p:spPr>
          <a:xfrm>
            <a:off x="839786" y="1658566"/>
            <a:ext cx="4432603" cy="3811588"/>
          </a:xfrm>
        </p:spPr>
        <p:txBody>
          <a:bodyPr>
            <a:noAutofit/>
          </a:bodyPr>
          <a:lstStyle/>
          <a:p>
            <a:r>
              <a:rPr lang="en-GB" sz="2400" dirty="0">
                <a:latin typeface="Century Gothic" panose="020B0502020202020204" pitchFamily="34" charset="0"/>
              </a:rPr>
              <a:t>“We will not make an adequate or democratic transition to a world after oil without first changing how we </a:t>
            </a:r>
            <a:r>
              <a:rPr lang="en-GB" sz="2400" i="1" dirty="0">
                <a:latin typeface="Century Gothic" panose="020B0502020202020204" pitchFamily="34" charset="0"/>
              </a:rPr>
              <a:t>think</a:t>
            </a:r>
            <a:r>
              <a:rPr lang="en-GB" sz="2400" dirty="0">
                <a:latin typeface="Century Gothic" panose="020B0502020202020204" pitchFamily="34" charset="0"/>
              </a:rPr>
              <a:t>,</a:t>
            </a:r>
            <a:r>
              <a:rPr lang="en-GB" sz="2400" i="1" dirty="0">
                <a:latin typeface="Century Gothic" panose="020B0502020202020204" pitchFamily="34" charset="0"/>
              </a:rPr>
              <a:t> imagine</a:t>
            </a:r>
            <a:r>
              <a:rPr lang="en-GB" sz="2400" dirty="0">
                <a:latin typeface="Century Gothic" panose="020B0502020202020204" pitchFamily="34" charset="0"/>
              </a:rPr>
              <a:t>,</a:t>
            </a:r>
            <a:r>
              <a:rPr lang="en-GB" sz="2400" i="1" dirty="0">
                <a:latin typeface="Century Gothic" panose="020B0502020202020204" pitchFamily="34" charset="0"/>
              </a:rPr>
              <a:t> see</a:t>
            </a:r>
            <a:r>
              <a:rPr lang="en-GB" sz="2400" dirty="0">
                <a:latin typeface="Century Gothic" panose="020B0502020202020204" pitchFamily="34" charset="0"/>
              </a:rPr>
              <a:t>, and </a:t>
            </a:r>
            <a:r>
              <a:rPr lang="en-GB" sz="2400" i="1" dirty="0">
                <a:latin typeface="Century Gothic" panose="020B0502020202020204" pitchFamily="34" charset="0"/>
              </a:rPr>
              <a:t>hear</a:t>
            </a:r>
            <a:r>
              <a:rPr lang="en-GB" sz="2400" dirty="0">
                <a:latin typeface="Century Gothic" panose="020B0502020202020204" pitchFamily="34" charset="0"/>
              </a:rPr>
              <a:t> [transition] is an “imaginative” exercise, with distinct roles played by </a:t>
            </a:r>
            <a:r>
              <a:rPr lang="en-GB" sz="2400" i="1" dirty="0">
                <a:latin typeface="Century Gothic" panose="020B0502020202020204" pitchFamily="34" charset="0"/>
              </a:rPr>
              <a:t>words</a:t>
            </a:r>
            <a:r>
              <a:rPr lang="en-GB" sz="2400" dirty="0">
                <a:latin typeface="Century Gothic" panose="020B0502020202020204" pitchFamily="34" charset="0"/>
              </a:rPr>
              <a:t>, </a:t>
            </a:r>
            <a:r>
              <a:rPr lang="en-GB" sz="2400" i="1" dirty="0">
                <a:latin typeface="Century Gothic" panose="020B0502020202020204" pitchFamily="34" charset="0"/>
              </a:rPr>
              <a:t>images</a:t>
            </a:r>
            <a:r>
              <a:rPr lang="en-GB" sz="2400" dirty="0">
                <a:latin typeface="Century Gothic" panose="020B0502020202020204" pitchFamily="34" charset="0"/>
              </a:rPr>
              <a:t>, and </a:t>
            </a:r>
            <a:r>
              <a:rPr lang="en-GB" sz="2400" i="1" dirty="0">
                <a:latin typeface="Century Gothic" panose="020B0502020202020204" pitchFamily="34" charset="0"/>
              </a:rPr>
              <a:t>performances.</a:t>
            </a:r>
            <a:r>
              <a:rPr lang="en-GB" sz="2400" dirty="0">
                <a:latin typeface="Century Gothic" panose="020B0502020202020204" pitchFamily="34" charset="0"/>
              </a:rPr>
              <a:t>” </a:t>
            </a:r>
            <a:endParaRPr lang="en-US" sz="2400" dirty="0">
              <a:latin typeface="Century Gothic" panose="020B0502020202020204" pitchFamily="34" charset="0"/>
            </a:endParaRPr>
          </a:p>
          <a:p>
            <a:r>
              <a:rPr lang="en-US" sz="2400" dirty="0" err="1">
                <a:latin typeface="Century Gothic" panose="020B0502020202020204" pitchFamily="34" charset="0"/>
              </a:rPr>
              <a:t>Petrocultures</a:t>
            </a:r>
            <a:r>
              <a:rPr lang="en-US" sz="2400" dirty="0">
                <a:latin typeface="Century Gothic" panose="020B0502020202020204" pitchFamily="34" charset="0"/>
              </a:rPr>
              <a:t> Research Group: </a:t>
            </a:r>
            <a:r>
              <a:rPr lang="en-US" sz="2400" i="1" dirty="0">
                <a:latin typeface="Century Gothic" panose="020B0502020202020204" pitchFamily="34" charset="0"/>
              </a:rPr>
              <a:t>After Oil</a:t>
            </a:r>
            <a:r>
              <a:rPr lang="en-US" sz="2400" dirty="0">
                <a:latin typeface="Century Gothic" panose="020B0502020202020204" pitchFamily="34" charset="0"/>
              </a:rPr>
              <a:t> (2016) </a:t>
            </a:r>
          </a:p>
        </p:txBody>
      </p:sp>
    </p:spTree>
    <p:extLst>
      <p:ext uri="{BB962C8B-B14F-4D97-AF65-F5344CB8AC3E}">
        <p14:creationId xmlns:p14="http://schemas.microsoft.com/office/powerpoint/2010/main" val="3316791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10415" y="326571"/>
            <a:ext cx="6767284" cy="6531429"/>
          </a:xfrm>
          <a:prstGeom prst="rect">
            <a:avLst/>
          </a:prstGeom>
        </p:spPr>
        <p:txBody>
          <a:bodyPr wrap="square">
            <a:spAutoFit/>
          </a:bodyPr>
          <a:lstStyle/>
          <a:p>
            <a:pPr marL="457200" marR="0">
              <a:spcBef>
                <a:spcPts val="0"/>
              </a:spcBef>
              <a:spcAft>
                <a:spcPts val="0"/>
              </a:spcAft>
            </a:pPr>
            <a:r>
              <a:rPr lang="en-GB" sz="2800" dirty="0">
                <a:latin typeface="Century Gothic" panose="020B0502020202020204" pitchFamily="34" charset="0"/>
                <a:ea typeface="Calibri" charset="0"/>
                <a:cs typeface="Times New Roman" charset="0"/>
              </a:rPr>
              <a:t>The experiences associated with oil are lived out within a space that is no place at all, a world that is intrinsically displaced, heterogeneous, and international. It is a world that poses a radical challenge not merely to the practice of writing as know it, but to much of modern culture … the truth is that we do not yet possess the form that can give the Oil encounter a literary expression. </a:t>
            </a:r>
          </a:p>
          <a:p>
            <a:pPr marL="457200" marR="0">
              <a:spcBef>
                <a:spcPts val="0"/>
              </a:spcBef>
              <a:spcAft>
                <a:spcPts val="0"/>
              </a:spcAft>
            </a:pPr>
            <a:endParaRPr lang="en-GB" sz="2800" dirty="0">
              <a:latin typeface="Century Gothic" panose="020B0502020202020204" pitchFamily="34" charset="0"/>
              <a:ea typeface="Calibri" charset="0"/>
              <a:cs typeface="Times New Roman" charset="0"/>
            </a:endParaRPr>
          </a:p>
          <a:p>
            <a:pPr marL="457200" marR="0">
              <a:spcBef>
                <a:spcPts val="0"/>
              </a:spcBef>
              <a:spcAft>
                <a:spcPts val="0"/>
              </a:spcAft>
            </a:pPr>
            <a:r>
              <a:rPr lang="en-GB" sz="2800" dirty="0" err="1">
                <a:latin typeface="Century Gothic" panose="020B0502020202020204" pitchFamily="34" charset="0"/>
                <a:ea typeface="Calibri" charset="0"/>
                <a:cs typeface="Times New Roman" charset="0"/>
              </a:rPr>
              <a:t>Amitav</a:t>
            </a:r>
            <a:r>
              <a:rPr lang="en-GB" sz="2800" dirty="0">
                <a:latin typeface="Century Gothic" panose="020B0502020202020204" pitchFamily="34" charset="0"/>
                <a:ea typeface="Calibri" charset="0"/>
                <a:cs typeface="Times New Roman" charset="0"/>
              </a:rPr>
              <a:t> Ghosh, “</a:t>
            </a:r>
            <a:r>
              <a:rPr lang="en-GB" sz="2800" dirty="0" err="1">
                <a:latin typeface="Century Gothic" panose="020B0502020202020204" pitchFamily="34" charset="0"/>
                <a:ea typeface="Calibri" charset="0"/>
                <a:cs typeface="Times New Roman" charset="0"/>
              </a:rPr>
              <a:t>Petrofiction</a:t>
            </a:r>
            <a:r>
              <a:rPr lang="en-GB" sz="2800" dirty="0">
                <a:latin typeface="Century Gothic" panose="020B0502020202020204" pitchFamily="34" charset="0"/>
                <a:ea typeface="Calibri" charset="0"/>
                <a:cs typeface="Times New Roman" charset="0"/>
              </a:rPr>
              <a:t>”, </a:t>
            </a:r>
            <a:r>
              <a:rPr lang="en-GB" sz="2800" i="1" dirty="0">
                <a:latin typeface="Century Gothic" panose="020B0502020202020204" pitchFamily="34" charset="0"/>
                <a:ea typeface="Calibri" charset="0"/>
                <a:cs typeface="Times New Roman" charset="0"/>
              </a:rPr>
              <a:t>The New </a:t>
            </a:r>
            <a:r>
              <a:rPr lang="en-GB" sz="2800" dirty="0">
                <a:latin typeface="Century Gothic" panose="020B0502020202020204" pitchFamily="34" charset="0"/>
                <a:ea typeface="Calibri" charset="0"/>
                <a:cs typeface="Times New Roman" charset="0"/>
              </a:rPr>
              <a:t>Republic (1992), pp. 30-31. </a:t>
            </a:r>
            <a:endParaRPr lang="en-US" sz="2800" dirty="0">
              <a:effectLst/>
              <a:latin typeface="Century Gothic" panose="020B0502020202020204" pitchFamily="34" charset="0"/>
              <a:ea typeface="Calibri" charset="0"/>
              <a:cs typeface="Times New Roman" charset="0"/>
            </a:endParaRPr>
          </a:p>
        </p:txBody>
      </p:sp>
      <p:pic>
        <p:nvPicPr>
          <p:cNvPr id="3074" name="Picture 2" descr="https://leagueofindia.com/wp-content/uploads/2018/12/amitav_ghosh.jpg">
            <a:extLst>
              <a:ext uri="{FF2B5EF4-FFF2-40B4-BE49-F238E27FC236}">
                <a16:creationId xmlns:a16="http://schemas.microsoft.com/office/drawing/2014/main" id="{CA6F08C9-79C5-834D-A456-F6B4CB584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64" y="657365"/>
            <a:ext cx="4927351" cy="277163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na.ssl-images-amazon.com/images/I/515klAlzPSL._SX324_BO1,204,203,200_.jpg">
            <a:extLst>
              <a:ext uri="{FF2B5EF4-FFF2-40B4-BE49-F238E27FC236}">
                <a16:creationId xmlns:a16="http://schemas.microsoft.com/office/drawing/2014/main" id="{F78B9093-9D9F-1A48-9EA6-59F17F5B29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8836" y="3804947"/>
            <a:ext cx="1748971" cy="2677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174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02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093496" y="618681"/>
            <a:ext cx="2613872" cy="4794567"/>
          </a:xfrm>
        </p:spPr>
        <p:txBody>
          <a:bodyPr vert="horz" lIns="91440" tIns="45720" rIns="91440" bIns="45720" rtlCol="0" anchor="ctr">
            <a:normAutofit/>
          </a:bodyPr>
          <a:lstStyle/>
          <a:p>
            <a:r>
              <a:rPr lang="en-US" sz="2000">
                <a:solidFill>
                  <a:srgbClr val="FFFFFF"/>
                </a:solidFill>
              </a:rPr>
              <a:t>“Once in a while, a building of modern construction, properly painted and maintained, would peep out of the bush, a reminder of other possibilities. Now and again we would drive past a gas flare reminding us that this was oil-bearing country….”</a:t>
            </a:r>
            <a:br>
              <a:rPr lang="en-US" sz="2000">
                <a:solidFill>
                  <a:srgbClr val="FFFFFF"/>
                </a:solidFill>
              </a:rPr>
            </a:br>
            <a:r>
              <a:rPr lang="en-US" sz="2000">
                <a:solidFill>
                  <a:srgbClr val="FFFFFF"/>
                </a:solidFill>
              </a:rPr>
              <a:t>Ken Saro-Wiwa, ‘Progres’, from </a:t>
            </a:r>
            <a:r>
              <a:rPr lang="en-US" sz="2000" i="1">
                <a:solidFill>
                  <a:srgbClr val="FFFFFF"/>
                </a:solidFill>
              </a:rPr>
              <a:t>Forest of Flowers</a:t>
            </a:r>
            <a:endParaRPr lang="en-US" sz="2000">
              <a:solidFill>
                <a:srgbClr val="FFFFFF"/>
              </a:solidFill>
            </a:endParaRPr>
          </a:p>
        </p:txBody>
      </p:sp>
      <p:sp>
        <p:nvSpPr>
          <p:cNvPr id="11"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559" r="1" b="1"/>
          <a:stretch/>
        </p:blipFill>
        <p:spPr>
          <a:xfrm>
            <a:off x="976251" y="942538"/>
            <a:ext cx="7163222" cy="4808332"/>
          </a:xfrm>
          <a:prstGeom prst="rect">
            <a:avLst/>
          </a:prstGeom>
          <a:effectLst/>
        </p:spPr>
      </p:pic>
    </p:spTree>
    <p:extLst>
      <p:ext uri="{BB962C8B-B14F-4D97-AF65-F5344CB8AC3E}">
        <p14:creationId xmlns:p14="http://schemas.microsoft.com/office/powerpoint/2010/main" val="726988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267A7-A155-BB46-93D7-FEC22F542704}"/>
              </a:ext>
            </a:extLst>
          </p:cNvPr>
          <p:cNvSpPr/>
          <p:nvPr/>
        </p:nvSpPr>
        <p:spPr>
          <a:xfrm>
            <a:off x="4243285" y="2413337"/>
            <a:ext cx="6096000" cy="2031325"/>
          </a:xfrm>
          <a:prstGeom prst="rect">
            <a:avLst/>
          </a:prstGeom>
        </p:spPr>
        <p:txBody>
          <a:bodyPr>
            <a:spAutoFit/>
          </a:bodyPr>
          <a:lstStyle/>
          <a:p>
            <a:pPr>
              <a:spcAft>
                <a:spcPts val="0"/>
              </a:spcAft>
            </a:pP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the petroleum infrastructure has become embodied memory and habitus for modern humans, insofar as everyday events such as driving or feeling the summer heat or asphalt on the soles of one’s feet are </a:t>
            </a:r>
            <a:r>
              <a:rPr lang="en-GB" b="1"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incorporating practices</a:t>
            </a:r>
            <a:r>
              <a:rPr lang="en-GB" dirty="0">
                <a:solidFill>
                  <a:srgbClr val="231F20"/>
                </a:solidFill>
                <a:latin typeface="Garamond" panose="02020404030301010803" pitchFamily="18" charset="0"/>
                <a:ea typeface="Times New Roman" panose="02020603050405020304" pitchFamily="18" charset="0"/>
                <a:cs typeface="Times New Roman" panose="02020603050405020304" pitchFamily="18" charset="0"/>
              </a:rPr>
              <a:t>…de-coupling human corporeal memory from the infrastructures that have sustained it may be the primary challenge for ecological narrative in the service of human species survival beyond the twenty-ﬁrst century. (26)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http://global.oup.com/academic/covers/uk/pop-up/9780199899425">
            <a:extLst>
              <a:ext uri="{FF2B5EF4-FFF2-40B4-BE49-F238E27FC236}">
                <a16:creationId xmlns:a16="http://schemas.microsoft.com/office/drawing/2014/main" id="{54AC546C-D6D1-CF46-B2CF-8009621E1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35" y="1481989"/>
            <a:ext cx="2560320" cy="3894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711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038" y="507600"/>
            <a:ext cx="8765627" cy="6370975"/>
          </a:xfrm>
          <a:prstGeom prst="rect">
            <a:avLst/>
          </a:prstGeom>
        </p:spPr>
        <p:txBody>
          <a:bodyPr wrap="square">
            <a:spAutoFit/>
          </a:bodyPr>
          <a:lstStyle/>
          <a:p>
            <a:pPr marL="457200" marR="0">
              <a:spcBef>
                <a:spcPts val="0"/>
              </a:spcBef>
              <a:spcAft>
                <a:spcPts val="0"/>
              </a:spcAft>
            </a:pPr>
            <a:r>
              <a:rPr lang="en-GB" sz="2400" b="1" dirty="0">
                <a:latin typeface="Century Gothic" panose="020B0502020202020204" pitchFamily="34" charset="0"/>
                <a:ea typeface="Calibri" charset="0"/>
                <a:cs typeface="Baskerville" charset="0"/>
              </a:rPr>
              <a:t>Finn	</a:t>
            </a:r>
            <a:r>
              <a:rPr lang="en-GB" sz="2400" dirty="0">
                <a:latin typeface="Century Gothic" panose="020B0502020202020204" pitchFamily="34" charset="0"/>
                <a:ea typeface="Calibri" charset="0"/>
                <a:cs typeface="Baskerville" charset="0"/>
              </a:rPr>
              <a:t>Here’s what I think: I think </a:t>
            </a:r>
            <a:r>
              <a:rPr lang="en-GB" sz="2400" b="1" dirty="0">
                <a:latin typeface="Century Gothic" panose="020B0502020202020204" pitchFamily="34" charset="0"/>
                <a:ea typeface="Calibri" charset="0"/>
                <a:cs typeface="Baskerville" charset="0"/>
              </a:rPr>
              <a:t>there’s a lot of people on the beach</a:t>
            </a:r>
            <a:r>
              <a:rPr lang="en-GB" sz="2400" dirty="0">
                <a:latin typeface="Century Gothic" panose="020B0502020202020204" pitchFamily="34" charset="0"/>
                <a:ea typeface="Calibri" charset="0"/>
                <a:cs typeface="Baskerville" charset="0"/>
              </a:rPr>
              <a:t> that don’t give a toss about us working out there. </a:t>
            </a:r>
            <a:r>
              <a:rPr lang="en-GB" sz="2400" b="1" dirty="0">
                <a:latin typeface="Century Gothic" panose="020B0502020202020204" pitchFamily="34" charset="0"/>
                <a:ea typeface="Calibri" charset="0"/>
                <a:cs typeface="Baskerville" charset="0"/>
              </a:rPr>
              <a:t>They drive about in their cars, they switch on their central heating, they fry up their bacon and beans </a:t>
            </a:r>
            <a:r>
              <a:rPr lang="en-GB" sz="2400" dirty="0">
                <a:latin typeface="Century Gothic" panose="020B0502020202020204" pitchFamily="34" charset="0"/>
                <a:ea typeface="Calibri" charset="0"/>
                <a:cs typeface="Baskerville" charset="0"/>
              </a:rPr>
              <a:t>– and the thought of folk in the middle of the North Sea drilling up the oil and gas they’re using, it never enters their head. And then one day, a chopper ditches, or there’s a gas leak, or a platform comes adrift in a gale, and oh dear me, suddenly they’re up in arms, getting themselves in a state, shooting their mouths off! And why? Cause they feel guilty! Cause </a:t>
            </a:r>
            <a:r>
              <a:rPr lang="en-GB" sz="2400" b="1" dirty="0">
                <a:latin typeface="Century Gothic" panose="020B0502020202020204" pitchFamily="34" charset="0"/>
                <a:ea typeface="Calibri" charset="0"/>
                <a:cs typeface="Baskerville" charset="0"/>
              </a:rPr>
              <a:t>ninety-nine per cent of the time they don’t even think of us. Cause a hundred per cent of the time they’re gobbling up the stuff we produce </a:t>
            </a:r>
            <a:r>
              <a:rPr lang="en-GB" sz="2400" dirty="0">
                <a:latin typeface="Century Gothic" panose="020B0502020202020204" pitchFamily="34" charset="0"/>
                <a:ea typeface="Calibri" charset="0"/>
                <a:cs typeface="Baskerville" charset="0"/>
              </a:rPr>
              <a:t>– they’re keeping us out here! </a:t>
            </a:r>
          </a:p>
          <a:p>
            <a:pPr marL="457200" marR="0">
              <a:spcBef>
                <a:spcPts val="0"/>
              </a:spcBef>
              <a:spcAft>
                <a:spcPts val="0"/>
              </a:spcAft>
            </a:pPr>
            <a:endParaRPr lang="en-GB" sz="2400" dirty="0">
              <a:latin typeface="Century Gothic" panose="020B0502020202020204" pitchFamily="34" charset="0"/>
              <a:ea typeface="Calibri" charset="0"/>
              <a:cs typeface="Baskerville" charset="0"/>
            </a:endParaRPr>
          </a:p>
          <a:p>
            <a:pPr marL="457200" marR="0">
              <a:spcBef>
                <a:spcPts val="0"/>
              </a:spcBef>
              <a:spcAft>
                <a:spcPts val="0"/>
              </a:spcAft>
            </a:pPr>
            <a:r>
              <a:rPr lang="en-GB" sz="2400" dirty="0">
                <a:latin typeface="Century Gothic" panose="020B0502020202020204" pitchFamily="34" charset="0"/>
                <a:ea typeface="Calibri" charset="0"/>
                <a:cs typeface="Baskerville" charset="0"/>
              </a:rPr>
              <a:t>Duncan MacLean, </a:t>
            </a:r>
            <a:r>
              <a:rPr lang="en-GB" sz="2400" i="1" dirty="0">
                <a:latin typeface="Century Gothic" panose="020B0502020202020204" pitchFamily="34" charset="0"/>
                <a:ea typeface="Calibri" charset="0"/>
                <a:cs typeface="Baskerville" charset="0"/>
              </a:rPr>
              <a:t>Julie </a:t>
            </a:r>
            <a:r>
              <a:rPr lang="en-GB" sz="2400" i="1" dirty="0" err="1">
                <a:latin typeface="Century Gothic" panose="020B0502020202020204" pitchFamily="34" charset="0"/>
                <a:ea typeface="Calibri" charset="0"/>
                <a:cs typeface="Baskerville" charset="0"/>
              </a:rPr>
              <a:t>Allardyce</a:t>
            </a:r>
            <a:r>
              <a:rPr lang="en-GB" sz="2400" i="1" dirty="0">
                <a:latin typeface="Century Gothic" panose="020B0502020202020204" pitchFamily="34" charset="0"/>
                <a:ea typeface="Calibri" charset="0"/>
                <a:cs typeface="Baskerville" charset="0"/>
              </a:rPr>
              <a:t> </a:t>
            </a:r>
            <a:r>
              <a:rPr lang="en-GB" sz="2400" dirty="0">
                <a:latin typeface="Century Gothic" panose="020B0502020202020204" pitchFamily="34" charset="0"/>
                <a:ea typeface="Calibri" charset="0"/>
                <a:cs typeface="Baskerville" charset="0"/>
              </a:rPr>
              <a:t>(1999)</a:t>
            </a:r>
            <a:endParaRPr lang="en-US" sz="2400" dirty="0">
              <a:latin typeface="Century Gothic" panose="020B0502020202020204" pitchFamily="34" charset="0"/>
              <a:ea typeface="Calibri" charset="0"/>
              <a:cs typeface="Times New Roman" charset="0"/>
            </a:endParaRPr>
          </a:p>
        </p:txBody>
      </p:sp>
      <p:pic>
        <p:nvPicPr>
          <p:cNvPr id="5123" name="Picture 3" descr="McLean Plays: 1: Julie Allardyce; Blackden; Rug Comes to Shuv; One Sure Thing; I'd Rather Go Blind (Contemporary Dramatists) by [McLean, Duncan]">
            <a:extLst>
              <a:ext uri="{FF2B5EF4-FFF2-40B4-BE49-F238E27FC236}">
                <a16:creationId xmlns:a16="http://schemas.microsoft.com/office/drawing/2014/main" id="{47D6083D-4107-C449-9B8C-2BE509019F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1241" y="798788"/>
            <a:ext cx="2911697" cy="4465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413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7267A7-A155-BB46-93D7-FEC22F542704}"/>
              </a:ext>
            </a:extLst>
          </p:cNvPr>
          <p:cNvSpPr/>
          <p:nvPr/>
        </p:nvSpPr>
        <p:spPr>
          <a:xfrm>
            <a:off x="4219839" y="689788"/>
            <a:ext cx="6096000" cy="5478423"/>
          </a:xfrm>
          <a:prstGeom prst="rect">
            <a:avLst/>
          </a:prstGeom>
        </p:spPr>
        <p:txBody>
          <a:bodyPr>
            <a:spAutoFit/>
          </a:bodyPr>
          <a:lstStyle/>
          <a:p>
            <a:r>
              <a:rPr lang="en-US" sz="1400" dirty="0">
                <a:latin typeface="Century Gothic" panose="020B0502020202020204" pitchFamily="34" charset="0"/>
              </a:rPr>
              <a:t>The question of how to write about the oil encounter has plagued novelists and critics, particularly those frustrated by what </a:t>
            </a:r>
            <a:r>
              <a:rPr lang="en-US" sz="1400" dirty="0" err="1">
                <a:latin typeface="Century Gothic" panose="020B0502020202020204" pitchFamily="34" charset="0"/>
              </a:rPr>
              <a:t>Szeman</a:t>
            </a:r>
            <a:r>
              <a:rPr lang="en-US" sz="1400" dirty="0">
                <a:latin typeface="Century Gothic" panose="020B0502020202020204" pitchFamily="34" charset="0"/>
              </a:rPr>
              <a:t> describes as the Left’s failure to generate alternatives to oil capital at a moment when the dwindling of conventional oil reserves might tip us toward Tough Oil or toward a more sustainable future… I’m not seeking a literary ace in the hole or novel that writes oil as it is, “intrinsically displaced, heterogeneous, and international.” </a:t>
            </a:r>
            <a:r>
              <a:rPr lang="en-US" sz="1400" dirty="0" err="1">
                <a:latin typeface="Century Gothic" panose="020B0502020202020204" pitchFamily="34" charset="0"/>
              </a:rPr>
              <a:t>Szeman</a:t>
            </a:r>
            <a:r>
              <a:rPr lang="en-US" sz="1400" dirty="0">
                <a:latin typeface="Century Gothic" panose="020B0502020202020204" pitchFamily="34" charset="0"/>
              </a:rPr>
              <a:t> and a dynamic group of self-named “</a:t>
            </a:r>
            <a:r>
              <a:rPr lang="en-US" sz="1400" dirty="0" err="1">
                <a:latin typeface="Century Gothic" panose="020B0502020202020204" pitchFamily="34" charset="0"/>
              </a:rPr>
              <a:t>petrocritics</a:t>
            </a:r>
            <a:r>
              <a:rPr lang="en-US" sz="1400" dirty="0">
                <a:latin typeface="Century Gothic" panose="020B0502020202020204" pitchFamily="34" charset="0"/>
              </a:rPr>
              <a:t>” have begun to archive potential candidates for this best, most representationally astute oil novel. But compelling oil media are everywhere. Films, books, cars, foods, museums, even towns are oil media. The world itself writes oil, you and I write it. </a:t>
            </a:r>
            <a:r>
              <a:rPr lang="en-US" sz="1400" dirty="0" err="1">
                <a:latin typeface="Century Gothic" panose="020B0502020202020204" pitchFamily="34" charset="0"/>
              </a:rPr>
              <a:t>Petrofiction</a:t>
            </a:r>
            <a:r>
              <a:rPr lang="en-US" sz="1400" dirty="0">
                <a:latin typeface="Century Gothic" panose="020B0502020202020204" pitchFamily="34" charset="0"/>
              </a:rPr>
              <a:t> provides one route to understanding our entanglement. So does everything else. As a critical essayist, my challenge has been to find a point of view from which to frame the </a:t>
            </a:r>
            <a:r>
              <a:rPr lang="en-US" sz="1400" i="1" dirty="0">
                <a:latin typeface="Century Gothic" panose="020B0502020202020204" pitchFamily="34" charset="0"/>
              </a:rPr>
              <a:t>everything </a:t>
            </a:r>
            <a:r>
              <a:rPr lang="en-US" sz="1400" dirty="0">
                <a:latin typeface="Century Gothic" panose="020B0502020202020204" pitchFamily="34" charset="0"/>
              </a:rPr>
              <a:t>of oil. </a:t>
            </a:r>
            <a:endParaRPr lang="en-GB" sz="1400" dirty="0">
              <a:latin typeface="Century Gothic" panose="020B0502020202020204" pitchFamily="34" charset="0"/>
            </a:endParaRPr>
          </a:p>
          <a:p>
            <a:r>
              <a:rPr lang="en-US" sz="1400" dirty="0">
                <a:latin typeface="Century Gothic" panose="020B0502020202020204" pitchFamily="34" charset="0"/>
              </a:rPr>
              <a:t>The regional frame assists, too, in the pursuit of the psychologically ultradeep, the affects and emotions lodged in gasoline fuel, cars, and in the thousands of everyday items made from petroleum feedstock, from lip balms to tampon applicators, dental polymers, and aspirin tablets… we must hold ourselves accountable to a materiality that is never merely an external, blank, or inert space but an active, emergent substance of ourselves and others.” What [Stacey] </a:t>
            </a:r>
            <a:r>
              <a:rPr lang="en-US" sz="1400" dirty="0" err="1">
                <a:latin typeface="Century Gothic" panose="020B0502020202020204" pitchFamily="34" charset="0"/>
              </a:rPr>
              <a:t>Alaimo</a:t>
            </a:r>
            <a:r>
              <a:rPr lang="en-US" sz="1400" dirty="0">
                <a:latin typeface="Century Gothic" panose="020B0502020202020204" pitchFamily="34" charset="0"/>
              </a:rPr>
              <a:t> calls “an ethics of mattering” becomes particularly complex, sticky, when it comes to petroleum. We wear and eat it. Our bodies write it. </a:t>
            </a:r>
            <a:endParaRPr lang="en-GB" sz="1400" dirty="0">
              <a:latin typeface="Century Gothic" panose="020B0502020202020204" pitchFamily="34" charset="0"/>
            </a:endParaRPr>
          </a:p>
        </p:txBody>
      </p:sp>
      <p:pic>
        <p:nvPicPr>
          <p:cNvPr id="3" name="Picture 2" descr="http://global.oup.com/academic/covers/uk/pop-up/9780199899425">
            <a:extLst>
              <a:ext uri="{FF2B5EF4-FFF2-40B4-BE49-F238E27FC236}">
                <a16:creationId xmlns:a16="http://schemas.microsoft.com/office/drawing/2014/main" id="{54AC546C-D6D1-CF46-B2CF-8009621E1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35" y="1481989"/>
            <a:ext cx="2560320" cy="3894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5204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group of people standing next to a body of water&#10;&#10;Description automatically generated">
            <a:extLst>
              <a:ext uri="{FF2B5EF4-FFF2-40B4-BE49-F238E27FC236}">
                <a16:creationId xmlns:a16="http://schemas.microsoft.com/office/drawing/2014/main" id="{CE18A226-9989-BC48-A8E8-15618A4C1EFA}"/>
              </a:ext>
            </a:extLst>
          </p:cNvPr>
          <p:cNvPicPr>
            <a:picLocks noChangeAspect="1"/>
          </p:cNvPicPr>
          <p:nvPr/>
        </p:nvPicPr>
        <p:blipFill rotWithShape="1">
          <a:blip r:embed="rId2"/>
          <a:srcRect t="14449"/>
          <a:stretch/>
        </p:blipFill>
        <p:spPr>
          <a:xfrm>
            <a:off x="20" y="10"/>
            <a:ext cx="12191980" cy="6857990"/>
          </a:xfrm>
          <a:prstGeom prst="rect">
            <a:avLst/>
          </a:prstGeom>
        </p:spPr>
      </p:pic>
      <p:sp>
        <p:nvSpPr>
          <p:cNvPr id="5" name="TextBox 4">
            <a:extLst>
              <a:ext uri="{FF2B5EF4-FFF2-40B4-BE49-F238E27FC236}">
                <a16:creationId xmlns:a16="http://schemas.microsoft.com/office/drawing/2014/main" id="{B59EBEB7-C83B-3048-8D2A-08445EA432E8}"/>
              </a:ext>
            </a:extLst>
          </p:cNvPr>
          <p:cNvSpPr txBox="1"/>
          <p:nvPr/>
        </p:nvSpPr>
        <p:spPr>
          <a:xfrm>
            <a:off x="612531" y="622352"/>
            <a:ext cx="4620985" cy="923330"/>
          </a:xfrm>
          <a:prstGeom prst="rect">
            <a:avLst/>
          </a:prstGeom>
          <a:noFill/>
        </p:spPr>
        <p:txBody>
          <a:bodyPr wrap="square" rtlCol="0">
            <a:spAutoFit/>
          </a:bodyPr>
          <a:lstStyle/>
          <a:p>
            <a:r>
              <a:rPr lang="en-US" dirty="0">
                <a:solidFill>
                  <a:schemeClr val="bg1"/>
                </a:solidFill>
                <a:latin typeface="Century Gothic" panose="020B0502020202020204" pitchFamily="34" charset="0"/>
              </a:rPr>
              <a:t>EN 963 </a:t>
            </a:r>
            <a:r>
              <a:rPr lang="en-US" dirty="0" err="1">
                <a:solidFill>
                  <a:schemeClr val="bg1"/>
                </a:solidFill>
                <a:latin typeface="Century Gothic" panose="020B0502020202020204" pitchFamily="34" charset="0"/>
              </a:rPr>
              <a:t>Petrofiction</a:t>
            </a:r>
            <a:br>
              <a:rPr lang="en-US" dirty="0">
                <a:solidFill>
                  <a:schemeClr val="bg1"/>
                </a:solidFill>
                <a:latin typeface="Century Gothic" panose="020B0502020202020204" pitchFamily="34" charset="0"/>
              </a:rPr>
            </a:br>
            <a:br>
              <a:rPr lang="en-US" dirty="0">
                <a:solidFill>
                  <a:schemeClr val="bg1"/>
                </a:solidFill>
                <a:latin typeface="Century Gothic" panose="020B0502020202020204" pitchFamily="34" charset="0"/>
              </a:rPr>
            </a:br>
            <a:endParaRPr lang="en-US" dirty="0">
              <a:solidFill>
                <a:schemeClr val="bg1"/>
              </a:solidFill>
            </a:endParaRPr>
          </a:p>
        </p:txBody>
      </p:sp>
      <p:sp>
        <p:nvSpPr>
          <p:cNvPr id="6" name="Rectangle 5">
            <a:extLst>
              <a:ext uri="{FF2B5EF4-FFF2-40B4-BE49-F238E27FC236}">
                <a16:creationId xmlns:a16="http://schemas.microsoft.com/office/drawing/2014/main" id="{BC1322F2-B640-704D-B475-701B7B965090}"/>
              </a:ext>
            </a:extLst>
          </p:cNvPr>
          <p:cNvSpPr/>
          <p:nvPr/>
        </p:nvSpPr>
        <p:spPr>
          <a:xfrm>
            <a:off x="6232071" y="5628892"/>
            <a:ext cx="6096000" cy="923330"/>
          </a:xfrm>
          <a:prstGeom prst="rect">
            <a:avLst/>
          </a:prstGeom>
        </p:spPr>
        <p:txBody>
          <a:bodyPr>
            <a:spAutoFit/>
          </a:bodyPr>
          <a:lstStyle/>
          <a:p>
            <a:r>
              <a:rPr lang="en-US" dirty="0">
                <a:solidFill>
                  <a:srgbClr val="FFFFFF"/>
                </a:solidFill>
                <a:latin typeface="Century Gothic" panose="020B0502020202020204" pitchFamily="34" charset="0"/>
              </a:rPr>
              <a:t>Graeme Macdonald</a:t>
            </a:r>
          </a:p>
          <a:p>
            <a:r>
              <a:rPr lang="en-US" dirty="0">
                <a:solidFill>
                  <a:srgbClr val="FFFFFF"/>
                </a:solidFill>
                <a:latin typeface="Century Gothic" panose="020B0502020202020204" pitchFamily="34" charset="0"/>
              </a:rPr>
              <a:t>Dept of English and Comparative Literary Studies</a:t>
            </a:r>
          </a:p>
          <a:p>
            <a:r>
              <a:rPr lang="en-US" dirty="0">
                <a:solidFill>
                  <a:srgbClr val="FFFFFF"/>
                </a:solidFill>
                <a:latin typeface="Century Gothic" panose="020B0502020202020204" pitchFamily="34" charset="0"/>
              </a:rPr>
              <a:t>University of Warwick</a:t>
            </a:r>
          </a:p>
        </p:txBody>
      </p:sp>
    </p:spTree>
    <p:extLst>
      <p:ext uri="{BB962C8B-B14F-4D97-AF65-F5344CB8AC3E}">
        <p14:creationId xmlns:p14="http://schemas.microsoft.com/office/powerpoint/2010/main" val="4255307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freeways 4.jpeg"/>
          <p:cNvPicPr>
            <a:picLocks noChangeAspect="1"/>
          </p:cNvPicPr>
          <p:nvPr/>
        </p:nvPicPr>
        <p:blipFill>
          <a:blip r:embed="rId3"/>
          <a:stretch>
            <a:fillRect/>
          </a:stretch>
        </p:blipFill>
        <p:spPr>
          <a:xfrm>
            <a:off x="1524000" y="-211677"/>
            <a:ext cx="9144000" cy="7315200"/>
          </a:xfrm>
          <a:prstGeom prst="rect">
            <a:avLst/>
          </a:prstGeom>
        </p:spPr>
      </p:pic>
    </p:spTree>
    <p:extLst>
      <p:ext uri="{BB962C8B-B14F-4D97-AF65-F5344CB8AC3E}">
        <p14:creationId xmlns:p14="http://schemas.microsoft.com/office/powerpoint/2010/main" val="160458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850900"/>
            <a:ext cx="9144000" cy="5143500"/>
          </a:xfrm>
          <a:prstGeom prst="rect">
            <a:avLst/>
          </a:prstGeom>
        </p:spPr>
      </p:pic>
    </p:spTree>
    <p:extLst>
      <p:ext uri="{BB962C8B-B14F-4D97-AF65-F5344CB8AC3E}">
        <p14:creationId xmlns:p14="http://schemas.microsoft.com/office/powerpoint/2010/main" val="2451076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rtynsky trucks 5.jpeg"/>
          <p:cNvPicPr>
            <a:picLocks noChangeAspect="1"/>
          </p:cNvPicPr>
          <p:nvPr/>
        </p:nvPicPr>
        <p:blipFill>
          <a:blip r:embed="rId3"/>
          <a:stretch>
            <a:fillRect/>
          </a:stretch>
        </p:blipFill>
        <p:spPr>
          <a:xfrm>
            <a:off x="1524000" y="-1"/>
            <a:ext cx="9144000" cy="7277466"/>
          </a:xfrm>
          <a:prstGeom prst="rect">
            <a:avLst/>
          </a:prstGeom>
        </p:spPr>
      </p:pic>
    </p:spTree>
    <p:extLst>
      <p:ext uri="{BB962C8B-B14F-4D97-AF65-F5344CB8AC3E}">
        <p14:creationId xmlns:p14="http://schemas.microsoft.com/office/powerpoint/2010/main" val="1613983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37540" y="311117"/>
            <a:ext cx="7920281" cy="6318224"/>
          </a:xfrm>
          <a:prstGeom prst="rect">
            <a:avLst/>
          </a:prstGeom>
        </p:spPr>
      </p:pic>
    </p:spTree>
    <p:extLst>
      <p:ext uri="{BB962C8B-B14F-4D97-AF65-F5344CB8AC3E}">
        <p14:creationId xmlns:p14="http://schemas.microsoft.com/office/powerpoint/2010/main" val="3422825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728b288-21b8-467a-98d3-8fbead3a43a7_19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8934" y="152400"/>
            <a:ext cx="8248791" cy="6186594"/>
          </a:xfrm>
          <a:prstGeom prst="rect">
            <a:avLst/>
          </a:prstGeom>
        </p:spPr>
      </p:pic>
    </p:spTree>
    <p:extLst>
      <p:ext uri="{BB962C8B-B14F-4D97-AF65-F5344CB8AC3E}">
        <p14:creationId xmlns:p14="http://schemas.microsoft.com/office/powerpoint/2010/main" val="342946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picture containing grass, sky, outdoor, traveling&#10;&#10;Description automatically generated">
            <a:extLst>
              <a:ext uri="{FF2B5EF4-FFF2-40B4-BE49-F238E27FC236}">
                <a16:creationId xmlns:a16="http://schemas.microsoft.com/office/drawing/2014/main" id="{73CF7BB7-4FAB-4045-9EA5-0DCF1E3BC763}"/>
              </a:ext>
            </a:extLst>
          </p:cNvPr>
          <p:cNvPicPr>
            <a:picLocks noChangeAspect="1"/>
          </p:cNvPicPr>
          <p:nvPr/>
        </p:nvPicPr>
        <p:blipFill rotWithShape="1">
          <a:blip r:embed="rId2"/>
          <a:srcRect t="15746"/>
          <a:stretch/>
        </p:blipFill>
        <p:spPr>
          <a:xfrm>
            <a:off x="20" y="1282"/>
            <a:ext cx="12191980" cy="6856718"/>
          </a:xfrm>
          <a:prstGeom prst="rect">
            <a:avLst/>
          </a:prstGeom>
        </p:spPr>
      </p:pic>
    </p:spTree>
    <p:extLst>
      <p:ext uri="{BB962C8B-B14F-4D97-AF65-F5344CB8AC3E}">
        <p14:creationId xmlns:p14="http://schemas.microsoft.com/office/powerpoint/2010/main" val="3275978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15730"/>
          <a:stretch/>
        </p:blipFill>
        <p:spPr>
          <a:xfrm>
            <a:off x="20" y="10"/>
            <a:ext cx="12191980" cy="6857990"/>
          </a:xfrm>
          <a:prstGeom prst="rect">
            <a:avLst/>
          </a:prstGeom>
        </p:spPr>
      </p:pic>
    </p:spTree>
    <p:extLst>
      <p:ext uri="{BB962C8B-B14F-4D97-AF65-F5344CB8AC3E}">
        <p14:creationId xmlns:p14="http://schemas.microsoft.com/office/powerpoint/2010/main" val="692429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D5FA28-FD9E-E74F-9344-21F7451DC35C}"/>
              </a:ext>
            </a:extLst>
          </p:cNvPr>
          <p:cNvSpPr txBox="1"/>
          <p:nvPr/>
        </p:nvSpPr>
        <p:spPr>
          <a:xfrm>
            <a:off x="5397500" y="1689100"/>
            <a:ext cx="6346802" cy="2308324"/>
          </a:xfrm>
          <a:prstGeom prst="rect">
            <a:avLst/>
          </a:prstGeom>
          <a:noFill/>
        </p:spPr>
        <p:txBody>
          <a:bodyPr wrap="none" rtlCol="0">
            <a:spAutoFit/>
          </a:bodyPr>
          <a:lstStyle/>
          <a:p>
            <a:r>
              <a:rPr lang="en-US" dirty="0"/>
              <a:t>There is a related belief that Covid-19 represented </a:t>
            </a:r>
          </a:p>
          <a:p>
            <a:r>
              <a:rPr lang="en-US" dirty="0"/>
              <a:t>a more serious danger to humanity in some absolute, </a:t>
            </a:r>
          </a:p>
          <a:p>
            <a:r>
              <a:rPr lang="en-US" dirty="0"/>
              <a:t>Objective, clinical sense. This is not tenable. Unabated </a:t>
            </a:r>
          </a:p>
          <a:p>
            <a:r>
              <a:rPr lang="en-US" dirty="0"/>
              <a:t>global heating will burn through the foundations of human</a:t>
            </a:r>
          </a:p>
          <a:p>
            <a:r>
              <a:rPr lang="en-US" dirty="0"/>
              <a:t>Live (not to mention that of other species without number). </a:t>
            </a:r>
          </a:p>
          <a:p>
            <a:r>
              <a:rPr lang="en-US" dirty="0"/>
              <a:t>Covid-19 could do no such thing….Climate breakdown…is not </a:t>
            </a:r>
          </a:p>
          <a:p>
            <a:r>
              <a:rPr lang="en-US" dirty="0"/>
              <a:t>Something from which a majority can recover. </a:t>
            </a:r>
          </a:p>
          <a:p>
            <a:r>
              <a:rPr lang="en-US" dirty="0"/>
              <a:t>Andreas </a:t>
            </a:r>
            <a:r>
              <a:rPr lang="en-US" dirty="0" err="1"/>
              <a:t>Malm</a:t>
            </a:r>
            <a:r>
              <a:rPr lang="en-US" dirty="0"/>
              <a:t>, </a:t>
            </a:r>
            <a:r>
              <a:rPr lang="en-US" i="1" dirty="0"/>
              <a:t>Corona, Climate, Chronic Emergency </a:t>
            </a:r>
            <a:r>
              <a:rPr lang="en-US" dirty="0"/>
              <a:t>(Verso, 2020)</a:t>
            </a:r>
          </a:p>
        </p:txBody>
      </p:sp>
      <p:pic>
        <p:nvPicPr>
          <p:cNvPr id="1026" name="Picture 2" descr="Corona, Climate, Chronic Emergency by Andreas Malm | Waterstones">
            <a:extLst>
              <a:ext uri="{FF2B5EF4-FFF2-40B4-BE49-F238E27FC236}">
                <a16:creationId xmlns:a16="http://schemas.microsoft.com/office/drawing/2014/main" id="{B2FEB6A7-46AD-6641-B675-C69CEE5C45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215900"/>
            <a:ext cx="41402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26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Image result for mcdonalds gas station highway">
            <a:extLst>
              <a:ext uri="{FF2B5EF4-FFF2-40B4-BE49-F238E27FC236}">
                <a16:creationId xmlns:a16="http://schemas.microsoft.com/office/drawing/2014/main" id="{3F8C7E38-DEC0-614F-9899-51D3342E8C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145" b="932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05046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Mad_max_fury_road_immortan_joe_by_maltian-d89hlf8">
            <a:extLst>
              <a:ext uri="{FF2B5EF4-FFF2-40B4-BE49-F238E27FC236}">
                <a16:creationId xmlns:a16="http://schemas.microsoft.com/office/drawing/2014/main" id="{129AF6F8-B84E-EC4D-AAD3-0DFDCEF762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636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740476-B550-2B4D-9D0E-79D4FCA04F0A}"/>
              </a:ext>
            </a:extLst>
          </p:cNvPr>
          <p:cNvPicPr>
            <a:picLocks noChangeAspect="1"/>
          </p:cNvPicPr>
          <p:nvPr/>
        </p:nvPicPr>
        <p:blipFill rotWithShape="1">
          <a:blip r:embed="rId2"/>
          <a:srcRect b="3035"/>
          <a:stretch/>
        </p:blipFill>
        <p:spPr>
          <a:xfrm>
            <a:off x="20" y="1282"/>
            <a:ext cx="12191980" cy="6856718"/>
          </a:xfrm>
          <a:prstGeom prst="rect">
            <a:avLst/>
          </a:prstGeom>
        </p:spPr>
      </p:pic>
    </p:spTree>
    <p:extLst>
      <p:ext uri="{BB962C8B-B14F-4D97-AF65-F5344CB8AC3E}">
        <p14:creationId xmlns:p14="http://schemas.microsoft.com/office/powerpoint/2010/main" val="13590179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arwick University">
            <a:extLst>
              <a:ext uri="{FF2B5EF4-FFF2-40B4-BE49-F238E27FC236}">
                <a16:creationId xmlns:a16="http://schemas.microsoft.com/office/drawing/2014/main" id="{5ED9553D-00E8-824B-A4C1-226C67ECC0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05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0181" y="291401"/>
            <a:ext cx="6767284" cy="4832092"/>
          </a:xfrm>
          <a:prstGeom prst="rect">
            <a:avLst/>
          </a:prstGeom>
        </p:spPr>
        <p:txBody>
          <a:bodyPr wrap="square">
            <a:spAutoFit/>
          </a:bodyPr>
          <a:lstStyle/>
          <a:p>
            <a:pPr marL="457200" marR="0">
              <a:spcBef>
                <a:spcPts val="0"/>
              </a:spcBef>
              <a:spcAft>
                <a:spcPts val="0"/>
              </a:spcAft>
            </a:pPr>
            <a:r>
              <a:rPr lang="en-GB" sz="1400" dirty="0">
                <a:latin typeface="Century Gothic" panose="020B0502020202020204" pitchFamily="34" charset="0"/>
                <a:ea typeface="Calibri" charset="0"/>
                <a:cs typeface="Times New Roman" charset="0"/>
              </a:rPr>
              <a:t>The history of oil is a matter of embarrassment verging on the unspeakable, the pornographic…To a great many Americans oil smells bad. It reeks of unavoidable overseas entanglements, a worrisome foreign dependency, economic uncertainty, risky and expensive military enterprises; of thousands of dead civilians and children….and to make things still worse, it begins to smell of pollution and environmental hazards. It reeks, it stinks, it becomes a Problem that can only be written about in the language of Solutions.  […]</a:t>
            </a:r>
          </a:p>
          <a:p>
            <a:pPr marL="457200" marR="0">
              <a:spcBef>
                <a:spcPts val="0"/>
              </a:spcBef>
              <a:spcAft>
                <a:spcPts val="0"/>
              </a:spcAft>
            </a:pPr>
            <a:endParaRPr lang="en-GB" sz="1400" dirty="0">
              <a:latin typeface="Century Gothic" panose="020B0502020202020204" pitchFamily="34" charset="0"/>
              <a:ea typeface="Calibri" charset="0"/>
              <a:cs typeface="Times New Roman" charset="0"/>
            </a:endParaRPr>
          </a:p>
          <a:p>
            <a:pPr marL="457200" marR="0">
              <a:spcBef>
                <a:spcPts val="0"/>
              </a:spcBef>
              <a:spcAft>
                <a:spcPts val="0"/>
              </a:spcAft>
            </a:pPr>
            <a:r>
              <a:rPr lang="en-GB" sz="1400" dirty="0">
                <a:latin typeface="Century Gothic" panose="020B0502020202020204" pitchFamily="34" charset="0"/>
                <a:ea typeface="Calibri" charset="0"/>
                <a:cs typeface="Times New Roman" charset="0"/>
              </a:rPr>
              <a:t>The territory of oil is bafflingly multilingual, for example, while the novel with its conventions of naturalistic dialogue, is most at home within monolingual speech communities (within nation-states in other words). Equally the novel is never more comfortable than when it is luxuriating in a “sense of place”, revelling in its unique power to evoke mood and atmosphere. But the experiences associated with oil are lived out within a space that is no place at all, a world that is intrinsically displaced, heterogeneous, and international. It is a world that poses a radical challenge not merely to the practice of writing as know it, but to much of modern culture … the truth is that we do not yet possess the form that can give the Oil encounter a literary expression. </a:t>
            </a:r>
          </a:p>
          <a:p>
            <a:pPr marL="457200" marR="0">
              <a:spcBef>
                <a:spcPts val="0"/>
              </a:spcBef>
              <a:spcAft>
                <a:spcPts val="0"/>
              </a:spcAft>
            </a:pPr>
            <a:endParaRPr lang="en-GB" sz="1400" dirty="0">
              <a:latin typeface="Century Gothic" panose="020B0502020202020204" pitchFamily="34" charset="0"/>
              <a:ea typeface="Calibri" charset="0"/>
              <a:cs typeface="Times New Roman" charset="0"/>
            </a:endParaRPr>
          </a:p>
          <a:p>
            <a:pPr marL="457200" marR="0">
              <a:spcBef>
                <a:spcPts val="0"/>
              </a:spcBef>
              <a:spcAft>
                <a:spcPts val="0"/>
              </a:spcAft>
            </a:pPr>
            <a:r>
              <a:rPr lang="en-GB" sz="1400" dirty="0" err="1">
                <a:latin typeface="Century Gothic" panose="020B0502020202020204" pitchFamily="34" charset="0"/>
                <a:ea typeface="Calibri" charset="0"/>
                <a:cs typeface="Times New Roman" charset="0"/>
              </a:rPr>
              <a:t>Amitav</a:t>
            </a:r>
            <a:r>
              <a:rPr lang="en-GB" sz="1400" dirty="0">
                <a:latin typeface="Century Gothic" panose="020B0502020202020204" pitchFamily="34" charset="0"/>
                <a:ea typeface="Calibri" charset="0"/>
                <a:cs typeface="Times New Roman" charset="0"/>
              </a:rPr>
              <a:t> Ghosh, “</a:t>
            </a:r>
            <a:r>
              <a:rPr lang="en-GB" sz="1400" dirty="0" err="1">
                <a:latin typeface="Century Gothic" panose="020B0502020202020204" pitchFamily="34" charset="0"/>
                <a:ea typeface="Calibri" charset="0"/>
                <a:cs typeface="Times New Roman" charset="0"/>
              </a:rPr>
              <a:t>Petrofiction</a:t>
            </a:r>
            <a:r>
              <a:rPr lang="en-GB" sz="1400" dirty="0">
                <a:latin typeface="Century Gothic" panose="020B0502020202020204" pitchFamily="34" charset="0"/>
                <a:ea typeface="Calibri" charset="0"/>
                <a:cs typeface="Times New Roman" charset="0"/>
              </a:rPr>
              <a:t>”, </a:t>
            </a:r>
            <a:r>
              <a:rPr lang="en-GB" sz="1400" i="1" dirty="0">
                <a:latin typeface="Century Gothic" panose="020B0502020202020204" pitchFamily="34" charset="0"/>
                <a:ea typeface="Calibri" charset="0"/>
                <a:cs typeface="Times New Roman" charset="0"/>
              </a:rPr>
              <a:t>The New </a:t>
            </a:r>
            <a:r>
              <a:rPr lang="en-GB" sz="1400" dirty="0">
                <a:latin typeface="Century Gothic" panose="020B0502020202020204" pitchFamily="34" charset="0"/>
                <a:ea typeface="Calibri" charset="0"/>
                <a:cs typeface="Times New Roman" charset="0"/>
              </a:rPr>
              <a:t>Republic (1992), pp. 30-31. </a:t>
            </a:r>
            <a:endParaRPr lang="en-US" sz="1400" dirty="0">
              <a:effectLst/>
              <a:latin typeface="Century Gothic" panose="020B0502020202020204" pitchFamily="34" charset="0"/>
              <a:ea typeface="Calibri" charset="0"/>
              <a:cs typeface="Times New Roman" charset="0"/>
            </a:endParaRPr>
          </a:p>
        </p:txBody>
      </p:sp>
      <p:pic>
        <p:nvPicPr>
          <p:cNvPr id="3074" name="Picture 2" descr="https://leagueofindia.com/wp-content/uploads/2018/12/amitav_ghosh.jpg">
            <a:extLst>
              <a:ext uri="{FF2B5EF4-FFF2-40B4-BE49-F238E27FC236}">
                <a16:creationId xmlns:a16="http://schemas.microsoft.com/office/drawing/2014/main" id="{CA6F08C9-79C5-834D-A456-F6B4CB584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65" y="657365"/>
            <a:ext cx="3312172" cy="186309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na.ssl-images-amazon.com/images/I/515klAlzPSL._SX324_BO1,204,203,200_.jpg">
            <a:extLst>
              <a:ext uri="{FF2B5EF4-FFF2-40B4-BE49-F238E27FC236}">
                <a16:creationId xmlns:a16="http://schemas.microsoft.com/office/drawing/2014/main" id="{F78B9093-9D9F-1A48-9EA6-59F17F5B29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635" y="3101563"/>
            <a:ext cx="1748971" cy="267710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he Great Derangement: Climate Change and the Unthinkable (Berlin Family  Lectures): Amazon.co.uk: Ghosh, Amitav: 9780226323039: Books">
            <a:extLst>
              <a:ext uri="{FF2B5EF4-FFF2-40B4-BE49-F238E27FC236}">
                <a16:creationId xmlns:a16="http://schemas.microsoft.com/office/drawing/2014/main" id="{122E2FBF-182C-8847-B4A1-642FB014CB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631" y="3101563"/>
            <a:ext cx="2114550" cy="316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34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abdelrahman munif">
            <a:hlinkClick r:id="rId2"/>
            <a:extLst>
              <a:ext uri="{FF2B5EF4-FFF2-40B4-BE49-F238E27FC236}">
                <a16:creationId xmlns:a16="http://schemas.microsoft.com/office/drawing/2014/main" id="{287F1760-2D2C-9C45-AFA1-3D4DBE2FEF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230" y="1625600"/>
            <a:ext cx="2484027" cy="3754268"/>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https://images-na.ssl-images-amazon.com/images/I/51-o%2BeOPJBL._SX317_BO1,204,203,200_.jpg">
            <a:extLst>
              <a:ext uri="{FF2B5EF4-FFF2-40B4-BE49-F238E27FC236}">
                <a16:creationId xmlns:a16="http://schemas.microsoft.com/office/drawing/2014/main" id="{AA7483A8-64AF-2E41-A5A7-31E18C48AB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8043" y="260350"/>
            <a:ext cx="4051300" cy="633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7285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48" y="3774332"/>
            <a:ext cx="5220318" cy="1325563"/>
          </a:xfrm>
        </p:spPr>
        <p:txBody>
          <a:bodyPr>
            <a:normAutofit/>
          </a:bodyPr>
          <a:lstStyle/>
          <a:p>
            <a:r>
              <a:rPr lang="en-US" sz="1800" dirty="0">
                <a:latin typeface="Century Gothic" panose="020B0502020202020204" pitchFamily="34" charset="0"/>
                <a:ea typeface="Baskerville" charset="0"/>
                <a:cs typeface="Baskerville" charset="0"/>
              </a:rPr>
              <a:t>Ed Kashi, from </a:t>
            </a:r>
            <a:r>
              <a:rPr lang="en-US" sz="1800" i="1" dirty="0">
                <a:latin typeface="Century Gothic" panose="020B0502020202020204" pitchFamily="34" charset="0"/>
                <a:ea typeface="Baskerville" charset="0"/>
                <a:cs typeface="Baskerville" charset="0"/>
              </a:rPr>
              <a:t>Curse of the Black Gold: </a:t>
            </a:r>
            <a:br>
              <a:rPr lang="en-US" sz="1800" i="1" dirty="0">
                <a:latin typeface="Century Gothic" panose="020B0502020202020204" pitchFamily="34" charset="0"/>
                <a:ea typeface="Baskerville" charset="0"/>
                <a:cs typeface="Baskerville" charset="0"/>
              </a:rPr>
            </a:br>
            <a:r>
              <a:rPr lang="en-US" sz="1800" i="1" dirty="0">
                <a:latin typeface="Century Gothic" panose="020B0502020202020204" pitchFamily="34" charset="0"/>
                <a:ea typeface="Baskerville" charset="0"/>
                <a:cs typeface="Baskerville" charset="0"/>
              </a:rPr>
              <a:t>50 Years of Oil in the Niger Delta </a:t>
            </a:r>
            <a:r>
              <a:rPr lang="en-US" sz="1800" dirty="0">
                <a:latin typeface="Century Gothic" panose="020B0502020202020204" pitchFamily="34" charset="0"/>
                <a:ea typeface="Baskerville" charset="0"/>
                <a:cs typeface="Baskerville" charset="0"/>
              </a:rPr>
              <a:t>(2008)</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448" y="631659"/>
            <a:ext cx="4714480" cy="3142673"/>
          </a:xfrm>
        </p:spPr>
      </p:pic>
      <p:sp>
        <p:nvSpPr>
          <p:cNvPr id="3" name="TextBox 2">
            <a:extLst>
              <a:ext uri="{FF2B5EF4-FFF2-40B4-BE49-F238E27FC236}">
                <a16:creationId xmlns:a16="http://schemas.microsoft.com/office/drawing/2014/main" id="{9EB867B2-6178-E146-8923-B870B6270035}"/>
              </a:ext>
            </a:extLst>
          </p:cNvPr>
          <p:cNvSpPr txBox="1"/>
          <p:nvPr/>
        </p:nvSpPr>
        <p:spPr>
          <a:xfrm>
            <a:off x="5255266" y="1492002"/>
            <a:ext cx="6957354" cy="4247317"/>
          </a:xfrm>
          <a:prstGeom prst="rect">
            <a:avLst/>
          </a:prstGeom>
          <a:noFill/>
        </p:spPr>
        <p:txBody>
          <a:bodyPr wrap="square" rtlCol="0">
            <a:spAutoFit/>
          </a:bodyPr>
          <a:lstStyle/>
          <a:p>
            <a:r>
              <a:rPr lang="en-US">
                <a:latin typeface="Century Gothic" panose="020B0502020202020204" pitchFamily="34" charset="0"/>
              </a:rPr>
              <a:t>On the horizon was the top of a hill. The village stretched out</a:t>
            </a:r>
          </a:p>
          <a:p>
            <a:r>
              <a:rPr lang="en-US">
                <a:latin typeface="Century Gothic" panose="020B0502020202020204" pitchFamily="34" charset="0"/>
              </a:rPr>
              <a:t>below it. Massive pipes tore through it, gushing with what </a:t>
            </a:r>
          </a:p>
          <a:p>
            <a:r>
              <a:rPr lang="en-US">
                <a:latin typeface="Century Gothic" panose="020B0502020202020204" pitchFamily="34" charset="0"/>
              </a:rPr>
              <a:t>looked like black water. There were also wide mouthed wells</a:t>
            </a:r>
          </a:p>
          <a:p>
            <a:r>
              <a:rPr lang="en-US">
                <a:latin typeface="Century Gothic" panose="020B0502020202020204" pitchFamily="34" charset="0"/>
              </a:rPr>
              <a:t>from which flowed a liquid resembling mercury; there was</a:t>
            </a:r>
          </a:p>
          <a:p>
            <a:r>
              <a:rPr lang="en-US">
                <a:latin typeface="Century Gothic" panose="020B0502020202020204" pitchFamily="34" charset="0"/>
              </a:rPr>
              <a:t>a smell of gas mixed with that of human beings, and </a:t>
            </a:r>
          </a:p>
          <a:p>
            <a:r>
              <a:rPr lang="en-US">
                <a:latin typeface="Century Gothic" panose="020B0502020202020204" pitchFamily="34" charset="0"/>
              </a:rPr>
              <a:t>something like salted sardines or kippers, and dead dogs</a:t>
            </a:r>
          </a:p>
          <a:p>
            <a:r>
              <a:rPr lang="en-US">
                <a:latin typeface="Century Gothic" panose="020B0502020202020204" pitchFamily="34" charset="0"/>
              </a:rPr>
              <a:t>on the dirt road that had been knocked down by vehicles </a:t>
            </a:r>
          </a:p>
          <a:p>
            <a:r>
              <a:rPr lang="en-US">
                <a:latin typeface="Century Gothic" panose="020B0502020202020204" pitchFamily="34" charset="0"/>
              </a:rPr>
              <a:t>speeding through the night….she gazed around her. </a:t>
            </a:r>
          </a:p>
          <a:p>
            <a:r>
              <a:rPr lang="en-US">
                <a:latin typeface="Century Gothic" panose="020B0502020202020204" pitchFamily="34" charset="0"/>
              </a:rPr>
              <a:t>What village was this?  </a:t>
            </a:r>
            <a:endParaRPr lang="en-GB">
              <a:latin typeface="Century Gothic" panose="020B0502020202020204" pitchFamily="34" charset="0"/>
            </a:endParaRPr>
          </a:p>
          <a:p>
            <a:endParaRPr lang="en-US">
              <a:latin typeface="Century Gothic" panose="020B0502020202020204" pitchFamily="34" charset="0"/>
            </a:endParaRPr>
          </a:p>
          <a:p>
            <a:r>
              <a:rPr lang="en-US">
                <a:latin typeface="Century Gothic" panose="020B0502020202020204" pitchFamily="34" charset="0"/>
              </a:rPr>
              <a:t>A long string of women hidden under black abayas walked</a:t>
            </a:r>
          </a:p>
          <a:p>
            <a:r>
              <a:rPr lang="en-US">
                <a:latin typeface="Century Gothic" panose="020B0502020202020204" pitchFamily="34" charset="0"/>
              </a:rPr>
              <a:t>along slowly with jars on their heads. </a:t>
            </a:r>
          </a:p>
          <a:p>
            <a:r>
              <a:rPr lang="en-US">
                <a:latin typeface="Century Gothic" panose="020B0502020202020204" pitchFamily="34" charset="0"/>
              </a:rPr>
              <a:t>From Nawal el-Sadaawi, </a:t>
            </a:r>
            <a:r>
              <a:rPr lang="en-US" i="1">
                <a:latin typeface="Century Gothic" panose="020B0502020202020204" pitchFamily="34" charset="0"/>
              </a:rPr>
              <a:t>Love in the Kingdom of Oil </a:t>
            </a:r>
          </a:p>
          <a:p>
            <a:r>
              <a:rPr lang="en-US" i="1">
                <a:latin typeface="Century Gothic" panose="020B0502020202020204" pitchFamily="34" charset="0"/>
              </a:rPr>
              <a:t>(</a:t>
            </a:r>
            <a:r>
              <a:rPr lang="en-US">
                <a:latin typeface="Century Gothic" panose="020B0502020202020204" pitchFamily="34" charset="0"/>
              </a:rPr>
              <a:t>Egypt, 1992</a:t>
            </a:r>
            <a:r>
              <a:rPr lang="en-US" i="1">
                <a:latin typeface="Century Gothic" panose="020B0502020202020204" pitchFamily="34" charset="0"/>
              </a:rPr>
              <a:t>)</a:t>
            </a:r>
            <a:endParaRPr lang="en-GB">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7764203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oil upton sinclair">
            <a:hlinkClick r:id="rId2"/>
            <a:extLst>
              <a:ext uri="{FF2B5EF4-FFF2-40B4-BE49-F238E27FC236}">
                <a16:creationId xmlns:a16="http://schemas.microsoft.com/office/drawing/2014/main" id="{6B765F6C-F622-1D48-89E3-968E7CE6CA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856" y="263302"/>
            <a:ext cx="1842481" cy="277834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moby dick">
            <a:hlinkClick r:id="rId4"/>
            <a:extLst>
              <a:ext uri="{FF2B5EF4-FFF2-40B4-BE49-F238E27FC236}">
                <a16:creationId xmlns:a16="http://schemas.microsoft.com/office/drawing/2014/main" id="{6356D8F6-31CC-0743-9FDE-7552BE8E53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1589" y="242431"/>
            <a:ext cx="1828434" cy="277834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ivan franko boa constrictor">
            <a:hlinkClick r:id="rId6"/>
            <a:extLst>
              <a:ext uri="{FF2B5EF4-FFF2-40B4-BE49-F238E27FC236}">
                <a16:creationId xmlns:a16="http://schemas.microsoft.com/office/drawing/2014/main" id="{7520C8C1-D772-7D44-B79A-04F09801CD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8719" y="3376035"/>
            <a:ext cx="2049966" cy="3131491"/>
          </a:xfrm>
          <a:prstGeom prst="rect">
            <a:avLst/>
          </a:prstGeom>
          <a:noFill/>
          <a:extLst>
            <a:ext uri="{909E8E84-426E-40DD-AFC4-6F175D3DCCD1}">
              <a14:hiddenFill xmlns:a14="http://schemas.microsoft.com/office/drawing/2010/main">
                <a:solidFill>
                  <a:srgbClr val="FFFFFF"/>
                </a:solidFill>
              </a14:hiddenFill>
            </a:ext>
          </a:extLst>
        </p:spPr>
      </p:pic>
      <p:pic>
        <p:nvPicPr>
          <p:cNvPr id="5144" name="Picture 24" descr="Image result for crown jewel ralph de boissiere">
            <a:hlinkClick r:id="rId8"/>
            <a:extLst>
              <a:ext uri="{FF2B5EF4-FFF2-40B4-BE49-F238E27FC236}">
                <a16:creationId xmlns:a16="http://schemas.microsoft.com/office/drawing/2014/main" id="{1635F57E-9EF9-0D4D-BA17-990DB3DC2B9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2259" y="3411582"/>
            <a:ext cx="1951805" cy="3182846"/>
          </a:xfrm>
          <a:prstGeom prst="rect">
            <a:avLst/>
          </a:prstGeom>
          <a:noFill/>
          <a:extLst>
            <a:ext uri="{909E8E84-426E-40DD-AFC4-6F175D3DCCD1}">
              <a14:hiddenFill xmlns:a14="http://schemas.microsoft.com/office/drawing/2010/main">
                <a:solidFill>
                  <a:srgbClr val="FFFFFF"/>
                </a:solidFill>
              </a14:hiddenFill>
            </a:ext>
          </a:extLst>
        </p:spPr>
      </p:pic>
      <p:pic>
        <p:nvPicPr>
          <p:cNvPr id="5145" name="Picture 25">
            <a:extLst>
              <a:ext uri="{FF2B5EF4-FFF2-40B4-BE49-F238E27FC236}">
                <a16:creationId xmlns:a16="http://schemas.microsoft.com/office/drawing/2014/main" id="{6C8ACA1C-617E-2E4D-AB44-E7C0F31FA81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44317" y="3451602"/>
            <a:ext cx="1992087" cy="3055924"/>
          </a:xfrm>
          <a:prstGeom prst="rect">
            <a:avLst/>
          </a:prstGeom>
          <a:noFill/>
          <a:extLst>
            <a:ext uri="{909E8E84-426E-40DD-AFC4-6F175D3DCCD1}">
              <a14:hiddenFill xmlns:a14="http://schemas.microsoft.com/office/drawing/2010/main">
                <a:solidFill>
                  <a:srgbClr val="FFFFFF"/>
                </a:solidFill>
              </a14:hiddenFill>
            </a:ext>
          </a:extLst>
        </p:spPr>
      </p:pic>
      <p:pic>
        <p:nvPicPr>
          <p:cNvPr id="5147" name="Picture 27" descr="https://3.bp.blogspot.com/-eWa8tPzUaTI/VO85jSEpWsI/AAAAAAAACms/MJ2OVRoPu4Y/s1600/barranca.jpg">
            <a:hlinkClick r:id="rId11"/>
            <a:extLst>
              <a:ext uri="{FF2B5EF4-FFF2-40B4-BE49-F238E27FC236}">
                <a16:creationId xmlns:a16="http://schemas.microsoft.com/office/drawing/2014/main" id="{CADC399C-6669-474E-B656-FD6D9FEC2AB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68713" y="332501"/>
            <a:ext cx="2048051" cy="27307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 descr="http://www.saqibooks.com/wp-content/uploads/Love-in-the-Kingdom-of-Oil-217x333.jpg">
            <a:extLst>
              <a:ext uri="{FF2B5EF4-FFF2-40B4-BE49-F238E27FC236}">
                <a16:creationId xmlns:a16="http://schemas.microsoft.com/office/drawing/2014/main" id="{EE8D355E-9483-F94C-9F12-31AA014F1E8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809400" y="3364700"/>
            <a:ext cx="2066925" cy="317182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9" descr="mage result for chamoiseau texaco">
            <a:hlinkClick r:id="rId14"/>
            <a:extLst>
              <a:ext uri="{FF2B5EF4-FFF2-40B4-BE49-F238E27FC236}">
                <a16:creationId xmlns:a16="http://schemas.microsoft.com/office/drawing/2014/main" id="{04C5480D-5F52-094F-8340-48DC1F1468B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52741" y="3364700"/>
            <a:ext cx="2018580" cy="322972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1" descr="mage result for ken saro wiwa forest of flowers">
            <a:hlinkClick r:id="rId16"/>
            <a:extLst>
              <a:ext uri="{FF2B5EF4-FFF2-40B4-BE49-F238E27FC236}">
                <a16:creationId xmlns:a16="http://schemas.microsoft.com/office/drawing/2014/main" id="{C9A69DE2-EF6B-7A40-B27C-012845AAE70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222211" y="269683"/>
            <a:ext cx="1887233" cy="29881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mage result for munif cities of salt">
            <a:hlinkClick r:id="rId18"/>
            <a:extLst>
              <a:ext uri="{FF2B5EF4-FFF2-40B4-BE49-F238E27FC236}">
                <a16:creationId xmlns:a16="http://schemas.microsoft.com/office/drawing/2014/main" id="{03354A44-A9FA-7F43-A818-711A816B7A61}"/>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329713" y="199970"/>
            <a:ext cx="1862287" cy="28632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E63751C-DAE4-D44A-BD4E-117E573398D0}"/>
              </a:ext>
            </a:extLst>
          </p:cNvPr>
          <p:cNvPicPr>
            <a:picLocks noChangeAspect="1"/>
          </p:cNvPicPr>
          <p:nvPr/>
        </p:nvPicPr>
        <p:blipFill>
          <a:blip r:embed="rId20"/>
          <a:stretch>
            <a:fillRect/>
          </a:stretch>
        </p:blipFill>
        <p:spPr>
          <a:xfrm>
            <a:off x="4353217" y="334491"/>
            <a:ext cx="1795227" cy="2728745"/>
          </a:xfrm>
          <a:prstGeom prst="rect">
            <a:avLst/>
          </a:prstGeom>
        </p:spPr>
      </p:pic>
    </p:spTree>
    <p:extLst>
      <p:ext uri="{BB962C8B-B14F-4D97-AF65-F5344CB8AC3E}">
        <p14:creationId xmlns:p14="http://schemas.microsoft.com/office/powerpoint/2010/main" val="101324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yclonopedia: Complicity with Anonymous Materi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081" y="242042"/>
            <a:ext cx="1947394" cy="2979513"/>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11" descr="mage result for men in the sun kanafani">
            <a:hlinkClick r:id="rId3"/>
          </p:cNvPr>
          <p:cNvSpPr>
            <a:spLocks noChangeAspect="1" noChangeArrowheads="1"/>
          </p:cNvSpPr>
          <p:nvPr/>
        </p:nvSpPr>
        <p:spPr bwMode="auto">
          <a:xfrm>
            <a:off x="7903029" y="901337"/>
            <a:ext cx="2475777" cy="389273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49" name="Picture 25" descr="mage result for the dark bride restrep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8172" y="3556093"/>
            <a:ext cx="2075217" cy="3271441"/>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descr="mage result for linda hogan mean spirit form">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87205" y="3449681"/>
            <a:ext cx="2035564" cy="327144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 Werewolf Problem in Central Russia and Other Storie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66403" y="3343273"/>
            <a:ext cx="2210445" cy="348426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eat &amp; Light">
            <a:hlinkClick r:id="rId9"/>
            <a:extLst>
              <a:ext uri="{FF2B5EF4-FFF2-40B4-BE49-F238E27FC236}">
                <a16:creationId xmlns:a16="http://schemas.microsoft.com/office/drawing/2014/main" id="{0FDBCD73-2292-F04D-BEEE-8A2AD924739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94487" y="66170"/>
            <a:ext cx="2311025" cy="31300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Image result for helon habila oil and water">
            <a:hlinkClick r:id="rId11"/>
            <a:extLst>
              <a:ext uri="{FF2B5EF4-FFF2-40B4-BE49-F238E27FC236}">
                <a16:creationId xmlns:a16="http://schemas.microsoft.com/office/drawing/2014/main" id="{D3282323-E3D1-604F-A0A8-2BB8CE42CED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6010" y="242042"/>
            <a:ext cx="1800136" cy="277834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2" descr="cp3Artboard 1 100">
            <a:hlinkClick r:id="rId13"/>
            <a:extLst>
              <a:ext uri="{FF2B5EF4-FFF2-40B4-BE49-F238E27FC236}">
                <a16:creationId xmlns:a16="http://schemas.microsoft.com/office/drawing/2014/main" id="{F2AC97EA-1B65-C847-B6DF-5E9B6E0A7CE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39247" y="208130"/>
            <a:ext cx="1992086" cy="298812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0" descr="https://images-na.ssl-images-amazon.com/images/I/51Fhl88mYeL._SX323_BO1,204,203,200_.jpg">
            <a:extLst>
              <a:ext uri="{FF2B5EF4-FFF2-40B4-BE49-F238E27FC236}">
                <a16:creationId xmlns:a16="http://schemas.microsoft.com/office/drawing/2014/main" id="{48DA5564-7594-D34D-9434-E763481DC24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6010" y="3556093"/>
            <a:ext cx="1992086" cy="30586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agoon">
            <a:hlinkClick r:id="rId16"/>
            <a:extLst>
              <a:ext uri="{FF2B5EF4-FFF2-40B4-BE49-F238E27FC236}">
                <a16:creationId xmlns:a16="http://schemas.microsoft.com/office/drawing/2014/main" id="{A4F866E9-18E1-304A-8977-A4073079295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364823" y="107302"/>
            <a:ext cx="2120394" cy="324899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9788393665372: Sweetland">
            <a:extLst>
              <a:ext uri="{FF2B5EF4-FFF2-40B4-BE49-F238E27FC236}">
                <a16:creationId xmlns:a16="http://schemas.microsoft.com/office/drawing/2014/main" id="{D66397DD-5B90-1548-9B7C-7F0B5E874E9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426585" y="3573307"/>
            <a:ext cx="2074238" cy="3041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5950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3" descr="mage result for men in the sun kanafani">
            <a:hlinkClick r:id="rId2"/>
            <a:extLst>
              <a:ext uri="{FF2B5EF4-FFF2-40B4-BE49-F238E27FC236}">
                <a16:creationId xmlns:a16="http://schemas.microsoft.com/office/drawing/2014/main" id="{1EB93603-766D-F04F-B5F4-6ADC80DB5C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632" y="1409927"/>
            <a:ext cx="2560320" cy="4032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4">
            <a:extLst>
              <a:ext uri="{FF2B5EF4-FFF2-40B4-BE49-F238E27FC236}">
                <a16:creationId xmlns:a16="http://schemas.microsoft.com/office/drawing/2014/main" id="{D1A3DBD3-997A-FE40-8072-F3BA42B1F6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631" y="1462121"/>
            <a:ext cx="2560320" cy="392761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https://images-na.ssl-images-amazon.com/images/I/515klAlzPSL._SX324_BO1,204,203,200_.jpg">
            <a:extLst>
              <a:ext uri="{FF2B5EF4-FFF2-40B4-BE49-F238E27FC236}">
                <a16:creationId xmlns:a16="http://schemas.microsoft.com/office/drawing/2014/main" id="{C8BAFD36-ABC2-8045-BD79-C27DF6EA56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5726" y="1466418"/>
            <a:ext cx="2560320" cy="39190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8" descr="https://images-na.ssl-images-amazon.com/images/I/41UfEIGlY8L._SX336_BO1,204,203,200_.jpg">
            <a:extLst>
              <a:ext uri="{FF2B5EF4-FFF2-40B4-BE49-F238E27FC236}">
                <a16:creationId xmlns:a16="http://schemas.microsoft.com/office/drawing/2014/main" id="{8C83F0A0-FF05-6945-960C-6A21290C8E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0662" y="1535987"/>
            <a:ext cx="2560320" cy="3779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343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images-na.ssl-images-amazon.com/images/I/5118r2qIJQL._SX324_BO1,204,203,200_.jpg">
            <a:extLst>
              <a:ext uri="{FF2B5EF4-FFF2-40B4-BE49-F238E27FC236}">
                <a16:creationId xmlns:a16="http://schemas.microsoft.com/office/drawing/2014/main" id="{A843D24C-C296-3A4C-AB36-FEC546D0C3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957" y="374650"/>
            <a:ext cx="4140200" cy="63373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images-na.ssl-images-amazon.com/images/I/51LkF%2B7j-OL._SX330_BO1,204,203,200_.jpg">
            <a:extLst>
              <a:ext uri="{FF2B5EF4-FFF2-40B4-BE49-F238E27FC236}">
                <a16:creationId xmlns:a16="http://schemas.microsoft.com/office/drawing/2014/main" id="{0DA89254-78FF-A845-9AEA-CDF8EC81EA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5412" y="374878"/>
            <a:ext cx="4140201" cy="6222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5407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descr="The Healer by [Tuomainen, Antti]">
            <a:extLst>
              <a:ext uri="{FF2B5EF4-FFF2-40B4-BE49-F238E27FC236}">
                <a16:creationId xmlns:a16="http://schemas.microsoft.com/office/drawing/2014/main" id="{B6DABB6B-9550-0C48-A1A6-BCD20BACD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542" y="620486"/>
            <a:ext cx="2897505" cy="44577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Image result for raymond chandler the big sleep">
            <a:hlinkClick r:id="rId3"/>
            <a:extLst>
              <a:ext uri="{FF2B5EF4-FFF2-40B4-BE49-F238E27FC236}">
                <a16:creationId xmlns:a16="http://schemas.microsoft.com/office/drawing/2014/main" id="{82359A2F-E3B6-A940-8FB6-312A2E7F54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2264" y="326570"/>
            <a:ext cx="2447472" cy="3722915"/>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https://images-na.ssl-images-amazon.com/images/I/41IBnwpX5eL._SX331_BO1,204,203,200_.jpg">
            <a:extLst>
              <a:ext uri="{FF2B5EF4-FFF2-40B4-BE49-F238E27FC236}">
                <a16:creationId xmlns:a16="http://schemas.microsoft.com/office/drawing/2014/main" id="{0772D501-4059-954D-8323-F91B6CCCDF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3763" y="326570"/>
            <a:ext cx="2484430" cy="3722914"/>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a:extLst>
              <a:ext uri="{FF2B5EF4-FFF2-40B4-BE49-F238E27FC236}">
                <a16:creationId xmlns:a16="http://schemas.microsoft.com/office/drawing/2014/main" id="{EBFD95B6-9367-214E-9171-AA2BA98EA6E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5978" y="3601355"/>
            <a:ext cx="1756391" cy="2766788"/>
          </a:xfrm>
          <a:prstGeom prst="rect">
            <a:avLst/>
          </a:prstGeom>
          <a:noFill/>
          <a:extLst>
            <a:ext uri="{909E8E84-426E-40DD-AFC4-6F175D3DCCD1}">
              <a14:hiddenFill xmlns:a14="http://schemas.microsoft.com/office/drawing/2010/main">
                <a:solidFill>
                  <a:srgbClr val="FFFFFF"/>
                </a:solidFill>
              </a14:hiddenFill>
            </a:ext>
          </a:extLst>
        </p:spPr>
      </p:pic>
      <p:pic>
        <p:nvPicPr>
          <p:cNvPr id="7177" name="Picture 9" descr="Image result for ross macdonald sleeping beauty">
            <a:hlinkClick r:id="rId7"/>
            <a:extLst>
              <a:ext uri="{FF2B5EF4-FFF2-40B4-BE49-F238E27FC236}">
                <a16:creationId xmlns:a16="http://schemas.microsoft.com/office/drawing/2014/main" id="{9D0961BE-81AC-2244-B4B8-EA3099FB38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48811" y="3081566"/>
            <a:ext cx="2026882" cy="3449864"/>
          </a:xfrm>
          <a:prstGeom prst="rect">
            <a:avLst/>
          </a:prstGeom>
          <a:noFill/>
          <a:extLst>
            <a:ext uri="{909E8E84-426E-40DD-AFC4-6F175D3DCCD1}">
              <a14:hiddenFill xmlns:a14="http://schemas.microsoft.com/office/drawing/2010/main">
                <a:solidFill>
                  <a:srgbClr val="FFFFFF"/>
                </a:solidFill>
              </a14:hiddenFill>
            </a:ext>
          </a:extLst>
        </p:spPr>
      </p:pic>
      <p:pic>
        <p:nvPicPr>
          <p:cNvPr id="7181" name="Picture 13" descr="Image result for attica locke black water rising">
            <a:hlinkClick r:id="rId9"/>
            <a:extLst>
              <a:ext uri="{FF2B5EF4-FFF2-40B4-BE49-F238E27FC236}">
                <a16:creationId xmlns:a16="http://schemas.microsoft.com/office/drawing/2014/main" id="{4713D392-F4D4-D241-B554-AEC5D510A24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23845" y="3081566"/>
            <a:ext cx="2287931" cy="3449865"/>
          </a:xfrm>
          <a:prstGeom prst="rect">
            <a:avLst/>
          </a:prstGeom>
          <a:noFill/>
          <a:extLst>
            <a:ext uri="{909E8E84-426E-40DD-AFC4-6F175D3DCCD1}">
              <a14:hiddenFill xmlns:a14="http://schemas.microsoft.com/office/drawing/2010/main">
                <a:solidFill>
                  <a:srgbClr val="FFFFFF"/>
                </a:solidFill>
              </a14:hiddenFill>
            </a:ext>
          </a:extLst>
        </p:spPr>
      </p:pic>
      <p:pic>
        <p:nvPicPr>
          <p:cNvPr id="7183" name="Picture 15" descr="Image result for ian rankin black and blue">
            <a:hlinkClick r:id="rId11"/>
            <a:extLst>
              <a:ext uri="{FF2B5EF4-FFF2-40B4-BE49-F238E27FC236}">
                <a16:creationId xmlns:a16="http://schemas.microsoft.com/office/drawing/2014/main" id="{EE47796C-13FB-D24A-AD40-B62C436B970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84064" y="3274785"/>
            <a:ext cx="2108782" cy="3093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59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stephen king the raft">
            <a:hlinkClick r:id="rId2"/>
            <a:extLst>
              <a:ext uri="{FF2B5EF4-FFF2-40B4-BE49-F238E27FC236}">
                <a16:creationId xmlns:a16="http://schemas.microsoft.com/office/drawing/2014/main" id="{BB3BF308-16C5-DD4B-BBDC-D02B94D6DD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4670" y="1040288"/>
            <a:ext cx="2509240" cy="408155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phantoms dean koontz">
            <a:hlinkClick r:id="rId4"/>
            <a:extLst>
              <a:ext uri="{FF2B5EF4-FFF2-40B4-BE49-F238E27FC236}">
                <a16:creationId xmlns:a16="http://schemas.microsoft.com/office/drawing/2014/main" id="{B1256A45-54D9-7641-85C8-3488A8B881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600" y="4036441"/>
            <a:ext cx="1808774" cy="278047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Covehithe by China Miéville">
            <a:hlinkClick r:id="rId6"/>
            <a:extLst>
              <a:ext uri="{FF2B5EF4-FFF2-40B4-BE49-F238E27FC236}">
                <a16:creationId xmlns:a16="http://schemas.microsoft.com/office/drawing/2014/main" id="{DDF5B75F-B6D1-E246-8078-01C7C9DA8C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00124" y="390061"/>
            <a:ext cx="1803400" cy="23749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10">
            <a:extLst>
              <a:ext uri="{FF2B5EF4-FFF2-40B4-BE49-F238E27FC236}">
                <a16:creationId xmlns:a16="http://schemas.microsoft.com/office/drawing/2014/main" id="{A5AAAE73-5D4F-EB42-B126-B80F17B3C2C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hlinkClick r:id="rId8"/>
              </a:rPr>
              <a:t>  </a:t>
            </a:r>
            <a:endParaRPr kumimoji="0" lang="en-US" altLang="en-US" sz="22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3</a:t>
            </a:r>
            <a:r>
              <a:rPr kumimoji="0" lang="en-US" altLang="en-US" sz="1800" b="0" i="0" u="none" strike="noStrike" cap="none" normalizeH="0" baseline="0">
                <a:ln>
                  <a:noFill/>
                </a:ln>
                <a:solidFill>
                  <a:schemeClr val="tx1"/>
                </a:solidFill>
                <a:effectLst/>
                <a:latin typeface="Arial" panose="020B0604020202020204" pitchFamily="34" charset="0"/>
                <a:hlinkClick r:id="rId8"/>
              </a:rPr>
              <a:t>13 × 475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4107" name="Picture 11" descr="Image result for the twelve">
            <a:hlinkClick r:id="rId8"/>
            <a:extLst>
              <a:ext uri="{FF2B5EF4-FFF2-40B4-BE49-F238E27FC236}">
                <a16:creationId xmlns:a16="http://schemas.microsoft.com/office/drawing/2014/main" id="{8D0D0A49-5D9B-3243-BA23-DC607693F9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2974" y="0"/>
            <a:ext cx="2311400" cy="3517901"/>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descr="Related image">
            <a:hlinkClick r:id="rId10"/>
            <a:extLst>
              <a:ext uri="{FF2B5EF4-FFF2-40B4-BE49-F238E27FC236}">
                <a16:creationId xmlns:a16="http://schemas.microsoft.com/office/drawing/2014/main" id="{5FDCA88C-DB0B-AB44-A459-D760FD1A059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03562" y="288545"/>
            <a:ext cx="1863382" cy="2795073"/>
          </a:xfrm>
          <a:prstGeom prst="rect">
            <a:avLst/>
          </a:prstGeom>
          <a:noFill/>
          <a:extLst>
            <a:ext uri="{909E8E84-426E-40DD-AFC4-6F175D3DCCD1}">
              <a14:hiddenFill xmlns:a14="http://schemas.microsoft.com/office/drawing/2010/main">
                <a:solidFill>
                  <a:srgbClr val="FFFFFF"/>
                </a:solidFill>
              </a14:hiddenFill>
            </a:ext>
          </a:extLst>
        </p:spPr>
      </p:pic>
      <p:pic>
        <p:nvPicPr>
          <p:cNvPr id="4111" name="Picture 15" descr="Image result for the black gondolier">
            <a:hlinkClick r:id="rId12"/>
            <a:extLst>
              <a:ext uri="{FF2B5EF4-FFF2-40B4-BE49-F238E27FC236}">
                <a16:creationId xmlns:a16="http://schemas.microsoft.com/office/drawing/2014/main" id="{925B727B-7F30-EB43-989A-878DBA7C0A4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39218" y="3368270"/>
            <a:ext cx="2032397" cy="3067298"/>
          </a:xfrm>
          <a:prstGeom prst="rect">
            <a:avLst/>
          </a:prstGeom>
          <a:noFill/>
          <a:extLst>
            <a:ext uri="{909E8E84-426E-40DD-AFC4-6F175D3DCCD1}">
              <a14:hiddenFill xmlns:a14="http://schemas.microsoft.com/office/drawing/2010/main">
                <a:solidFill>
                  <a:srgbClr val="FFFFFF"/>
                </a:solidFill>
              </a14:hiddenFill>
            </a:ext>
          </a:extLst>
        </p:spPr>
      </p:pic>
      <p:pic>
        <p:nvPicPr>
          <p:cNvPr id="4113" name="Picture 17" descr="Image result for the mountains of madness lovecraft">
            <a:hlinkClick r:id="rId14"/>
            <a:extLst>
              <a:ext uri="{FF2B5EF4-FFF2-40B4-BE49-F238E27FC236}">
                <a16:creationId xmlns:a16="http://schemas.microsoft.com/office/drawing/2014/main" id="{822C2830-6CF5-8242-8E70-E32A6768628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708581" y="4052230"/>
            <a:ext cx="1586485" cy="257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974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5FE889-2C71-5545-8799-904FB1BC6190}"/>
              </a:ext>
            </a:extLst>
          </p:cNvPr>
          <p:cNvPicPr>
            <a:picLocks noChangeAspect="1"/>
          </p:cNvPicPr>
          <p:nvPr/>
        </p:nvPicPr>
        <p:blipFill rotWithShape="1">
          <a:blip r:embed="rId2"/>
          <a:srcRect b="5875"/>
          <a:stretch/>
        </p:blipFill>
        <p:spPr>
          <a:xfrm>
            <a:off x="20" y="1282"/>
            <a:ext cx="12191980" cy="6856718"/>
          </a:xfrm>
          <a:prstGeom prst="rect">
            <a:avLst/>
          </a:prstGeom>
        </p:spPr>
      </p:pic>
    </p:spTree>
    <p:extLst>
      <p:ext uri="{BB962C8B-B14F-4D97-AF65-F5344CB8AC3E}">
        <p14:creationId xmlns:p14="http://schemas.microsoft.com/office/powerpoint/2010/main" val="14581325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41090" y="1717525"/>
            <a:ext cx="2408635" cy="3605741"/>
          </a:xfrm>
          <a:prstGeom prst="rect">
            <a:avLst/>
          </a:prstGeom>
        </p:spPr>
      </p:pic>
      <p:pic>
        <p:nvPicPr>
          <p:cNvPr id="6" name="Picture 5"/>
          <p:cNvPicPr>
            <a:picLocks noChangeAspect="1"/>
          </p:cNvPicPr>
          <p:nvPr/>
        </p:nvPicPr>
        <p:blipFill>
          <a:blip r:embed="rId3"/>
          <a:stretch>
            <a:fillRect/>
          </a:stretch>
        </p:blipFill>
        <p:spPr>
          <a:xfrm>
            <a:off x="3444284" y="1717525"/>
            <a:ext cx="2362880" cy="3605741"/>
          </a:xfrm>
          <a:prstGeom prst="rect">
            <a:avLst/>
          </a:prstGeom>
        </p:spPr>
      </p:pic>
      <p:pic>
        <p:nvPicPr>
          <p:cNvPr id="7" name="Picture 6"/>
          <p:cNvPicPr>
            <a:picLocks noChangeAspect="1"/>
          </p:cNvPicPr>
          <p:nvPr/>
        </p:nvPicPr>
        <p:blipFill>
          <a:blip r:embed="rId4"/>
          <a:stretch>
            <a:fillRect/>
          </a:stretch>
        </p:blipFill>
        <p:spPr>
          <a:xfrm>
            <a:off x="6326890" y="1717525"/>
            <a:ext cx="2707382" cy="3605741"/>
          </a:xfrm>
          <a:prstGeom prst="rect">
            <a:avLst/>
          </a:prstGeom>
        </p:spPr>
      </p:pic>
      <p:pic>
        <p:nvPicPr>
          <p:cNvPr id="8" name="Picture 7"/>
          <p:cNvPicPr>
            <a:picLocks noChangeAspect="1"/>
          </p:cNvPicPr>
          <p:nvPr/>
        </p:nvPicPr>
        <p:blipFill>
          <a:blip r:embed="rId5"/>
          <a:stretch>
            <a:fillRect/>
          </a:stretch>
        </p:blipFill>
        <p:spPr>
          <a:xfrm>
            <a:off x="9650631" y="1717525"/>
            <a:ext cx="2240856" cy="3605741"/>
          </a:xfrm>
          <a:prstGeom prst="rect">
            <a:avLst/>
          </a:prstGeom>
        </p:spPr>
      </p:pic>
    </p:spTree>
    <p:extLst>
      <p:ext uri="{BB962C8B-B14F-4D97-AF65-F5344CB8AC3E}">
        <p14:creationId xmlns:p14="http://schemas.microsoft.com/office/powerpoint/2010/main" val="14916804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929" y="172069"/>
            <a:ext cx="7456071" cy="6555641"/>
          </a:xfrm>
          <a:prstGeom prst="rect">
            <a:avLst/>
          </a:prstGeom>
        </p:spPr>
        <p:txBody>
          <a:bodyPr wrap="square">
            <a:spAutoFit/>
          </a:bodyPr>
          <a:lstStyle/>
          <a:p>
            <a:r>
              <a:rPr lang="en-US" sz="2800" b="1" dirty="0">
                <a:latin typeface="Century Gothic" panose="020B0502020202020204" pitchFamily="34" charset="0"/>
              </a:rPr>
              <a:t>In what sense can we speak about an aesthetics of oil cultures</a:t>
            </a:r>
            <a:r>
              <a:rPr lang="en-US" sz="2800" dirty="0">
                <a:latin typeface="Century Gothic" panose="020B0502020202020204" pitchFamily="34" charset="0"/>
              </a:rPr>
              <a:t>, a set of recurring spatial, infrastructural, or architectural motifs, for example, or even a dominant structure of feeling or experience which seems to pass through the very molecules of a whole historical reality? </a:t>
            </a:r>
            <a:r>
              <a:rPr lang="en-GB" sz="2800" b="1" dirty="0">
                <a:latin typeface="Century Gothic" panose="020B0502020202020204" pitchFamily="34" charset="0"/>
                <a:cs typeface="Baskerville"/>
              </a:rPr>
              <a:t>Is there an aesthetics of oil or are its cultural manifestations too diverse and localized to be usefully generalized</a:t>
            </a:r>
            <a:r>
              <a:rPr lang="en-GB" sz="2800" dirty="0">
                <a:latin typeface="Century Gothic" panose="020B0502020202020204" pitchFamily="34" charset="0"/>
                <a:cs typeface="Baskerville"/>
              </a:rPr>
              <a:t>?</a:t>
            </a:r>
          </a:p>
          <a:p>
            <a:endParaRPr lang="en-GB" sz="2800" dirty="0">
              <a:latin typeface="Century Gothic" panose="020B0502020202020204" pitchFamily="34" charset="0"/>
              <a:cs typeface="Baskerville"/>
            </a:endParaRPr>
          </a:p>
          <a:p>
            <a:r>
              <a:rPr lang="en-US" sz="2800" dirty="0">
                <a:latin typeface="Century Gothic" panose="020B0502020202020204" pitchFamily="34" charset="0"/>
                <a:cs typeface="Baskerville"/>
              </a:rPr>
              <a:t>Andrew </a:t>
            </a:r>
            <a:r>
              <a:rPr lang="en-US" sz="2800" dirty="0" err="1">
                <a:latin typeface="Century Gothic" panose="020B0502020202020204" pitchFamily="34" charset="0"/>
                <a:cs typeface="Baskerville"/>
              </a:rPr>
              <a:t>Pendakis</a:t>
            </a:r>
            <a:r>
              <a:rPr lang="en-US" sz="2800" dirty="0">
                <a:latin typeface="Century Gothic" panose="020B0502020202020204" pitchFamily="34" charset="0"/>
                <a:cs typeface="Baskerville"/>
              </a:rPr>
              <a:t> and Ursula </a:t>
            </a:r>
            <a:r>
              <a:rPr lang="en-US" sz="2800" dirty="0" err="1">
                <a:latin typeface="Century Gothic" panose="020B0502020202020204" pitchFamily="34" charset="0"/>
                <a:cs typeface="Baskerville"/>
              </a:rPr>
              <a:t>Biemann</a:t>
            </a:r>
            <a:r>
              <a:rPr lang="en-US" sz="2800" dirty="0">
                <a:latin typeface="Century Gothic" panose="020B0502020202020204" pitchFamily="34" charset="0"/>
                <a:cs typeface="Baskerville"/>
              </a:rPr>
              <a:t>, “This Is Not A Pipeline: Thoughts on the Politico-Aesthetics of Oil,” </a:t>
            </a:r>
            <a:r>
              <a:rPr lang="en-US" sz="2800" i="1" dirty="0">
                <a:latin typeface="Century Gothic" panose="020B0502020202020204" pitchFamily="34" charset="0"/>
                <a:cs typeface="Baskerville"/>
              </a:rPr>
              <a:t>Imaginations</a:t>
            </a:r>
            <a:r>
              <a:rPr lang="en-US" sz="2800" dirty="0">
                <a:latin typeface="Century Gothic" panose="020B0502020202020204" pitchFamily="34" charset="0"/>
                <a:cs typeface="Baskerville"/>
              </a:rPr>
              <a:t> 3-2 (2012), 6-15, 8. </a:t>
            </a:r>
          </a:p>
        </p:txBody>
      </p:sp>
      <p:pic>
        <p:nvPicPr>
          <p:cNvPr id="4" name="Picture 3">
            <a:extLst>
              <a:ext uri="{FF2B5EF4-FFF2-40B4-BE49-F238E27FC236}">
                <a16:creationId xmlns:a16="http://schemas.microsoft.com/office/drawing/2014/main" id="{E63D256E-11E5-FB47-B4C1-2FAC6ED5E1F3}"/>
              </a:ext>
            </a:extLst>
          </p:cNvPr>
          <p:cNvPicPr>
            <a:picLocks noChangeAspect="1"/>
          </p:cNvPicPr>
          <p:nvPr/>
        </p:nvPicPr>
        <p:blipFill>
          <a:blip r:embed="rId2"/>
          <a:stretch>
            <a:fillRect/>
          </a:stretch>
        </p:blipFill>
        <p:spPr>
          <a:xfrm>
            <a:off x="7620000" y="1838956"/>
            <a:ext cx="4382046" cy="2652291"/>
          </a:xfrm>
          <a:prstGeom prst="rect">
            <a:avLst/>
          </a:prstGeom>
        </p:spPr>
      </p:pic>
    </p:spTree>
    <p:extLst>
      <p:ext uri="{BB962C8B-B14F-4D97-AF65-F5344CB8AC3E}">
        <p14:creationId xmlns:p14="http://schemas.microsoft.com/office/powerpoint/2010/main" val="15796759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106" y="401754"/>
            <a:ext cx="6650340" cy="5355312"/>
          </a:xfrm>
          <a:prstGeom prst="rect">
            <a:avLst/>
          </a:prstGeom>
          <a:noFill/>
        </p:spPr>
        <p:txBody>
          <a:bodyPr wrap="square" rtlCol="0">
            <a:spAutoFit/>
          </a:bodyPr>
          <a:lstStyle/>
          <a:p>
            <a:r>
              <a:rPr lang="en-US" b="1" dirty="0">
                <a:latin typeface="Century Gothic" panose="020B0502020202020204" pitchFamily="34" charset="0"/>
                <a:cs typeface="Big Caslon"/>
              </a:rPr>
              <a:t>“</a:t>
            </a:r>
            <a:r>
              <a:rPr lang="en-US" b="1" dirty="0" err="1">
                <a:latin typeface="Century Gothic" panose="020B0502020202020204" pitchFamily="34" charset="0"/>
                <a:cs typeface="Big Caslon"/>
              </a:rPr>
              <a:t>Petro</a:t>
            </a:r>
            <a:r>
              <a:rPr lang="en-US" b="1" dirty="0">
                <a:latin typeface="Century Gothic" panose="020B0502020202020204" pitchFamily="34" charset="0"/>
                <a:cs typeface="Big Caslon"/>
              </a:rPr>
              <a:t>-Theatre” – Some examples</a:t>
            </a:r>
          </a:p>
          <a:p>
            <a:r>
              <a:rPr lang="en-US" dirty="0">
                <a:latin typeface="Century Gothic" panose="020B0502020202020204" pitchFamily="34" charset="0"/>
                <a:cs typeface="Big Caslon"/>
              </a:rPr>
              <a:t> </a:t>
            </a:r>
          </a:p>
          <a:p>
            <a:r>
              <a:rPr lang="en-US" dirty="0">
                <a:latin typeface="Century Gothic" panose="020B0502020202020204" pitchFamily="34" charset="0"/>
                <a:cs typeface="Big Caslon"/>
              </a:rPr>
              <a:t>Leo </a:t>
            </a:r>
            <a:r>
              <a:rPr lang="en-US" dirty="0" err="1">
                <a:latin typeface="Century Gothic" panose="020B0502020202020204" pitchFamily="34" charset="0"/>
                <a:cs typeface="Big Caslon"/>
              </a:rPr>
              <a:t>Lania</a:t>
            </a:r>
            <a:r>
              <a:rPr lang="en-US" dirty="0">
                <a:latin typeface="Century Gothic" panose="020B0502020202020204" pitchFamily="34" charset="0"/>
                <a:cs typeface="Big Caslon"/>
              </a:rPr>
              <a:t>, </a:t>
            </a:r>
            <a:r>
              <a:rPr lang="en-US" i="1" dirty="0" err="1">
                <a:latin typeface="Century Gothic" panose="020B0502020202020204" pitchFamily="34" charset="0"/>
                <a:cs typeface="Big Caslon"/>
              </a:rPr>
              <a:t>Konjunktur</a:t>
            </a:r>
            <a:r>
              <a:rPr lang="en-US" i="1" dirty="0">
                <a:latin typeface="Century Gothic" panose="020B0502020202020204" pitchFamily="34" charset="0"/>
                <a:cs typeface="Big Caslon"/>
              </a:rPr>
              <a:t> </a:t>
            </a:r>
            <a:r>
              <a:rPr lang="en-US" dirty="0">
                <a:latin typeface="Century Gothic" panose="020B0502020202020204" pitchFamily="34" charset="0"/>
                <a:cs typeface="Big Caslon"/>
              </a:rPr>
              <a:t>(Germany, 1928) </a:t>
            </a:r>
          </a:p>
          <a:p>
            <a:r>
              <a:rPr lang="en-US" dirty="0">
                <a:latin typeface="Century Gothic" panose="020B0502020202020204" pitchFamily="34" charset="0"/>
                <a:cs typeface="Big Caslon"/>
              </a:rPr>
              <a:t>Lion Feuchtwanger, </a:t>
            </a:r>
            <a:r>
              <a:rPr lang="en-US" i="1" dirty="0">
                <a:latin typeface="Century Gothic" panose="020B0502020202020204" pitchFamily="34" charset="0"/>
                <a:cs typeface="Big Caslon"/>
              </a:rPr>
              <a:t>Die </a:t>
            </a:r>
            <a:r>
              <a:rPr lang="en-US" i="1" dirty="0" err="1">
                <a:latin typeface="Century Gothic" panose="020B0502020202020204" pitchFamily="34" charset="0"/>
                <a:cs typeface="Big Caslon"/>
              </a:rPr>
              <a:t>Petroleuminseln</a:t>
            </a:r>
            <a:r>
              <a:rPr lang="en-US" dirty="0">
                <a:latin typeface="Century Gothic" panose="020B0502020202020204" pitchFamily="34" charset="0"/>
                <a:cs typeface="Big Caslon"/>
              </a:rPr>
              <a:t> (1928)</a:t>
            </a:r>
          </a:p>
          <a:p>
            <a:r>
              <a:rPr lang="en-US" dirty="0">
                <a:latin typeface="Century Gothic" panose="020B0502020202020204" pitchFamily="34" charset="0"/>
                <a:cs typeface="Big Caslon"/>
              </a:rPr>
              <a:t>Georg Kaiser, </a:t>
            </a:r>
            <a:r>
              <a:rPr lang="en-US" i="1" dirty="0">
                <a:latin typeface="Century Gothic" panose="020B0502020202020204" pitchFamily="34" charset="0"/>
                <a:cs typeface="Big Caslon"/>
              </a:rPr>
              <a:t>The Coral</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Gas I</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Gas II </a:t>
            </a:r>
            <a:r>
              <a:rPr lang="en-US" dirty="0">
                <a:latin typeface="Century Gothic" panose="020B0502020202020204" pitchFamily="34" charset="0"/>
                <a:cs typeface="Big Caslon"/>
              </a:rPr>
              <a:t>(1917-20)</a:t>
            </a:r>
          </a:p>
          <a:p>
            <a:r>
              <a:rPr lang="en-US" dirty="0">
                <a:latin typeface="Century Gothic" panose="020B0502020202020204" pitchFamily="34" charset="0"/>
                <a:cs typeface="Big Caslon"/>
              </a:rPr>
              <a:t>John McGrath, </a:t>
            </a:r>
            <a:r>
              <a:rPr lang="en-US" i="1" dirty="0">
                <a:latin typeface="Century Gothic" panose="020B0502020202020204" pitchFamily="34" charset="0"/>
                <a:cs typeface="Big Caslon"/>
              </a:rPr>
              <a:t>The Cheviot, The Stag and the Black, Black Oil</a:t>
            </a:r>
            <a:r>
              <a:rPr lang="en-US" dirty="0">
                <a:latin typeface="Century Gothic" panose="020B0502020202020204" pitchFamily="34" charset="0"/>
                <a:cs typeface="Big Caslon"/>
              </a:rPr>
              <a:t> (1973)</a:t>
            </a:r>
          </a:p>
          <a:p>
            <a:r>
              <a:rPr lang="en-US" dirty="0">
                <a:latin typeface="Century Gothic" panose="020B0502020202020204" pitchFamily="34" charset="0"/>
                <a:cs typeface="Big Caslon"/>
              </a:rPr>
              <a:t>                      -  </a:t>
            </a:r>
            <a:r>
              <a:rPr lang="en-US" i="1" dirty="0">
                <a:latin typeface="Century Gothic" panose="020B0502020202020204" pitchFamily="34" charset="0"/>
                <a:cs typeface="Big Caslon"/>
              </a:rPr>
              <a:t>Boom </a:t>
            </a:r>
            <a:r>
              <a:rPr lang="en-US" dirty="0">
                <a:latin typeface="Century Gothic" panose="020B0502020202020204" pitchFamily="34" charset="0"/>
                <a:cs typeface="Big Caslon"/>
              </a:rPr>
              <a:t>(1975)</a:t>
            </a:r>
          </a:p>
          <a:p>
            <a:r>
              <a:rPr lang="en-US" dirty="0">
                <a:latin typeface="Century Gothic" panose="020B0502020202020204" pitchFamily="34" charset="0"/>
                <a:cs typeface="Big Caslon"/>
              </a:rPr>
              <a:t>Ken </a:t>
            </a:r>
            <a:r>
              <a:rPr lang="en-US" dirty="0" err="1">
                <a:latin typeface="Century Gothic" panose="020B0502020202020204" pitchFamily="34" charset="0"/>
                <a:cs typeface="Big Caslon"/>
              </a:rPr>
              <a:t>Saro-Wiwa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Four Farcical Plays </a:t>
            </a:r>
            <a:r>
              <a:rPr lang="en-US" dirty="0">
                <a:latin typeface="Century Gothic" panose="020B0502020202020204" pitchFamily="34" charset="0"/>
                <a:cs typeface="Big Caslon"/>
              </a:rPr>
              <a:t>(1989)</a:t>
            </a:r>
          </a:p>
          <a:p>
            <a:r>
              <a:rPr lang="en-US" dirty="0">
                <a:latin typeface="Century Gothic" panose="020B0502020202020204" pitchFamily="34" charset="0"/>
                <a:cs typeface="Big Caslon"/>
              </a:rPr>
              <a:t>Ahmed </a:t>
            </a:r>
            <a:r>
              <a:rPr lang="en-US" dirty="0" err="1">
                <a:latin typeface="Century Gothic" panose="020B0502020202020204" pitchFamily="34" charset="0"/>
                <a:cs typeface="Big Caslon"/>
              </a:rPr>
              <a:t>Yerima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Hard Ground </a:t>
            </a:r>
            <a:r>
              <a:rPr lang="en-US" dirty="0">
                <a:latin typeface="Century Gothic" panose="020B0502020202020204" pitchFamily="34" charset="0"/>
                <a:cs typeface="Big Caslon"/>
              </a:rPr>
              <a:t>(2005)</a:t>
            </a:r>
          </a:p>
          <a:p>
            <a:r>
              <a:rPr lang="en-US" dirty="0" err="1">
                <a:latin typeface="Century Gothic" panose="020B0502020202020204" pitchFamily="34" charset="0"/>
                <a:cs typeface="Big Caslon"/>
              </a:rPr>
              <a:t>Akpos</a:t>
            </a:r>
            <a:r>
              <a:rPr lang="en-US" dirty="0">
                <a:latin typeface="Century Gothic" panose="020B0502020202020204" pitchFamily="34" charset="0"/>
                <a:cs typeface="Big Caslon"/>
              </a:rPr>
              <a:t> </a:t>
            </a:r>
            <a:r>
              <a:rPr lang="en-US" dirty="0" err="1">
                <a:latin typeface="Century Gothic" panose="020B0502020202020204" pitchFamily="34" charset="0"/>
                <a:cs typeface="Big Caslon"/>
              </a:rPr>
              <a:t>Adesi</a:t>
            </a:r>
            <a:r>
              <a:rPr lang="en-US" dirty="0">
                <a:latin typeface="Century Gothic" panose="020B0502020202020204" pitchFamily="34" charset="0"/>
                <a:cs typeface="Big Caslon"/>
              </a:rPr>
              <a:t>, </a:t>
            </a:r>
            <a:r>
              <a:rPr lang="en-US" i="1" dirty="0" err="1">
                <a:latin typeface="Century Gothic" panose="020B0502020202020204" pitchFamily="34" charset="0"/>
                <a:cs typeface="Big Caslon"/>
              </a:rPr>
              <a:t>Agadagba</a:t>
            </a:r>
            <a:r>
              <a:rPr lang="en-US" i="1" dirty="0">
                <a:latin typeface="Century Gothic" panose="020B0502020202020204" pitchFamily="34" charset="0"/>
                <a:cs typeface="Big Caslon"/>
              </a:rPr>
              <a:t> Warriors and Other Plays </a:t>
            </a:r>
            <a:r>
              <a:rPr lang="en-US" dirty="0">
                <a:latin typeface="Century Gothic" panose="020B0502020202020204" pitchFamily="34" charset="0"/>
                <a:cs typeface="Big Caslon"/>
              </a:rPr>
              <a:t>(2008)</a:t>
            </a:r>
          </a:p>
          <a:p>
            <a:r>
              <a:rPr lang="en-US" dirty="0">
                <a:latin typeface="Century Gothic" panose="020B0502020202020204" pitchFamily="34" charset="0"/>
                <a:cs typeface="Big Caslon"/>
              </a:rPr>
              <a:t>Sam </a:t>
            </a:r>
            <a:r>
              <a:rPr lang="en-US" dirty="0" err="1">
                <a:latin typeface="Century Gothic" panose="020B0502020202020204" pitchFamily="34" charset="0"/>
                <a:cs typeface="Big Caslon"/>
              </a:rPr>
              <a:t>Ukala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Harvest of Ghosts </a:t>
            </a:r>
            <a:r>
              <a:rPr lang="en-US" dirty="0">
                <a:latin typeface="Century Gothic" panose="020B0502020202020204" pitchFamily="34" charset="0"/>
                <a:cs typeface="Big Caslon"/>
              </a:rPr>
              <a:t>(1999)</a:t>
            </a:r>
          </a:p>
          <a:p>
            <a:r>
              <a:rPr lang="en-US" dirty="0">
                <a:latin typeface="Century Gothic" panose="020B0502020202020204" pitchFamily="34" charset="0"/>
                <a:cs typeface="Big Caslon"/>
              </a:rPr>
              <a:t>JP Clark, </a:t>
            </a:r>
            <a:r>
              <a:rPr lang="en-US" i="1" dirty="0">
                <a:latin typeface="Century Gothic" panose="020B0502020202020204" pitchFamily="34" charset="0"/>
                <a:cs typeface="Big Caslon"/>
              </a:rPr>
              <a:t>All For Oil </a:t>
            </a:r>
            <a:r>
              <a:rPr lang="en-US" dirty="0">
                <a:latin typeface="Century Gothic" panose="020B0502020202020204" pitchFamily="34" charset="0"/>
                <a:cs typeface="Big Caslon"/>
              </a:rPr>
              <a:t>(2000)</a:t>
            </a:r>
          </a:p>
          <a:p>
            <a:r>
              <a:rPr lang="en-US" dirty="0">
                <a:latin typeface="Century Gothic" panose="020B0502020202020204" pitchFamily="34" charset="0"/>
                <a:cs typeface="Big Caslon"/>
              </a:rPr>
              <a:t>             - </a:t>
            </a:r>
            <a:r>
              <a:rPr lang="en-US" i="1" dirty="0">
                <a:latin typeface="Century Gothic" panose="020B0502020202020204" pitchFamily="34" charset="0"/>
                <a:cs typeface="Big Caslon"/>
              </a:rPr>
              <a:t>The Wives Revolt</a:t>
            </a:r>
            <a:r>
              <a:rPr lang="en-US" dirty="0">
                <a:latin typeface="Century Gothic" panose="020B0502020202020204" pitchFamily="34" charset="0"/>
                <a:cs typeface="Big Caslon"/>
              </a:rPr>
              <a:t> (1991)</a:t>
            </a:r>
          </a:p>
          <a:p>
            <a:r>
              <a:rPr lang="en-US" dirty="0">
                <a:latin typeface="Century Gothic" panose="020B0502020202020204" pitchFamily="34" charset="0"/>
                <a:cs typeface="Big Caslon"/>
              </a:rPr>
              <a:t>Duncan McLean, </a:t>
            </a:r>
            <a:r>
              <a:rPr lang="en-US" i="1" dirty="0">
                <a:latin typeface="Century Gothic" panose="020B0502020202020204" pitchFamily="34" charset="0"/>
                <a:cs typeface="Big Caslon"/>
              </a:rPr>
              <a:t>Julie </a:t>
            </a:r>
            <a:r>
              <a:rPr lang="en-US" i="1" dirty="0" err="1">
                <a:latin typeface="Century Gothic" panose="020B0502020202020204" pitchFamily="34" charset="0"/>
                <a:cs typeface="Big Caslon"/>
              </a:rPr>
              <a:t>Allardyce</a:t>
            </a:r>
            <a:r>
              <a:rPr lang="en-US" dirty="0">
                <a:latin typeface="Century Gothic" panose="020B0502020202020204" pitchFamily="34" charset="0"/>
                <a:cs typeface="Big Caslon"/>
              </a:rPr>
              <a:t> (1999)</a:t>
            </a:r>
          </a:p>
          <a:p>
            <a:r>
              <a:rPr lang="en-US" dirty="0">
                <a:latin typeface="Century Gothic" panose="020B0502020202020204" pitchFamily="34" charset="0"/>
                <a:cs typeface="Big Caslon"/>
              </a:rPr>
              <a:t>Lucy </a:t>
            </a:r>
            <a:r>
              <a:rPr lang="en-US" dirty="0" err="1">
                <a:latin typeface="Century Gothic" panose="020B0502020202020204" pitchFamily="34" charset="0"/>
                <a:cs typeface="Big Caslon"/>
              </a:rPr>
              <a:t>Prebble</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Enron</a:t>
            </a:r>
            <a:r>
              <a:rPr lang="en-US" dirty="0">
                <a:latin typeface="Century Gothic" panose="020B0502020202020204" pitchFamily="34" charset="0"/>
                <a:cs typeface="Big Caslon"/>
              </a:rPr>
              <a:t> (2009)</a:t>
            </a:r>
          </a:p>
          <a:p>
            <a:r>
              <a:rPr lang="en-US" dirty="0" err="1">
                <a:latin typeface="Century Gothic" panose="020B0502020202020204" pitchFamily="34" charset="0"/>
                <a:cs typeface="Big Caslon"/>
              </a:rPr>
              <a:t>Donal</a:t>
            </a:r>
            <a:r>
              <a:rPr lang="en-US" dirty="0">
                <a:latin typeface="Century Gothic" panose="020B0502020202020204" pitchFamily="34" charset="0"/>
                <a:cs typeface="Big Caslon"/>
              </a:rPr>
              <a:t> O’Kelly, </a:t>
            </a:r>
            <a:r>
              <a:rPr lang="en-US" i="1" dirty="0">
                <a:latin typeface="Century Gothic" panose="020B0502020202020204" pitchFamily="34" charset="0"/>
                <a:cs typeface="Big Caslon"/>
              </a:rPr>
              <a:t>Little Thing, Big Thing  (2014)</a:t>
            </a:r>
          </a:p>
          <a:p>
            <a:r>
              <a:rPr lang="en-US" dirty="0">
                <a:latin typeface="Century Gothic" panose="020B0502020202020204" pitchFamily="34" charset="0"/>
                <a:cs typeface="Big Caslon"/>
              </a:rPr>
              <a:t>Ella Hickson, </a:t>
            </a:r>
            <a:r>
              <a:rPr lang="en-US" i="1" dirty="0">
                <a:latin typeface="Century Gothic" panose="020B0502020202020204" pitchFamily="34" charset="0"/>
                <a:cs typeface="Big Caslon"/>
              </a:rPr>
              <a:t>Oil </a:t>
            </a:r>
            <a:r>
              <a:rPr lang="en-US" dirty="0">
                <a:latin typeface="Century Gothic" panose="020B0502020202020204" pitchFamily="34" charset="0"/>
                <a:cs typeface="Big Caslon"/>
              </a:rPr>
              <a:t>(2016)</a:t>
            </a:r>
          </a:p>
          <a:p>
            <a:r>
              <a:rPr lang="en-US" dirty="0">
                <a:latin typeface="Century Gothic" panose="020B0502020202020204" pitchFamily="34" charset="0"/>
                <a:cs typeface="Big Caslon"/>
              </a:rPr>
              <a:t>Clare Duffy, </a:t>
            </a:r>
            <a:r>
              <a:rPr lang="en-US" i="1" dirty="0">
                <a:latin typeface="Century Gothic" panose="020B0502020202020204" pitchFamily="34" charset="0"/>
                <a:cs typeface="Big Caslon"/>
              </a:rPr>
              <a:t>Arctic Oil</a:t>
            </a:r>
            <a:r>
              <a:rPr lang="en-US" dirty="0">
                <a:latin typeface="Century Gothic" panose="020B0502020202020204" pitchFamily="34" charset="0"/>
                <a:cs typeface="Big Caslon"/>
              </a:rPr>
              <a:t> (2018)</a:t>
            </a:r>
          </a:p>
        </p:txBody>
      </p:sp>
      <p:pic>
        <p:nvPicPr>
          <p:cNvPr id="4098" name="Picture 2" descr="Image result for art not oil royal shakespeare company">
            <a:hlinkClick r:id="rId2"/>
            <a:extLst>
              <a:ext uri="{FF2B5EF4-FFF2-40B4-BE49-F238E27FC236}">
                <a16:creationId xmlns:a16="http://schemas.microsoft.com/office/drawing/2014/main" id="{1F519D9E-2529-CC4F-BC84-267F8192D7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4709" y="2691148"/>
            <a:ext cx="4325816" cy="28550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56BF5E-A10D-794A-A2B4-838B2D71CF86}"/>
              </a:ext>
            </a:extLst>
          </p:cNvPr>
          <p:cNvSpPr txBox="1"/>
          <p:nvPr/>
        </p:nvSpPr>
        <p:spPr>
          <a:xfrm>
            <a:off x="5879651" y="401754"/>
            <a:ext cx="5716630" cy="369332"/>
          </a:xfrm>
          <a:prstGeom prst="rect">
            <a:avLst/>
          </a:prstGeom>
          <a:noFill/>
        </p:spPr>
        <p:txBody>
          <a:bodyPr wrap="none" rtlCol="0">
            <a:spAutoFit/>
          </a:bodyPr>
          <a:lstStyle/>
          <a:p>
            <a:r>
              <a:rPr lang="en-US" dirty="0">
                <a:latin typeface="Century Gothic" panose="020B0502020202020204" pitchFamily="34" charset="0"/>
              </a:rPr>
              <a:t>“Petroleum resists the five-act form” Bertolt Brecht</a:t>
            </a:r>
          </a:p>
        </p:txBody>
      </p:sp>
    </p:spTree>
    <p:extLst>
      <p:ext uri="{BB962C8B-B14F-4D97-AF65-F5344CB8AC3E}">
        <p14:creationId xmlns:p14="http://schemas.microsoft.com/office/powerpoint/2010/main" val="33078917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3B0631-CA07-1B4D-9C8D-C2705F62DCE1}"/>
              </a:ext>
            </a:extLst>
          </p:cNvPr>
          <p:cNvPicPr>
            <a:picLocks noChangeAspect="1"/>
          </p:cNvPicPr>
          <p:nvPr/>
        </p:nvPicPr>
        <p:blipFill>
          <a:blip r:embed="rId2"/>
          <a:stretch>
            <a:fillRect/>
          </a:stretch>
        </p:blipFill>
        <p:spPr>
          <a:xfrm>
            <a:off x="9783885" y="176179"/>
            <a:ext cx="1849552" cy="2983149"/>
          </a:xfrm>
          <a:prstGeom prst="rect">
            <a:avLst/>
          </a:prstGeom>
        </p:spPr>
      </p:pic>
      <p:pic>
        <p:nvPicPr>
          <p:cNvPr id="3073" name="Picture 1" descr="9780571238590: Carhullan Army">
            <a:extLst>
              <a:ext uri="{FF2B5EF4-FFF2-40B4-BE49-F238E27FC236}">
                <a16:creationId xmlns:a16="http://schemas.microsoft.com/office/drawing/2014/main" id="{BA0A9C79-F6C3-9F4C-8F59-1984443AC0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638" y="391386"/>
            <a:ext cx="2048277" cy="276794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MaddAddam: ATWOOD MARGARET">
            <a:hlinkClick r:id="rId4"/>
            <a:extLst>
              <a:ext uri="{FF2B5EF4-FFF2-40B4-BE49-F238E27FC236}">
                <a16:creationId xmlns:a16="http://schemas.microsoft.com/office/drawing/2014/main" id="{C14589C5-6D69-2943-A28B-79823A7002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2418" y="176179"/>
            <a:ext cx="2037309" cy="311833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CD3DCFB-BAC0-D14D-8A97-6B65E187DC01}"/>
              </a:ext>
            </a:extLst>
          </p:cNvPr>
          <p:cNvPicPr>
            <a:picLocks noChangeAspect="1"/>
          </p:cNvPicPr>
          <p:nvPr/>
        </p:nvPicPr>
        <p:blipFill>
          <a:blip r:embed="rId6"/>
          <a:stretch>
            <a:fillRect/>
          </a:stretch>
        </p:blipFill>
        <p:spPr>
          <a:xfrm>
            <a:off x="9783885" y="3517181"/>
            <a:ext cx="1889650" cy="3008997"/>
          </a:xfrm>
          <a:prstGeom prst="rect">
            <a:avLst/>
          </a:prstGeom>
        </p:spPr>
      </p:pic>
      <p:pic>
        <p:nvPicPr>
          <p:cNvPr id="7" name="Picture 6">
            <a:extLst>
              <a:ext uri="{FF2B5EF4-FFF2-40B4-BE49-F238E27FC236}">
                <a16:creationId xmlns:a16="http://schemas.microsoft.com/office/drawing/2014/main" id="{89B0D385-47DE-8444-974A-BC614C52A3AD}"/>
              </a:ext>
            </a:extLst>
          </p:cNvPr>
          <p:cNvPicPr>
            <a:picLocks noChangeAspect="1"/>
          </p:cNvPicPr>
          <p:nvPr/>
        </p:nvPicPr>
        <p:blipFill>
          <a:blip r:embed="rId7"/>
          <a:stretch>
            <a:fillRect/>
          </a:stretch>
        </p:blipFill>
        <p:spPr>
          <a:xfrm>
            <a:off x="7204456" y="111917"/>
            <a:ext cx="2044700" cy="3175000"/>
          </a:xfrm>
          <a:prstGeom prst="rect">
            <a:avLst/>
          </a:prstGeom>
        </p:spPr>
      </p:pic>
      <p:pic>
        <p:nvPicPr>
          <p:cNvPr id="11" name="Picture 10">
            <a:extLst>
              <a:ext uri="{FF2B5EF4-FFF2-40B4-BE49-F238E27FC236}">
                <a16:creationId xmlns:a16="http://schemas.microsoft.com/office/drawing/2014/main" id="{A825D388-FB29-F44B-8E74-CF878DD0E590}"/>
              </a:ext>
            </a:extLst>
          </p:cNvPr>
          <p:cNvPicPr>
            <a:picLocks noChangeAspect="1"/>
          </p:cNvPicPr>
          <p:nvPr/>
        </p:nvPicPr>
        <p:blipFill>
          <a:blip r:embed="rId8"/>
          <a:stretch>
            <a:fillRect/>
          </a:stretch>
        </p:blipFill>
        <p:spPr>
          <a:xfrm>
            <a:off x="1394861" y="3618738"/>
            <a:ext cx="2171674" cy="3239262"/>
          </a:xfrm>
          <a:prstGeom prst="rect">
            <a:avLst/>
          </a:prstGeom>
        </p:spPr>
      </p:pic>
      <p:pic>
        <p:nvPicPr>
          <p:cNvPr id="13" name="Picture 12">
            <a:extLst>
              <a:ext uri="{FF2B5EF4-FFF2-40B4-BE49-F238E27FC236}">
                <a16:creationId xmlns:a16="http://schemas.microsoft.com/office/drawing/2014/main" id="{49CAFC96-E523-894D-A088-B52D3B621B6E}"/>
              </a:ext>
            </a:extLst>
          </p:cNvPr>
          <p:cNvPicPr>
            <a:picLocks noChangeAspect="1"/>
          </p:cNvPicPr>
          <p:nvPr/>
        </p:nvPicPr>
        <p:blipFill>
          <a:blip r:embed="rId9"/>
          <a:stretch>
            <a:fillRect/>
          </a:stretch>
        </p:blipFill>
        <p:spPr>
          <a:xfrm>
            <a:off x="4632417" y="3447471"/>
            <a:ext cx="2037309" cy="3091764"/>
          </a:xfrm>
          <a:prstGeom prst="rect">
            <a:avLst/>
          </a:prstGeom>
        </p:spPr>
      </p:pic>
      <p:pic>
        <p:nvPicPr>
          <p:cNvPr id="15" name="Picture 14">
            <a:extLst>
              <a:ext uri="{FF2B5EF4-FFF2-40B4-BE49-F238E27FC236}">
                <a16:creationId xmlns:a16="http://schemas.microsoft.com/office/drawing/2014/main" id="{F0C2A5A2-B8E6-2347-90FA-C930B59003A0}"/>
              </a:ext>
            </a:extLst>
          </p:cNvPr>
          <p:cNvPicPr>
            <a:picLocks noChangeAspect="1"/>
          </p:cNvPicPr>
          <p:nvPr/>
        </p:nvPicPr>
        <p:blipFill>
          <a:blip r:embed="rId10"/>
          <a:stretch>
            <a:fillRect/>
          </a:stretch>
        </p:blipFill>
        <p:spPr>
          <a:xfrm>
            <a:off x="7204456" y="3607383"/>
            <a:ext cx="2108200" cy="3162300"/>
          </a:xfrm>
          <a:prstGeom prst="rect">
            <a:avLst/>
          </a:prstGeom>
        </p:spPr>
      </p:pic>
    </p:spTree>
    <p:extLst>
      <p:ext uri="{BB962C8B-B14F-4D97-AF65-F5344CB8AC3E}">
        <p14:creationId xmlns:p14="http://schemas.microsoft.com/office/powerpoint/2010/main" val="662315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merican War by Omar El Akkad | Waterstones">
            <a:extLst>
              <a:ext uri="{FF2B5EF4-FFF2-40B4-BE49-F238E27FC236}">
                <a16:creationId xmlns:a16="http://schemas.microsoft.com/office/drawing/2014/main" id="{43960F5B-5514-8A4E-9377-5F03EF3F14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3502" y="206781"/>
            <a:ext cx="4142792" cy="6349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89551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DD96AB-5E94-BD4B-8EDD-66E5A0A0C38D}"/>
              </a:ext>
            </a:extLst>
          </p:cNvPr>
          <p:cNvPicPr>
            <a:picLocks noChangeAspect="1"/>
          </p:cNvPicPr>
          <p:nvPr/>
        </p:nvPicPr>
        <p:blipFill>
          <a:blip r:embed="rId3"/>
          <a:stretch>
            <a:fillRect/>
          </a:stretch>
        </p:blipFill>
        <p:spPr>
          <a:xfrm>
            <a:off x="643467" y="781641"/>
            <a:ext cx="5294716" cy="5294716"/>
          </a:xfrm>
          <a:prstGeom prst="rect">
            <a:avLst/>
          </a:prstGeom>
        </p:spPr>
      </p:pic>
      <p:pic>
        <p:nvPicPr>
          <p:cNvPr id="3" name="Picture 2">
            <a:extLst>
              <a:ext uri="{FF2B5EF4-FFF2-40B4-BE49-F238E27FC236}">
                <a16:creationId xmlns:a16="http://schemas.microsoft.com/office/drawing/2014/main" id="{C08F1374-03C6-5C41-8946-18CA40F7FE3D}"/>
              </a:ext>
            </a:extLst>
          </p:cNvPr>
          <p:cNvPicPr>
            <a:picLocks noChangeAspect="1"/>
          </p:cNvPicPr>
          <p:nvPr/>
        </p:nvPicPr>
        <p:blipFill>
          <a:blip r:embed="rId4"/>
          <a:stretch>
            <a:fillRect/>
          </a:stretch>
        </p:blipFill>
        <p:spPr>
          <a:xfrm>
            <a:off x="7065655" y="643467"/>
            <a:ext cx="3671039" cy="5571066"/>
          </a:xfrm>
          <a:prstGeom prst="rect">
            <a:avLst/>
          </a:prstGeom>
        </p:spPr>
      </p:pic>
    </p:spTree>
    <p:extLst>
      <p:ext uri="{BB962C8B-B14F-4D97-AF65-F5344CB8AC3E}">
        <p14:creationId xmlns:p14="http://schemas.microsoft.com/office/powerpoint/2010/main" val="18665065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solarpunk">
            <a:extLst>
              <a:ext uri="{FF2B5EF4-FFF2-40B4-BE49-F238E27FC236}">
                <a16:creationId xmlns:a16="http://schemas.microsoft.com/office/drawing/2014/main" id="{0AC1F2D0-4AF6-6B4A-8FE1-8006A2081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9877" r="-1" b="4490"/>
          <a:stretch/>
        </p:blipFill>
        <p:spPr bwMode="auto">
          <a:xfrm>
            <a:off x="191086" y="171715"/>
            <a:ext cx="5813197" cy="6129087"/>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A high angle view of a fountain&#10;&#10;Description automatically generated with low confidence">
            <a:extLst>
              <a:ext uri="{FF2B5EF4-FFF2-40B4-BE49-F238E27FC236}">
                <a16:creationId xmlns:a16="http://schemas.microsoft.com/office/drawing/2014/main" id="{EDE04F17-4C83-F640-82E0-FE5446EFCB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002" r="-3" b="-3"/>
          <a:stretch/>
        </p:blipFill>
        <p:spPr bwMode="auto">
          <a:xfrm>
            <a:off x="6196929" y="171716"/>
            <a:ext cx="5803986" cy="3171422"/>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solarpunk">
            <a:extLst>
              <a:ext uri="{FF2B5EF4-FFF2-40B4-BE49-F238E27FC236}">
                <a16:creationId xmlns:a16="http://schemas.microsoft.com/office/drawing/2014/main" id="{57F80B72-96C3-A44E-8C19-647FCB05534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4406"/>
          <a:stretch/>
        </p:blipFill>
        <p:spPr bwMode="auto">
          <a:xfrm>
            <a:off x="6196929" y="3514856"/>
            <a:ext cx="5786386" cy="27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6274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868E5A5-6C84-A247-AFC9-EA86AE1E634A}"/>
              </a:ext>
            </a:extLst>
          </p:cNvPr>
          <p:cNvPicPr>
            <a:picLocks noChangeAspect="1"/>
          </p:cNvPicPr>
          <p:nvPr/>
        </p:nvPicPr>
        <p:blipFill>
          <a:blip r:embed="rId2"/>
          <a:stretch>
            <a:fillRect/>
          </a:stretch>
        </p:blipFill>
        <p:spPr>
          <a:xfrm>
            <a:off x="622549" y="853333"/>
            <a:ext cx="3122143" cy="2055920"/>
          </a:xfrm>
          <a:prstGeom prst="rect">
            <a:avLst/>
          </a:prstGeom>
        </p:spPr>
      </p:pic>
      <p:pic>
        <p:nvPicPr>
          <p:cNvPr id="7" name="Picture 6">
            <a:extLst>
              <a:ext uri="{FF2B5EF4-FFF2-40B4-BE49-F238E27FC236}">
                <a16:creationId xmlns:a16="http://schemas.microsoft.com/office/drawing/2014/main" id="{7485E9FB-167E-9641-B43A-7AADE844CD56}"/>
              </a:ext>
            </a:extLst>
          </p:cNvPr>
          <p:cNvPicPr>
            <a:picLocks noChangeAspect="1"/>
          </p:cNvPicPr>
          <p:nvPr/>
        </p:nvPicPr>
        <p:blipFill>
          <a:blip r:embed="rId3"/>
          <a:stretch>
            <a:fillRect/>
          </a:stretch>
        </p:blipFill>
        <p:spPr>
          <a:xfrm>
            <a:off x="622549" y="3939972"/>
            <a:ext cx="3104943" cy="2088074"/>
          </a:xfrm>
          <a:prstGeom prst="rect">
            <a:avLst/>
          </a:prstGeom>
        </p:spPr>
      </p:pic>
      <p:pic>
        <p:nvPicPr>
          <p:cNvPr id="5" name="Picture 4">
            <a:extLst>
              <a:ext uri="{FF2B5EF4-FFF2-40B4-BE49-F238E27FC236}">
                <a16:creationId xmlns:a16="http://schemas.microsoft.com/office/drawing/2014/main" id="{95CA507F-ED2F-A742-B726-9FE30F72F3AD}"/>
              </a:ext>
            </a:extLst>
          </p:cNvPr>
          <p:cNvPicPr>
            <a:picLocks noChangeAspect="1"/>
          </p:cNvPicPr>
          <p:nvPr/>
        </p:nvPicPr>
        <p:blipFill>
          <a:blip r:embed="rId4"/>
          <a:stretch>
            <a:fillRect/>
          </a:stretch>
        </p:blipFill>
        <p:spPr>
          <a:xfrm>
            <a:off x="4381676" y="1809578"/>
            <a:ext cx="3252903" cy="3252903"/>
          </a:xfrm>
          <a:prstGeom prst="rect">
            <a:avLst/>
          </a:prstGeom>
        </p:spPr>
      </p:pic>
      <p:pic>
        <p:nvPicPr>
          <p:cNvPr id="3" name="Picture 2">
            <a:extLst>
              <a:ext uri="{FF2B5EF4-FFF2-40B4-BE49-F238E27FC236}">
                <a16:creationId xmlns:a16="http://schemas.microsoft.com/office/drawing/2014/main" id="{DC71FEF5-8121-BC49-9E9F-7C9EFB918342}"/>
              </a:ext>
            </a:extLst>
          </p:cNvPr>
          <p:cNvPicPr>
            <a:picLocks noChangeAspect="1"/>
          </p:cNvPicPr>
          <p:nvPr/>
        </p:nvPicPr>
        <p:blipFill>
          <a:blip r:embed="rId5"/>
          <a:stretch>
            <a:fillRect/>
          </a:stretch>
        </p:blipFill>
        <p:spPr>
          <a:xfrm>
            <a:off x="8313518" y="2338175"/>
            <a:ext cx="3252903" cy="2195709"/>
          </a:xfrm>
          <a:prstGeom prst="rect">
            <a:avLst/>
          </a:prstGeom>
        </p:spPr>
      </p:pic>
    </p:spTree>
    <p:extLst>
      <p:ext uri="{BB962C8B-B14F-4D97-AF65-F5344CB8AC3E}">
        <p14:creationId xmlns:p14="http://schemas.microsoft.com/office/powerpoint/2010/main" val="15175155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ADC889A-5305-524F-86D4-67BDBA6055D1}"/>
              </a:ext>
            </a:extLst>
          </p:cNvPr>
          <p:cNvPicPr>
            <a:picLocks noChangeAspect="1"/>
          </p:cNvPicPr>
          <p:nvPr/>
        </p:nvPicPr>
        <p:blipFill>
          <a:blip r:embed="rId3"/>
          <a:stretch>
            <a:fillRect/>
          </a:stretch>
        </p:blipFill>
        <p:spPr>
          <a:xfrm>
            <a:off x="375238" y="809399"/>
            <a:ext cx="4777381" cy="3145889"/>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2" name="Rectangle 1"/>
          <p:cNvSpPr/>
          <p:nvPr/>
        </p:nvSpPr>
        <p:spPr>
          <a:xfrm>
            <a:off x="5704957" y="870038"/>
            <a:ext cx="5458838" cy="4192520"/>
          </a:xfrm>
          <a:prstGeom prst="rect">
            <a:avLst/>
          </a:prstGeom>
        </p:spPr>
        <p:txBody>
          <a:bodyPr vert="horz" lIns="91440" tIns="45720" rIns="91440" bIns="45720" rtlCol="0">
            <a:noAutofit/>
          </a:bodyPr>
          <a:lstStyle/>
          <a:p>
            <a:pPr indent="-228600">
              <a:lnSpc>
                <a:spcPct val="90000"/>
              </a:lnSpc>
              <a:spcAft>
                <a:spcPts val="600"/>
              </a:spcAft>
              <a:buFont typeface="Arial" panose="020B0604020202020204" pitchFamily="34" charset="0"/>
              <a:buChar char="•"/>
            </a:pPr>
            <a:r>
              <a:rPr lang="en-US" sz="1600" dirty="0"/>
              <a:t>“I should have thought about it before, it’s too late now. It’s after twelve thirty and I didn’t remember to fill up; the service stations will be closed until three. Every year two million tons of crude are brought up from the earth’s crust where they have been stored for millions of centuries in the folds of rocks buried between layers of sand and clay. If I set off now there’s a danger I’ll run out on the way; the gauge has been warning us for quite a while that the tank is in reserve. They have been warning us for quite a while that underground global reserves can’t last more than twenty years or so. I had plenty of time to think about it, as usual I’ve been irresponsible; when the red light begins to wink on the dashboard I don’t pay attention, or I put things off, I tell myself there’s still the whole reserve to use up, and then I forget about it. No, maybe that’s what happened in the past, being careless like that and forgetting about it: in the days when petrol still seemed as plentiful as the air itself. Now when the light come on it transmits a sense of alarm, of menace at once vague and impending; that is the message I pick up and record along with the many angst-ridden signs </a:t>
            </a:r>
            <a:r>
              <a:rPr lang="en-US" sz="1600" dirty="0" err="1"/>
              <a:t>sedimenting</a:t>
            </a:r>
            <a:r>
              <a:rPr lang="en-US" sz="1600" dirty="0"/>
              <a:t> down among the folds of my consciousness, dissolving in a state of mind that I can’t shake off, but that doesn’t prompt me to any precise practical action as a consequence, such as, for example, stopping at the first pump I find and filling up. </a:t>
            </a:r>
          </a:p>
          <a:p>
            <a:pPr indent="-228600">
              <a:lnSpc>
                <a:spcPct val="90000"/>
              </a:lnSpc>
              <a:spcAft>
                <a:spcPts val="600"/>
              </a:spcAft>
              <a:buFont typeface="Arial" panose="020B0604020202020204" pitchFamily="34" charset="0"/>
              <a:buChar char="•"/>
            </a:pPr>
            <a:r>
              <a:rPr lang="en-US" sz="1600" dirty="0"/>
              <a:t>Italo Calvino (“The Petrol Pump”, 1974) </a:t>
            </a:r>
          </a:p>
        </p:txBody>
      </p:sp>
    </p:spTree>
    <p:extLst>
      <p:ext uri="{BB962C8B-B14F-4D97-AF65-F5344CB8AC3E}">
        <p14:creationId xmlns:p14="http://schemas.microsoft.com/office/powerpoint/2010/main" val="27886155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oil upton sinclair">
            <a:hlinkClick r:id="rId2"/>
            <a:extLst>
              <a:ext uri="{FF2B5EF4-FFF2-40B4-BE49-F238E27FC236}">
                <a16:creationId xmlns:a16="http://schemas.microsoft.com/office/drawing/2014/main" id="{0C335D04-A857-A240-AB36-D92C1BE6B1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18" y="573301"/>
            <a:ext cx="3646016" cy="550477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62D9B39-91A8-8F43-A158-8A665BDC40CE}"/>
              </a:ext>
            </a:extLst>
          </p:cNvPr>
          <p:cNvSpPr txBox="1"/>
          <p:nvPr/>
        </p:nvSpPr>
        <p:spPr>
          <a:xfrm>
            <a:off x="5351928" y="1817056"/>
            <a:ext cx="4545107" cy="3170099"/>
          </a:xfrm>
          <a:prstGeom prst="rect">
            <a:avLst/>
          </a:prstGeom>
          <a:noFill/>
        </p:spPr>
        <p:txBody>
          <a:bodyPr wrap="square" rtlCol="0">
            <a:spAutoFit/>
          </a:bodyPr>
          <a:lstStyle/>
          <a:p>
            <a:r>
              <a:rPr lang="en-GB" sz="2000" dirty="0">
                <a:latin typeface="Baskerville" panose="02020502070401020303" pitchFamily="18" charset="0"/>
              </a:rPr>
              <a:t>“…sailing up there close to the clouds, with an engine full of power, magically harnessed, subject to the faintest pressure from the ball of your foot….this magic ribbon of concrete laid out for you.”(5) </a:t>
            </a:r>
          </a:p>
          <a:p>
            <a:endParaRPr lang="en-GB" sz="2000" dirty="0">
              <a:latin typeface="Baskerville" panose="02020502070401020303" pitchFamily="18" charset="0"/>
            </a:endParaRPr>
          </a:p>
          <a:p>
            <a:r>
              <a:rPr lang="en-GB" sz="2000" dirty="0">
                <a:latin typeface="Baskerville" panose="02020502070401020303" pitchFamily="18" charset="0"/>
              </a:rPr>
              <a:t>“They came to a little house by the road side, with a shed that you drove under, and a round-bellied object, half glass and half red paint that meant gasoline for sale.”(11)</a:t>
            </a:r>
            <a:r>
              <a:rPr lang="en-GB" sz="2000" dirty="0">
                <a:effectLst/>
                <a:latin typeface="Baskerville" panose="02020502070401020303" pitchFamily="18" charset="0"/>
              </a:rPr>
              <a:t> </a:t>
            </a:r>
            <a:endParaRPr lang="en-US" sz="2000" dirty="0">
              <a:latin typeface="Baskerville" panose="02020502070401020303" pitchFamily="18" charset="0"/>
            </a:endParaRPr>
          </a:p>
        </p:txBody>
      </p:sp>
    </p:spTree>
    <p:extLst>
      <p:ext uri="{BB962C8B-B14F-4D97-AF65-F5344CB8AC3E}">
        <p14:creationId xmlns:p14="http://schemas.microsoft.com/office/powerpoint/2010/main" val="669023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EDD959-1C7D-E944-A34E-8DDAF5CCABC4}"/>
              </a:ext>
            </a:extLst>
          </p:cNvPr>
          <p:cNvPicPr>
            <a:picLocks noChangeAspect="1"/>
          </p:cNvPicPr>
          <p:nvPr/>
        </p:nvPicPr>
        <p:blipFill rotWithShape="1">
          <a:blip r:embed="rId2"/>
          <a:srcRect b="2616"/>
          <a:stretch/>
        </p:blipFill>
        <p:spPr>
          <a:xfrm>
            <a:off x="20" y="1282"/>
            <a:ext cx="12191980" cy="6856718"/>
          </a:xfrm>
          <a:prstGeom prst="rect">
            <a:avLst/>
          </a:prstGeom>
        </p:spPr>
      </p:pic>
    </p:spTree>
    <p:extLst>
      <p:ext uri="{BB962C8B-B14F-4D97-AF65-F5344CB8AC3E}">
        <p14:creationId xmlns:p14="http://schemas.microsoft.com/office/powerpoint/2010/main" val="26397014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540510-4B1C-B04A-822B-5383C71AFD6A}"/>
              </a:ext>
            </a:extLst>
          </p:cNvPr>
          <p:cNvPicPr>
            <a:picLocks noChangeAspect="1"/>
          </p:cNvPicPr>
          <p:nvPr/>
        </p:nvPicPr>
        <p:blipFill rotWithShape="1">
          <a:blip r:embed="rId2"/>
          <a:srcRect t="12138" b="3592"/>
          <a:stretch/>
        </p:blipFill>
        <p:spPr>
          <a:xfrm>
            <a:off x="20" y="10"/>
            <a:ext cx="12191980" cy="6857990"/>
          </a:xfrm>
          <a:prstGeom prst="rect">
            <a:avLst/>
          </a:prstGeom>
        </p:spPr>
      </p:pic>
    </p:spTree>
    <p:extLst>
      <p:ext uri="{BB962C8B-B14F-4D97-AF65-F5344CB8AC3E}">
        <p14:creationId xmlns:p14="http://schemas.microsoft.com/office/powerpoint/2010/main" val="14391981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5CD296-2885-7443-B7AF-14557F1DF0E1}"/>
              </a:ext>
            </a:extLst>
          </p:cNvPr>
          <p:cNvPicPr>
            <a:picLocks noChangeAspect="1"/>
          </p:cNvPicPr>
          <p:nvPr/>
        </p:nvPicPr>
        <p:blipFill rotWithShape="1">
          <a:blip r:embed="rId2"/>
          <a:srcRect/>
          <a:stretch/>
        </p:blipFill>
        <p:spPr>
          <a:xfrm>
            <a:off x="20" y="10"/>
            <a:ext cx="12191980" cy="6857990"/>
          </a:xfrm>
          <a:prstGeom prst="rect">
            <a:avLst/>
          </a:prstGeom>
        </p:spPr>
      </p:pic>
    </p:spTree>
    <p:extLst>
      <p:ext uri="{BB962C8B-B14F-4D97-AF65-F5344CB8AC3E}">
        <p14:creationId xmlns:p14="http://schemas.microsoft.com/office/powerpoint/2010/main" val="37061582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BE22F9-43FF-6E4C-A5A9-8E24C3217F2B}"/>
              </a:ext>
            </a:extLst>
          </p:cNvPr>
          <p:cNvPicPr>
            <a:picLocks noChangeAspect="1"/>
          </p:cNvPicPr>
          <p:nvPr/>
        </p:nvPicPr>
        <p:blipFill>
          <a:blip r:embed="rId2"/>
          <a:stretch>
            <a:fillRect/>
          </a:stretch>
        </p:blipFill>
        <p:spPr>
          <a:xfrm>
            <a:off x="643467" y="1669521"/>
            <a:ext cx="5291666" cy="3518957"/>
          </a:xfrm>
          <a:prstGeom prst="rect">
            <a:avLst/>
          </a:prstGeom>
        </p:spPr>
      </p:pic>
      <p:pic>
        <p:nvPicPr>
          <p:cNvPr id="5" name="Picture 4">
            <a:extLst>
              <a:ext uri="{FF2B5EF4-FFF2-40B4-BE49-F238E27FC236}">
                <a16:creationId xmlns:a16="http://schemas.microsoft.com/office/drawing/2014/main" id="{81A49360-D620-D644-9048-E7296BAC9DFD}"/>
              </a:ext>
            </a:extLst>
          </p:cNvPr>
          <p:cNvPicPr>
            <a:picLocks noChangeAspect="1"/>
          </p:cNvPicPr>
          <p:nvPr/>
        </p:nvPicPr>
        <p:blipFill>
          <a:blip r:embed="rId3"/>
          <a:stretch>
            <a:fillRect/>
          </a:stretch>
        </p:blipFill>
        <p:spPr>
          <a:xfrm>
            <a:off x="6256865" y="1715823"/>
            <a:ext cx="5291667" cy="3426354"/>
          </a:xfrm>
          <a:prstGeom prst="rect">
            <a:avLst/>
          </a:prstGeom>
        </p:spPr>
      </p:pic>
      <p:sp>
        <p:nvSpPr>
          <p:cNvPr id="6" name="TextBox 5">
            <a:extLst>
              <a:ext uri="{FF2B5EF4-FFF2-40B4-BE49-F238E27FC236}">
                <a16:creationId xmlns:a16="http://schemas.microsoft.com/office/drawing/2014/main" id="{3B9A5049-07C7-E34B-A773-F8D4C4C320FD}"/>
              </a:ext>
            </a:extLst>
          </p:cNvPr>
          <p:cNvSpPr txBox="1"/>
          <p:nvPr/>
        </p:nvSpPr>
        <p:spPr>
          <a:xfrm>
            <a:off x="8902698" y="5658544"/>
            <a:ext cx="1444626" cy="461665"/>
          </a:xfrm>
          <a:prstGeom prst="rect">
            <a:avLst/>
          </a:prstGeom>
          <a:noFill/>
        </p:spPr>
        <p:txBody>
          <a:bodyPr wrap="none" rtlCol="0">
            <a:spAutoFit/>
          </a:bodyPr>
          <a:lstStyle/>
          <a:p>
            <a:r>
              <a:rPr lang="en-US" sz="2400" i="1" dirty="0">
                <a:latin typeface="Baskerville" panose="02020502070401020303" pitchFamily="18" charset="0"/>
              </a:rPr>
              <a:t>Gas </a:t>
            </a:r>
            <a:r>
              <a:rPr lang="en-US" sz="2400" dirty="0">
                <a:latin typeface="Baskerville" panose="02020502070401020303" pitchFamily="18" charset="0"/>
              </a:rPr>
              <a:t>(1940)</a:t>
            </a:r>
            <a:endParaRPr lang="en-US" sz="2400" i="1" dirty="0">
              <a:latin typeface="Baskerville" panose="02020502070401020303" pitchFamily="18" charset="0"/>
            </a:endParaRPr>
          </a:p>
        </p:txBody>
      </p:sp>
      <p:sp>
        <p:nvSpPr>
          <p:cNvPr id="7" name="TextBox 6">
            <a:extLst>
              <a:ext uri="{FF2B5EF4-FFF2-40B4-BE49-F238E27FC236}">
                <a16:creationId xmlns:a16="http://schemas.microsoft.com/office/drawing/2014/main" id="{0B516DD4-8039-0C4D-9205-AD3DC3C7C795}"/>
              </a:ext>
            </a:extLst>
          </p:cNvPr>
          <p:cNvSpPr txBox="1"/>
          <p:nvPr/>
        </p:nvSpPr>
        <p:spPr>
          <a:xfrm>
            <a:off x="2000998" y="5735633"/>
            <a:ext cx="3028008" cy="461665"/>
          </a:xfrm>
          <a:prstGeom prst="rect">
            <a:avLst/>
          </a:prstGeom>
          <a:noFill/>
        </p:spPr>
        <p:txBody>
          <a:bodyPr wrap="none" rtlCol="0">
            <a:spAutoFit/>
          </a:bodyPr>
          <a:lstStyle/>
          <a:p>
            <a:r>
              <a:rPr lang="en-US" sz="2400" i="1" dirty="0">
                <a:latin typeface="Baskerville" panose="02020502070401020303" pitchFamily="18" charset="0"/>
              </a:rPr>
              <a:t>Portrait of Orleans </a:t>
            </a:r>
            <a:r>
              <a:rPr lang="en-US" sz="2400" dirty="0">
                <a:latin typeface="Baskerville" panose="02020502070401020303" pitchFamily="18" charset="0"/>
              </a:rPr>
              <a:t>(1950)</a:t>
            </a:r>
          </a:p>
        </p:txBody>
      </p:sp>
      <p:sp>
        <p:nvSpPr>
          <p:cNvPr id="8" name="TextBox 7">
            <a:extLst>
              <a:ext uri="{FF2B5EF4-FFF2-40B4-BE49-F238E27FC236}">
                <a16:creationId xmlns:a16="http://schemas.microsoft.com/office/drawing/2014/main" id="{760135F1-6C37-9C4F-87A5-5DB051174DF0}"/>
              </a:ext>
            </a:extLst>
          </p:cNvPr>
          <p:cNvSpPr txBox="1"/>
          <p:nvPr/>
        </p:nvSpPr>
        <p:spPr>
          <a:xfrm>
            <a:off x="4791550" y="430306"/>
            <a:ext cx="2287165" cy="461665"/>
          </a:xfrm>
          <a:prstGeom prst="rect">
            <a:avLst/>
          </a:prstGeom>
          <a:noFill/>
        </p:spPr>
        <p:txBody>
          <a:bodyPr wrap="none" rtlCol="0">
            <a:spAutoFit/>
          </a:bodyPr>
          <a:lstStyle/>
          <a:p>
            <a:r>
              <a:rPr lang="en-US" sz="2400" dirty="0">
                <a:latin typeface="Baskerville" panose="02020502070401020303" pitchFamily="18" charset="0"/>
              </a:rPr>
              <a:t>Edward Hopper </a:t>
            </a:r>
          </a:p>
        </p:txBody>
      </p:sp>
    </p:spTree>
    <p:extLst>
      <p:ext uri="{BB962C8B-B14F-4D97-AF65-F5344CB8AC3E}">
        <p14:creationId xmlns:p14="http://schemas.microsoft.com/office/powerpoint/2010/main" val="30883684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B68AE1-ED55-8345-B3C0-016E6C914399}"/>
              </a:ext>
            </a:extLst>
          </p:cNvPr>
          <p:cNvPicPr>
            <a:picLocks noChangeAspect="1"/>
          </p:cNvPicPr>
          <p:nvPr/>
        </p:nvPicPr>
        <p:blipFill>
          <a:blip r:embed="rId2"/>
          <a:stretch>
            <a:fillRect/>
          </a:stretch>
        </p:blipFill>
        <p:spPr>
          <a:xfrm>
            <a:off x="643467" y="1986189"/>
            <a:ext cx="5294716" cy="2885620"/>
          </a:xfrm>
          <a:prstGeom prst="rect">
            <a:avLst/>
          </a:prstGeom>
        </p:spPr>
      </p:pic>
      <p:pic>
        <p:nvPicPr>
          <p:cNvPr id="3" name="Picture 2">
            <a:extLst>
              <a:ext uri="{FF2B5EF4-FFF2-40B4-BE49-F238E27FC236}">
                <a16:creationId xmlns:a16="http://schemas.microsoft.com/office/drawing/2014/main" id="{8A41136E-773B-3444-82BE-0CC965F87138}"/>
              </a:ext>
            </a:extLst>
          </p:cNvPr>
          <p:cNvPicPr>
            <a:picLocks noChangeAspect="1"/>
          </p:cNvPicPr>
          <p:nvPr/>
        </p:nvPicPr>
        <p:blipFill>
          <a:blip r:embed="rId3"/>
          <a:stretch>
            <a:fillRect/>
          </a:stretch>
        </p:blipFill>
        <p:spPr>
          <a:xfrm>
            <a:off x="6253817" y="1728073"/>
            <a:ext cx="5294715" cy="3401854"/>
          </a:xfrm>
          <a:prstGeom prst="rect">
            <a:avLst/>
          </a:prstGeom>
        </p:spPr>
      </p:pic>
      <p:sp>
        <p:nvSpPr>
          <p:cNvPr id="6" name="TextBox 5">
            <a:extLst>
              <a:ext uri="{FF2B5EF4-FFF2-40B4-BE49-F238E27FC236}">
                <a16:creationId xmlns:a16="http://schemas.microsoft.com/office/drawing/2014/main" id="{416DBEDA-E503-3643-9D11-C5D9E7CEE942}"/>
              </a:ext>
            </a:extLst>
          </p:cNvPr>
          <p:cNvSpPr txBox="1"/>
          <p:nvPr/>
        </p:nvSpPr>
        <p:spPr>
          <a:xfrm>
            <a:off x="1156447" y="806824"/>
            <a:ext cx="6811673" cy="461665"/>
          </a:xfrm>
          <a:prstGeom prst="rect">
            <a:avLst/>
          </a:prstGeom>
          <a:noFill/>
        </p:spPr>
        <p:txBody>
          <a:bodyPr wrap="none" rtlCol="0">
            <a:spAutoFit/>
          </a:bodyPr>
          <a:lstStyle/>
          <a:p>
            <a:r>
              <a:rPr lang="en-US" sz="2400" dirty="0">
                <a:latin typeface="Baskerville" panose="02020502070401020303" pitchFamily="18" charset="0"/>
              </a:rPr>
              <a:t>Ed Ruscha, Standard Station, Amarillo Texas (1963-) </a:t>
            </a:r>
          </a:p>
        </p:txBody>
      </p:sp>
    </p:spTree>
    <p:extLst>
      <p:ext uri="{BB962C8B-B14F-4D97-AF65-F5344CB8AC3E}">
        <p14:creationId xmlns:p14="http://schemas.microsoft.com/office/powerpoint/2010/main" val="38752490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Image result for ed ruscha 26 gasoline stations">
            <a:hlinkClick r:id="rId2"/>
            <a:extLst>
              <a:ext uri="{FF2B5EF4-FFF2-40B4-BE49-F238E27FC236}">
                <a16:creationId xmlns:a16="http://schemas.microsoft.com/office/drawing/2014/main" id="{FCE230CD-6E26-1A47-826B-430394FFB6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438" r="6261" b="-2"/>
          <a:stretch/>
        </p:blipFill>
        <p:spPr bwMode="auto">
          <a:xfrm>
            <a:off x="321733" y="321732"/>
            <a:ext cx="4367277" cy="6214533"/>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1" descr="26 gasoline stations">
            <a:extLst>
              <a:ext uri="{FF2B5EF4-FFF2-40B4-BE49-F238E27FC236}">
                <a16:creationId xmlns:a16="http://schemas.microsoft.com/office/drawing/2014/main" id="{363AE963-D156-B349-B249-A7E6921FCD5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622" r="8144" b="-1"/>
          <a:stretch/>
        </p:blipFill>
        <p:spPr bwMode="auto">
          <a:xfrm>
            <a:off x="4772525" y="321732"/>
            <a:ext cx="7097742" cy="6214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37035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4A8670-DF53-F74A-8BBF-6B60EFBB5700}"/>
              </a:ext>
            </a:extLst>
          </p:cNvPr>
          <p:cNvPicPr>
            <a:picLocks noChangeAspect="1"/>
          </p:cNvPicPr>
          <p:nvPr/>
        </p:nvPicPr>
        <p:blipFill rotWithShape="1">
          <a:blip r:embed="rId2"/>
          <a:srcRect l="3724" r="-2" b="-2"/>
          <a:stretch/>
        </p:blipFill>
        <p:spPr>
          <a:xfrm>
            <a:off x="321731" y="321731"/>
            <a:ext cx="5728548" cy="3079194"/>
          </a:xfrm>
          <a:prstGeom prst="rect">
            <a:avLst/>
          </a:prstGeom>
        </p:spPr>
      </p:pic>
      <p:pic>
        <p:nvPicPr>
          <p:cNvPr id="9" name="Picture 8">
            <a:extLst>
              <a:ext uri="{FF2B5EF4-FFF2-40B4-BE49-F238E27FC236}">
                <a16:creationId xmlns:a16="http://schemas.microsoft.com/office/drawing/2014/main" id="{8FC448BA-5604-924E-B1DC-D38D0470C989}"/>
              </a:ext>
            </a:extLst>
          </p:cNvPr>
          <p:cNvPicPr>
            <a:picLocks noChangeAspect="1"/>
          </p:cNvPicPr>
          <p:nvPr/>
        </p:nvPicPr>
        <p:blipFill rotWithShape="1">
          <a:blip r:embed="rId3"/>
          <a:srcRect r="2794"/>
          <a:stretch/>
        </p:blipFill>
        <p:spPr>
          <a:xfrm>
            <a:off x="6141719" y="321731"/>
            <a:ext cx="5728547" cy="3079194"/>
          </a:xfrm>
          <a:prstGeom prst="rect">
            <a:avLst/>
          </a:prstGeom>
        </p:spPr>
      </p:pic>
      <p:pic>
        <p:nvPicPr>
          <p:cNvPr id="7" name="Picture 6">
            <a:extLst>
              <a:ext uri="{FF2B5EF4-FFF2-40B4-BE49-F238E27FC236}">
                <a16:creationId xmlns:a16="http://schemas.microsoft.com/office/drawing/2014/main" id="{73D43D59-AFA3-9D44-8051-95BEC08C2D93}"/>
              </a:ext>
            </a:extLst>
          </p:cNvPr>
          <p:cNvPicPr>
            <a:picLocks noChangeAspect="1"/>
          </p:cNvPicPr>
          <p:nvPr/>
        </p:nvPicPr>
        <p:blipFill rotWithShape="1">
          <a:blip r:embed="rId4"/>
          <a:srcRect r="-3" b="107"/>
          <a:stretch/>
        </p:blipFill>
        <p:spPr>
          <a:xfrm>
            <a:off x="321730" y="3489159"/>
            <a:ext cx="5728548" cy="3047107"/>
          </a:xfrm>
          <a:prstGeom prst="rect">
            <a:avLst/>
          </a:prstGeom>
        </p:spPr>
      </p:pic>
      <p:pic>
        <p:nvPicPr>
          <p:cNvPr id="5" name="Picture 4">
            <a:extLst>
              <a:ext uri="{FF2B5EF4-FFF2-40B4-BE49-F238E27FC236}">
                <a16:creationId xmlns:a16="http://schemas.microsoft.com/office/drawing/2014/main" id="{730B6ED7-9295-314A-91F5-3894A48F8036}"/>
              </a:ext>
            </a:extLst>
          </p:cNvPr>
          <p:cNvPicPr>
            <a:picLocks noChangeAspect="1"/>
          </p:cNvPicPr>
          <p:nvPr/>
        </p:nvPicPr>
        <p:blipFill rotWithShape="1">
          <a:blip r:embed="rId5"/>
          <a:srcRect l="4120" r="1" b="1"/>
          <a:stretch/>
        </p:blipFill>
        <p:spPr>
          <a:xfrm>
            <a:off x="6141718" y="3489159"/>
            <a:ext cx="5728547" cy="3047107"/>
          </a:xfrm>
          <a:prstGeom prst="rect">
            <a:avLst/>
          </a:prstGeom>
        </p:spPr>
      </p:pic>
      <p:sp>
        <p:nvSpPr>
          <p:cNvPr id="12" name="TextBox 11">
            <a:extLst>
              <a:ext uri="{FF2B5EF4-FFF2-40B4-BE49-F238E27FC236}">
                <a16:creationId xmlns:a16="http://schemas.microsoft.com/office/drawing/2014/main" id="{DDA4AA9F-EB9E-B747-9D26-BF2E4D156349}"/>
              </a:ext>
            </a:extLst>
          </p:cNvPr>
          <p:cNvSpPr txBox="1"/>
          <p:nvPr/>
        </p:nvSpPr>
        <p:spPr>
          <a:xfrm flipH="1">
            <a:off x="830189" y="5755341"/>
            <a:ext cx="3311504" cy="523220"/>
          </a:xfrm>
          <a:prstGeom prst="rect">
            <a:avLst/>
          </a:prstGeom>
          <a:noFill/>
        </p:spPr>
        <p:txBody>
          <a:bodyPr wrap="square" rtlCol="0">
            <a:spAutoFit/>
          </a:bodyPr>
          <a:lstStyle/>
          <a:p>
            <a:r>
              <a:rPr lang="en-US" sz="2800" i="1" dirty="0">
                <a:solidFill>
                  <a:schemeClr val="bg1"/>
                </a:solidFill>
              </a:rPr>
              <a:t>The Birds </a:t>
            </a:r>
            <a:r>
              <a:rPr lang="en-US" sz="2800" dirty="0">
                <a:solidFill>
                  <a:schemeClr val="bg1"/>
                </a:solidFill>
              </a:rPr>
              <a:t>(1963)</a:t>
            </a:r>
          </a:p>
        </p:txBody>
      </p:sp>
    </p:spTree>
    <p:extLst>
      <p:ext uri="{BB962C8B-B14F-4D97-AF65-F5344CB8AC3E}">
        <p14:creationId xmlns:p14="http://schemas.microsoft.com/office/powerpoint/2010/main" val="1754706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55998D-6AA4-1940-840B-6B4E992B7461}"/>
              </a:ext>
            </a:extLst>
          </p:cNvPr>
          <p:cNvPicPr>
            <a:picLocks noChangeAspect="1"/>
          </p:cNvPicPr>
          <p:nvPr/>
        </p:nvPicPr>
        <p:blipFill rotWithShape="1">
          <a:blip r:embed="rId2"/>
          <a:srcRect r="13157" b="3"/>
          <a:stretch/>
        </p:blipFill>
        <p:spPr>
          <a:xfrm>
            <a:off x="5162052" y="3272588"/>
            <a:ext cx="6105382" cy="3585411"/>
          </a:xfrm>
          <a:prstGeom prst="rect">
            <a:avLst/>
          </a:prstGeom>
        </p:spPr>
      </p:pic>
      <p:pic>
        <p:nvPicPr>
          <p:cNvPr id="7" name="Picture 6">
            <a:extLst>
              <a:ext uri="{FF2B5EF4-FFF2-40B4-BE49-F238E27FC236}">
                <a16:creationId xmlns:a16="http://schemas.microsoft.com/office/drawing/2014/main" id="{EAB9FEB2-9FBE-954E-9382-4DFAEAB5EFFF}"/>
              </a:ext>
            </a:extLst>
          </p:cNvPr>
          <p:cNvPicPr>
            <a:picLocks noChangeAspect="1"/>
          </p:cNvPicPr>
          <p:nvPr/>
        </p:nvPicPr>
        <p:blipFill rotWithShape="1">
          <a:blip r:embed="rId3"/>
          <a:srcRect t="13658" r="1" b="2078"/>
          <a:stretch/>
        </p:blipFill>
        <p:spPr>
          <a:xfrm>
            <a:off x="20" y="9"/>
            <a:ext cx="7279893" cy="3895335"/>
          </a:xfrm>
          <a:custGeom>
            <a:avLst/>
            <a:gdLst>
              <a:gd name="connsiteX0" fmla="*/ 0 w 7279913"/>
              <a:gd name="connsiteY0" fmla="*/ 0 h 3895335"/>
              <a:gd name="connsiteX1" fmla="*/ 7279913 w 7279913"/>
              <a:gd name="connsiteY1" fmla="*/ 0 h 3895335"/>
              <a:gd name="connsiteX2" fmla="*/ 7279913 w 7279913"/>
              <a:gd name="connsiteY2" fmla="*/ 3116976 h 3895335"/>
              <a:gd name="connsiteX3" fmla="*/ 5011287 w 7279913"/>
              <a:gd name="connsiteY3" fmla="*/ 3116976 h 3895335"/>
              <a:gd name="connsiteX4" fmla="*/ 5011287 w 7279913"/>
              <a:gd name="connsiteY4" fmla="*/ 3895335 h 3895335"/>
              <a:gd name="connsiteX5" fmla="*/ 0 w 7279913"/>
              <a:gd name="connsiteY5" fmla="*/ 3895335 h 389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pic>
        <p:nvPicPr>
          <p:cNvPr id="5" name="Picture 4">
            <a:extLst>
              <a:ext uri="{FF2B5EF4-FFF2-40B4-BE49-F238E27FC236}">
                <a16:creationId xmlns:a16="http://schemas.microsoft.com/office/drawing/2014/main" id="{AC8BD94D-AF69-1442-B710-FB2F2B5074D2}"/>
              </a:ext>
            </a:extLst>
          </p:cNvPr>
          <p:cNvPicPr>
            <a:picLocks noChangeAspect="1"/>
          </p:cNvPicPr>
          <p:nvPr/>
        </p:nvPicPr>
        <p:blipFill rotWithShape="1">
          <a:blip r:embed="rId4"/>
          <a:srcRect r="31751" b="-3"/>
          <a:stretch/>
        </p:blipFill>
        <p:spPr>
          <a:xfrm>
            <a:off x="7458302" y="-22547"/>
            <a:ext cx="3809132" cy="3139531"/>
          </a:xfrm>
          <a:prstGeom prst="rect">
            <a:avLst/>
          </a:prstGeom>
        </p:spPr>
      </p:pic>
      <p:sp>
        <p:nvSpPr>
          <p:cNvPr id="8" name="TextBox 7">
            <a:extLst>
              <a:ext uri="{FF2B5EF4-FFF2-40B4-BE49-F238E27FC236}">
                <a16:creationId xmlns:a16="http://schemas.microsoft.com/office/drawing/2014/main" id="{741B23AA-F009-D243-9711-D64576059ACB}"/>
              </a:ext>
            </a:extLst>
          </p:cNvPr>
          <p:cNvSpPr txBox="1"/>
          <p:nvPr/>
        </p:nvSpPr>
        <p:spPr>
          <a:xfrm>
            <a:off x="318040" y="4776507"/>
            <a:ext cx="4137479" cy="1200329"/>
          </a:xfrm>
          <a:prstGeom prst="rect">
            <a:avLst/>
          </a:prstGeom>
          <a:noFill/>
        </p:spPr>
        <p:txBody>
          <a:bodyPr wrap="none" rtlCol="0">
            <a:spAutoFit/>
          </a:bodyPr>
          <a:lstStyle/>
          <a:p>
            <a:r>
              <a:rPr lang="en-US" sz="2400" i="1" dirty="0">
                <a:solidFill>
                  <a:schemeClr val="bg1"/>
                </a:solidFill>
                <a:latin typeface="Baskerville" panose="02020502070401020303" pitchFamily="18" charset="0"/>
              </a:rPr>
              <a:t>Christine </a:t>
            </a:r>
            <a:r>
              <a:rPr lang="en-US" sz="2400" dirty="0">
                <a:solidFill>
                  <a:schemeClr val="bg1"/>
                </a:solidFill>
                <a:latin typeface="Baskerville" panose="02020502070401020303" pitchFamily="18" charset="0"/>
              </a:rPr>
              <a:t>1983</a:t>
            </a:r>
          </a:p>
          <a:p>
            <a:endParaRPr lang="en-US" sz="2400" i="1" dirty="0">
              <a:solidFill>
                <a:schemeClr val="bg1"/>
              </a:solidFill>
              <a:latin typeface="Baskerville" panose="02020502070401020303" pitchFamily="18" charset="0"/>
            </a:endParaRPr>
          </a:p>
          <a:p>
            <a:r>
              <a:rPr lang="en-US" sz="2400" dirty="0">
                <a:solidFill>
                  <a:schemeClr val="bg1"/>
                </a:solidFill>
                <a:latin typeface="Baskerville" panose="02020502070401020303" pitchFamily="18" charset="0"/>
              </a:rPr>
              <a:t>The original self-driving car….?</a:t>
            </a:r>
          </a:p>
        </p:txBody>
      </p:sp>
    </p:spTree>
    <p:extLst>
      <p:ext uri="{BB962C8B-B14F-4D97-AF65-F5344CB8AC3E}">
        <p14:creationId xmlns:p14="http://schemas.microsoft.com/office/powerpoint/2010/main" val="20901216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39FED10-BB99-EB4C-AB6C-C5EDA14F2E98}"/>
              </a:ext>
            </a:extLst>
          </p:cNvPr>
          <p:cNvPicPr>
            <a:picLocks noChangeAspect="1"/>
          </p:cNvPicPr>
          <p:nvPr/>
        </p:nvPicPr>
        <p:blipFill rotWithShape="1">
          <a:blip r:embed="rId2"/>
          <a:srcRect l="11027"/>
          <a:stretch/>
        </p:blipFill>
        <p:spPr>
          <a:xfrm>
            <a:off x="5162052" y="3272588"/>
            <a:ext cx="6105382" cy="3585411"/>
          </a:xfrm>
          <a:prstGeom prst="rect">
            <a:avLst/>
          </a:prstGeom>
        </p:spPr>
      </p:pic>
      <p:pic>
        <p:nvPicPr>
          <p:cNvPr id="3" name="Picture 2">
            <a:extLst>
              <a:ext uri="{FF2B5EF4-FFF2-40B4-BE49-F238E27FC236}">
                <a16:creationId xmlns:a16="http://schemas.microsoft.com/office/drawing/2014/main" id="{A65AE27A-1950-F443-8B75-EE0A1E52B8BB}"/>
              </a:ext>
            </a:extLst>
          </p:cNvPr>
          <p:cNvPicPr>
            <a:picLocks noChangeAspect="1"/>
          </p:cNvPicPr>
          <p:nvPr/>
        </p:nvPicPr>
        <p:blipFill rotWithShape="1">
          <a:blip r:embed="rId3"/>
          <a:srcRect l="5622" r="1" b="1"/>
          <a:stretch/>
        </p:blipFill>
        <p:spPr>
          <a:xfrm>
            <a:off x="20" y="9"/>
            <a:ext cx="7279893" cy="3895335"/>
          </a:xfrm>
          <a:custGeom>
            <a:avLst/>
            <a:gdLst>
              <a:gd name="connsiteX0" fmla="*/ 0 w 7279913"/>
              <a:gd name="connsiteY0" fmla="*/ 0 h 3895335"/>
              <a:gd name="connsiteX1" fmla="*/ 7279913 w 7279913"/>
              <a:gd name="connsiteY1" fmla="*/ 0 h 3895335"/>
              <a:gd name="connsiteX2" fmla="*/ 7279913 w 7279913"/>
              <a:gd name="connsiteY2" fmla="*/ 3116976 h 3895335"/>
              <a:gd name="connsiteX3" fmla="*/ 5011287 w 7279913"/>
              <a:gd name="connsiteY3" fmla="*/ 3116976 h 3895335"/>
              <a:gd name="connsiteX4" fmla="*/ 5011287 w 7279913"/>
              <a:gd name="connsiteY4" fmla="*/ 3895335 h 3895335"/>
              <a:gd name="connsiteX5" fmla="*/ 0 w 7279913"/>
              <a:gd name="connsiteY5" fmla="*/ 3895335 h 3895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pic>
        <p:nvPicPr>
          <p:cNvPr id="5" name="Picture 4">
            <a:extLst>
              <a:ext uri="{FF2B5EF4-FFF2-40B4-BE49-F238E27FC236}">
                <a16:creationId xmlns:a16="http://schemas.microsoft.com/office/drawing/2014/main" id="{EF9CDBFB-E9F1-8942-B90D-5992D5355AFF}"/>
              </a:ext>
            </a:extLst>
          </p:cNvPr>
          <p:cNvPicPr>
            <a:picLocks noChangeAspect="1"/>
          </p:cNvPicPr>
          <p:nvPr/>
        </p:nvPicPr>
        <p:blipFill rotWithShape="1">
          <a:blip r:embed="rId4"/>
          <a:srcRect l="10576" r="27548" b="1"/>
          <a:stretch/>
        </p:blipFill>
        <p:spPr>
          <a:xfrm>
            <a:off x="7458302" y="-22547"/>
            <a:ext cx="3809132" cy="3139531"/>
          </a:xfrm>
          <a:prstGeom prst="rect">
            <a:avLst/>
          </a:prstGeom>
        </p:spPr>
      </p:pic>
      <p:sp>
        <p:nvSpPr>
          <p:cNvPr id="8" name="TextBox 7">
            <a:extLst>
              <a:ext uri="{FF2B5EF4-FFF2-40B4-BE49-F238E27FC236}">
                <a16:creationId xmlns:a16="http://schemas.microsoft.com/office/drawing/2014/main" id="{74075FD3-8399-5048-B612-0FA802C35358}"/>
              </a:ext>
            </a:extLst>
          </p:cNvPr>
          <p:cNvSpPr txBox="1"/>
          <p:nvPr/>
        </p:nvSpPr>
        <p:spPr>
          <a:xfrm>
            <a:off x="1828800" y="5217459"/>
            <a:ext cx="1909497" cy="461665"/>
          </a:xfrm>
          <a:prstGeom prst="rect">
            <a:avLst/>
          </a:prstGeom>
          <a:noFill/>
        </p:spPr>
        <p:txBody>
          <a:bodyPr wrap="none" rtlCol="0">
            <a:spAutoFit/>
          </a:bodyPr>
          <a:lstStyle/>
          <a:p>
            <a:r>
              <a:rPr lang="en-US" sz="2400" i="1" dirty="0">
                <a:solidFill>
                  <a:schemeClr val="bg1"/>
                </a:solidFill>
                <a:latin typeface="Baskerville" panose="02020502070401020303" pitchFamily="18" charset="0"/>
              </a:rPr>
              <a:t>Robocop </a:t>
            </a:r>
            <a:r>
              <a:rPr lang="en-US" sz="2400" dirty="0">
                <a:solidFill>
                  <a:schemeClr val="bg1"/>
                </a:solidFill>
                <a:latin typeface="Baskerville" panose="02020502070401020303" pitchFamily="18" charset="0"/>
              </a:rPr>
              <a:t>(1987)</a:t>
            </a:r>
            <a:endParaRPr lang="en-US" sz="2400" i="1" dirty="0">
              <a:solidFill>
                <a:schemeClr val="bg1"/>
              </a:solidFill>
              <a:latin typeface="Baskerville" panose="02020502070401020303" pitchFamily="18" charset="0"/>
            </a:endParaRPr>
          </a:p>
        </p:txBody>
      </p:sp>
    </p:spTree>
    <p:extLst>
      <p:ext uri="{BB962C8B-B14F-4D97-AF65-F5344CB8AC3E}">
        <p14:creationId xmlns:p14="http://schemas.microsoft.com/office/powerpoint/2010/main" val="40571543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 result for terminator salvation gas station scene">
            <a:hlinkClick r:id="rId2"/>
            <a:extLst>
              <a:ext uri="{FF2B5EF4-FFF2-40B4-BE49-F238E27FC236}">
                <a16:creationId xmlns:a16="http://schemas.microsoft.com/office/drawing/2014/main" id="{A083FEE6-A93C-E94F-9D8B-81FEAD0CC6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4650" y="984250"/>
            <a:ext cx="8902700" cy="4889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3413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1D9BEE-C7A5-F64D-A384-ED6159D10692}"/>
              </a:ext>
            </a:extLst>
          </p:cNvPr>
          <p:cNvSpPr/>
          <p:nvPr/>
        </p:nvSpPr>
        <p:spPr>
          <a:xfrm>
            <a:off x="430306" y="460140"/>
            <a:ext cx="4464424" cy="5355312"/>
          </a:xfrm>
          <a:prstGeom prst="rect">
            <a:avLst/>
          </a:prstGeom>
        </p:spPr>
        <p:txBody>
          <a:bodyPr wrap="square">
            <a:spAutoFit/>
          </a:bodyPr>
          <a:lstStyle/>
          <a:p>
            <a:pPr>
              <a:spcAft>
                <a:spcPts val="0"/>
              </a:spcAft>
            </a:pPr>
            <a:r>
              <a:rPr lang="en-GB" dirty="0">
                <a:latin typeface="Baskerville" panose="02020502070401020303" pitchFamily="18" charset="0"/>
                <a:ea typeface="Times New Roman" panose="02020603050405020304" pitchFamily="18" charset="0"/>
                <a:cs typeface="Times New Roman" panose="02020603050405020304" pitchFamily="18" charset="0"/>
              </a:rPr>
              <a:t>They came upon a roadside gas station. They stood in the road and studied it….the </a:t>
            </a:r>
            <a:r>
              <a:rPr lang="en-GB" b="1" dirty="0">
                <a:latin typeface="Baskerville" panose="02020502070401020303" pitchFamily="18" charset="0"/>
                <a:ea typeface="Times New Roman" panose="02020603050405020304" pitchFamily="18" charset="0"/>
                <a:cs typeface="Times New Roman" panose="02020603050405020304" pitchFamily="18" charset="0"/>
              </a:rPr>
              <a:t>weeds</a:t>
            </a:r>
            <a:r>
              <a:rPr lang="en-GB" dirty="0">
                <a:latin typeface="Baskerville" panose="02020502070401020303" pitchFamily="18" charset="0"/>
                <a:ea typeface="Times New Roman" panose="02020603050405020304" pitchFamily="18" charset="0"/>
                <a:cs typeface="Times New Roman" panose="02020603050405020304" pitchFamily="18" charset="0"/>
              </a:rPr>
              <a:t> they forded fell to dust about them. They crossed </a:t>
            </a:r>
            <a:r>
              <a:rPr lang="en-GB" b="1" dirty="0">
                <a:latin typeface="Baskerville" panose="02020502070401020303" pitchFamily="18" charset="0"/>
                <a:ea typeface="Times New Roman" panose="02020603050405020304" pitchFamily="18" charset="0"/>
                <a:cs typeface="Times New Roman" panose="02020603050405020304" pitchFamily="18" charset="0"/>
              </a:rPr>
              <a:t>the broken asphalt apron </a:t>
            </a:r>
            <a:r>
              <a:rPr lang="en-GB" dirty="0">
                <a:latin typeface="Baskerville" panose="02020502070401020303" pitchFamily="18" charset="0"/>
                <a:ea typeface="Times New Roman" panose="02020603050405020304" pitchFamily="18" charset="0"/>
                <a:cs typeface="Times New Roman" panose="02020603050405020304" pitchFamily="18" charset="0"/>
              </a:rPr>
              <a:t>and found the tank for the pumps. </a:t>
            </a:r>
            <a:r>
              <a:rPr lang="en-GB" b="1" dirty="0">
                <a:latin typeface="Baskerville" panose="02020502070401020303" pitchFamily="18" charset="0"/>
                <a:ea typeface="Times New Roman" panose="02020603050405020304" pitchFamily="18" charset="0"/>
                <a:cs typeface="Times New Roman" panose="02020603050405020304" pitchFamily="18" charset="0"/>
              </a:rPr>
              <a:t>The cap was gone </a:t>
            </a:r>
            <a:r>
              <a:rPr lang="en-GB" dirty="0">
                <a:latin typeface="Baskerville" panose="02020502070401020303" pitchFamily="18" charset="0"/>
                <a:ea typeface="Times New Roman" panose="02020603050405020304" pitchFamily="18" charset="0"/>
                <a:cs typeface="Times New Roman" panose="02020603050405020304" pitchFamily="18" charset="0"/>
              </a:rPr>
              <a:t>and the man dropped to his elbows to smell the pipe but the </a:t>
            </a:r>
            <a:r>
              <a:rPr lang="en-GB" dirty="0" err="1">
                <a:latin typeface="Baskerville" panose="02020502070401020303" pitchFamily="18" charset="0"/>
                <a:ea typeface="Times New Roman" panose="02020603050405020304" pitchFamily="18" charset="0"/>
                <a:cs typeface="Times New Roman" panose="02020603050405020304" pitchFamily="18" charset="0"/>
              </a:rPr>
              <a:t>odor</a:t>
            </a:r>
            <a:r>
              <a:rPr lang="en-GB" dirty="0">
                <a:latin typeface="Baskerville" panose="02020502070401020303" pitchFamily="18" charset="0"/>
                <a:ea typeface="Times New Roman" panose="02020603050405020304" pitchFamily="18" charset="0"/>
                <a:cs typeface="Times New Roman" panose="02020603050405020304" pitchFamily="18" charset="0"/>
              </a:rPr>
              <a:t> of gas was only a </a:t>
            </a:r>
            <a:r>
              <a:rPr lang="en-GB" dirty="0" err="1">
                <a:latin typeface="Baskerville" panose="02020502070401020303" pitchFamily="18" charset="0"/>
                <a:ea typeface="Times New Roman" panose="02020603050405020304" pitchFamily="18" charset="0"/>
                <a:cs typeface="Times New Roman" panose="02020603050405020304" pitchFamily="18" charset="0"/>
              </a:rPr>
              <a:t>rumor</a:t>
            </a:r>
            <a:r>
              <a:rPr lang="en-GB" dirty="0">
                <a:latin typeface="Baskerville" panose="02020502070401020303" pitchFamily="18" charset="0"/>
                <a:ea typeface="Times New Roman" panose="02020603050405020304" pitchFamily="18" charset="0"/>
                <a:cs typeface="Times New Roman" panose="02020603050405020304" pitchFamily="18" charset="0"/>
              </a:rPr>
              <a:t>, faint and stale. He stood and looked over the building. The pumps standing with their hoses oddly still in place. The windows intact. The door to the service bay was open and he went in. A standing metal toolbox against one wall. He went through the drawers but </a:t>
            </a:r>
            <a:r>
              <a:rPr lang="en-GB" b="1" dirty="0">
                <a:latin typeface="Baskerville" panose="02020502070401020303" pitchFamily="18" charset="0"/>
                <a:ea typeface="Times New Roman" panose="02020603050405020304" pitchFamily="18" charset="0"/>
                <a:cs typeface="Times New Roman" panose="02020603050405020304" pitchFamily="18" charset="0"/>
              </a:rPr>
              <a:t>there was nothing there that he could use</a:t>
            </a:r>
            <a:r>
              <a:rPr lang="en-GB" dirty="0">
                <a:latin typeface="Baskerville" panose="02020502070401020303" pitchFamily="18" charset="0"/>
                <a:ea typeface="Times New Roman" panose="02020603050405020304" pitchFamily="18" charset="0"/>
                <a:cs typeface="Times New Roman" panose="02020603050405020304" pitchFamily="18" charset="0"/>
              </a:rPr>
              <a:t>….He stood looking around the garage. A metal barrel full of trash…dust and ash everywhere</a:t>
            </a:r>
            <a:r>
              <a:rPr lang="en-GB" b="1" dirty="0">
                <a:latin typeface="Baskerville" panose="02020502070401020303" pitchFamily="18" charset="0"/>
                <a:ea typeface="Times New Roman" panose="02020603050405020304" pitchFamily="18" charset="0"/>
                <a:cs typeface="Times New Roman" panose="02020603050405020304" pitchFamily="18" charset="0"/>
              </a:rPr>
              <a:t>….Some old automotive manuals, swollen and sodden</a:t>
            </a:r>
            <a:r>
              <a:rPr lang="en-GB" dirty="0">
                <a:latin typeface="Baskerville" panose="02020502070401020303" pitchFamily="18" charset="0"/>
                <a:ea typeface="Times New Roman" panose="02020603050405020304" pitchFamily="18" charset="0"/>
                <a:cs typeface="Times New Roman" panose="02020603050405020304" pitchFamily="18" charset="0"/>
              </a:rPr>
              <a:t>. </a:t>
            </a:r>
          </a:p>
          <a:p>
            <a:pPr>
              <a:spcAft>
                <a:spcPts val="0"/>
              </a:spcAft>
            </a:pPr>
            <a:r>
              <a:rPr lang="en-GB" i="1" dirty="0">
                <a:latin typeface="Baskerville" panose="02020502070401020303" pitchFamily="18" charset="0"/>
                <a:ea typeface="Times New Roman" panose="02020603050405020304" pitchFamily="18" charset="0"/>
                <a:cs typeface="Times New Roman" panose="02020603050405020304" pitchFamily="18" charset="0"/>
              </a:rPr>
              <a:t>The Road </a:t>
            </a:r>
            <a:r>
              <a:rPr lang="en-GB" dirty="0">
                <a:latin typeface="Baskerville" panose="02020502070401020303" pitchFamily="18" charset="0"/>
                <a:ea typeface="Times New Roman" panose="02020603050405020304" pitchFamily="18" charset="0"/>
                <a:cs typeface="Times New Roman" panose="02020603050405020304" pitchFamily="18" charset="0"/>
              </a:rPr>
              <a:t>4-5</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BBE9CA00-3D6B-594F-83A5-4AF5081CDE37}"/>
              </a:ext>
            </a:extLst>
          </p:cNvPr>
          <p:cNvPicPr>
            <a:picLocks noChangeAspect="1"/>
          </p:cNvPicPr>
          <p:nvPr/>
        </p:nvPicPr>
        <p:blipFill>
          <a:blip r:embed="rId2">
            <a:extLst>
              <a:ext uri="{BEBA8EAE-BF5A-486C-A8C5-ECC9F3942E4B}">
                <a14:imgProps xmlns:a14="http://schemas.microsoft.com/office/drawing/2010/main">
                  <a14:imgLayer>
                    <a14:imgEffect>
                      <a14:brightnessContrast bright="66000"/>
                    </a14:imgEffect>
                  </a14:imgLayer>
                </a14:imgProps>
              </a:ext>
            </a:extLst>
          </a:blip>
          <a:stretch>
            <a:fillRect/>
          </a:stretch>
        </p:blipFill>
        <p:spPr>
          <a:xfrm>
            <a:off x="6400800" y="215152"/>
            <a:ext cx="5498726" cy="3331740"/>
          </a:xfrm>
          <a:prstGeom prst="rect">
            <a:avLst/>
          </a:prstGeom>
          <a:effectLst>
            <a:outerShdw dist="50800" dir="5400000" algn="ctr" rotWithShape="0">
              <a:srgbClr val="000000"/>
            </a:outerShdw>
          </a:effectLst>
        </p:spPr>
      </p:pic>
      <p:pic>
        <p:nvPicPr>
          <p:cNvPr id="6" name="Picture 5">
            <a:extLst>
              <a:ext uri="{FF2B5EF4-FFF2-40B4-BE49-F238E27FC236}">
                <a16:creationId xmlns:a16="http://schemas.microsoft.com/office/drawing/2014/main" id="{60A68DA6-7050-0C45-BCA1-51D1266F4416}"/>
              </a:ext>
            </a:extLst>
          </p:cNvPr>
          <p:cNvPicPr>
            <a:picLocks noChangeAspect="1"/>
          </p:cNvPicPr>
          <p:nvPr/>
        </p:nvPicPr>
        <p:blipFill>
          <a:blip r:embed="rId3">
            <a:extLst>
              <a:ext uri="{BEBA8EAE-BF5A-486C-A8C5-ECC9F3942E4B}">
                <a14:imgProps xmlns:a14="http://schemas.microsoft.com/office/drawing/2010/main">
                  <a14:imgLayer>
                    <a14:imgEffect>
                      <a14:brightnessContrast bright="62000"/>
                    </a14:imgEffect>
                  </a14:imgLayer>
                </a14:imgProps>
              </a:ext>
            </a:extLst>
          </a:blip>
          <a:stretch>
            <a:fillRect/>
          </a:stretch>
        </p:blipFill>
        <p:spPr>
          <a:xfrm>
            <a:off x="5588373" y="3763653"/>
            <a:ext cx="6311153" cy="2902351"/>
          </a:xfrm>
          <a:prstGeom prst="rect">
            <a:avLst/>
          </a:prstGeom>
        </p:spPr>
      </p:pic>
    </p:spTree>
    <p:extLst>
      <p:ext uri="{BB962C8B-B14F-4D97-AF65-F5344CB8AC3E}">
        <p14:creationId xmlns:p14="http://schemas.microsoft.com/office/powerpoint/2010/main" val="1542859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global.oup.com/academic/covers/uk/pop-up/9780199899425">
            <a:extLst>
              <a:ext uri="{FF2B5EF4-FFF2-40B4-BE49-F238E27FC236}">
                <a16:creationId xmlns:a16="http://schemas.microsoft.com/office/drawing/2014/main" id="{5D3A3D06-A215-B64A-AE38-1DF5F6470E9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4034" y="632526"/>
            <a:ext cx="2094576" cy="318566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6" descr="https://wvupressonline.com/sites/default/files/szeman_petrocultures_des_cov_sm_rgb.jpg">
            <a:extLst>
              <a:ext uri="{FF2B5EF4-FFF2-40B4-BE49-F238E27FC236}">
                <a16:creationId xmlns:a16="http://schemas.microsoft.com/office/drawing/2014/main" id="{A1F58562-B450-924C-B5DF-AA4CF49548D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43631" y="633849"/>
            <a:ext cx="2062719" cy="318566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Oil Culture">
            <a:extLst>
              <a:ext uri="{FF2B5EF4-FFF2-40B4-BE49-F238E27FC236}">
                <a16:creationId xmlns:a16="http://schemas.microsoft.com/office/drawing/2014/main" id="{420A026C-FDBB-BF40-A452-A60B31140E9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77156" y="4328887"/>
            <a:ext cx="1315063" cy="187396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8" descr="https://muse.jhu.edu/issue/25807/image/front_cover.jpg">
            <a:extLst>
              <a:ext uri="{FF2B5EF4-FFF2-40B4-BE49-F238E27FC236}">
                <a16:creationId xmlns:a16="http://schemas.microsoft.com/office/drawing/2014/main" id="{BFDEF036-CC0B-9349-A167-70C70DAC57DC}"/>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32432" y="4350186"/>
            <a:ext cx="1485117" cy="1873965"/>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4">
            <a:extLst>
              <a:ext uri="{FF2B5EF4-FFF2-40B4-BE49-F238E27FC236}">
                <a16:creationId xmlns:a16="http://schemas.microsoft.com/office/drawing/2014/main" id="{0B522778-56CF-2646-9EA5-4A724EE97A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93698" y="635943"/>
            <a:ext cx="3716158" cy="5588208"/>
          </a:xfrm>
          <a:prstGeom prst="rect">
            <a:avLst/>
          </a:prstGeom>
        </p:spPr>
      </p:pic>
    </p:spTree>
    <p:extLst>
      <p:ext uri="{BB962C8B-B14F-4D97-AF65-F5344CB8AC3E}">
        <p14:creationId xmlns:p14="http://schemas.microsoft.com/office/powerpoint/2010/main" val="5514346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043" y="117693"/>
            <a:ext cx="6571783" cy="6555641"/>
          </a:xfrm>
          <a:prstGeom prst="rect">
            <a:avLst/>
          </a:prstGeom>
        </p:spPr>
        <p:txBody>
          <a:bodyPr wrap="square">
            <a:spAutoFit/>
          </a:bodyPr>
          <a:lstStyle/>
          <a:p>
            <a:r>
              <a:rPr lang="en-GB" sz="2000" dirty="0">
                <a:latin typeface="Century Gothic" panose="020B0502020202020204" pitchFamily="34" charset="0"/>
                <a:ea typeface="Calibri" charset="0"/>
                <a:cs typeface="Baskerville" charset="0"/>
              </a:rPr>
              <a:t>Offshore oil was discreet, geographically withdrawn from the main population </a:t>
            </a:r>
            <a:r>
              <a:rPr lang="en-GB" sz="2000" b="1" dirty="0">
                <a:latin typeface="Century Gothic" panose="020B0502020202020204" pitchFamily="34" charset="0"/>
                <a:ea typeface="Calibri" charset="0"/>
                <a:cs typeface="Baskerville" charset="0"/>
              </a:rPr>
              <a:t>centres…there was a non-critique of oil culture.</a:t>
            </a:r>
            <a:endParaRPr lang="en-GB" sz="2000" dirty="0">
              <a:latin typeface="Century Gothic" panose="020B0502020202020204" pitchFamily="34" charset="0"/>
              <a:ea typeface="Calibri" charset="0"/>
              <a:cs typeface="Baskerville" charset="0"/>
            </a:endParaRPr>
          </a:p>
          <a:p>
            <a:endParaRPr lang="en-GB" sz="2000" dirty="0">
              <a:latin typeface="Century Gothic" panose="020B0502020202020204" pitchFamily="34" charset="0"/>
              <a:ea typeface="Calibri" charset="0"/>
              <a:cs typeface="Baskerville" charset="0"/>
            </a:endParaRPr>
          </a:p>
          <a:p>
            <a:r>
              <a:rPr lang="en-GB" sz="2000" dirty="0">
                <a:latin typeface="Century Gothic" panose="020B0502020202020204" pitchFamily="34" charset="0"/>
                <a:ea typeface="Calibri" charset="0"/>
                <a:cs typeface="Baskerville" charset="0"/>
              </a:rPr>
              <a:t>Oil failed almost totally to surface in the imaginative literature of Anglo-Britain. </a:t>
            </a:r>
            <a:r>
              <a:rPr lang="en-GB" sz="2000" b="1" dirty="0">
                <a:latin typeface="Century Gothic" panose="020B0502020202020204" pitchFamily="34" charset="0"/>
                <a:ea typeface="Calibri" charset="0"/>
                <a:cs typeface="Baskerville" charset="0"/>
              </a:rPr>
              <a:t>Where was the novel or the poem of North sea oil? Or the play</a:t>
            </a:r>
            <a:r>
              <a:rPr lang="en-GB" sz="2000" dirty="0">
                <a:latin typeface="Century Gothic" panose="020B0502020202020204" pitchFamily="34" charset="0"/>
                <a:ea typeface="Calibri" charset="0"/>
                <a:cs typeface="Baskerville" charset="0"/>
              </a:rPr>
              <a:t>? </a:t>
            </a:r>
          </a:p>
          <a:p>
            <a:endParaRPr lang="en-GB" sz="2000" dirty="0">
              <a:latin typeface="Century Gothic" panose="020B0502020202020204" pitchFamily="34" charset="0"/>
              <a:ea typeface="Calibri" charset="0"/>
              <a:cs typeface="Baskerville" charset="0"/>
            </a:endParaRPr>
          </a:p>
          <a:p>
            <a:r>
              <a:rPr lang="en-GB" sz="2000" dirty="0">
                <a:latin typeface="Century Gothic" panose="020B0502020202020204" pitchFamily="34" charset="0"/>
                <a:ea typeface="Baskerville" charset="0"/>
                <a:cs typeface="Baskerville" charset="0"/>
              </a:rPr>
              <a:t>Some authors </a:t>
            </a:r>
            <a:r>
              <a:rPr lang="en-GB" sz="2000" i="1" dirty="0">
                <a:latin typeface="Century Gothic" panose="020B0502020202020204" pitchFamily="34" charset="0"/>
                <a:ea typeface="Baskerville" charset="0"/>
                <a:cs typeface="Baskerville" charset="0"/>
              </a:rPr>
              <a:t>were</a:t>
            </a:r>
            <a:r>
              <a:rPr lang="en-GB" sz="2000" dirty="0">
                <a:latin typeface="Century Gothic" panose="020B0502020202020204" pitchFamily="34" charset="0"/>
                <a:ea typeface="Baskerville" charset="0"/>
                <a:cs typeface="Baskerville" charset="0"/>
              </a:rPr>
              <a:t> vividly conscious of the implications of the oil, particularly for politics, and nearly all of them were </a:t>
            </a:r>
            <a:r>
              <a:rPr lang="en-GB" sz="2000" b="1" dirty="0">
                <a:latin typeface="Century Gothic" panose="020B0502020202020204" pitchFamily="34" charset="0"/>
                <a:ea typeface="Baskerville" charset="0"/>
                <a:cs typeface="Baskerville" charset="0"/>
              </a:rPr>
              <a:t>Scots…they realized that the oil had triggered a very complex transformation, at once local and international. It was worth treating experimentally</a:t>
            </a:r>
            <a:r>
              <a:rPr lang="en-GB" sz="2000" dirty="0">
                <a:latin typeface="Century Gothic" panose="020B0502020202020204" pitchFamily="34" charset="0"/>
                <a:ea typeface="Baskerville" charset="0"/>
                <a:cs typeface="Baskerville" charset="0"/>
              </a:rPr>
              <a:t>, using it as a means of focusing Scottish history. Thus while the thing itself was local, occurring in specific basins of activity, it was incorporated into the national repertoire of metaphors.</a:t>
            </a:r>
          </a:p>
          <a:p>
            <a:endParaRPr lang="en-GB" sz="2000" dirty="0">
              <a:latin typeface="Century Gothic" panose="020B0502020202020204" pitchFamily="34" charset="0"/>
              <a:ea typeface="Calibri" charset="0"/>
              <a:cs typeface="Baskerville" charset="0"/>
            </a:endParaRPr>
          </a:p>
          <a:p>
            <a:r>
              <a:rPr lang="en-GB" sz="2000" dirty="0">
                <a:latin typeface="Century Gothic" panose="020B0502020202020204" pitchFamily="34" charset="0"/>
                <a:ea typeface="Calibri" charset="0"/>
                <a:cs typeface="Baskerville" charset="0"/>
              </a:rPr>
              <a:t>Christopher </a:t>
            </a:r>
            <a:r>
              <a:rPr lang="en-GB" sz="2000" dirty="0" err="1">
                <a:latin typeface="Century Gothic" panose="020B0502020202020204" pitchFamily="34" charset="0"/>
                <a:ea typeface="Calibri" charset="0"/>
                <a:cs typeface="Baskerville" charset="0"/>
              </a:rPr>
              <a:t>Harvie</a:t>
            </a:r>
            <a:r>
              <a:rPr lang="en-GB" sz="2000" dirty="0">
                <a:latin typeface="Century Gothic" panose="020B0502020202020204" pitchFamily="34" charset="0"/>
                <a:ea typeface="Calibri" charset="0"/>
                <a:cs typeface="Baskerville" charset="0"/>
              </a:rPr>
              <a:t>, </a:t>
            </a:r>
            <a:r>
              <a:rPr lang="en-GB" sz="2000" i="1" dirty="0">
                <a:latin typeface="Century Gothic" panose="020B0502020202020204" pitchFamily="34" charset="0"/>
                <a:ea typeface="Calibri" charset="0"/>
                <a:cs typeface="Baskerville" charset="0"/>
              </a:rPr>
              <a:t>Fool’s Gold: A History of North Sea Oil </a:t>
            </a:r>
            <a:r>
              <a:rPr lang="en-GB" sz="2000" dirty="0">
                <a:latin typeface="Century Gothic" panose="020B0502020202020204" pitchFamily="34" charset="0"/>
                <a:ea typeface="Calibri" charset="0"/>
                <a:cs typeface="Baskerville" charset="0"/>
              </a:rPr>
              <a:t>(1994)</a:t>
            </a:r>
            <a:endParaRPr lang="en-US" sz="2000" dirty="0">
              <a:latin typeface="Century Gothic" panose="020B0502020202020204" pitchFamily="34" charset="0"/>
            </a:endParaRPr>
          </a:p>
        </p:txBody>
      </p:sp>
      <p:pic>
        <p:nvPicPr>
          <p:cNvPr id="3076" name="Picture 4" descr="Fool's Gold: The Story of North Sea Oil">
            <a:hlinkClick r:id="rId2"/>
            <a:extLst>
              <a:ext uri="{FF2B5EF4-FFF2-40B4-BE49-F238E27FC236}">
                <a16:creationId xmlns:a16="http://schemas.microsoft.com/office/drawing/2014/main" id="{41686342-FE83-524D-B4A9-3BAA3C0197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8896" y="413230"/>
            <a:ext cx="38989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7208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35400" y="0"/>
            <a:ext cx="4496450" cy="6858000"/>
          </a:xfrm>
          <a:prstGeom prst="rect">
            <a:avLst/>
          </a:prstGeom>
        </p:spPr>
      </p:pic>
    </p:spTree>
    <p:extLst>
      <p:ext uri="{BB962C8B-B14F-4D97-AF65-F5344CB8AC3E}">
        <p14:creationId xmlns:p14="http://schemas.microsoft.com/office/powerpoint/2010/main" val="506878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4257" y="727637"/>
            <a:ext cx="10515600" cy="1325563"/>
          </a:xfrm>
        </p:spPr>
        <p:txBody>
          <a:bodyPr>
            <a:normAutofit/>
          </a:bodyPr>
          <a:lstStyle/>
          <a:p>
            <a:br>
              <a:rPr lang="pt-BR" dirty="0"/>
            </a:br>
            <a:endParaRPr lang="en-US" dirty="0"/>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a:blip r:embed="rId2"/>
          <a:stretch>
            <a:fillRect/>
          </a:stretch>
        </p:blipFill>
        <p:spPr>
          <a:xfrm>
            <a:off x="-471575" y="298521"/>
            <a:ext cx="3684588" cy="3684588"/>
          </a:xfrm>
        </p:spPr>
      </p:pic>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a:p>
            <a:endParaRPr lang="en-US" dirty="0"/>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23984" y="2763128"/>
            <a:ext cx="2421673" cy="3632510"/>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53777" y="131363"/>
            <a:ext cx="4420033" cy="3297637"/>
          </a:xfrm>
          <a:prstGeom prst="rect">
            <a:avLst/>
          </a:prstGeom>
        </p:spPr>
      </p:pic>
      <p:pic>
        <p:nvPicPr>
          <p:cNvPr id="8194" name="Picture 2" descr="Media of The Cheviot, the Stag and the Black, Black Oil ">
            <a:extLst>
              <a:ext uri="{FF2B5EF4-FFF2-40B4-BE49-F238E27FC236}">
                <a16:creationId xmlns:a16="http://schemas.microsoft.com/office/drawing/2014/main" id="{FF5AAF82-8C94-C34A-BE6A-167BFCEA00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5216" y="3517338"/>
            <a:ext cx="20320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86740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2290" y="524106"/>
            <a:ext cx="3576754" cy="5778769"/>
          </a:xfrm>
          <a:prstGeom prst="rect">
            <a:avLst/>
          </a:prstGeom>
        </p:spPr>
      </p:pic>
      <p:pic>
        <p:nvPicPr>
          <p:cNvPr id="3" name="Picture 2"/>
          <p:cNvPicPr>
            <a:picLocks noChangeAspect="1"/>
          </p:cNvPicPr>
          <p:nvPr/>
        </p:nvPicPr>
        <p:blipFill>
          <a:blip r:embed="rId3"/>
          <a:stretch>
            <a:fillRect/>
          </a:stretch>
        </p:blipFill>
        <p:spPr>
          <a:xfrm>
            <a:off x="4409440" y="524106"/>
            <a:ext cx="3683470" cy="5663334"/>
          </a:xfrm>
          <a:prstGeom prst="rect">
            <a:avLst/>
          </a:prstGeom>
        </p:spPr>
      </p:pic>
      <p:pic>
        <p:nvPicPr>
          <p:cNvPr id="4" name="Picture 3"/>
          <p:cNvPicPr>
            <a:picLocks noChangeAspect="1"/>
          </p:cNvPicPr>
          <p:nvPr/>
        </p:nvPicPr>
        <p:blipFill>
          <a:blip r:embed="rId4"/>
          <a:stretch>
            <a:fillRect/>
          </a:stretch>
        </p:blipFill>
        <p:spPr>
          <a:xfrm>
            <a:off x="8443306" y="524106"/>
            <a:ext cx="3611880" cy="5863442"/>
          </a:xfrm>
          <a:prstGeom prst="rect">
            <a:avLst/>
          </a:prstGeom>
        </p:spPr>
      </p:pic>
    </p:spTree>
    <p:extLst>
      <p:ext uri="{BB962C8B-B14F-4D97-AF65-F5344CB8AC3E}">
        <p14:creationId xmlns:p14="http://schemas.microsoft.com/office/powerpoint/2010/main" val="20711795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77" y="19398"/>
            <a:ext cx="2348773" cy="3622296"/>
          </a:xfrm>
          <a:prstGeom prst="rect">
            <a:avLst/>
          </a:prstGeom>
        </p:spPr>
      </p:pic>
      <p:pic>
        <p:nvPicPr>
          <p:cNvPr id="3" name="Picture 2"/>
          <p:cNvPicPr>
            <a:picLocks noChangeAspect="1"/>
          </p:cNvPicPr>
          <p:nvPr/>
        </p:nvPicPr>
        <p:blipFill>
          <a:blip r:embed="rId3"/>
          <a:stretch>
            <a:fillRect/>
          </a:stretch>
        </p:blipFill>
        <p:spPr>
          <a:xfrm>
            <a:off x="3253925" y="19398"/>
            <a:ext cx="2293872" cy="3521975"/>
          </a:xfrm>
          <a:prstGeom prst="rect">
            <a:avLst/>
          </a:prstGeom>
        </p:spPr>
      </p:pic>
      <p:pic>
        <p:nvPicPr>
          <p:cNvPr id="4" name="Picture 3"/>
          <p:cNvPicPr>
            <a:picLocks noChangeAspect="1"/>
          </p:cNvPicPr>
          <p:nvPr/>
        </p:nvPicPr>
        <p:blipFill>
          <a:blip r:embed="rId4"/>
          <a:stretch>
            <a:fillRect/>
          </a:stretch>
        </p:blipFill>
        <p:spPr>
          <a:xfrm>
            <a:off x="6446772" y="0"/>
            <a:ext cx="2305201" cy="3520670"/>
          </a:xfrm>
          <a:prstGeom prst="rect">
            <a:avLst/>
          </a:prstGeom>
        </p:spPr>
      </p:pic>
      <p:pic>
        <p:nvPicPr>
          <p:cNvPr id="5" name="Picture 4"/>
          <p:cNvPicPr>
            <a:picLocks noChangeAspect="1"/>
          </p:cNvPicPr>
          <p:nvPr/>
        </p:nvPicPr>
        <p:blipFill>
          <a:blip r:embed="rId5"/>
          <a:stretch>
            <a:fillRect/>
          </a:stretch>
        </p:blipFill>
        <p:spPr>
          <a:xfrm>
            <a:off x="9336113" y="92401"/>
            <a:ext cx="2420008" cy="3335867"/>
          </a:xfrm>
          <a:prstGeom prst="rect">
            <a:avLst/>
          </a:prstGeom>
        </p:spPr>
      </p:pic>
      <p:pic>
        <p:nvPicPr>
          <p:cNvPr id="6" name="Picture 5"/>
          <p:cNvPicPr>
            <a:picLocks noChangeAspect="1"/>
          </p:cNvPicPr>
          <p:nvPr/>
        </p:nvPicPr>
        <p:blipFill>
          <a:blip r:embed="rId6"/>
          <a:stretch>
            <a:fillRect/>
          </a:stretch>
        </p:blipFill>
        <p:spPr>
          <a:xfrm>
            <a:off x="8117399" y="3641694"/>
            <a:ext cx="1991660" cy="3216306"/>
          </a:xfrm>
          <a:prstGeom prst="rect">
            <a:avLst/>
          </a:prstGeom>
        </p:spPr>
      </p:pic>
      <p:pic>
        <p:nvPicPr>
          <p:cNvPr id="7" name="Picture 6"/>
          <p:cNvPicPr>
            <a:picLocks noChangeAspect="1"/>
          </p:cNvPicPr>
          <p:nvPr/>
        </p:nvPicPr>
        <p:blipFill>
          <a:blip r:embed="rId7"/>
          <a:stretch>
            <a:fillRect/>
          </a:stretch>
        </p:blipFill>
        <p:spPr>
          <a:xfrm>
            <a:off x="1490133" y="3714894"/>
            <a:ext cx="2113052" cy="3188361"/>
          </a:xfrm>
          <a:prstGeom prst="rect">
            <a:avLst/>
          </a:prstGeom>
        </p:spPr>
      </p:pic>
      <p:pic>
        <p:nvPicPr>
          <p:cNvPr id="8" name="Picture 7"/>
          <p:cNvPicPr>
            <a:picLocks noChangeAspect="1"/>
          </p:cNvPicPr>
          <p:nvPr/>
        </p:nvPicPr>
        <p:blipFill>
          <a:blip r:embed="rId8"/>
          <a:stretch>
            <a:fillRect/>
          </a:stretch>
        </p:blipFill>
        <p:spPr>
          <a:xfrm>
            <a:off x="4577738" y="3580309"/>
            <a:ext cx="2077476" cy="3218051"/>
          </a:xfrm>
          <a:prstGeom prst="rect">
            <a:avLst/>
          </a:prstGeom>
        </p:spPr>
      </p:pic>
    </p:spTree>
    <p:extLst>
      <p:ext uri="{BB962C8B-B14F-4D97-AF65-F5344CB8AC3E}">
        <p14:creationId xmlns:p14="http://schemas.microsoft.com/office/powerpoint/2010/main" val="39260637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73480" y="21101"/>
            <a:ext cx="9540240" cy="6604781"/>
          </a:xfrm>
          <a:prstGeom prst="rect">
            <a:avLst/>
          </a:prstGeom>
        </p:spPr>
      </p:pic>
    </p:spTree>
    <p:extLst>
      <p:ext uri="{BB962C8B-B14F-4D97-AF65-F5344CB8AC3E}">
        <p14:creationId xmlns:p14="http://schemas.microsoft.com/office/powerpoint/2010/main" val="76694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106" y="401754"/>
            <a:ext cx="6650340" cy="5355312"/>
          </a:xfrm>
          <a:prstGeom prst="rect">
            <a:avLst/>
          </a:prstGeom>
          <a:noFill/>
        </p:spPr>
        <p:txBody>
          <a:bodyPr wrap="square" rtlCol="0">
            <a:spAutoFit/>
          </a:bodyPr>
          <a:lstStyle/>
          <a:p>
            <a:r>
              <a:rPr lang="en-US" b="1" dirty="0">
                <a:latin typeface="Century Gothic" panose="020B0502020202020204" pitchFamily="34" charset="0"/>
                <a:cs typeface="Big Caslon"/>
              </a:rPr>
              <a:t>“</a:t>
            </a:r>
            <a:r>
              <a:rPr lang="en-US" b="1" dirty="0" err="1">
                <a:latin typeface="Century Gothic" panose="020B0502020202020204" pitchFamily="34" charset="0"/>
                <a:cs typeface="Big Caslon"/>
              </a:rPr>
              <a:t>Petro</a:t>
            </a:r>
            <a:r>
              <a:rPr lang="en-US" b="1" dirty="0">
                <a:latin typeface="Century Gothic" panose="020B0502020202020204" pitchFamily="34" charset="0"/>
                <a:cs typeface="Big Caslon"/>
              </a:rPr>
              <a:t>-Theatre” – Some examples</a:t>
            </a:r>
          </a:p>
          <a:p>
            <a:r>
              <a:rPr lang="en-US" dirty="0">
                <a:latin typeface="Century Gothic" panose="020B0502020202020204" pitchFamily="34" charset="0"/>
                <a:cs typeface="Big Caslon"/>
              </a:rPr>
              <a:t> </a:t>
            </a:r>
          </a:p>
          <a:p>
            <a:r>
              <a:rPr lang="en-US" dirty="0">
                <a:latin typeface="Century Gothic" panose="020B0502020202020204" pitchFamily="34" charset="0"/>
                <a:cs typeface="Big Caslon"/>
              </a:rPr>
              <a:t>Leo </a:t>
            </a:r>
            <a:r>
              <a:rPr lang="en-US" dirty="0" err="1">
                <a:latin typeface="Century Gothic" panose="020B0502020202020204" pitchFamily="34" charset="0"/>
                <a:cs typeface="Big Caslon"/>
              </a:rPr>
              <a:t>Lania</a:t>
            </a:r>
            <a:r>
              <a:rPr lang="en-US" dirty="0">
                <a:latin typeface="Century Gothic" panose="020B0502020202020204" pitchFamily="34" charset="0"/>
                <a:cs typeface="Big Caslon"/>
              </a:rPr>
              <a:t>, </a:t>
            </a:r>
            <a:r>
              <a:rPr lang="en-US" i="1" dirty="0" err="1">
                <a:latin typeface="Century Gothic" panose="020B0502020202020204" pitchFamily="34" charset="0"/>
                <a:cs typeface="Big Caslon"/>
              </a:rPr>
              <a:t>Konjunktur</a:t>
            </a:r>
            <a:r>
              <a:rPr lang="en-US" i="1" dirty="0">
                <a:latin typeface="Century Gothic" panose="020B0502020202020204" pitchFamily="34" charset="0"/>
                <a:cs typeface="Big Caslon"/>
              </a:rPr>
              <a:t> </a:t>
            </a:r>
            <a:r>
              <a:rPr lang="en-US" dirty="0">
                <a:latin typeface="Century Gothic" panose="020B0502020202020204" pitchFamily="34" charset="0"/>
                <a:cs typeface="Big Caslon"/>
              </a:rPr>
              <a:t>(Germany, 1928) </a:t>
            </a:r>
          </a:p>
          <a:p>
            <a:r>
              <a:rPr lang="en-US" dirty="0">
                <a:latin typeface="Century Gothic" panose="020B0502020202020204" pitchFamily="34" charset="0"/>
                <a:cs typeface="Big Caslon"/>
              </a:rPr>
              <a:t>Lion Feuchtwanger, </a:t>
            </a:r>
            <a:r>
              <a:rPr lang="en-US" i="1" dirty="0">
                <a:latin typeface="Century Gothic" panose="020B0502020202020204" pitchFamily="34" charset="0"/>
                <a:cs typeface="Big Caslon"/>
              </a:rPr>
              <a:t>Die </a:t>
            </a:r>
            <a:r>
              <a:rPr lang="en-US" i="1" dirty="0" err="1">
                <a:latin typeface="Century Gothic" panose="020B0502020202020204" pitchFamily="34" charset="0"/>
                <a:cs typeface="Big Caslon"/>
              </a:rPr>
              <a:t>Petroleuminseln</a:t>
            </a:r>
            <a:r>
              <a:rPr lang="en-US" dirty="0">
                <a:latin typeface="Century Gothic" panose="020B0502020202020204" pitchFamily="34" charset="0"/>
                <a:cs typeface="Big Caslon"/>
              </a:rPr>
              <a:t> (1928)</a:t>
            </a:r>
          </a:p>
          <a:p>
            <a:r>
              <a:rPr lang="en-US" dirty="0">
                <a:latin typeface="Century Gothic" panose="020B0502020202020204" pitchFamily="34" charset="0"/>
                <a:cs typeface="Big Caslon"/>
              </a:rPr>
              <a:t>Georg Kaiser, </a:t>
            </a:r>
            <a:r>
              <a:rPr lang="en-US" i="1" dirty="0">
                <a:latin typeface="Century Gothic" panose="020B0502020202020204" pitchFamily="34" charset="0"/>
                <a:cs typeface="Big Caslon"/>
              </a:rPr>
              <a:t>The Coral</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Gas I</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Gas II </a:t>
            </a:r>
            <a:r>
              <a:rPr lang="en-US" dirty="0">
                <a:latin typeface="Century Gothic" panose="020B0502020202020204" pitchFamily="34" charset="0"/>
                <a:cs typeface="Big Caslon"/>
              </a:rPr>
              <a:t>(1917-20)</a:t>
            </a:r>
          </a:p>
          <a:p>
            <a:r>
              <a:rPr lang="en-US" dirty="0">
                <a:latin typeface="Century Gothic" panose="020B0502020202020204" pitchFamily="34" charset="0"/>
                <a:cs typeface="Big Caslon"/>
              </a:rPr>
              <a:t>John McGrath, </a:t>
            </a:r>
            <a:r>
              <a:rPr lang="en-US" i="1" dirty="0">
                <a:latin typeface="Century Gothic" panose="020B0502020202020204" pitchFamily="34" charset="0"/>
                <a:cs typeface="Big Caslon"/>
              </a:rPr>
              <a:t>The Cheviot, The Stag and the Black, Black Oil</a:t>
            </a:r>
            <a:r>
              <a:rPr lang="en-US" dirty="0">
                <a:latin typeface="Century Gothic" panose="020B0502020202020204" pitchFamily="34" charset="0"/>
                <a:cs typeface="Big Caslon"/>
              </a:rPr>
              <a:t> (1973)</a:t>
            </a:r>
          </a:p>
          <a:p>
            <a:r>
              <a:rPr lang="en-US" dirty="0">
                <a:latin typeface="Century Gothic" panose="020B0502020202020204" pitchFamily="34" charset="0"/>
                <a:cs typeface="Big Caslon"/>
              </a:rPr>
              <a:t>                       -  </a:t>
            </a:r>
            <a:r>
              <a:rPr lang="en-US" i="1" dirty="0">
                <a:latin typeface="Century Gothic" panose="020B0502020202020204" pitchFamily="34" charset="0"/>
                <a:cs typeface="Big Caslon"/>
              </a:rPr>
              <a:t>Boom </a:t>
            </a:r>
            <a:r>
              <a:rPr lang="en-US" dirty="0">
                <a:latin typeface="Century Gothic" panose="020B0502020202020204" pitchFamily="34" charset="0"/>
                <a:cs typeface="Big Caslon"/>
              </a:rPr>
              <a:t>(1975)</a:t>
            </a:r>
          </a:p>
          <a:p>
            <a:r>
              <a:rPr lang="en-US" dirty="0">
                <a:latin typeface="Century Gothic" panose="020B0502020202020204" pitchFamily="34" charset="0"/>
                <a:cs typeface="Big Caslon"/>
              </a:rPr>
              <a:t>Ken </a:t>
            </a:r>
            <a:r>
              <a:rPr lang="en-US" dirty="0" err="1">
                <a:latin typeface="Century Gothic" panose="020B0502020202020204" pitchFamily="34" charset="0"/>
                <a:cs typeface="Big Caslon"/>
              </a:rPr>
              <a:t>Saro-Wiwa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Four Farcical Plays </a:t>
            </a:r>
            <a:r>
              <a:rPr lang="en-US" dirty="0">
                <a:latin typeface="Century Gothic" panose="020B0502020202020204" pitchFamily="34" charset="0"/>
                <a:cs typeface="Big Caslon"/>
              </a:rPr>
              <a:t>(1989)</a:t>
            </a:r>
          </a:p>
          <a:p>
            <a:r>
              <a:rPr lang="en-US" dirty="0">
                <a:latin typeface="Century Gothic" panose="020B0502020202020204" pitchFamily="34" charset="0"/>
                <a:cs typeface="Big Caslon"/>
              </a:rPr>
              <a:t>Ahmed </a:t>
            </a:r>
            <a:r>
              <a:rPr lang="en-US" dirty="0" err="1">
                <a:latin typeface="Century Gothic" panose="020B0502020202020204" pitchFamily="34" charset="0"/>
                <a:cs typeface="Big Caslon"/>
              </a:rPr>
              <a:t>Yerima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Hard Ground </a:t>
            </a:r>
            <a:r>
              <a:rPr lang="en-US" dirty="0">
                <a:latin typeface="Century Gothic" panose="020B0502020202020204" pitchFamily="34" charset="0"/>
                <a:cs typeface="Big Caslon"/>
              </a:rPr>
              <a:t>(2005)</a:t>
            </a:r>
          </a:p>
          <a:p>
            <a:r>
              <a:rPr lang="en-US" dirty="0" err="1">
                <a:latin typeface="Century Gothic" panose="020B0502020202020204" pitchFamily="34" charset="0"/>
                <a:cs typeface="Big Caslon"/>
              </a:rPr>
              <a:t>Akpos</a:t>
            </a:r>
            <a:r>
              <a:rPr lang="en-US" dirty="0">
                <a:latin typeface="Century Gothic" panose="020B0502020202020204" pitchFamily="34" charset="0"/>
                <a:cs typeface="Big Caslon"/>
              </a:rPr>
              <a:t> </a:t>
            </a:r>
            <a:r>
              <a:rPr lang="en-US" dirty="0" err="1">
                <a:latin typeface="Century Gothic" panose="020B0502020202020204" pitchFamily="34" charset="0"/>
                <a:cs typeface="Big Caslon"/>
              </a:rPr>
              <a:t>Adesi</a:t>
            </a:r>
            <a:r>
              <a:rPr lang="en-US" dirty="0">
                <a:latin typeface="Century Gothic" panose="020B0502020202020204" pitchFamily="34" charset="0"/>
                <a:cs typeface="Big Caslon"/>
              </a:rPr>
              <a:t>, </a:t>
            </a:r>
            <a:r>
              <a:rPr lang="en-US" i="1" dirty="0" err="1">
                <a:latin typeface="Century Gothic" panose="020B0502020202020204" pitchFamily="34" charset="0"/>
                <a:cs typeface="Big Caslon"/>
              </a:rPr>
              <a:t>Agadagba</a:t>
            </a:r>
            <a:r>
              <a:rPr lang="en-US" i="1" dirty="0">
                <a:latin typeface="Century Gothic" panose="020B0502020202020204" pitchFamily="34" charset="0"/>
                <a:cs typeface="Big Caslon"/>
              </a:rPr>
              <a:t> Warriors and Other Plays </a:t>
            </a:r>
            <a:r>
              <a:rPr lang="en-US" dirty="0">
                <a:latin typeface="Century Gothic" panose="020B0502020202020204" pitchFamily="34" charset="0"/>
                <a:cs typeface="Big Caslon"/>
              </a:rPr>
              <a:t>(2008)</a:t>
            </a:r>
          </a:p>
          <a:p>
            <a:r>
              <a:rPr lang="en-US" dirty="0">
                <a:latin typeface="Century Gothic" panose="020B0502020202020204" pitchFamily="34" charset="0"/>
                <a:cs typeface="Big Caslon"/>
              </a:rPr>
              <a:t>Sam </a:t>
            </a:r>
            <a:r>
              <a:rPr lang="en-US" dirty="0" err="1">
                <a:latin typeface="Century Gothic" panose="020B0502020202020204" pitchFamily="34" charset="0"/>
                <a:cs typeface="Big Caslon"/>
              </a:rPr>
              <a:t>Ukala</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Harvest of Ghosts </a:t>
            </a:r>
            <a:r>
              <a:rPr lang="en-US" dirty="0">
                <a:latin typeface="Century Gothic" panose="020B0502020202020204" pitchFamily="34" charset="0"/>
                <a:cs typeface="Big Caslon"/>
              </a:rPr>
              <a:t>(1999)</a:t>
            </a:r>
          </a:p>
          <a:p>
            <a:r>
              <a:rPr lang="en-US" dirty="0">
                <a:latin typeface="Century Gothic" panose="020B0502020202020204" pitchFamily="34" charset="0"/>
                <a:cs typeface="Big Caslon"/>
              </a:rPr>
              <a:t>JP Clark, </a:t>
            </a:r>
            <a:r>
              <a:rPr lang="en-US" i="1" dirty="0">
                <a:latin typeface="Century Gothic" panose="020B0502020202020204" pitchFamily="34" charset="0"/>
                <a:cs typeface="Big Caslon"/>
              </a:rPr>
              <a:t>All For Oil </a:t>
            </a:r>
            <a:r>
              <a:rPr lang="en-US" dirty="0">
                <a:latin typeface="Century Gothic" panose="020B0502020202020204" pitchFamily="34" charset="0"/>
                <a:cs typeface="Big Caslon"/>
              </a:rPr>
              <a:t>(2000)</a:t>
            </a:r>
          </a:p>
          <a:p>
            <a:r>
              <a:rPr lang="en-US" dirty="0">
                <a:latin typeface="Century Gothic" panose="020B0502020202020204" pitchFamily="34" charset="0"/>
                <a:cs typeface="Big Caslon"/>
              </a:rPr>
              <a:t>             - </a:t>
            </a:r>
            <a:r>
              <a:rPr lang="en-US" i="1" dirty="0">
                <a:latin typeface="Century Gothic" panose="020B0502020202020204" pitchFamily="34" charset="0"/>
                <a:cs typeface="Big Caslon"/>
              </a:rPr>
              <a:t>The Wives Revolt</a:t>
            </a:r>
            <a:r>
              <a:rPr lang="en-US" dirty="0">
                <a:latin typeface="Century Gothic" panose="020B0502020202020204" pitchFamily="34" charset="0"/>
                <a:cs typeface="Big Caslon"/>
              </a:rPr>
              <a:t> (1991)</a:t>
            </a:r>
          </a:p>
          <a:p>
            <a:r>
              <a:rPr lang="en-US" dirty="0">
                <a:latin typeface="Century Gothic" panose="020B0502020202020204" pitchFamily="34" charset="0"/>
                <a:cs typeface="Big Caslon"/>
              </a:rPr>
              <a:t>Duncan McLean, </a:t>
            </a:r>
            <a:r>
              <a:rPr lang="en-US" i="1" dirty="0">
                <a:latin typeface="Century Gothic" panose="020B0502020202020204" pitchFamily="34" charset="0"/>
                <a:cs typeface="Big Caslon"/>
              </a:rPr>
              <a:t>Julie </a:t>
            </a:r>
            <a:r>
              <a:rPr lang="en-US" i="1" dirty="0" err="1">
                <a:latin typeface="Century Gothic" panose="020B0502020202020204" pitchFamily="34" charset="0"/>
                <a:cs typeface="Big Caslon"/>
              </a:rPr>
              <a:t>Allardyce</a:t>
            </a:r>
            <a:r>
              <a:rPr lang="en-US" dirty="0">
                <a:latin typeface="Century Gothic" panose="020B0502020202020204" pitchFamily="34" charset="0"/>
                <a:cs typeface="Big Caslon"/>
              </a:rPr>
              <a:t> (1999)</a:t>
            </a:r>
          </a:p>
          <a:p>
            <a:r>
              <a:rPr lang="en-US" dirty="0">
                <a:latin typeface="Century Gothic" panose="020B0502020202020204" pitchFamily="34" charset="0"/>
                <a:cs typeface="Big Caslon"/>
              </a:rPr>
              <a:t>Lucy </a:t>
            </a:r>
            <a:r>
              <a:rPr lang="en-US" dirty="0" err="1">
                <a:latin typeface="Century Gothic" panose="020B0502020202020204" pitchFamily="34" charset="0"/>
                <a:cs typeface="Big Caslon"/>
              </a:rPr>
              <a:t>Prebble</a:t>
            </a:r>
            <a:r>
              <a:rPr lang="en-US" dirty="0">
                <a:latin typeface="Century Gothic" panose="020B0502020202020204" pitchFamily="34" charset="0"/>
                <a:cs typeface="Big Caslon"/>
              </a:rPr>
              <a:t>, </a:t>
            </a:r>
            <a:r>
              <a:rPr lang="en-US" i="1" dirty="0">
                <a:latin typeface="Century Gothic" panose="020B0502020202020204" pitchFamily="34" charset="0"/>
                <a:cs typeface="Big Caslon"/>
              </a:rPr>
              <a:t>Enron</a:t>
            </a:r>
            <a:r>
              <a:rPr lang="en-US" dirty="0">
                <a:latin typeface="Century Gothic" panose="020B0502020202020204" pitchFamily="34" charset="0"/>
                <a:cs typeface="Big Caslon"/>
              </a:rPr>
              <a:t> (2009)</a:t>
            </a:r>
          </a:p>
          <a:p>
            <a:r>
              <a:rPr lang="en-US" dirty="0" err="1">
                <a:latin typeface="Century Gothic" panose="020B0502020202020204" pitchFamily="34" charset="0"/>
                <a:cs typeface="Big Caslon"/>
              </a:rPr>
              <a:t>Donal</a:t>
            </a:r>
            <a:r>
              <a:rPr lang="en-US" dirty="0">
                <a:latin typeface="Century Gothic" panose="020B0502020202020204" pitchFamily="34" charset="0"/>
                <a:cs typeface="Big Caslon"/>
              </a:rPr>
              <a:t> O’Kelly, </a:t>
            </a:r>
            <a:r>
              <a:rPr lang="en-US" i="1" dirty="0">
                <a:latin typeface="Century Gothic" panose="020B0502020202020204" pitchFamily="34" charset="0"/>
                <a:cs typeface="Big Caslon"/>
              </a:rPr>
              <a:t>Little Thing, Big Thing  (2014)</a:t>
            </a:r>
          </a:p>
          <a:p>
            <a:r>
              <a:rPr lang="en-US" dirty="0">
                <a:latin typeface="Century Gothic" panose="020B0502020202020204" pitchFamily="34" charset="0"/>
                <a:cs typeface="Big Caslon"/>
              </a:rPr>
              <a:t>Ella Hickson, </a:t>
            </a:r>
            <a:r>
              <a:rPr lang="en-US" i="1" dirty="0">
                <a:latin typeface="Century Gothic" panose="020B0502020202020204" pitchFamily="34" charset="0"/>
                <a:cs typeface="Big Caslon"/>
              </a:rPr>
              <a:t>Oil </a:t>
            </a:r>
            <a:r>
              <a:rPr lang="en-US" dirty="0">
                <a:latin typeface="Century Gothic" panose="020B0502020202020204" pitchFamily="34" charset="0"/>
                <a:cs typeface="Big Caslon"/>
              </a:rPr>
              <a:t>(2016)</a:t>
            </a:r>
          </a:p>
          <a:p>
            <a:r>
              <a:rPr lang="en-US" dirty="0">
                <a:latin typeface="Century Gothic" panose="020B0502020202020204" pitchFamily="34" charset="0"/>
                <a:cs typeface="Big Caslon"/>
              </a:rPr>
              <a:t>Clare Duffy, </a:t>
            </a:r>
            <a:r>
              <a:rPr lang="en-US" i="1" dirty="0">
                <a:latin typeface="Century Gothic" panose="020B0502020202020204" pitchFamily="34" charset="0"/>
                <a:cs typeface="Big Caslon"/>
              </a:rPr>
              <a:t>Arctic Oil</a:t>
            </a:r>
            <a:r>
              <a:rPr lang="en-US" dirty="0">
                <a:latin typeface="Century Gothic" panose="020B0502020202020204" pitchFamily="34" charset="0"/>
                <a:cs typeface="Big Caslon"/>
              </a:rPr>
              <a:t> (2018)</a:t>
            </a:r>
          </a:p>
        </p:txBody>
      </p:sp>
      <p:pic>
        <p:nvPicPr>
          <p:cNvPr id="4098" name="Picture 2" descr="Image result for art not oil royal shakespeare company">
            <a:hlinkClick r:id="rId2"/>
            <a:extLst>
              <a:ext uri="{FF2B5EF4-FFF2-40B4-BE49-F238E27FC236}">
                <a16:creationId xmlns:a16="http://schemas.microsoft.com/office/drawing/2014/main" id="{1F519D9E-2529-CC4F-BC84-267F8192D7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4709" y="2691148"/>
            <a:ext cx="4325816" cy="28550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56BF5E-A10D-794A-A2B4-838B2D71CF86}"/>
              </a:ext>
            </a:extLst>
          </p:cNvPr>
          <p:cNvSpPr txBox="1"/>
          <p:nvPr/>
        </p:nvSpPr>
        <p:spPr>
          <a:xfrm>
            <a:off x="5879651" y="401754"/>
            <a:ext cx="5716630" cy="369332"/>
          </a:xfrm>
          <a:prstGeom prst="rect">
            <a:avLst/>
          </a:prstGeom>
          <a:noFill/>
        </p:spPr>
        <p:txBody>
          <a:bodyPr wrap="none" rtlCol="0">
            <a:spAutoFit/>
          </a:bodyPr>
          <a:lstStyle/>
          <a:p>
            <a:r>
              <a:rPr lang="en-US" dirty="0">
                <a:latin typeface="Century Gothic" panose="020B0502020202020204" pitchFamily="34" charset="0"/>
              </a:rPr>
              <a:t>“Petroleum resists the five-act form” Bertolt Brecht</a:t>
            </a:r>
          </a:p>
        </p:txBody>
      </p:sp>
    </p:spTree>
    <p:extLst>
      <p:ext uri="{BB962C8B-B14F-4D97-AF65-F5344CB8AC3E}">
        <p14:creationId xmlns:p14="http://schemas.microsoft.com/office/powerpoint/2010/main" val="19508117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9352" y="85429"/>
            <a:ext cx="5412827" cy="6772571"/>
          </a:xfrm>
          <a:prstGeom prst="rect">
            <a:avLst/>
          </a:prstGeom>
        </p:spPr>
      </p:pic>
      <p:sp>
        <p:nvSpPr>
          <p:cNvPr id="3" name="Title 2"/>
          <p:cNvSpPr>
            <a:spLocks noGrp="1"/>
          </p:cNvSpPr>
          <p:nvPr>
            <p:ph type="title"/>
          </p:nvPr>
        </p:nvSpPr>
        <p:spPr/>
        <p:txBody>
          <a:bodyPr/>
          <a:lstStyle/>
          <a:p>
            <a:r>
              <a:rPr lang="en-US" dirty="0">
                <a:latin typeface="Century Gothic" panose="020B0502020202020204" pitchFamily="34" charset="0"/>
                <a:ea typeface="Baskerville" charset="0"/>
                <a:cs typeface="Baskerville" charset="0"/>
              </a:rPr>
              <a:t>Ernst </a:t>
            </a:r>
            <a:r>
              <a:rPr lang="en-US" dirty="0" err="1">
                <a:latin typeface="Century Gothic" panose="020B0502020202020204" pitchFamily="34" charset="0"/>
                <a:ea typeface="Baskerville" charset="0"/>
                <a:cs typeface="Baskerville" charset="0"/>
              </a:rPr>
              <a:t>Logar</a:t>
            </a:r>
            <a:endParaRPr lang="en-US" dirty="0">
              <a:latin typeface="Century Gothic" panose="020B0502020202020204" pitchFamily="34" charset="0"/>
              <a:ea typeface="Baskerville" charset="0"/>
              <a:cs typeface="Baskerville" charset="0"/>
            </a:endParaRPr>
          </a:p>
        </p:txBody>
      </p:sp>
      <p:sp>
        <p:nvSpPr>
          <p:cNvPr id="4" name="Picture Placeholder 3"/>
          <p:cNvSpPr>
            <a:spLocks noGrp="1"/>
          </p:cNvSpPr>
          <p:nvPr>
            <p:ph type="pic" idx="1"/>
          </p:nvPr>
        </p:nvSpPr>
        <p:spPr/>
      </p:sp>
      <p:sp>
        <p:nvSpPr>
          <p:cNvPr id="5" name="Text Placeholder 4"/>
          <p:cNvSpPr>
            <a:spLocks noGrp="1"/>
          </p:cNvSpPr>
          <p:nvPr>
            <p:ph type="body" sz="half" idx="2"/>
          </p:nvPr>
        </p:nvSpPr>
        <p:spPr/>
        <p:txBody>
          <a:bodyPr>
            <a:normAutofit/>
          </a:bodyPr>
          <a:lstStyle/>
          <a:p>
            <a:r>
              <a:rPr lang="en-US" sz="2400" dirty="0">
                <a:latin typeface="Century Gothic" panose="020B0502020202020204" pitchFamily="34" charset="0"/>
                <a:ea typeface="Baskerville" charset="0"/>
                <a:cs typeface="Baskerville" charset="0"/>
              </a:rPr>
              <a:t>“</a:t>
            </a:r>
            <a:r>
              <a:rPr lang="en-US" sz="2400" dirty="0" err="1">
                <a:latin typeface="Century Gothic" panose="020B0502020202020204" pitchFamily="34" charset="0"/>
                <a:ea typeface="Baskerville" charset="0"/>
                <a:cs typeface="Baskerville" charset="0"/>
              </a:rPr>
              <a:t>Tillydrone</a:t>
            </a:r>
            <a:r>
              <a:rPr lang="en-US" sz="2400" dirty="0">
                <a:latin typeface="Century Gothic" panose="020B0502020202020204" pitchFamily="34" charset="0"/>
                <a:ea typeface="Baskerville" charset="0"/>
                <a:cs typeface="Baskerville" charset="0"/>
              </a:rPr>
              <a:t>”</a:t>
            </a:r>
          </a:p>
          <a:p>
            <a:endParaRPr lang="en-US" sz="2400" dirty="0">
              <a:latin typeface="Century Gothic" panose="020B0502020202020204" pitchFamily="34" charset="0"/>
              <a:ea typeface="Baskerville" charset="0"/>
              <a:cs typeface="Baskerville" charset="0"/>
            </a:endParaRPr>
          </a:p>
          <a:p>
            <a:r>
              <a:rPr lang="en-US" sz="2400" dirty="0">
                <a:latin typeface="Century Gothic" panose="020B0502020202020204" pitchFamily="34" charset="0"/>
                <a:ea typeface="Baskerville" charset="0"/>
                <a:cs typeface="Baskerville" charset="0"/>
              </a:rPr>
              <a:t>From </a:t>
            </a:r>
            <a:r>
              <a:rPr lang="en-US" sz="2400" i="1" dirty="0">
                <a:latin typeface="Century Gothic" panose="020B0502020202020204" pitchFamily="34" charset="0"/>
                <a:ea typeface="Baskerville" charset="0"/>
                <a:cs typeface="Baskerville" charset="0"/>
              </a:rPr>
              <a:t>Invisible Oil</a:t>
            </a:r>
            <a:endParaRPr lang="en-US" sz="2400" dirty="0">
              <a:latin typeface="Century Gothic" panose="020B0502020202020204" pitchFamily="34" charset="0"/>
              <a:ea typeface="Baskerville" charset="0"/>
              <a:cs typeface="Baskerville" charset="0"/>
            </a:endParaRPr>
          </a:p>
        </p:txBody>
      </p:sp>
    </p:spTree>
    <p:extLst>
      <p:ext uri="{BB962C8B-B14F-4D97-AF65-F5344CB8AC3E}">
        <p14:creationId xmlns:p14="http://schemas.microsoft.com/office/powerpoint/2010/main" val="65891951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8595" y="98972"/>
            <a:ext cx="5023349" cy="6480504"/>
          </a:xfrm>
          <a:prstGeom prst="rect">
            <a:avLst/>
          </a:prstGeom>
        </p:spPr>
      </p:pic>
      <p:sp>
        <p:nvSpPr>
          <p:cNvPr id="3" name="Title 2"/>
          <p:cNvSpPr>
            <a:spLocks noGrp="1"/>
          </p:cNvSpPr>
          <p:nvPr>
            <p:ph type="title"/>
          </p:nvPr>
        </p:nvSpPr>
        <p:spPr/>
        <p:txBody>
          <a:bodyPr/>
          <a:lstStyle/>
          <a:p>
            <a:r>
              <a:rPr lang="en-US" dirty="0">
                <a:latin typeface="Century Gothic" panose="020B0502020202020204" pitchFamily="34" charset="0"/>
                <a:ea typeface="Baskerville" charset="0"/>
                <a:cs typeface="Baskerville" charset="0"/>
              </a:rPr>
              <a:t>Ernst </a:t>
            </a:r>
            <a:r>
              <a:rPr lang="en-US" dirty="0" err="1">
                <a:latin typeface="Century Gothic" panose="020B0502020202020204" pitchFamily="34" charset="0"/>
                <a:ea typeface="Baskerville" charset="0"/>
                <a:cs typeface="Baskerville" charset="0"/>
              </a:rPr>
              <a:t>Logar</a:t>
            </a:r>
            <a:endParaRPr lang="en-US" dirty="0">
              <a:latin typeface="Century Gothic" panose="020B0502020202020204" pitchFamily="34" charset="0"/>
            </a:endParaRPr>
          </a:p>
        </p:txBody>
      </p:sp>
      <p:sp>
        <p:nvSpPr>
          <p:cNvPr id="4" name="Content Placeholder 3"/>
          <p:cNvSpPr>
            <a:spLocks noGrp="1"/>
          </p:cNvSpPr>
          <p:nvPr>
            <p:ph idx="1"/>
          </p:nvPr>
        </p:nvSpPr>
        <p:spPr/>
        <p:txBody>
          <a:bodyPr/>
          <a:lstStyle/>
          <a:p>
            <a:endParaRPr lang="en-US"/>
          </a:p>
        </p:txBody>
      </p:sp>
      <p:sp>
        <p:nvSpPr>
          <p:cNvPr id="5" name="Text Placeholder 4"/>
          <p:cNvSpPr>
            <a:spLocks noGrp="1"/>
          </p:cNvSpPr>
          <p:nvPr>
            <p:ph type="body" sz="half" idx="2"/>
          </p:nvPr>
        </p:nvSpPr>
        <p:spPr/>
        <p:txBody>
          <a:bodyPr>
            <a:normAutofit/>
          </a:bodyPr>
          <a:lstStyle/>
          <a:p>
            <a:r>
              <a:rPr lang="en-US" sz="2400" dirty="0">
                <a:latin typeface="Century Gothic" panose="020B0502020202020204" pitchFamily="34" charset="0"/>
                <a:ea typeface="Baskerville" charset="0"/>
                <a:cs typeface="Baskerville" charset="0"/>
              </a:rPr>
              <a:t>“Torrie”</a:t>
            </a:r>
          </a:p>
          <a:p>
            <a:endParaRPr lang="en-US" sz="2400" dirty="0">
              <a:latin typeface="Century Gothic" panose="020B0502020202020204" pitchFamily="34" charset="0"/>
              <a:ea typeface="Baskerville" charset="0"/>
              <a:cs typeface="Baskerville" charset="0"/>
            </a:endParaRPr>
          </a:p>
          <a:p>
            <a:r>
              <a:rPr lang="en-US" sz="2400" dirty="0">
                <a:latin typeface="Century Gothic" panose="020B0502020202020204" pitchFamily="34" charset="0"/>
                <a:ea typeface="Baskerville" charset="0"/>
                <a:cs typeface="Baskerville" charset="0"/>
              </a:rPr>
              <a:t>From </a:t>
            </a:r>
            <a:r>
              <a:rPr lang="en-US" sz="2400" i="1" dirty="0">
                <a:latin typeface="Century Gothic" panose="020B0502020202020204" pitchFamily="34" charset="0"/>
                <a:ea typeface="Baskerville" charset="0"/>
                <a:cs typeface="Baskerville" charset="0"/>
              </a:rPr>
              <a:t>Invisible Oil</a:t>
            </a:r>
            <a:endParaRPr lang="en-US" sz="2400" dirty="0">
              <a:latin typeface="Century Gothic" panose="020B0502020202020204" pitchFamily="34" charset="0"/>
              <a:ea typeface="Baskerville" charset="0"/>
              <a:cs typeface="Baskerville" charset="0"/>
            </a:endParaRPr>
          </a:p>
          <a:p>
            <a:endParaRPr lang="en-US" dirty="0"/>
          </a:p>
        </p:txBody>
      </p:sp>
    </p:spTree>
    <p:extLst>
      <p:ext uri="{BB962C8B-B14F-4D97-AF65-F5344CB8AC3E}">
        <p14:creationId xmlns:p14="http://schemas.microsoft.com/office/powerpoint/2010/main" val="20346214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75564D-75FB-7043-A4A1-1C36BE2B6612}"/>
              </a:ext>
            </a:extLst>
          </p:cNvPr>
          <p:cNvSpPr/>
          <p:nvPr/>
        </p:nvSpPr>
        <p:spPr>
          <a:xfrm>
            <a:off x="281353" y="634518"/>
            <a:ext cx="6096000" cy="5940088"/>
          </a:xfrm>
          <a:prstGeom prst="rect">
            <a:avLst/>
          </a:prstGeom>
        </p:spPr>
        <p:txBody>
          <a:bodyPr wrap="square">
            <a:spAutoFit/>
          </a:bodyPr>
          <a:lstStyle/>
          <a:p>
            <a:pPr>
              <a:spcAft>
                <a:spcPts val="0"/>
              </a:spcAft>
            </a:pPr>
            <a:r>
              <a:rPr lang="en-GB" sz="2000" dirty="0">
                <a:latin typeface="Century Gothic" panose="020B0502020202020204" pitchFamily="34" charset="0"/>
                <a:ea typeface="Calibri" panose="020F0502020204030204" pitchFamily="34" charset="0"/>
                <a:cs typeface="Times New Roman" panose="02020603050405020304" pitchFamily="18" charset="0"/>
              </a:rPr>
              <a:t>We drove past sleepy little villages hacked out of the forest, fondly embracing the earth and the foliage. We drove past farms planted with mixtures of yams, cassava, maize, pepper and melon, mostly stunted and crying for fertilizers. We went swiftly </a:t>
            </a:r>
            <a:r>
              <a:rPr lang="en-GB" sz="2000" b="1" dirty="0">
                <a:latin typeface="Century Gothic" panose="020B0502020202020204" pitchFamily="34" charset="0"/>
                <a:ea typeface="Calibri" panose="020F0502020204030204" pitchFamily="34" charset="0"/>
                <a:cs typeface="Times New Roman" panose="02020603050405020304" pitchFamily="18" charset="0"/>
              </a:rPr>
              <a:t>past men riding rickety bicycles and women with large bundles of firewood </a:t>
            </a:r>
            <a:r>
              <a:rPr lang="en-GB" sz="2000" dirty="0">
                <a:latin typeface="Century Gothic" panose="020B0502020202020204" pitchFamily="34" charset="0"/>
                <a:ea typeface="Calibri" panose="020F0502020204030204" pitchFamily="34" charset="0"/>
                <a:cs typeface="Times New Roman" panose="02020603050405020304" pitchFamily="18" charset="0"/>
              </a:rPr>
              <a:t>or huge white basins on their heads and babies tied to their backs with dirty rags. Once in a while, a building of modern construction, properly painted and maintained, would peep out of the bush, a reminder of other possibilities. </a:t>
            </a:r>
            <a:r>
              <a:rPr lang="en-GB" sz="2000" b="1" dirty="0">
                <a:latin typeface="Century Gothic" panose="020B0502020202020204" pitchFamily="34" charset="0"/>
                <a:ea typeface="Calibri" panose="020F0502020204030204" pitchFamily="34" charset="0"/>
                <a:cs typeface="Times New Roman" panose="02020603050405020304" pitchFamily="18" charset="0"/>
              </a:rPr>
              <a:t>Now and again we would drive past a gas flare reminding us that this was oil-bearing country </a:t>
            </a:r>
            <a:r>
              <a:rPr lang="en-GB" sz="2000" dirty="0">
                <a:latin typeface="Century Gothic" panose="020B0502020202020204" pitchFamily="34" charset="0"/>
                <a:ea typeface="Calibri" panose="020F0502020204030204" pitchFamily="34" charset="0"/>
                <a:cs typeface="Times New Roman" panose="02020603050405020304" pitchFamily="18" charset="0"/>
              </a:rPr>
              <a:t>and that from the bowels of this land came the much-sought-after liquid that fuelled the wheels of modern civilisation. </a:t>
            </a:r>
          </a:p>
          <a:p>
            <a:pPr>
              <a:spcAft>
                <a:spcPts val="0"/>
              </a:spcAft>
            </a:pPr>
            <a:r>
              <a:rPr lang="en-GB" sz="2000" dirty="0">
                <a:latin typeface="Century Gothic" panose="020B0502020202020204" pitchFamily="34" charset="0"/>
                <a:ea typeface="Calibri" panose="020F0502020204030204" pitchFamily="34" charset="0"/>
                <a:cs typeface="Times New Roman" panose="02020603050405020304" pitchFamily="18" charset="0"/>
              </a:rPr>
              <a:t>Ken </a:t>
            </a:r>
            <a:r>
              <a:rPr lang="en-GB" sz="2000" dirty="0" err="1">
                <a:latin typeface="Century Gothic" panose="020B0502020202020204" pitchFamily="34" charset="0"/>
                <a:ea typeface="Calibri" panose="020F0502020204030204" pitchFamily="34" charset="0"/>
                <a:cs typeface="Times New Roman" panose="02020603050405020304" pitchFamily="18" charset="0"/>
              </a:rPr>
              <a:t>Saro-Wiwa</a:t>
            </a:r>
            <a:r>
              <a:rPr lang="en-GB" sz="2000" dirty="0">
                <a:latin typeface="Century Gothic" panose="020B0502020202020204" pitchFamily="34" charset="0"/>
                <a:ea typeface="Calibri" panose="020F0502020204030204" pitchFamily="34" charset="0"/>
                <a:cs typeface="Times New Roman" panose="02020603050405020304" pitchFamily="18" charset="0"/>
              </a:rPr>
              <a:t>, ‘</a:t>
            </a:r>
            <a:r>
              <a:rPr lang="en-GB" sz="2000" dirty="0" err="1">
                <a:latin typeface="Century Gothic" panose="020B0502020202020204" pitchFamily="34" charset="0"/>
                <a:ea typeface="Calibri" panose="020F0502020204030204" pitchFamily="34" charset="0"/>
                <a:cs typeface="Times New Roman" panose="02020603050405020304" pitchFamily="18" charset="0"/>
              </a:rPr>
              <a:t>Progres</a:t>
            </a:r>
            <a:r>
              <a:rPr lang="en-GB" sz="2000" dirty="0">
                <a:latin typeface="Century Gothic" panose="020B0502020202020204" pitchFamily="34" charset="0"/>
                <a:ea typeface="Calibri" panose="020F0502020204030204" pitchFamily="34" charset="0"/>
                <a:cs typeface="Times New Roman" panose="02020603050405020304" pitchFamily="18" charset="0"/>
              </a:rPr>
              <a:t>’, from </a:t>
            </a:r>
            <a:r>
              <a:rPr lang="en-GB" sz="2000" i="1" dirty="0">
                <a:latin typeface="Century Gothic" panose="020B0502020202020204" pitchFamily="34" charset="0"/>
                <a:ea typeface="Calibri" panose="020F0502020204030204" pitchFamily="34" charset="0"/>
                <a:cs typeface="Times New Roman" panose="02020603050405020304" pitchFamily="18" charset="0"/>
              </a:rPr>
              <a:t>A Forest of Flowers </a:t>
            </a:r>
            <a:r>
              <a:rPr lang="en-GB" sz="2000" dirty="0">
                <a:latin typeface="Century Gothic" panose="020B0502020202020204" pitchFamily="34" charset="0"/>
                <a:ea typeface="Calibri" panose="020F0502020204030204" pitchFamily="34" charset="0"/>
                <a:cs typeface="Times New Roman" panose="02020603050405020304" pitchFamily="18" charset="0"/>
              </a:rPr>
              <a:t>(1996)</a:t>
            </a:r>
          </a:p>
        </p:txBody>
      </p:sp>
      <p:pic>
        <p:nvPicPr>
          <p:cNvPr id="8198" name="Picture 6" descr="Image result for osodi gas flare">
            <a:hlinkClick r:id="rId2"/>
            <a:extLst>
              <a:ext uri="{FF2B5EF4-FFF2-40B4-BE49-F238E27FC236}">
                <a16:creationId xmlns:a16="http://schemas.microsoft.com/office/drawing/2014/main" id="{A0B4B683-9793-A441-8043-E808A3266E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0786" y="492369"/>
            <a:ext cx="4966335" cy="3352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BF07CD7-3610-954E-B4B6-C862BEE40C5E}"/>
              </a:ext>
            </a:extLst>
          </p:cNvPr>
          <p:cNvSpPr txBox="1"/>
          <p:nvPr/>
        </p:nvSpPr>
        <p:spPr>
          <a:xfrm>
            <a:off x="8112368" y="3974123"/>
            <a:ext cx="3467937" cy="369332"/>
          </a:xfrm>
          <a:prstGeom prst="rect">
            <a:avLst/>
          </a:prstGeom>
          <a:noFill/>
        </p:spPr>
        <p:txBody>
          <a:bodyPr wrap="none" rtlCol="0">
            <a:spAutoFit/>
          </a:bodyPr>
          <a:lstStyle/>
          <a:p>
            <a:r>
              <a:rPr lang="en-US" dirty="0">
                <a:latin typeface="Athelas" panose="02000503000000020003" pitchFamily="2" charset="77"/>
              </a:rPr>
              <a:t>George </a:t>
            </a:r>
            <a:r>
              <a:rPr lang="en-US" dirty="0" err="1">
                <a:latin typeface="Athelas" panose="02000503000000020003" pitchFamily="2" charset="77"/>
              </a:rPr>
              <a:t>Osodi</a:t>
            </a:r>
            <a:r>
              <a:rPr lang="en-US" dirty="0">
                <a:latin typeface="Athelas" panose="02000503000000020003" pitchFamily="2" charset="77"/>
              </a:rPr>
              <a:t>, “</a:t>
            </a:r>
            <a:r>
              <a:rPr lang="en-US" dirty="0" err="1">
                <a:latin typeface="Athelas" panose="02000503000000020003" pitchFamily="2" charset="77"/>
              </a:rPr>
              <a:t>Ebocha</a:t>
            </a:r>
            <a:r>
              <a:rPr lang="en-US" dirty="0">
                <a:latin typeface="Athelas" panose="02000503000000020003" pitchFamily="2" charset="77"/>
              </a:rPr>
              <a:t> Gas Flare” </a:t>
            </a:r>
          </a:p>
        </p:txBody>
      </p:sp>
    </p:spTree>
    <p:extLst>
      <p:ext uri="{BB962C8B-B14F-4D97-AF65-F5344CB8AC3E}">
        <p14:creationId xmlns:p14="http://schemas.microsoft.com/office/powerpoint/2010/main" val="3091568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DB51726-04FC-4B46-80C2-584694D2EB8A}"/>
              </a:ext>
            </a:extLst>
          </p:cNvPr>
          <p:cNvSpPr/>
          <p:nvPr/>
        </p:nvSpPr>
        <p:spPr>
          <a:xfrm>
            <a:off x="762000" y="1615639"/>
            <a:ext cx="6096000" cy="3477875"/>
          </a:xfrm>
          <a:prstGeom prst="rect">
            <a:avLst/>
          </a:prstGeom>
        </p:spPr>
        <p:txBody>
          <a:bodyPr>
            <a:spAutoFit/>
          </a:bodyPr>
          <a:lstStyle/>
          <a:p>
            <a:r>
              <a:rPr lang="en-GB" sz="2000" dirty="0">
                <a:latin typeface="Century Gothic" panose="020B0502020202020204" pitchFamily="34" charset="0"/>
                <a:cs typeface="Baskerville"/>
              </a:rPr>
              <a:t>What </a:t>
            </a:r>
            <a:r>
              <a:rPr lang="en-GB" sz="2000" i="1" dirty="0">
                <a:latin typeface="Century Gothic" panose="020B0502020202020204" pitchFamily="34" charset="0"/>
                <a:cs typeface="Baskerville"/>
              </a:rPr>
              <a:t>is</a:t>
            </a:r>
            <a:r>
              <a:rPr lang="en-GB" sz="2000" dirty="0">
                <a:latin typeface="Century Gothic" panose="020B0502020202020204" pitchFamily="34" charset="0"/>
                <a:cs typeface="Baskerville"/>
              </a:rPr>
              <a:t> oil culture? (And are there cultures, more than one?) Along with that, and perhaps conditioning it: How are oil and culture conjoined? What is it for oil to be cultural? And culture to be oily? Why is oil culture and its fragmentation in cultures so fundamentally important?</a:t>
            </a:r>
          </a:p>
          <a:p>
            <a:endParaRPr lang="en-GB" sz="2000" dirty="0">
              <a:latin typeface="Century Gothic" panose="020B0502020202020204" pitchFamily="34" charset="0"/>
              <a:cs typeface="Baskerville"/>
            </a:endParaRPr>
          </a:p>
          <a:p>
            <a:r>
              <a:rPr lang="en-GB" sz="2000" dirty="0">
                <a:latin typeface="Century Gothic" panose="020B0502020202020204" pitchFamily="34" charset="0"/>
                <a:cs typeface="Baskerville"/>
              </a:rPr>
              <a:t> Allan </a:t>
            </a:r>
            <a:r>
              <a:rPr lang="en-GB" sz="2000" dirty="0" err="1">
                <a:latin typeface="Century Gothic" panose="020B0502020202020204" pitchFamily="34" charset="0"/>
                <a:cs typeface="Baskerville"/>
              </a:rPr>
              <a:t>Stoekl</a:t>
            </a:r>
            <a:r>
              <a:rPr lang="en-GB" sz="2000" dirty="0">
                <a:latin typeface="Century Gothic" panose="020B0502020202020204" pitchFamily="34" charset="0"/>
                <a:cs typeface="Baskerville"/>
              </a:rPr>
              <a:t>, “Foreword” to </a:t>
            </a:r>
            <a:r>
              <a:rPr lang="en-GB" sz="2000" i="1" dirty="0">
                <a:latin typeface="Century Gothic" panose="020B0502020202020204" pitchFamily="34" charset="0"/>
                <a:cs typeface="Baskerville"/>
              </a:rPr>
              <a:t>Oil Culture</a:t>
            </a:r>
            <a:r>
              <a:rPr lang="en-GB" sz="2000" dirty="0">
                <a:latin typeface="Century Gothic" panose="020B0502020202020204" pitchFamily="34" charset="0"/>
                <a:cs typeface="Baskerville"/>
              </a:rPr>
              <a:t>, eds. Ross Barrett and Daniel Worden (Minneapolis: University of Minnesota Press, 2014), p. xi. </a:t>
            </a:r>
            <a:endParaRPr lang="en-US" sz="2000" dirty="0">
              <a:latin typeface="Century Gothic" panose="020B0502020202020204" pitchFamily="34" charset="0"/>
              <a:cs typeface="Baskerville"/>
            </a:endParaRPr>
          </a:p>
        </p:txBody>
      </p:sp>
      <p:pic>
        <p:nvPicPr>
          <p:cNvPr id="4" name="Picture 4" descr="Oil Culture">
            <a:extLst>
              <a:ext uri="{FF2B5EF4-FFF2-40B4-BE49-F238E27FC236}">
                <a16:creationId xmlns:a16="http://schemas.microsoft.com/office/drawing/2014/main" id="{3DA3A7BD-1254-074D-99C2-D9F87EA84A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25" y="552506"/>
            <a:ext cx="3640627" cy="5187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5270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39E593-1FE8-C847-95F4-B7BA9CCD8315}"/>
              </a:ext>
            </a:extLst>
          </p:cNvPr>
          <p:cNvSpPr/>
          <p:nvPr/>
        </p:nvSpPr>
        <p:spPr>
          <a:xfrm>
            <a:off x="128955" y="231987"/>
            <a:ext cx="7291754" cy="6669967"/>
          </a:xfrm>
          <a:prstGeom prst="rect">
            <a:avLst/>
          </a:prstGeom>
        </p:spPr>
        <p:txBody>
          <a:bodyPr wrap="square">
            <a:spAutoFit/>
          </a:bodyPr>
          <a:lstStyle/>
          <a:p>
            <a:pPr>
              <a:spcAft>
                <a:spcPts val="0"/>
              </a:spcAft>
            </a:pP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a’Wurlie</a:t>
            </a:r>
            <a:r>
              <a:rPr lang="en-GB" sz="1600" b="1" dirty="0">
                <a:latin typeface="Athelas" panose="02000503000000020003" pitchFamily="2" charset="77"/>
                <a:ea typeface="Calibri" panose="020F0502020204030204" pitchFamily="34" charset="0"/>
                <a:cs typeface="Times New Roman" panose="02020603050405020304" pitchFamily="18" charset="0"/>
              </a:rPr>
              <a:t> waits for the bus home. He buys a poke of chips from the Viking Café and reads the month-old news on the scrap of newspaper, the </a:t>
            </a:r>
            <a:r>
              <a:rPr lang="en-GB" sz="1600" b="1" i="1" dirty="0">
                <a:latin typeface="Athelas" panose="02000503000000020003" pitchFamily="2" charset="77"/>
                <a:ea typeface="Calibri" panose="020F0502020204030204" pitchFamily="34" charset="0"/>
                <a:cs typeface="Times New Roman" panose="02020603050405020304" pitchFamily="18" charset="0"/>
              </a:rPr>
              <a:t>Aberdeen</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i="1" dirty="0">
                <a:latin typeface="Athelas" panose="02000503000000020003" pitchFamily="2" charset="77"/>
                <a:ea typeface="Calibri" panose="020F0502020204030204" pitchFamily="34" charset="0"/>
                <a:cs typeface="Times New Roman" panose="02020603050405020304" pitchFamily="18" charset="0"/>
              </a:rPr>
              <a:t>Press and Journal.</a:t>
            </a:r>
            <a:r>
              <a:rPr lang="en-GB" sz="1600" b="1" dirty="0">
                <a:latin typeface="Athelas" panose="02000503000000020003" pitchFamily="2" charset="77"/>
                <a:ea typeface="Calibri" panose="020F0502020204030204" pitchFamily="34" charset="0"/>
                <a:cs typeface="Times New Roman" panose="02020603050405020304" pitchFamily="18" charset="0"/>
              </a:rPr>
              <a:t> He spots a report on lamb sales at the city marts, but the prices fetched are wrapping someone else’s chips.</a:t>
            </a:r>
          </a:p>
          <a:p>
            <a:pPr>
              <a:spcAft>
                <a:spcPts val="0"/>
              </a:spcAft>
            </a:pPr>
            <a:r>
              <a:rPr lang="en-GB" sz="1600" dirty="0">
                <a:latin typeface="Athelas" panose="02000503000000020003" pitchFamily="2" charset="77"/>
                <a:ea typeface="Calibri" panose="020F0502020204030204" pitchFamily="34" charset="0"/>
                <a:cs typeface="Times New Roman" panose="02020603050405020304" pitchFamily="18" charset="0"/>
              </a:rPr>
              <a:t>	At half-past three the bus departs for the north, pulling slowly up the hill away from the town.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looks northwards, and through the mirk he sees the distinctive glow of the main gas flare at </a:t>
            </a:r>
            <a:r>
              <a:rPr lang="en-GB" sz="1600" b="1" dirty="0" err="1">
                <a:latin typeface="Athelas" panose="02000503000000020003" pitchFamily="2" charset="77"/>
                <a:ea typeface="Calibri" panose="020F0502020204030204" pitchFamily="34" charset="0"/>
                <a:cs typeface="Times New Roman" panose="02020603050405020304" pitchFamily="18" charset="0"/>
              </a:rPr>
              <a:t>Sullom</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Voe</a:t>
            </a:r>
            <a:r>
              <a:rPr lang="en-GB" sz="1600" b="1" dirty="0">
                <a:latin typeface="Athelas" panose="02000503000000020003" pitchFamily="2" charset="77"/>
                <a:ea typeface="Calibri" panose="020F0502020204030204" pitchFamily="34" charset="0"/>
                <a:cs typeface="Times New Roman" panose="02020603050405020304" pitchFamily="18" charset="0"/>
              </a:rPr>
              <a:t> Oil Terminal</a:t>
            </a:r>
            <a:r>
              <a:rPr lang="en-GB" sz="1600" dirty="0">
                <a:latin typeface="Athelas" panose="02000503000000020003" pitchFamily="2" charset="77"/>
                <a:ea typeface="Calibri" panose="020F0502020204030204" pitchFamily="34" charset="0"/>
                <a:cs typeface="Times New Roman" panose="02020603050405020304" pitchFamily="18" charset="0"/>
              </a:rPr>
              <a:t>. The bus radio plays away the long miles through the Lang Kames, where a deserted moorland valley skirts the new oil age highway north. Then to the west, the sea glints blue and the village of </a:t>
            </a:r>
            <a:r>
              <a:rPr lang="en-GB" sz="1600" dirty="0" err="1">
                <a:latin typeface="Athelas" panose="02000503000000020003" pitchFamily="2" charset="77"/>
                <a:ea typeface="Calibri" panose="020F0502020204030204" pitchFamily="34" charset="0"/>
                <a:cs typeface="Times New Roman" panose="02020603050405020304" pitchFamily="18" charset="0"/>
              </a:rPr>
              <a:t>Voe</a:t>
            </a:r>
            <a:r>
              <a:rPr lang="en-GB" sz="1600" dirty="0">
                <a:latin typeface="Athelas" panose="02000503000000020003" pitchFamily="2" charset="77"/>
                <a:ea typeface="Calibri" panose="020F0502020204030204" pitchFamily="34" charset="0"/>
                <a:cs typeface="Times New Roman" panose="02020603050405020304" pitchFamily="18" charset="0"/>
              </a:rPr>
              <a:t> is reached. </a:t>
            </a:r>
            <a:r>
              <a:rPr lang="en-GB" sz="1600" dirty="0" err="1">
                <a:latin typeface="Athelas" panose="02000503000000020003" pitchFamily="2" charset="77"/>
                <a:ea typeface="Calibri" panose="020F0502020204030204" pitchFamily="34" charset="0"/>
                <a:cs typeface="Times New Roman" panose="02020603050405020304" pitchFamily="18" charset="0"/>
              </a:rPr>
              <a:t>Lowrie</a:t>
            </a:r>
            <a:r>
              <a:rPr lang="en-GB" sz="1600" dirty="0">
                <a:latin typeface="Athelas" panose="02000503000000020003" pitchFamily="2" charset="77"/>
                <a:ea typeface="Calibri" panose="020F0502020204030204" pitchFamily="34" charset="0"/>
                <a:cs typeface="Times New Roman" panose="02020603050405020304" pitchFamily="18" charset="0"/>
              </a:rPr>
              <a:t> winces as he looks on the estates of new houses which have been built there. To his mind they are depressing in their uniformity, all lit up with lights in identical windows. The bus continues on along the side of a sea loch till it reaches Brae, another village afflicted by this oily sprawl. </a:t>
            </a:r>
            <a:r>
              <a:rPr lang="en-GB" sz="1600" b="1" dirty="0">
                <a:latin typeface="Athelas" panose="02000503000000020003" pitchFamily="2" charset="77"/>
                <a:ea typeface="Calibri" panose="020F0502020204030204" pitchFamily="34" charset="0"/>
                <a:cs typeface="Times New Roman" panose="02020603050405020304" pitchFamily="18" charset="0"/>
              </a:rPr>
              <a:t>When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was a young man, courting, he went many a night to dances in the hall there. Now the Brae that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knew is lost, swallowed up and gone.</a:t>
            </a:r>
          </a:p>
          <a:p>
            <a:pPr>
              <a:spcAft>
                <a:spcPts val="0"/>
              </a:spcAft>
            </a:pPr>
            <a:r>
              <a:rPr lang="en-GB" sz="1600" dirty="0">
                <a:latin typeface="Athelas" panose="02000503000000020003" pitchFamily="2" charset="77"/>
                <a:ea typeface="Calibri" panose="020F0502020204030204" pitchFamily="34" charset="0"/>
                <a:cs typeface="Times New Roman" panose="02020603050405020304" pitchFamily="18" charset="0"/>
              </a:rPr>
              <a:t>	</a:t>
            </a:r>
            <a:r>
              <a:rPr lang="en-GB" sz="1600" b="1" dirty="0">
                <a:latin typeface="Athelas" panose="02000503000000020003" pitchFamily="2" charset="77"/>
                <a:ea typeface="Calibri" panose="020F0502020204030204" pitchFamily="34" charset="0"/>
                <a:cs typeface="Times New Roman" panose="02020603050405020304" pitchFamily="18" charset="0"/>
              </a:rPr>
              <a:t>The two-lane highway ends a few miles further north and transforms into the old single-track road, winding its way along the shores of a series of small, peaty hill-lochs.</a:t>
            </a:r>
            <a:r>
              <a:rPr lang="en-GB" sz="1600" dirty="0">
                <a:latin typeface="Athelas" panose="02000503000000020003" pitchFamily="2" charset="77"/>
                <a:ea typeface="Calibri" panose="020F0502020204030204" pitchFamily="34" charset="0"/>
                <a:cs typeface="Times New Roman" panose="02020603050405020304" pitchFamily="18" charset="0"/>
              </a:rPr>
              <a:t> Then it climbs to the top of a brae and there, to the east, between the hills, </a:t>
            </a:r>
            <a:r>
              <a:rPr lang="en-GB" sz="1600" b="1" dirty="0">
                <a:latin typeface="Athelas" panose="02000503000000020003" pitchFamily="2" charset="77"/>
                <a:ea typeface="Calibri" panose="020F0502020204030204" pitchFamily="34" charset="0"/>
                <a:cs typeface="Times New Roman" panose="02020603050405020304" pitchFamily="18" charset="0"/>
              </a:rPr>
              <a:t>lies </a:t>
            </a:r>
            <a:r>
              <a:rPr lang="en-GB" sz="1600" b="1" dirty="0" err="1">
                <a:latin typeface="Athelas" panose="02000503000000020003" pitchFamily="2" charset="77"/>
                <a:ea typeface="Calibri" panose="020F0502020204030204" pitchFamily="34" charset="0"/>
                <a:cs typeface="Times New Roman" panose="02020603050405020304" pitchFamily="18" charset="0"/>
              </a:rPr>
              <a:t>Sullom</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Voe</a:t>
            </a:r>
            <a:r>
              <a:rPr lang="en-GB" sz="1600" b="1" dirty="0">
                <a:latin typeface="Athelas" panose="02000503000000020003" pitchFamily="2" charset="77"/>
                <a:ea typeface="Calibri" panose="020F0502020204030204" pitchFamily="34" charset="0"/>
                <a:cs typeface="Times New Roman" panose="02020603050405020304" pitchFamily="18" charset="0"/>
              </a:rPr>
              <a:t>, the huge urban outpost, the oil terminal. It makes a striking spectacle, vivid and alive in the mirk of the night like a downtown area of some lost city – a myriad lights shine out of the gloom, surrounded on all sides by blankness and above all shines its beacon, the gas flare. </a:t>
            </a:r>
          </a:p>
          <a:p>
            <a:pPr>
              <a:spcAft>
                <a:spcPts val="0"/>
              </a:spcAft>
            </a:pPr>
            <a:r>
              <a:rPr lang="en-GB" sz="1600" b="1" dirty="0">
                <a:latin typeface="Athelas" panose="02000503000000020003" pitchFamily="2" charset="77"/>
                <a:ea typeface="Calibri" panose="020F0502020204030204" pitchFamily="34" charset="0"/>
                <a:cs typeface="Times New Roman" panose="02020603050405020304" pitchFamily="18" charset="0"/>
              </a:rPr>
              <a:t>	To </a:t>
            </a:r>
            <a:r>
              <a:rPr lang="en-GB" sz="1600" b="1" dirty="0" err="1">
                <a:latin typeface="Athelas" panose="02000503000000020003" pitchFamily="2" charset="77"/>
                <a:ea typeface="Calibri" panose="020F0502020204030204" pitchFamily="34" charset="0"/>
                <a:cs typeface="Times New Roman" panose="02020603050405020304" pitchFamily="18" charset="0"/>
              </a:rPr>
              <a:t>Lowrie</a:t>
            </a:r>
            <a:r>
              <a:rPr lang="en-GB" sz="1600" b="1" dirty="0">
                <a:latin typeface="Athelas" panose="02000503000000020003" pitchFamily="2" charset="77"/>
                <a:ea typeface="Calibri" panose="020F0502020204030204" pitchFamily="34" charset="0"/>
                <a:cs typeface="Times New Roman" panose="02020603050405020304" pitchFamily="18" charset="0"/>
              </a:rPr>
              <a:t> </a:t>
            </a:r>
            <a:r>
              <a:rPr lang="en-GB" sz="1600" b="1" dirty="0" err="1">
                <a:latin typeface="Athelas" panose="02000503000000020003" pitchFamily="2" charset="77"/>
                <a:ea typeface="Calibri" panose="020F0502020204030204" pitchFamily="34" charset="0"/>
                <a:cs typeface="Times New Roman" panose="02020603050405020304" pitchFamily="18" charset="0"/>
              </a:rPr>
              <a:t>a’Wurlie</a:t>
            </a:r>
            <a:r>
              <a:rPr lang="en-GB" sz="1600" b="1" dirty="0">
                <a:latin typeface="Athelas" panose="02000503000000020003" pitchFamily="2" charset="77"/>
                <a:ea typeface="Calibri" panose="020F0502020204030204" pitchFamily="34" charset="0"/>
                <a:cs typeface="Times New Roman" panose="02020603050405020304" pitchFamily="18" charset="0"/>
              </a:rPr>
              <a:t> it is a gigantic alien, constructed out of nothing natural by hands which never belonged to faces. </a:t>
            </a:r>
          </a:p>
          <a:p>
            <a:pPr>
              <a:lnSpc>
                <a:spcPct val="200000"/>
              </a:lnSpc>
              <a:spcAft>
                <a:spcPts val="0"/>
              </a:spcAft>
            </a:pPr>
            <a:r>
              <a:rPr lang="en-GB" sz="1600" dirty="0">
                <a:latin typeface="Athelas" panose="02000503000000020003" pitchFamily="2" charset="77"/>
                <a:ea typeface="Calibri" panose="020F0502020204030204" pitchFamily="34" charset="0"/>
                <a:cs typeface="Times New Roman" panose="02020603050405020304" pitchFamily="18" charset="0"/>
              </a:rPr>
              <a:t>	Robert Alan Jamieson, </a:t>
            </a:r>
            <a:r>
              <a:rPr lang="en-GB" sz="1600" i="1" dirty="0">
                <a:latin typeface="Athelas" panose="02000503000000020003" pitchFamily="2" charset="77"/>
                <a:ea typeface="Calibri" panose="020F0502020204030204" pitchFamily="34" charset="0"/>
                <a:cs typeface="Times New Roman" panose="02020603050405020304" pitchFamily="18" charset="0"/>
              </a:rPr>
              <a:t>Thin Wealth</a:t>
            </a:r>
            <a:r>
              <a:rPr lang="en-GB" sz="1600" dirty="0">
                <a:latin typeface="Athelas" panose="02000503000000020003" pitchFamily="2" charset="77"/>
                <a:ea typeface="Calibri" panose="020F0502020204030204" pitchFamily="34" charset="0"/>
                <a:cs typeface="Times New Roman" panose="02020603050405020304" pitchFamily="18" charset="0"/>
              </a:rPr>
              <a:t> (1986)</a:t>
            </a:r>
          </a:p>
        </p:txBody>
      </p:sp>
      <p:pic>
        <p:nvPicPr>
          <p:cNvPr id="9220" name="Picture 4" descr="Image result for sullom voe">
            <a:hlinkClick r:id="rId2"/>
            <a:extLst>
              <a:ext uri="{FF2B5EF4-FFF2-40B4-BE49-F238E27FC236}">
                <a16:creationId xmlns:a16="http://schemas.microsoft.com/office/drawing/2014/main" id="{C47DE5B5-DE65-9B46-91D2-D33FF68B14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9889" y="231987"/>
            <a:ext cx="4218354" cy="421835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3756CE5-AA59-C84D-8887-F588625B2F57}"/>
              </a:ext>
            </a:extLst>
          </p:cNvPr>
          <p:cNvPicPr>
            <a:picLocks noChangeAspect="1"/>
          </p:cNvPicPr>
          <p:nvPr/>
        </p:nvPicPr>
        <p:blipFill>
          <a:blip r:embed="rId4"/>
          <a:stretch>
            <a:fillRect/>
          </a:stretch>
        </p:blipFill>
        <p:spPr>
          <a:xfrm>
            <a:off x="8607563" y="4786008"/>
            <a:ext cx="2575033" cy="1935804"/>
          </a:xfrm>
          <a:prstGeom prst="rect">
            <a:avLst/>
          </a:prstGeom>
        </p:spPr>
      </p:pic>
    </p:spTree>
    <p:extLst>
      <p:ext uri="{BB962C8B-B14F-4D97-AF65-F5344CB8AC3E}">
        <p14:creationId xmlns:p14="http://schemas.microsoft.com/office/powerpoint/2010/main" val="22004045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carbon democracy">
            <a:hlinkClick r:id="rId2"/>
            <a:extLst>
              <a:ext uri="{FF2B5EF4-FFF2-40B4-BE49-F238E27FC236}">
                <a16:creationId xmlns:a16="http://schemas.microsoft.com/office/drawing/2014/main" id="{79B88DAB-99F5-F642-BD7F-8081BB30A6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3200" y="304800"/>
            <a:ext cx="41656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7464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cstate="email">
            <a:extLst>
              <a:ext uri="{28A0092B-C50C-407E-A947-70E740481C1C}">
                <a14:useLocalDpi xmlns:a14="http://schemas.microsoft.com/office/drawing/2010/main"/>
              </a:ext>
            </a:extLst>
          </a:blip>
          <a:srcRect l="-39462" r="-39462"/>
          <a:stretch>
            <a:fillRect/>
          </a:stretch>
        </p:blipFill>
        <p:spPr>
          <a:xfrm>
            <a:off x="-1243584" y="104426"/>
            <a:ext cx="15487650" cy="6409323"/>
          </a:xfrm>
        </p:spPr>
      </p:pic>
      <p:sp>
        <p:nvSpPr>
          <p:cNvPr id="5" name="Rectangle 4"/>
          <p:cNvSpPr/>
          <p:nvPr/>
        </p:nvSpPr>
        <p:spPr>
          <a:xfrm>
            <a:off x="271714" y="3124421"/>
            <a:ext cx="1765227" cy="646331"/>
          </a:xfrm>
          <a:prstGeom prst="rect">
            <a:avLst/>
          </a:prstGeom>
        </p:spPr>
        <p:txBody>
          <a:bodyPr wrap="none">
            <a:spAutoFit/>
          </a:bodyPr>
          <a:lstStyle/>
          <a:p>
            <a:r>
              <a:rPr lang="en-US" dirty="0"/>
              <a:t>Ade Adesina, </a:t>
            </a:r>
          </a:p>
          <a:p>
            <a:r>
              <a:rPr lang="en-US" dirty="0"/>
              <a:t>“Hope” (Linocut)</a:t>
            </a:r>
          </a:p>
        </p:txBody>
      </p:sp>
    </p:spTree>
    <p:extLst>
      <p:ext uri="{BB962C8B-B14F-4D97-AF65-F5344CB8AC3E}">
        <p14:creationId xmlns:p14="http://schemas.microsoft.com/office/powerpoint/2010/main" val="89089816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73BEBC-3BDD-394F-BCA0-59A070A2356D}"/>
              </a:ext>
            </a:extLst>
          </p:cNvPr>
          <p:cNvPicPr>
            <a:picLocks noChangeAspect="1"/>
          </p:cNvPicPr>
          <p:nvPr/>
        </p:nvPicPr>
        <p:blipFill>
          <a:blip r:embed="rId2"/>
          <a:stretch>
            <a:fillRect/>
          </a:stretch>
        </p:blipFill>
        <p:spPr>
          <a:xfrm>
            <a:off x="256032" y="256692"/>
            <a:ext cx="4612116" cy="4271765"/>
          </a:xfrm>
          <a:prstGeom prst="rect">
            <a:avLst/>
          </a:prstGeom>
        </p:spPr>
      </p:pic>
      <p:sp>
        <p:nvSpPr>
          <p:cNvPr id="5" name="TextBox 4">
            <a:extLst>
              <a:ext uri="{FF2B5EF4-FFF2-40B4-BE49-F238E27FC236}">
                <a16:creationId xmlns:a16="http://schemas.microsoft.com/office/drawing/2014/main" id="{837B9BCC-0727-4845-9045-F5386E8D3AE1}"/>
              </a:ext>
            </a:extLst>
          </p:cNvPr>
          <p:cNvSpPr txBox="1"/>
          <p:nvPr/>
        </p:nvSpPr>
        <p:spPr>
          <a:xfrm>
            <a:off x="5007789" y="1213625"/>
            <a:ext cx="7184211" cy="2031325"/>
          </a:xfrm>
          <a:prstGeom prst="rect">
            <a:avLst/>
          </a:prstGeom>
          <a:noFill/>
        </p:spPr>
        <p:txBody>
          <a:bodyPr wrap="square" rtlCol="0">
            <a:spAutoFit/>
          </a:bodyPr>
          <a:lstStyle/>
          <a:p>
            <a:r>
              <a:rPr lang="en-US" dirty="0"/>
              <a:t>That night I dreamed about oil wells. I was up on the roof of our house</a:t>
            </a:r>
          </a:p>
          <a:p>
            <a:r>
              <a:rPr lang="en-US" dirty="0"/>
              <a:t>Singing the praises of the flares to a group of people down below but </a:t>
            </a:r>
          </a:p>
          <a:p>
            <a:r>
              <a:rPr lang="en-US" dirty="0"/>
              <a:t>I didn’t recognize them. The flares came closer and closer and I carried</a:t>
            </a:r>
          </a:p>
          <a:p>
            <a:r>
              <a:rPr lang="en-US" dirty="0"/>
              <a:t>on praising them … They flickered even brighter and came  right up to me </a:t>
            </a:r>
          </a:p>
          <a:p>
            <a:r>
              <a:rPr lang="en-US" dirty="0"/>
              <a:t>in a circular wave of stars and fire…I dreamed of oil wells many times after </a:t>
            </a:r>
          </a:p>
          <a:p>
            <a:r>
              <a:rPr lang="en-US" dirty="0"/>
              <a:t>that night, and it seemed as if my dreams were coming true…the wells </a:t>
            </a:r>
          </a:p>
          <a:p>
            <a:r>
              <a:rPr lang="en-US" dirty="0"/>
              <a:t>sprung up nearer and nearer to my village. </a:t>
            </a:r>
          </a:p>
        </p:txBody>
      </p:sp>
    </p:spTree>
    <p:extLst>
      <p:ext uri="{BB962C8B-B14F-4D97-AF65-F5344CB8AC3E}">
        <p14:creationId xmlns:p14="http://schemas.microsoft.com/office/powerpoint/2010/main" val="232830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306293" y="513675"/>
            <a:ext cx="2275154" cy="3434336"/>
          </a:xfrm>
        </p:spPr>
      </p:pic>
      <p:sp>
        <p:nvSpPr>
          <p:cNvPr id="3" name="TextBox 2"/>
          <p:cNvSpPr txBox="1"/>
          <p:nvPr/>
        </p:nvSpPr>
        <p:spPr>
          <a:xfrm>
            <a:off x="306293" y="4191032"/>
            <a:ext cx="3857147" cy="2462213"/>
          </a:xfrm>
          <a:prstGeom prst="rect">
            <a:avLst/>
          </a:prstGeom>
          <a:noFill/>
        </p:spPr>
        <p:txBody>
          <a:bodyPr wrap="square" rtlCol="0">
            <a:spAutoFit/>
          </a:bodyPr>
          <a:lstStyle/>
          <a:p>
            <a:r>
              <a:rPr lang="en-US" sz="1400" i="1" dirty="0">
                <a:latin typeface="Century Gothic" panose="020B0502020202020204" pitchFamily="34" charset="0"/>
              </a:rPr>
              <a:t>Energy Humanities </a:t>
            </a:r>
            <a:r>
              <a:rPr lang="en-US" sz="1400" dirty="0">
                <a:latin typeface="Century Gothic" panose="020B0502020202020204" pitchFamily="34" charset="0"/>
              </a:rPr>
              <a:t>scholars wish to shed light on the fuel apparatus of modernity, </a:t>
            </a:r>
          </a:p>
          <a:p>
            <a:r>
              <a:rPr lang="en-US" sz="1400" dirty="0">
                <a:latin typeface="Century Gothic" panose="020B0502020202020204" pitchFamily="34" charset="0"/>
              </a:rPr>
              <a:t>which is all too often invisible or subterranean, but which pumps and seeps into the groundwaters of politics, cultures, institutions, and knowledge in unexpected ways. Moreover energy humanities aspires to provide a speculative </a:t>
            </a:r>
          </a:p>
          <a:p>
            <a:r>
              <a:rPr lang="en-US" sz="1400" dirty="0">
                <a:latin typeface="Century Gothic" panose="020B0502020202020204" pitchFamily="34" charset="0"/>
              </a:rPr>
              <a:t>impulse as well as a critical diagnostics. Boyer &amp; Szeman, 2017. </a:t>
            </a:r>
          </a:p>
        </p:txBody>
      </p:sp>
      <p:pic>
        <p:nvPicPr>
          <p:cNvPr id="1026" name="Picture 2" descr="Image result for fueling culture">
            <a:hlinkClick r:id="rId3"/>
            <a:extLst>
              <a:ext uri="{FF2B5EF4-FFF2-40B4-BE49-F238E27FC236}">
                <a16:creationId xmlns:a16="http://schemas.microsoft.com/office/drawing/2014/main" id="{CAA4286B-CC83-5841-A6A6-E5DBAC09DA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9457" y="365125"/>
            <a:ext cx="3013734" cy="443486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329153F-5225-2D47-A514-BD07515FB406}"/>
              </a:ext>
            </a:extLst>
          </p:cNvPr>
          <p:cNvSpPr txBox="1"/>
          <p:nvPr/>
        </p:nvSpPr>
        <p:spPr>
          <a:xfrm>
            <a:off x="8210144" y="5206694"/>
            <a:ext cx="3897549" cy="1169551"/>
          </a:xfrm>
          <a:prstGeom prst="rect">
            <a:avLst/>
          </a:prstGeom>
          <a:noFill/>
        </p:spPr>
        <p:txBody>
          <a:bodyPr wrap="square" rtlCol="0">
            <a:spAutoFit/>
          </a:bodyPr>
          <a:lstStyle/>
          <a:p>
            <a:r>
              <a:rPr lang="en-US" sz="1400" dirty="0">
                <a:latin typeface="Century Gothic" panose="020B0502020202020204" pitchFamily="34" charset="0"/>
              </a:rPr>
              <a:t>…to gain critical purchase not only on the pressure that energy exerts on culture but also the pressure that culture exerts on energy regimes.  Jennifer Wenzel,</a:t>
            </a:r>
          </a:p>
          <a:p>
            <a:r>
              <a:rPr lang="en-US" sz="1400" dirty="0">
                <a:latin typeface="Century Gothic" panose="020B0502020202020204" pitchFamily="34" charset="0"/>
              </a:rPr>
              <a:t> ‘Introduction’ to Fueling Culture, 2017. </a:t>
            </a:r>
          </a:p>
        </p:txBody>
      </p:sp>
      <p:pic>
        <p:nvPicPr>
          <p:cNvPr id="14" name="Picture 13" descr="A boat in the water&#10;&#10;Description automatically generated">
            <a:extLst>
              <a:ext uri="{FF2B5EF4-FFF2-40B4-BE49-F238E27FC236}">
                <a16:creationId xmlns:a16="http://schemas.microsoft.com/office/drawing/2014/main" id="{F1C660F8-0CEA-9C4A-8311-BFD76D4AE6C8}"/>
              </a:ext>
            </a:extLst>
          </p:cNvPr>
          <p:cNvPicPr>
            <a:picLocks noChangeAspect="1"/>
          </p:cNvPicPr>
          <p:nvPr/>
        </p:nvPicPr>
        <p:blipFill>
          <a:blip r:embed="rId5"/>
          <a:stretch>
            <a:fillRect/>
          </a:stretch>
        </p:blipFill>
        <p:spPr>
          <a:xfrm>
            <a:off x="4656911" y="513675"/>
            <a:ext cx="2480553" cy="3773653"/>
          </a:xfrm>
          <a:prstGeom prst="rect">
            <a:avLst/>
          </a:prstGeom>
        </p:spPr>
      </p:pic>
    </p:spTree>
    <p:extLst>
      <p:ext uri="{BB962C8B-B14F-4D97-AF65-F5344CB8AC3E}">
        <p14:creationId xmlns:p14="http://schemas.microsoft.com/office/powerpoint/2010/main" val="3302030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s://www.upress.umn.edu/book-division/books/lifeblood/image">
            <a:extLst>
              <a:ext uri="{FF2B5EF4-FFF2-40B4-BE49-F238E27FC236}">
                <a16:creationId xmlns:a16="http://schemas.microsoft.com/office/drawing/2014/main" id="{475B2BCC-A991-4F41-AFCE-090174542B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663575"/>
            <a:ext cx="1746250" cy="2776538"/>
          </a:xfrm>
          <a:prstGeom prst="rect">
            <a:avLst/>
          </a:prstGeom>
          <a:extLst>
            <a:ext uri="{909E8E84-426E-40DD-AFC4-6F175D3DCCD1}">
              <a14:hiddenFill xmlns:a14="http://schemas.microsoft.com/office/drawing/2010/main">
                <a:solidFill>
                  <a:srgbClr val="FFFFFF"/>
                </a:solidFill>
              </a14:hiddenFill>
            </a:ext>
          </a:extLst>
        </p:spPr>
      </p:pic>
      <p:pic>
        <p:nvPicPr>
          <p:cNvPr id="1038" name="Picture 14" descr="Image result for fuel an ecocritical history">
            <a:hlinkClick r:id="rId3"/>
            <a:extLst>
              <a:ext uri="{FF2B5EF4-FFF2-40B4-BE49-F238E27FC236}">
                <a16:creationId xmlns:a16="http://schemas.microsoft.com/office/drawing/2014/main" id="{1E11DD09-E1B3-654F-A804-C91512D0D0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3508375"/>
            <a:ext cx="1746250" cy="2686050"/>
          </a:xfrm>
          <a:prstGeom prst="rect">
            <a:avLst/>
          </a:prstGeom>
          <a:extLst>
            <a:ext uri="{909E8E84-426E-40DD-AFC4-6F175D3DCCD1}">
              <a14:hiddenFill xmlns:a14="http://schemas.microsoft.com/office/drawing/2010/main">
                <a:solidFill>
                  <a:srgbClr val="FFFFFF"/>
                </a:solidFill>
              </a14:hiddenFill>
            </a:ext>
          </a:extLst>
        </p:spPr>
      </p:pic>
      <p:pic>
        <p:nvPicPr>
          <p:cNvPr id="1036" name="Picture 12" descr="Image result for energy humanities">
            <a:hlinkClick r:id="rId5"/>
            <a:extLst>
              <a:ext uri="{FF2B5EF4-FFF2-40B4-BE49-F238E27FC236}">
                <a16:creationId xmlns:a16="http://schemas.microsoft.com/office/drawing/2014/main" id="{D421F4BB-BDE7-5645-BD18-B1D64F35A6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7450" y="663575"/>
            <a:ext cx="1936750" cy="2914650"/>
          </a:xfrm>
          <a:prstGeom prst="rect">
            <a:avLst/>
          </a:prstGeom>
          <a:extLst>
            <a:ext uri="{909E8E84-426E-40DD-AFC4-6F175D3DCCD1}">
              <a14:hiddenFill xmlns:a14="http://schemas.microsoft.com/office/drawing/2010/main">
                <a:solidFill>
                  <a:srgbClr val="FFFFFF"/>
                </a:solidFill>
              </a14:hiddenFill>
            </a:ext>
          </a:extLst>
        </p:spPr>
      </p:pic>
      <p:pic>
        <p:nvPicPr>
          <p:cNvPr id="1025" name="Picture 1" descr="https://petrocultures.com/wp-content/uploads/2016/08/Materialism-and-Energy-Flyer_lefjustified.png">
            <a:extLst>
              <a:ext uri="{FF2B5EF4-FFF2-40B4-BE49-F238E27FC236}">
                <a16:creationId xmlns:a16="http://schemas.microsoft.com/office/drawing/2014/main" id="{5C3E8A4B-5AF0-3C4C-8D70-7B5EBE97CF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57450" y="3644900"/>
            <a:ext cx="1936750" cy="2549525"/>
          </a:xfrm>
          <a:prstGeom prst="rect">
            <a:avLst/>
          </a:prstGeom>
          <a:extLst>
            <a:ext uri="{909E8E84-426E-40DD-AFC4-6F175D3DCCD1}">
              <a14:hiddenFill xmlns:a14="http://schemas.microsoft.com/office/drawing/2010/main">
                <a:solidFill>
                  <a:srgbClr val="FFFFFF"/>
                </a:solidFill>
              </a14:hiddenFill>
            </a:ext>
          </a:extLst>
        </p:spPr>
      </p:pic>
      <p:pic>
        <p:nvPicPr>
          <p:cNvPr id="1034" name="Picture 10" descr="Image result for karen pinkus fuel">
            <a:hlinkClick r:id="rId8"/>
            <a:extLst>
              <a:ext uri="{FF2B5EF4-FFF2-40B4-BE49-F238E27FC236}">
                <a16:creationId xmlns:a16="http://schemas.microsoft.com/office/drawing/2014/main" id="{158A1683-C2C0-8B40-BC33-0093E05AA86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2463" y="663575"/>
            <a:ext cx="1738313" cy="2751138"/>
          </a:xfrm>
          <a:prstGeom prst="rect">
            <a:avLst/>
          </a:prstGeom>
          <a:extLst>
            <a:ext uri="{909E8E84-426E-40DD-AFC4-6F175D3DCCD1}">
              <a14:hiddenFill xmlns:a14="http://schemas.microsoft.com/office/drawing/2010/main">
                <a:solidFill>
                  <a:srgbClr val="FFFFFF"/>
                </a:solidFill>
              </a14:hiddenFill>
            </a:ext>
          </a:extLst>
        </p:spPr>
      </p:pic>
      <p:pic>
        <p:nvPicPr>
          <p:cNvPr id="1030" name="Picture 6" descr="Image result for mineral rites bob johnson">
            <a:hlinkClick r:id="rId10"/>
            <a:extLst>
              <a:ext uri="{FF2B5EF4-FFF2-40B4-BE49-F238E27FC236}">
                <a16:creationId xmlns:a16="http://schemas.microsoft.com/office/drawing/2014/main" id="{91027BD6-6652-E842-85D2-B7C93696825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2463" y="3482975"/>
            <a:ext cx="1738313" cy="2711450"/>
          </a:xfrm>
          <a:prstGeom prst="rect">
            <a:avLst/>
          </a:prstGeom>
          <a:extLst>
            <a:ext uri="{909E8E84-426E-40DD-AFC4-6F175D3DCCD1}">
              <a14:hiddenFill xmlns:a14="http://schemas.microsoft.com/office/drawing/2010/main">
                <a:solidFill>
                  <a:srgbClr val="FFFFFF"/>
                </a:solidFill>
              </a14:hiddenFill>
            </a:ext>
          </a:extLst>
        </p:spPr>
      </p:pic>
      <p:pic>
        <p:nvPicPr>
          <p:cNvPr id="3078" name="Picture 6" descr="https://images-na.ssl-images-amazon.com/images/I/51dz0Yl0UOL._SX331_BO1,204,203,200_.jpg">
            <a:extLst>
              <a:ext uri="{FF2B5EF4-FFF2-40B4-BE49-F238E27FC236}">
                <a16:creationId xmlns:a16="http://schemas.microsoft.com/office/drawing/2014/main" id="{35D94858-B4F8-9E48-A411-C2C76002858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69038" y="663575"/>
            <a:ext cx="1776413" cy="2697163"/>
          </a:xfrm>
          <a:prstGeom prst="rect">
            <a:avLst/>
          </a:prstGeom>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60C5CE4-1249-404C-8240-CA769E096E84}"/>
              </a:ext>
            </a:extLst>
          </p:cNvPr>
          <p:cNvPicPr>
            <a:picLocks noChangeAspect="1"/>
          </p:cNvPicPr>
          <p:nvPr/>
        </p:nvPicPr>
        <p:blipFill>
          <a:blip r:embed="rId13"/>
          <a:stretch>
            <a:fillRect/>
          </a:stretch>
        </p:blipFill>
        <p:spPr>
          <a:xfrm>
            <a:off x="6269038" y="3427413"/>
            <a:ext cx="1776413" cy="2767013"/>
          </a:xfrm>
          <a:prstGeom prst="rect">
            <a:avLst/>
          </a:prstGeom>
        </p:spPr>
      </p:pic>
      <p:pic>
        <p:nvPicPr>
          <p:cNvPr id="3074" name="Picture 2" descr="Energy Culture : Imre Szeman (editor), : 9781949199123 : Blackwell's">
            <a:extLst>
              <a:ext uri="{FF2B5EF4-FFF2-40B4-BE49-F238E27FC236}">
                <a16:creationId xmlns:a16="http://schemas.microsoft.com/office/drawing/2014/main" id="{75ED633F-8302-284E-A16C-805C80647EF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13713" y="663575"/>
            <a:ext cx="1768475" cy="2725738"/>
          </a:xfrm>
          <a:prstGeom prst="rect">
            <a:avLst/>
          </a:prstGeom>
          <a:extLst>
            <a:ext uri="{909E8E84-426E-40DD-AFC4-6F175D3DCCD1}">
              <a14:hiddenFill xmlns:a14="http://schemas.microsoft.com/office/drawing/2010/main">
                <a:solidFill>
                  <a:srgbClr val="FFFFFF"/>
                </a:solidFill>
              </a14:hiddenFill>
            </a:ext>
          </a:extLst>
        </p:spPr>
      </p:pic>
      <p:pic>
        <p:nvPicPr>
          <p:cNvPr id="3076" name="Picture 4" descr="Energy Humanities. Current State and Future Directions | SpringerLink">
            <a:extLst>
              <a:ext uri="{FF2B5EF4-FFF2-40B4-BE49-F238E27FC236}">
                <a16:creationId xmlns:a16="http://schemas.microsoft.com/office/drawing/2014/main" id="{6C879963-4D7D-EB49-9E52-0ACDB781A9F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13713" y="3457575"/>
            <a:ext cx="1768475" cy="2736850"/>
          </a:xfrm>
          <a:prstGeom prst="rect">
            <a:avLst/>
          </a:prstGeom>
          <a:extLst>
            <a:ext uri="{909E8E84-426E-40DD-AFC4-6F175D3DCCD1}">
              <a14:hiddenFill xmlns:a14="http://schemas.microsoft.com/office/drawing/2010/main">
                <a:solidFill>
                  <a:srgbClr val="FFFFFF"/>
                </a:solidFill>
              </a14:hiddenFill>
            </a:ext>
          </a:extLst>
        </p:spPr>
      </p:pic>
      <p:pic>
        <p:nvPicPr>
          <p:cNvPr id="4098" name="Picture 2" descr="https://images.routledge.com/common/jackets/amazon/978036790/9780367903923.jpg">
            <a:extLst>
              <a:ext uri="{FF2B5EF4-FFF2-40B4-BE49-F238E27FC236}">
                <a16:creationId xmlns:a16="http://schemas.microsoft.com/office/drawing/2014/main" id="{72AEAC7A-CF99-6449-A2FA-8651ECB7F94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080626" y="638236"/>
            <a:ext cx="1812958" cy="277641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ydrofictions">
            <a:extLst>
              <a:ext uri="{FF2B5EF4-FFF2-40B4-BE49-F238E27FC236}">
                <a16:creationId xmlns:a16="http://schemas.microsoft.com/office/drawing/2014/main" id="{B3BE23A4-9FD3-5543-97C4-FFC9065D298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080626" y="3471893"/>
            <a:ext cx="1822409" cy="2733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0810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5712</TotalTime>
  <Words>3795</Words>
  <Application>Microsoft Macintosh PowerPoint</Application>
  <PresentationFormat>Widescreen</PresentationFormat>
  <Paragraphs>168</Paragraphs>
  <Slides>73</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73</vt:i4>
      </vt:variant>
    </vt:vector>
  </HeadingPairs>
  <TitlesOfParts>
    <vt:vector size="83" baseType="lpstr">
      <vt:lpstr>Arial</vt:lpstr>
      <vt:lpstr>Athelas</vt:lpstr>
      <vt:lpstr>Baskerville</vt:lpstr>
      <vt:lpstr>Big Caslon</vt:lpstr>
      <vt:lpstr>Calibri</vt:lpstr>
      <vt:lpstr>Calibri Light</vt:lpstr>
      <vt:lpstr>Century Gothic</vt:lpstr>
      <vt:lpstr>Garamond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“Once in a while, a building of modern construction, properly painted and maintained, would peep out of the bush, a reminder of other possibilities. Now and again we would drive past a gas flare reminding us that this was oil-bearing country….” Ken Saro-Wiwa, ‘Progres’, from Forest of Flowers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 Kashi, from Curse of the Black Gold:  50 Years of Oil in the Niger Delta (2008)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Ernst Logar</vt:lpstr>
      <vt:lpstr>Ernst Logar</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Petrofiction  Crude:  A Symposium Jameel Arts Centre 30 March 2019 </dc:title>
  <dc:creator>Graeme Macdonald</dc:creator>
  <cp:lastModifiedBy>Macdonald, Graeme</cp:lastModifiedBy>
  <cp:revision>40</cp:revision>
  <dcterms:created xsi:type="dcterms:W3CDTF">2019-03-27T11:02:46Z</dcterms:created>
  <dcterms:modified xsi:type="dcterms:W3CDTF">2023-01-11T06:11:03Z</dcterms:modified>
</cp:coreProperties>
</file>