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344" r:id="rId3"/>
    <p:sldId id="258" r:id="rId4"/>
    <p:sldId id="341" r:id="rId5"/>
    <p:sldId id="350" r:id="rId6"/>
    <p:sldId id="349" r:id="rId7"/>
    <p:sldId id="282" r:id="rId8"/>
    <p:sldId id="340" r:id="rId9"/>
    <p:sldId id="345" r:id="rId10"/>
    <p:sldId id="348" r:id="rId11"/>
    <p:sldId id="347" r:id="rId12"/>
    <p:sldId id="346" r:id="rId13"/>
    <p:sldId id="342" r:id="rId14"/>
    <p:sldId id="34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8"/>
    <p:restoredTop sz="94694"/>
  </p:normalViewPr>
  <p:slideViewPr>
    <p:cSldViewPr snapToGrid="0" snapToObjects="1">
      <p:cViewPr varScale="1">
        <p:scale>
          <a:sx n="115" d="100"/>
          <a:sy n="115" d="100"/>
        </p:scale>
        <p:origin x="240" y="4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CE091-354D-2744-A297-043071E8520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6C22269-AB8B-524D-8641-1F4ADF77B50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AB9A55A-3458-984F-9863-9D736716B7E9}"/>
              </a:ext>
            </a:extLst>
          </p:cNvPr>
          <p:cNvSpPr>
            <a:spLocks noGrp="1"/>
          </p:cNvSpPr>
          <p:nvPr>
            <p:ph type="dt" sz="half" idx="10"/>
          </p:nvPr>
        </p:nvSpPr>
        <p:spPr/>
        <p:txBody>
          <a:bodyPr/>
          <a:lstStyle/>
          <a:p>
            <a:fld id="{20C34AEE-0C7A-4541-8993-836877942D0A}" type="datetimeFigureOut">
              <a:rPr lang="en-US" smtClean="0"/>
              <a:t>2/8/22</a:t>
            </a:fld>
            <a:endParaRPr lang="en-US"/>
          </a:p>
        </p:txBody>
      </p:sp>
      <p:sp>
        <p:nvSpPr>
          <p:cNvPr id="5" name="Footer Placeholder 4">
            <a:extLst>
              <a:ext uri="{FF2B5EF4-FFF2-40B4-BE49-F238E27FC236}">
                <a16:creationId xmlns:a16="http://schemas.microsoft.com/office/drawing/2014/main" id="{C0483DE2-8130-2A4C-82D2-D1180447F2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1366DB-EA39-FF45-8341-34D2EA7865FE}"/>
              </a:ext>
            </a:extLst>
          </p:cNvPr>
          <p:cNvSpPr>
            <a:spLocks noGrp="1"/>
          </p:cNvSpPr>
          <p:nvPr>
            <p:ph type="sldNum" sz="quarter" idx="12"/>
          </p:nvPr>
        </p:nvSpPr>
        <p:spPr/>
        <p:txBody>
          <a:bodyPr/>
          <a:lstStyle/>
          <a:p>
            <a:fld id="{34547966-1577-7446-88BF-538B7955EDD9}" type="slidenum">
              <a:rPr lang="en-US" smtClean="0"/>
              <a:t>‹#›</a:t>
            </a:fld>
            <a:endParaRPr lang="en-US"/>
          </a:p>
        </p:txBody>
      </p:sp>
    </p:spTree>
    <p:extLst>
      <p:ext uri="{BB962C8B-B14F-4D97-AF65-F5344CB8AC3E}">
        <p14:creationId xmlns:p14="http://schemas.microsoft.com/office/powerpoint/2010/main" val="1679698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3F37C-D2EF-1241-8F54-A551AC8395EB}"/>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D652D7E-BB01-714D-BDF3-828D1A098C9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BFD55DA-5855-B84B-8D44-FF4C5F727767}"/>
              </a:ext>
            </a:extLst>
          </p:cNvPr>
          <p:cNvSpPr>
            <a:spLocks noGrp="1"/>
          </p:cNvSpPr>
          <p:nvPr>
            <p:ph type="dt" sz="half" idx="10"/>
          </p:nvPr>
        </p:nvSpPr>
        <p:spPr/>
        <p:txBody>
          <a:bodyPr/>
          <a:lstStyle/>
          <a:p>
            <a:fld id="{20C34AEE-0C7A-4541-8993-836877942D0A}" type="datetimeFigureOut">
              <a:rPr lang="en-US" smtClean="0"/>
              <a:t>2/8/22</a:t>
            </a:fld>
            <a:endParaRPr lang="en-US"/>
          </a:p>
        </p:txBody>
      </p:sp>
      <p:sp>
        <p:nvSpPr>
          <p:cNvPr id="5" name="Footer Placeholder 4">
            <a:extLst>
              <a:ext uri="{FF2B5EF4-FFF2-40B4-BE49-F238E27FC236}">
                <a16:creationId xmlns:a16="http://schemas.microsoft.com/office/drawing/2014/main" id="{2FC5F2CC-E17A-C74F-8566-1C39437929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1E72DB-6448-E646-B6DB-0F5C6D1542E6}"/>
              </a:ext>
            </a:extLst>
          </p:cNvPr>
          <p:cNvSpPr>
            <a:spLocks noGrp="1"/>
          </p:cNvSpPr>
          <p:nvPr>
            <p:ph type="sldNum" sz="quarter" idx="12"/>
          </p:nvPr>
        </p:nvSpPr>
        <p:spPr/>
        <p:txBody>
          <a:bodyPr/>
          <a:lstStyle/>
          <a:p>
            <a:fld id="{34547966-1577-7446-88BF-538B7955EDD9}" type="slidenum">
              <a:rPr lang="en-US" smtClean="0"/>
              <a:t>‹#›</a:t>
            </a:fld>
            <a:endParaRPr lang="en-US"/>
          </a:p>
        </p:txBody>
      </p:sp>
    </p:spTree>
    <p:extLst>
      <p:ext uri="{BB962C8B-B14F-4D97-AF65-F5344CB8AC3E}">
        <p14:creationId xmlns:p14="http://schemas.microsoft.com/office/powerpoint/2010/main" val="399831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4B4D4D7-4B85-4A42-A59A-8F81E648AAE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77B75D3-7419-2D46-AAC7-32853E11A10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EDB02C2-FCA4-1741-8170-0D912472D76D}"/>
              </a:ext>
            </a:extLst>
          </p:cNvPr>
          <p:cNvSpPr>
            <a:spLocks noGrp="1"/>
          </p:cNvSpPr>
          <p:nvPr>
            <p:ph type="dt" sz="half" idx="10"/>
          </p:nvPr>
        </p:nvSpPr>
        <p:spPr/>
        <p:txBody>
          <a:bodyPr/>
          <a:lstStyle/>
          <a:p>
            <a:fld id="{20C34AEE-0C7A-4541-8993-836877942D0A}" type="datetimeFigureOut">
              <a:rPr lang="en-US" smtClean="0"/>
              <a:t>2/8/22</a:t>
            </a:fld>
            <a:endParaRPr lang="en-US"/>
          </a:p>
        </p:txBody>
      </p:sp>
      <p:sp>
        <p:nvSpPr>
          <p:cNvPr id="5" name="Footer Placeholder 4">
            <a:extLst>
              <a:ext uri="{FF2B5EF4-FFF2-40B4-BE49-F238E27FC236}">
                <a16:creationId xmlns:a16="http://schemas.microsoft.com/office/drawing/2014/main" id="{AE750A84-1FF3-1E4C-A1A1-A0ADFDB690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342E16-3410-A642-B103-63F182D4D6BD}"/>
              </a:ext>
            </a:extLst>
          </p:cNvPr>
          <p:cNvSpPr>
            <a:spLocks noGrp="1"/>
          </p:cNvSpPr>
          <p:nvPr>
            <p:ph type="sldNum" sz="quarter" idx="12"/>
          </p:nvPr>
        </p:nvSpPr>
        <p:spPr/>
        <p:txBody>
          <a:bodyPr/>
          <a:lstStyle/>
          <a:p>
            <a:fld id="{34547966-1577-7446-88BF-538B7955EDD9}" type="slidenum">
              <a:rPr lang="en-US" smtClean="0"/>
              <a:t>‹#›</a:t>
            </a:fld>
            <a:endParaRPr lang="en-US"/>
          </a:p>
        </p:txBody>
      </p:sp>
    </p:spTree>
    <p:extLst>
      <p:ext uri="{BB962C8B-B14F-4D97-AF65-F5344CB8AC3E}">
        <p14:creationId xmlns:p14="http://schemas.microsoft.com/office/powerpoint/2010/main" val="3471508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389311-9232-2F41-84BB-2EDB3188085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E0B15F6-F1F4-FA46-8B1A-FAE18988943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90BCBCD-661E-0B47-B628-5068F7D702F6}"/>
              </a:ext>
            </a:extLst>
          </p:cNvPr>
          <p:cNvSpPr>
            <a:spLocks noGrp="1"/>
          </p:cNvSpPr>
          <p:nvPr>
            <p:ph type="dt" sz="half" idx="10"/>
          </p:nvPr>
        </p:nvSpPr>
        <p:spPr/>
        <p:txBody>
          <a:bodyPr/>
          <a:lstStyle/>
          <a:p>
            <a:fld id="{20C34AEE-0C7A-4541-8993-836877942D0A}" type="datetimeFigureOut">
              <a:rPr lang="en-US" smtClean="0"/>
              <a:t>2/8/22</a:t>
            </a:fld>
            <a:endParaRPr lang="en-US"/>
          </a:p>
        </p:txBody>
      </p:sp>
      <p:sp>
        <p:nvSpPr>
          <p:cNvPr id="5" name="Footer Placeholder 4">
            <a:extLst>
              <a:ext uri="{FF2B5EF4-FFF2-40B4-BE49-F238E27FC236}">
                <a16:creationId xmlns:a16="http://schemas.microsoft.com/office/drawing/2014/main" id="{18AFFA65-C118-3543-99D0-16012D62B4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8CE859-E810-F84D-9F57-56F363F32637}"/>
              </a:ext>
            </a:extLst>
          </p:cNvPr>
          <p:cNvSpPr>
            <a:spLocks noGrp="1"/>
          </p:cNvSpPr>
          <p:nvPr>
            <p:ph type="sldNum" sz="quarter" idx="12"/>
          </p:nvPr>
        </p:nvSpPr>
        <p:spPr/>
        <p:txBody>
          <a:bodyPr/>
          <a:lstStyle/>
          <a:p>
            <a:fld id="{34547966-1577-7446-88BF-538B7955EDD9}" type="slidenum">
              <a:rPr lang="en-US" smtClean="0"/>
              <a:t>‹#›</a:t>
            </a:fld>
            <a:endParaRPr lang="en-US"/>
          </a:p>
        </p:txBody>
      </p:sp>
    </p:spTree>
    <p:extLst>
      <p:ext uri="{BB962C8B-B14F-4D97-AF65-F5344CB8AC3E}">
        <p14:creationId xmlns:p14="http://schemas.microsoft.com/office/powerpoint/2010/main" val="11889467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DDD73-170F-1C4C-BCB2-1286AE143A7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84233006-A5CC-F844-BA7B-B61FFABEBF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902D7EA-B315-774E-BF3C-1E1115B28DCE}"/>
              </a:ext>
            </a:extLst>
          </p:cNvPr>
          <p:cNvSpPr>
            <a:spLocks noGrp="1"/>
          </p:cNvSpPr>
          <p:nvPr>
            <p:ph type="dt" sz="half" idx="10"/>
          </p:nvPr>
        </p:nvSpPr>
        <p:spPr/>
        <p:txBody>
          <a:bodyPr/>
          <a:lstStyle/>
          <a:p>
            <a:fld id="{20C34AEE-0C7A-4541-8993-836877942D0A}" type="datetimeFigureOut">
              <a:rPr lang="en-US" smtClean="0"/>
              <a:t>2/8/22</a:t>
            </a:fld>
            <a:endParaRPr lang="en-US"/>
          </a:p>
        </p:txBody>
      </p:sp>
      <p:sp>
        <p:nvSpPr>
          <p:cNvPr id="5" name="Footer Placeholder 4">
            <a:extLst>
              <a:ext uri="{FF2B5EF4-FFF2-40B4-BE49-F238E27FC236}">
                <a16:creationId xmlns:a16="http://schemas.microsoft.com/office/drawing/2014/main" id="{A04FD2AB-0718-9A45-A481-A89B4A0EB7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2A5E9E-E222-C842-9D1C-2B9FD03830E9}"/>
              </a:ext>
            </a:extLst>
          </p:cNvPr>
          <p:cNvSpPr>
            <a:spLocks noGrp="1"/>
          </p:cNvSpPr>
          <p:nvPr>
            <p:ph type="sldNum" sz="quarter" idx="12"/>
          </p:nvPr>
        </p:nvSpPr>
        <p:spPr/>
        <p:txBody>
          <a:bodyPr/>
          <a:lstStyle/>
          <a:p>
            <a:fld id="{34547966-1577-7446-88BF-538B7955EDD9}" type="slidenum">
              <a:rPr lang="en-US" smtClean="0"/>
              <a:t>‹#›</a:t>
            </a:fld>
            <a:endParaRPr lang="en-US"/>
          </a:p>
        </p:txBody>
      </p:sp>
    </p:spTree>
    <p:extLst>
      <p:ext uri="{BB962C8B-B14F-4D97-AF65-F5344CB8AC3E}">
        <p14:creationId xmlns:p14="http://schemas.microsoft.com/office/powerpoint/2010/main" val="3103659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9C606-D518-DB4A-B7CC-B748423E8DD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7CC07C2-BE16-3D49-85B3-61917A9CB0E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C05B6F9-8031-5743-9C5D-F7C78FCE1E55}"/>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E424D66-9F6C-014D-A666-79DC6C2A662E}"/>
              </a:ext>
            </a:extLst>
          </p:cNvPr>
          <p:cNvSpPr>
            <a:spLocks noGrp="1"/>
          </p:cNvSpPr>
          <p:nvPr>
            <p:ph type="dt" sz="half" idx="10"/>
          </p:nvPr>
        </p:nvSpPr>
        <p:spPr/>
        <p:txBody>
          <a:bodyPr/>
          <a:lstStyle/>
          <a:p>
            <a:fld id="{20C34AEE-0C7A-4541-8993-836877942D0A}" type="datetimeFigureOut">
              <a:rPr lang="en-US" smtClean="0"/>
              <a:t>2/8/22</a:t>
            </a:fld>
            <a:endParaRPr lang="en-US"/>
          </a:p>
        </p:txBody>
      </p:sp>
      <p:sp>
        <p:nvSpPr>
          <p:cNvPr id="6" name="Footer Placeholder 5">
            <a:extLst>
              <a:ext uri="{FF2B5EF4-FFF2-40B4-BE49-F238E27FC236}">
                <a16:creationId xmlns:a16="http://schemas.microsoft.com/office/drawing/2014/main" id="{718A254B-67B6-3B4B-9C36-F00755958B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2602B1C-B8AA-A34F-9CFD-17AFB14DCFDF}"/>
              </a:ext>
            </a:extLst>
          </p:cNvPr>
          <p:cNvSpPr>
            <a:spLocks noGrp="1"/>
          </p:cNvSpPr>
          <p:nvPr>
            <p:ph type="sldNum" sz="quarter" idx="12"/>
          </p:nvPr>
        </p:nvSpPr>
        <p:spPr/>
        <p:txBody>
          <a:bodyPr/>
          <a:lstStyle/>
          <a:p>
            <a:fld id="{34547966-1577-7446-88BF-538B7955EDD9}" type="slidenum">
              <a:rPr lang="en-US" smtClean="0"/>
              <a:t>‹#›</a:t>
            </a:fld>
            <a:endParaRPr lang="en-US"/>
          </a:p>
        </p:txBody>
      </p:sp>
    </p:spTree>
    <p:extLst>
      <p:ext uri="{BB962C8B-B14F-4D97-AF65-F5344CB8AC3E}">
        <p14:creationId xmlns:p14="http://schemas.microsoft.com/office/powerpoint/2010/main" val="35106248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A1C4B-1529-5946-8DBF-42794E008291}"/>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53138F9-8340-634B-B329-618F343D9D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0628115-C7E4-8C46-9ACD-875671EC5A0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B7CDD85-5504-724E-96A5-8D04E34857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BD314FA-D42C-0044-BEE5-67765BE7FE5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342E003-6F70-8C4A-B999-DC725E17ACBD}"/>
              </a:ext>
            </a:extLst>
          </p:cNvPr>
          <p:cNvSpPr>
            <a:spLocks noGrp="1"/>
          </p:cNvSpPr>
          <p:nvPr>
            <p:ph type="dt" sz="half" idx="10"/>
          </p:nvPr>
        </p:nvSpPr>
        <p:spPr/>
        <p:txBody>
          <a:bodyPr/>
          <a:lstStyle/>
          <a:p>
            <a:fld id="{20C34AEE-0C7A-4541-8993-836877942D0A}" type="datetimeFigureOut">
              <a:rPr lang="en-US" smtClean="0"/>
              <a:t>2/8/22</a:t>
            </a:fld>
            <a:endParaRPr lang="en-US"/>
          </a:p>
        </p:txBody>
      </p:sp>
      <p:sp>
        <p:nvSpPr>
          <p:cNvPr id="8" name="Footer Placeholder 7">
            <a:extLst>
              <a:ext uri="{FF2B5EF4-FFF2-40B4-BE49-F238E27FC236}">
                <a16:creationId xmlns:a16="http://schemas.microsoft.com/office/drawing/2014/main" id="{66EFBEBD-56C0-014E-8078-6D9BF76C4E9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9404B9A-6B02-E446-A190-A3BE3AB7AC90}"/>
              </a:ext>
            </a:extLst>
          </p:cNvPr>
          <p:cNvSpPr>
            <a:spLocks noGrp="1"/>
          </p:cNvSpPr>
          <p:nvPr>
            <p:ph type="sldNum" sz="quarter" idx="12"/>
          </p:nvPr>
        </p:nvSpPr>
        <p:spPr/>
        <p:txBody>
          <a:bodyPr/>
          <a:lstStyle/>
          <a:p>
            <a:fld id="{34547966-1577-7446-88BF-538B7955EDD9}" type="slidenum">
              <a:rPr lang="en-US" smtClean="0"/>
              <a:t>‹#›</a:t>
            </a:fld>
            <a:endParaRPr lang="en-US"/>
          </a:p>
        </p:txBody>
      </p:sp>
    </p:spTree>
    <p:extLst>
      <p:ext uri="{BB962C8B-B14F-4D97-AF65-F5344CB8AC3E}">
        <p14:creationId xmlns:p14="http://schemas.microsoft.com/office/powerpoint/2010/main" val="3700860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0A030-235A-1A41-85C5-21355630D15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F58DF473-7857-9C42-8A42-7994BB921CB1}"/>
              </a:ext>
            </a:extLst>
          </p:cNvPr>
          <p:cNvSpPr>
            <a:spLocks noGrp="1"/>
          </p:cNvSpPr>
          <p:nvPr>
            <p:ph type="dt" sz="half" idx="10"/>
          </p:nvPr>
        </p:nvSpPr>
        <p:spPr/>
        <p:txBody>
          <a:bodyPr/>
          <a:lstStyle/>
          <a:p>
            <a:fld id="{20C34AEE-0C7A-4541-8993-836877942D0A}" type="datetimeFigureOut">
              <a:rPr lang="en-US" smtClean="0"/>
              <a:t>2/8/22</a:t>
            </a:fld>
            <a:endParaRPr lang="en-US"/>
          </a:p>
        </p:txBody>
      </p:sp>
      <p:sp>
        <p:nvSpPr>
          <p:cNvPr id="4" name="Footer Placeholder 3">
            <a:extLst>
              <a:ext uri="{FF2B5EF4-FFF2-40B4-BE49-F238E27FC236}">
                <a16:creationId xmlns:a16="http://schemas.microsoft.com/office/drawing/2014/main" id="{00403D80-CDF3-B34D-B78A-C5EF75B1564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C5DEB86-8E8C-484F-B4AB-2DA1F1824F9F}"/>
              </a:ext>
            </a:extLst>
          </p:cNvPr>
          <p:cNvSpPr>
            <a:spLocks noGrp="1"/>
          </p:cNvSpPr>
          <p:nvPr>
            <p:ph type="sldNum" sz="quarter" idx="12"/>
          </p:nvPr>
        </p:nvSpPr>
        <p:spPr/>
        <p:txBody>
          <a:bodyPr/>
          <a:lstStyle/>
          <a:p>
            <a:fld id="{34547966-1577-7446-88BF-538B7955EDD9}" type="slidenum">
              <a:rPr lang="en-US" smtClean="0"/>
              <a:t>‹#›</a:t>
            </a:fld>
            <a:endParaRPr lang="en-US"/>
          </a:p>
        </p:txBody>
      </p:sp>
    </p:spTree>
    <p:extLst>
      <p:ext uri="{BB962C8B-B14F-4D97-AF65-F5344CB8AC3E}">
        <p14:creationId xmlns:p14="http://schemas.microsoft.com/office/powerpoint/2010/main" val="1741230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B23CDFA-60A3-5A4D-8928-624A91CCA788}"/>
              </a:ext>
            </a:extLst>
          </p:cNvPr>
          <p:cNvSpPr>
            <a:spLocks noGrp="1"/>
          </p:cNvSpPr>
          <p:nvPr>
            <p:ph type="dt" sz="half" idx="10"/>
          </p:nvPr>
        </p:nvSpPr>
        <p:spPr/>
        <p:txBody>
          <a:bodyPr/>
          <a:lstStyle/>
          <a:p>
            <a:fld id="{20C34AEE-0C7A-4541-8993-836877942D0A}" type="datetimeFigureOut">
              <a:rPr lang="en-US" smtClean="0"/>
              <a:t>2/8/22</a:t>
            </a:fld>
            <a:endParaRPr lang="en-US"/>
          </a:p>
        </p:txBody>
      </p:sp>
      <p:sp>
        <p:nvSpPr>
          <p:cNvPr id="3" name="Footer Placeholder 2">
            <a:extLst>
              <a:ext uri="{FF2B5EF4-FFF2-40B4-BE49-F238E27FC236}">
                <a16:creationId xmlns:a16="http://schemas.microsoft.com/office/drawing/2014/main" id="{84CADFDF-218D-3D4C-B92E-DEA8FBAD357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B61E220-D98C-4849-96A2-BC5DBB1DE403}"/>
              </a:ext>
            </a:extLst>
          </p:cNvPr>
          <p:cNvSpPr>
            <a:spLocks noGrp="1"/>
          </p:cNvSpPr>
          <p:nvPr>
            <p:ph type="sldNum" sz="quarter" idx="12"/>
          </p:nvPr>
        </p:nvSpPr>
        <p:spPr/>
        <p:txBody>
          <a:bodyPr/>
          <a:lstStyle/>
          <a:p>
            <a:fld id="{34547966-1577-7446-88BF-538B7955EDD9}" type="slidenum">
              <a:rPr lang="en-US" smtClean="0"/>
              <a:t>‹#›</a:t>
            </a:fld>
            <a:endParaRPr lang="en-US"/>
          </a:p>
        </p:txBody>
      </p:sp>
    </p:spTree>
    <p:extLst>
      <p:ext uri="{BB962C8B-B14F-4D97-AF65-F5344CB8AC3E}">
        <p14:creationId xmlns:p14="http://schemas.microsoft.com/office/powerpoint/2010/main" val="944664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2843D-A9DF-0D49-B089-79C7F7AEC48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D881881-466C-A64F-BEAF-9C2E5318EB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6B54B61A-15A8-EB43-99BC-3ABE0CD3FF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2E7C0D9-AED0-9E49-81AE-08C0BE86E8A9}"/>
              </a:ext>
            </a:extLst>
          </p:cNvPr>
          <p:cNvSpPr>
            <a:spLocks noGrp="1"/>
          </p:cNvSpPr>
          <p:nvPr>
            <p:ph type="dt" sz="half" idx="10"/>
          </p:nvPr>
        </p:nvSpPr>
        <p:spPr/>
        <p:txBody>
          <a:bodyPr/>
          <a:lstStyle/>
          <a:p>
            <a:fld id="{20C34AEE-0C7A-4541-8993-836877942D0A}" type="datetimeFigureOut">
              <a:rPr lang="en-US" smtClean="0"/>
              <a:t>2/8/22</a:t>
            </a:fld>
            <a:endParaRPr lang="en-US"/>
          </a:p>
        </p:txBody>
      </p:sp>
      <p:sp>
        <p:nvSpPr>
          <p:cNvPr id="6" name="Footer Placeholder 5">
            <a:extLst>
              <a:ext uri="{FF2B5EF4-FFF2-40B4-BE49-F238E27FC236}">
                <a16:creationId xmlns:a16="http://schemas.microsoft.com/office/drawing/2014/main" id="{B785BC20-3FA3-A041-8DA4-8304D0A486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3CC272-4E80-5542-BBFC-247DE8B557F2}"/>
              </a:ext>
            </a:extLst>
          </p:cNvPr>
          <p:cNvSpPr>
            <a:spLocks noGrp="1"/>
          </p:cNvSpPr>
          <p:nvPr>
            <p:ph type="sldNum" sz="quarter" idx="12"/>
          </p:nvPr>
        </p:nvSpPr>
        <p:spPr/>
        <p:txBody>
          <a:bodyPr/>
          <a:lstStyle/>
          <a:p>
            <a:fld id="{34547966-1577-7446-88BF-538B7955EDD9}" type="slidenum">
              <a:rPr lang="en-US" smtClean="0"/>
              <a:t>‹#›</a:t>
            </a:fld>
            <a:endParaRPr lang="en-US"/>
          </a:p>
        </p:txBody>
      </p:sp>
    </p:spTree>
    <p:extLst>
      <p:ext uri="{BB962C8B-B14F-4D97-AF65-F5344CB8AC3E}">
        <p14:creationId xmlns:p14="http://schemas.microsoft.com/office/powerpoint/2010/main" val="1902279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5EEBA-1DAC-394D-997D-FCA9C0ECE9B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939B94B3-394B-054B-B288-9D32BFAB33F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F4EB50B-21B4-474F-975E-33DBE2254D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9622B6A-EA4A-3A41-A4D6-91FB1EBCB57B}"/>
              </a:ext>
            </a:extLst>
          </p:cNvPr>
          <p:cNvSpPr>
            <a:spLocks noGrp="1"/>
          </p:cNvSpPr>
          <p:nvPr>
            <p:ph type="dt" sz="half" idx="10"/>
          </p:nvPr>
        </p:nvSpPr>
        <p:spPr/>
        <p:txBody>
          <a:bodyPr/>
          <a:lstStyle/>
          <a:p>
            <a:fld id="{20C34AEE-0C7A-4541-8993-836877942D0A}" type="datetimeFigureOut">
              <a:rPr lang="en-US" smtClean="0"/>
              <a:t>2/8/22</a:t>
            </a:fld>
            <a:endParaRPr lang="en-US"/>
          </a:p>
        </p:txBody>
      </p:sp>
      <p:sp>
        <p:nvSpPr>
          <p:cNvPr id="6" name="Footer Placeholder 5">
            <a:extLst>
              <a:ext uri="{FF2B5EF4-FFF2-40B4-BE49-F238E27FC236}">
                <a16:creationId xmlns:a16="http://schemas.microsoft.com/office/drawing/2014/main" id="{49BBFA91-86BC-6040-9E79-F13F009D7C4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223D126-9541-7E4F-97D8-49131C00B8C8}"/>
              </a:ext>
            </a:extLst>
          </p:cNvPr>
          <p:cNvSpPr>
            <a:spLocks noGrp="1"/>
          </p:cNvSpPr>
          <p:nvPr>
            <p:ph type="sldNum" sz="quarter" idx="12"/>
          </p:nvPr>
        </p:nvSpPr>
        <p:spPr/>
        <p:txBody>
          <a:bodyPr/>
          <a:lstStyle/>
          <a:p>
            <a:fld id="{34547966-1577-7446-88BF-538B7955EDD9}" type="slidenum">
              <a:rPr lang="en-US" smtClean="0"/>
              <a:t>‹#›</a:t>
            </a:fld>
            <a:endParaRPr lang="en-US"/>
          </a:p>
        </p:txBody>
      </p:sp>
    </p:spTree>
    <p:extLst>
      <p:ext uri="{BB962C8B-B14F-4D97-AF65-F5344CB8AC3E}">
        <p14:creationId xmlns:p14="http://schemas.microsoft.com/office/powerpoint/2010/main" val="2832256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512E7A-A695-0A47-90B0-78774F1311E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9FA7996-E90F-E048-93C0-3338C9D254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CFDFFFC-DBBC-9549-981D-505EE41CBBE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C34AEE-0C7A-4541-8993-836877942D0A}" type="datetimeFigureOut">
              <a:rPr lang="en-US" smtClean="0"/>
              <a:t>2/8/22</a:t>
            </a:fld>
            <a:endParaRPr lang="en-US"/>
          </a:p>
        </p:txBody>
      </p:sp>
      <p:sp>
        <p:nvSpPr>
          <p:cNvPr id="5" name="Footer Placeholder 4">
            <a:extLst>
              <a:ext uri="{FF2B5EF4-FFF2-40B4-BE49-F238E27FC236}">
                <a16:creationId xmlns:a16="http://schemas.microsoft.com/office/drawing/2014/main" id="{C0FAA818-B62B-7343-944C-B940FBBE72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F36AE5-AB7F-144C-8320-9C7A19455E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547966-1577-7446-88BF-538B7955EDD9}" type="slidenum">
              <a:rPr lang="en-US" smtClean="0"/>
              <a:t>‹#›</a:t>
            </a:fld>
            <a:endParaRPr lang="en-US"/>
          </a:p>
        </p:txBody>
      </p:sp>
    </p:spTree>
    <p:extLst>
      <p:ext uri="{BB962C8B-B14F-4D97-AF65-F5344CB8AC3E}">
        <p14:creationId xmlns:p14="http://schemas.microsoft.com/office/powerpoint/2010/main" val="32515060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hyperlink" Target="https://www.goodreads.com/book/photo/18753656-lagoon" TargetMode="External"/><Relationship Id="rId1" Type="http://schemas.openxmlformats.org/officeDocument/2006/relationships/slideLayout" Target="../slideLayouts/slideLayout7.xml"/><Relationship Id="rId6" Type="http://schemas.openxmlformats.org/officeDocument/2006/relationships/image" Target="../media/image9.tiff"/><Relationship Id="rId5" Type="http://schemas.openxmlformats.org/officeDocument/2006/relationships/image" Target="../media/image8.jpeg"/><Relationship Id="rId10" Type="http://schemas.openxmlformats.org/officeDocument/2006/relationships/image" Target="../media/image12.jpeg"/><Relationship Id="rId4" Type="http://schemas.openxmlformats.org/officeDocument/2006/relationships/image" Target="../media/image7.jpeg"/><Relationship Id="rId9" Type="http://schemas.openxmlformats.org/officeDocument/2006/relationships/hyperlink" Target="https://www.google.com/url?sa=i&amp;rct=j&amp;q=&amp;esrc=s&amp;source=images&amp;cd=&amp;ved=2ahUKEwjNqf2Zs6LhAhWI1-AKHRDSAIgQjRx6BAgBEAU&amp;url=https%3A%2F%2Fwww.penguin.co.uk%2Fbooks%2F177185%2Foil-on-water%2F9780141046846&amp;psig=AOvVaw3eVSmKZpORR2PRtHersHhG&amp;ust=1553778792792406"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hyperlink" Target="https://vimeo.com/298633591"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s://www.google.co.uk/url?sa=i&amp;rct=j&amp;q=&amp;esrc=s&amp;source=images&amp;cd=&amp;ved=2ahUKEwjmqKSmncLaAhVMPhQKHZRrCd4QjRx6BAgAEAU&amp;url=https://georgeosodi.photoshelter.com/image/I00008jrH8P_f9.c&amp;psig=AOvVaw3QrnsNMBfXLvhYX5nWItqe&amp;ust=1524086098917347"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4" name="Rectangle 72">
            <a:extLst>
              <a:ext uri="{FF2B5EF4-FFF2-40B4-BE49-F238E27FC236}">
                <a16:creationId xmlns:a16="http://schemas.microsoft.com/office/drawing/2014/main" id="{A9F529C3-C941-49FD-8C67-82F134F64B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5" name="Rectangle 74">
            <a:extLst>
              <a:ext uri="{FF2B5EF4-FFF2-40B4-BE49-F238E27FC236}">
                <a16:creationId xmlns:a16="http://schemas.microsoft.com/office/drawing/2014/main" id="{20586029-32A0-47E5-9AEC-AE3ABA6B9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descr="Image result for ken saro-wiwa forest of flowers">
            <a:extLst>
              <a:ext uri="{FF2B5EF4-FFF2-40B4-BE49-F238E27FC236}">
                <a16:creationId xmlns:a16="http://schemas.microsoft.com/office/drawing/2014/main" id="{224CEEE0-9C5F-1B4C-B5EE-7D780E1D9E1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3467" y="781641"/>
            <a:ext cx="5294716" cy="5294716"/>
          </a:xfrm>
          <a:prstGeom prst="rect">
            <a:avLst/>
          </a:prstGeom>
          <a:noFill/>
          <a:extLst>
            <a:ext uri="{909E8E84-426E-40DD-AFC4-6F175D3DCCD1}">
              <a14:hiddenFill xmlns:a14="http://schemas.microsoft.com/office/drawing/2010/main">
                <a:solidFill>
                  <a:srgbClr val="FFFFFF"/>
                </a:solidFill>
              </a14:hiddenFill>
            </a:ext>
          </a:extLst>
        </p:spPr>
      </p:pic>
      <p:cxnSp>
        <p:nvCxnSpPr>
          <p:cNvPr id="77" name="Straight Connector 76">
            <a:extLst>
              <a:ext uri="{FF2B5EF4-FFF2-40B4-BE49-F238E27FC236}">
                <a16:creationId xmlns:a16="http://schemas.microsoft.com/office/drawing/2014/main" id="{8C730EAB-A532-4295-A302-FB4B90DB9F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9958" y="1143000"/>
            <a:ext cx="0" cy="4572000"/>
          </a:xfrm>
          <a:prstGeom prst="line">
            <a:avLst/>
          </a:prstGeom>
          <a:ln>
            <a:solidFill>
              <a:srgbClr val="4E4E4E"/>
            </a:solidFill>
          </a:ln>
        </p:spPr>
        <p:style>
          <a:lnRef idx="1">
            <a:schemeClr val="accent1"/>
          </a:lnRef>
          <a:fillRef idx="0">
            <a:schemeClr val="accent1"/>
          </a:fillRef>
          <a:effectRef idx="0">
            <a:schemeClr val="accent1"/>
          </a:effectRef>
          <a:fontRef idx="minor">
            <a:schemeClr val="tx1"/>
          </a:fontRef>
        </p:style>
      </p:cxnSp>
      <p:pic>
        <p:nvPicPr>
          <p:cNvPr id="2050" name="Picture 2" descr="Image result for ken saro-wiwa forest of flowers">
            <a:extLst>
              <a:ext uri="{FF2B5EF4-FFF2-40B4-BE49-F238E27FC236}">
                <a16:creationId xmlns:a16="http://schemas.microsoft.com/office/drawing/2014/main" id="{F1B19E3A-F900-6F4E-991A-312C60FDBF9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007012" y="643467"/>
            <a:ext cx="3788324" cy="5571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2933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446D652-C1F2-7047-ABBB-08B1105EAFB6}"/>
              </a:ext>
            </a:extLst>
          </p:cNvPr>
          <p:cNvPicPr>
            <a:picLocks noChangeAspect="1"/>
          </p:cNvPicPr>
          <p:nvPr/>
        </p:nvPicPr>
        <p:blipFill>
          <a:blip r:embed="rId2"/>
          <a:stretch>
            <a:fillRect/>
          </a:stretch>
        </p:blipFill>
        <p:spPr>
          <a:xfrm>
            <a:off x="1223056" y="146304"/>
            <a:ext cx="9502048" cy="6858000"/>
          </a:xfrm>
          <a:prstGeom prst="rect">
            <a:avLst/>
          </a:prstGeom>
        </p:spPr>
      </p:pic>
    </p:spTree>
    <p:extLst>
      <p:ext uri="{BB962C8B-B14F-4D97-AF65-F5344CB8AC3E}">
        <p14:creationId xmlns:p14="http://schemas.microsoft.com/office/powerpoint/2010/main" val="14574839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A3C27C2-40E0-7E43-8FA4-341B8176BD92}"/>
              </a:ext>
            </a:extLst>
          </p:cNvPr>
          <p:cNvPicPr>
            <a:picLocks noChangeAspect="1"/>
          </p:cNvPicPr>
          <p:nvPr/>
        </p:nvPicPr>
        <p:blipFill>
          <a:blip r:embed="rId2"/>
          <a:stretch>
            <a:fillRect/>
          </a:stretch>
        </p:blipFill>
        <p:spPr>
          <a:xfrm>
            <a:off x="1170431" y="0"/>
            <a:ext cx="9914463" cy="6858000"/>
          </a:xfrm>
          <a:prstGeom prst="rect">
            <a:avLst/>
          </a:prstGeom>
        </p:spPr>
      </p:pic>
    </p:spTree>
    <p:extLst>
      <p:ext uri="{BB962C8B-B14F-4D97-AF65-F5344CB8AC3E}">
        <p14:creationId xmlns:p14="http://schemas.microsoft.com/office/powerpoint/2010/main" val="40194805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824405-BF42-3F41-B5F8-F2C35D0B1575}"/>
              </a:ext>
            </a:extLst>
          </p:cNvPr>
          <p:cNvPicPr>
            <a:picLocks noChangeAspect="1"/>
          </p:cNvPicPr>
          <p:nvPr/>
        </p:nvPicPr>
        <p:blipFill>
          <a:blip r:embed="rId2"/>
          <a:stretch>
            <a:fillRect/>
          </a:stretch>
        </p:blipFill>
        <p:spPr>
          <a:xfrm>
            <a:off x="1030852" y="94897"/>
            <a:ext cx="10130295" cy="6806352"/>
          </a:xfrm>
          <a:prstGeom prst="rect">
            <a:avLst/>
          </a:prstGeom>
        </p:spPr>
      </p:pic>
      <p:sp>
        <p:nvSpPr>
          <p:cNvPr id="3" name="TextBox 2">
            <a:extLst>
              <a:ext uri="{FF2B5EF4-FFF2-40B4-BE49-F238E27FC236}">
                <a16:creationId xmlns:a16="http://schemas.microsoft.com/office/drawing/2014/main" id="{C82EF70A-8620-9049-B6FA-048B77A61C63}"/>
              </a:ext>
            </a:extLst>
          </p:cNvPr>
          <p:cNvSpPr txBox="1"/>
          <p:nvPr/>
        </p:nvSpPr>
        <p:spPr>
          <a:xfrm>
            <a:off x="10413827" y="6156960"/>
            <a:ext cx="1494640" cy="369332"/>
          </a:xfrm>
          <a:prstGeom prst="rect">
            <a:avLst/>
          </a:prstGeom>
          <a:noFill/>
        </p:spPr>
        <p:txBody>
          <a:bodyPr wrap="none" rtlCol="0">
            <a:spAutoFit/>
          </a:bodyPr>
          <a:lstStyle/>
          <a:p>
            <a:r>
              <a:rPr lang="en-US" dirty="0"/>
              <a:t>Andrew </a:t>
            </a:r>
            <a:r>
              <a:rPr lang="en-US" dirty="0" err="1"/>
              <a:t>Apter</a:t>
            </a:r>
            <a:endParaRPr lang="en-US" dirty="0"/>
          </a:p>
        </p:txBody>
      </p:sp>
    </p:spTree>
    <p:extLst>
      <p:ext uri="{BB962C8B-B14F-4D97-AF65-F5344CB8AC3E}">
        <p14:creationId xmlns:p14="http://schemas.microsoft.com/office/powerpoint/2010/main" val="40839256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age result for osodi gas falring">
            <a:extLst>
              <a:ext uri="{FF2B5EF4-FFF2-40B4-BE49-F238E27FC236}">
                <a16:creationId xmlns:a16="http://schemas.microsoft.com/office/drawing/2014/main" id="{37177802-017A-5F43-B67A-89B7A8C144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2263" y="0"/>
            <a:ext cx="90074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09633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Image result for osodi gas falring">
            <a:extLst>
              <a:ext uri="{FF2B5EF4-FFF2-40B4-BE49-F238E27FC236}">
                <a16:creationId xmlns:a16="http://schemas.microsoft.com/office/drawing/2014/main" id="{A5533C52-BFCA-6942-89E3-A0E815443C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0"/>
            <a:ext cx="109728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1471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mage result for saro wiwa month and a day">
            <a:extLst>
              <a:ext uri="{FF2B5EF4-FFF2-40B4-BE49-F238E27FC236}">
                <a16:creationId xmlns:a16="http://schemas.microsoft.com/office/drawing/2014/main" id="{F7807D49-6EFF-7C48-8877-AE75F390CA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466" y="412750"/>
            <a:ext cx="3822700" cy="60325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6F5DA9D-C916-8F41-B9C4-0606CAA6ECF4}"/>
              </a:ext>
            </a:extLst>
          </p:cNvPr>
          <p:cNvSpPr txBox="1"/>
          <p:nvPr/>
        </p:nvSpPr>
        <p:spPr>
          <a:xfrm>
            <a:off x="5732334" y="5168900"/>
            <a:ext cx="4840224" cy="1200329"/>
          </a:xfrm>
          <a:prstGeom prst="rect">
            <a:avLst/>
          </a:prstGeom>
          <a:noFill/>
        </p:spPr>
        <p:txBody>
          <a:bodyPr wrap="square" rtlCol="0">
            <a:spAutoFit/>
          </a:bodyPr>
          <a:lstStyle/>
          <a:p>
            <a:r>
              <a:rPr lang="en-US" dirty="0">
                <a:latin typeface="Century Gothic" panose="020B0502020202020204" pitchFamily="34" charset="0"/>
              </a:rPr>
              <a:t>“Why are you people doing this to me? What sort of a nation is this?”</a:t>
            </a:r>
          </a:p>
          <a:p>
            <a:endParaRPr lang="en-US" dirty="0">
              <a:latin typeface="Century Gothic" panose="020B0502020202020204" pitchFamily="34" charset="0"/>
            </a:endParaRPr>
          </a:p>
          <a:p>
            <a:r>
              <a:rPr lang="en-US" dirty="0">
                <a:latin typeface="Century Gothic" panose="020B0502020202020204" pitchFamily="34" charset="0"/>
              </a:rPr>
              <a:t>K S-W’s final words, 10</a:t>
            </a:r>
            <a:r>
              <a:rPr lang="en-US" baseline="30000" dirty="0">
                <a:latin typeface="Century Gothic" panose="020B0502020202020204" pitchFamily="34" charset="0"/>
              </a:rPr>
              <a:t>th</a:t>
            </a:r>
            <a:r>
              <a:rPr lang="en-US" dirty="0">
                <a:latin typeface="Century Gothic" panose="020B0502020202020204" pitchFamily="34" charset="0"/>
              </a:rPr>
              <a:t> November 1995</a:t>
            </a:r>
          </a:p>
        </p:txBody>
      </p:sp>
      <p:pic>
        <p:nvPicPr>
          <p:cNvPr id="5" name="Picture 4" descr="Text&#10;&#10;Description automatically generated">
            <a:extLst>
              <a:ext uri="{FF2B5EF4-FFF2-40B4-BE49-F238E27FC236}">
                <a16:creationId xmlns:a16="http://schemas.microsoft.com/office/drawing/2014/main" id="{5A2FF917-2604-E444-BB4B-9D802A1803E2}"/>
              </a:ext>
            </a:extLst>
          </p:cNvPr>
          <p:cNvPicPr>
            <a:picLocks noChangeAspect="1"/>
          </p:cNvPicPr>
          <p:nvPr/>
        </p:nvPicPr>
        <p:blipFill>
          <a:blip r:embed="rId3"/>
          <a:stretch>
            <a:fillRect/>
          </a:stretch>
        </p:blipFill>
        <p:spPr>
          <a:xfrm>
            <a:off x="5732334" y="584200"/>
            <a:ext cx="5537200" cy="2552700"/>
          </a:xfrm>
          <a:prstGeom prst="rect">
            <a:avLst/>
          </a:prstGeom>
        </p:spPr>
      </p:pic>
      <p:pic>
        <p:nvPicPr>
          <p:cNvPr id="6" name="Picture 5">
            <a:extLst>
              <a:ext uri="{FF2B5EF4-FFF2-40B4-BE49-F238E27FC236}">
                <a16:creationId xmlns:a16="http://schemas.microsoft.com/office/drawing/2014/main" id="{52315731-DA1B-D147-8CC8-8493754B0030}"/>
              </a:ext>
            </a:extLst>
          </p:cNvPr>
          <p:cNvPicPr>
            <a:picLocks noChangeAspect="1"/>
          </p:cNvPicPr>
          <p:nvPr/>
        </p:nvPicPr>
        <p:blipFill>
          <a:blip r:embed="rId4"/>
          <a:stretch>
            <a:fillRect/>
          </a:stretch>
        </p:blipFill>
        <p:spPr>
          <a:xfrm>
            <a:off x="5644642" y="3429000"/>
            <a:ext cx="5499100" cy="1447800"/>
          </a:xfrm>
          <a:prstGeom prst="rect">
            <a:avLst/>
          </a:prstGeom>
        </p:spPr>
      </p:pic>
    </p:spTree>
    <p:extLst>
      <p:ext uri="{BB962C8B-B14F-4D97-AF65-F5344CB8AC3E}">
        <p14:creationId xmlns:p14="http://schemas.microsoft.com/office/powerpoint/2010/main" val="3938125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7" name="Rectangle 76">
            <a:extLst>
              <a:ext uri="{FF2B5EF4-FFF2-40B4-BE49-F238E27FC236}">
                <a16:creationId xmlns:a16="http://schemas.microsoft.com/office/drawing/2014/main" id="{7C1E5815-D54C-487F-A054-6D4930ADE3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Shape 78">
            <a:extLst>
              <a:ext uri="{FF2B5EF4-FFF2-40B4-BE49-F238E27FC236}">
                <a16:creationId xmlns:a16="http://schemas.microsoft.com/office/drawing/2014/main" id="{736F0DFD-0954-464F-BF12-DD2E6F6E03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208496" y="0"/>
            <a:ext cx="1983504" cy="6858000"/>
          </a:xfrm>
          <a:custGeom>
            <a:avLst/>
            <a:gdLst>
              <a:gd name="connsiteX0" fmla="*/ 0 w 1983504"/>
              <a:gd name="connsiteY0" fmla="*/ 0 h 6858000"/>
              <a:gd name="connsiteX1" fmla="*/ 1376658 w 1983504"/>
              <a:gd name="connsiteY1" fmla="*/ 0 h 6858000"/>
              <a:gd name="connsiteX2" fmla="*/ 1690650 w 1983504"/>
              <a:gd name="connsiteY2" fmla="*/ 110269 h 6858000"/>
              <a:gd name="connsiteX3" fmla="*/ 1645361 w 1983504"/>
              <a:gd name="connsiteY3" fmla="*/ 135168 h 6858000"/>
              <a:gd name="connsiteX4" fmla="*/ 1373640 w 1983504"/>
              <a:gd name="connsiteY4" fmla="*/ 71141 h 6858000"/>
              <a:gd name="connsiteX5" fmla="*/ 1319295 w 1983504"/>
              <a:gd name="connsiteY5" fmla="*/ 88927 h 6858000"/>
              <a:gd name="connsiteX6" fmla="*/ 1346468 w 1983504"/>
              <a:gd name="connsiteY6" fmla="*/ 163625 h 6858000"/>
              <a:gd name="connsiteX7" fmla="*/ 1464213 w 1983504"/>
              <a:gd name="connsiteY7" fmla="*/ 192082 h 6858000"/>
              <a:gd name="connsiteX8" fmla="*/ 1648381 w 1983504"/>
              <a:gd name="connsiteY8" fmla="*/ 373491 h 6858000"/>
              <a:gd name="connsiteX9" fmla="*/ 1370620 w 1983504"/>
              <a:gd name="connsiteY9" fmla="*/ 352148 h 6858000"/>
              <a:gd name="connsiteX10" fmla="*/ 1322314 w 1983504"/>
              <a:gd name="connsiteY10" fmla="*/ 394834 h 6858000"/>
              <a:gd name="connsiteX11" fmla="*/ 1304199 w 1983504"/>
              <a:gd name="connsiteY11" fmla="*/ 451747 h 6858000"/>
              <a:gd name="connsiteX12" fmla="*/ 1222682 w 1983504"/>
              <a:gd name="connsiteY12" fmla="*/ 359262 h 6858000"/>
              <a:gd name="connsiteX13" fmla="*/ 1153242 w 1983504"/>
              <a:gd name="connsiteY13" fmla="*/ 334364 h 6858000"/>
              <a:gd name="connsiteX14" fmla="*/ 1132108 w 1983504"/>
              <a:gd name="connsiteY14" fmla="*/ 416176 h 6858000"/>
              <a:gd name="connsiteX15" fmla="*/ 1195509 w 1983504"/>
              <a:gd name="connsiteY15" fmla="*/ 505101 h 6858000"/>
              <a:gd name="connsiteX16" fmla="*/ 1364582 w 1983504"/>
              <a:gd name="connsiteY16" fmla="*/ 558458 h 6858000"/>
              <a:gd name="connsiteX17" fmla="*/ 1183434 w 1983504"/>
              <a:gd name="connsiteY17" fmla="*/ 558458 h 6858000"/>
              <a:gd name="connsiteX18" fmla="*/ 975114 w 1983504"/>
              <a:gd name="connsiteY18" fmla="*/ 522887 h 6858000"/>
              <a:gd name="connsiteX19" fmla="*/ 754716 w 1983504"/>
              <a:gd name="connsiteY19" fmla="*/ 533558 h 6858000"/>
              <a:gd name="connsiteX20" fmla="*/ 546395 w 1983504"/>
              <a:gd name="connsiteY20" fmla="*/ 462417 h 6858000"/>
              <a:gd name="connsiteX21" fmla="*/ 335056 w 1983504"/>
              <a:gd name="connsiteY21" fmla="*/ 465975 h 6858000"/>
              <a:gd name="connsiteX22" fmla="*/ 1270988 w 1983504"/>
              <a:gd name="connsiteY22" fmla="*/ 910606 h 6858000"/>
              <a:gd name="connsiteX23" fmla="*/ 1225701 w 1983504"/>
              <a:gd name="connsiteY23" fmla="*/ 921277 h 6858000"/>
              <a:gd name="connsiteX24" fmla="*/ 1165318 w 1983504"/>
              <a:gd name="connsiteY24" fmla="*/ 949734 h 6858000"/>
              <a:gd name="connsiteX25" fmla="*/ 1210606 w 1983504"/>
              <a:gd name="connsiteY25" fmla="*/ 1006647 h 6858000"/>
              <a:gd name="connsiteX26" fmla="*/ 1455156 w 1983504"/>
              <a:gd name="connsiteY26" fmla="*/ 1113358 h 6858000"/>
              <a:gd name="connsiteX27" fmla="*/ 1515538 w 1983504"/>
              <a:gd name="connsiteY27" fmla="*/ 1220069 h 6858000"/>
              <a:gd name="connsiteX28" fmla="*/ 1440060 w 1983504"/>
              <a:gd name="connsiteY28" fmla="*/ 1209399 h 6858000"/>
              <a:gd name="connsiteX29" fmla="*/ 1373640 w 1983504"/>
              <a:gd name="connsiteY29" fmla="*/ 1230741 h 6858000"/>
              <a:gd name="connsiteX30" fmla="*/ 1400810 w 1983504"/>
              <a:gd name="connsiteY30" fmla="*/ 1365909 h 6858000"/>
              <a:gd name="connsiteX31" fmla="*/ 1748012 w 1983504"/>
              <a:gd name="connsiteY31" fmla="*/ 1540204 h 6858000"/>
              <a:gd name="connsiteX32" fmla="*/ 1778203 w 1983504"/>
              <a:gd name="connsiteY32" fmla="*/ 1597117 h 6858000"/>
              <a:gd name="connsiteX33" fmla="*/ 1735936 w 1983504"/>
              <a:gd name="connsiteY33" fmla="*/ 1636245 h 6858000"/>
              <a:gd name="connsiteX34" fmla="*/ 1624228 w 1983504"/>
              <a:gd name="connsiteY34" fmla="*/ 1657587 h 6858000"/>
              <a:gd name="connsiteX35" fmla="*/ 1781223 w 1983504"/>
              <a:gd name="connsiteY35" fmla="*/ 1849668 h 6858000"/>
              <a:gd name="connsiteX36" fmla="*/ 1838587 w 1983504"/>
              <a:gd name="connsiteY36" fmla="*/ 1903025 h 6858000"/>
              <a:gd name="connsiteX37" fmla="*/ 1938218 w 1983504"/>
              <a:gd name="connsiteY37" fmla="*/ 1984836 h 6858000"/>
              <a:gd name="connsiteX38" fmla="*/ 1938218 w 1983504"/>
              <a:gd name="connsiteY38" fmla="*/ 2013292 h 6858000"/>
              <a:gd name="connsiteX39" fmla="*/ 1805376 w 1983504"/>
              <a:gd name="connsiteY39" fmla="*/ 2102219 h 6858000"/>
              <a:gd name="connsiteX40" fmla="*/ 1563844 w 1983504"/>
              <a:gd name="connsiteY40" fmla="*/ 2077320 h 6858000"/>
              <a:gd name="connsiteX41" fmla="*/ 1920104 w 1983504"/>
              <a:gd name="connsiteY41" fmla="*/ 2208931 h 6858000"/>
              <a:gd name="connsiteX42" fmla="*/ 766792 w 1983504"/>
              <a:gd name="connsiteY42" fmla="*/ 1892353 h 6858000"/>
              <a:gd name="connsiteX43" fmla="*/ 839252 w 1983504"/>
              <a:gd name="connsiteY43" fmla="*/ 1974165 h 6858000"/>
              <a:gd name="connsiteX44" fmla="*/ 1243816 w 1983504"/>
              <a:gd name="connsiteY44" fmla="*/ 2191146 h 6858000"/>
              <a:gd name="connsiteX45" fmla="*/ 1358543 w 1983504"/>
              <a:gd name="connsiteY45" fmla="*/ 2326314 h 6858000"/>
              <a:gd name="connsiteX46" fmla="*/ 1479310 w 1983504"/>
              <a:gd name="connsiteY46" fmla="*/ 2401012 h 6858000"/>
              <a:gd name="connsiteX47" fmla="*/ 1648381 w 1983504"/>
              <a:gd name="connsiteY47" fmla="*/ 2401012 h 6858000"/>
              <a:gd name="connsiteX48" fmla="*/ 1769146 w 1983504"/>
              <a:gd name="connsiteY48" fmla="*/ 2518395 h 6858000"/>
              <a:gd name="connsiteX49" fmla="*/ 1645361 w 1983504"/>
              <a:gd name="connsiteY49" fmla="*/ 2543294 h 6858000"/>
              <a:gd name="connsiteX50" fmla="*/ 1500444 w 1983504"/>
              <a:gd name="connsiteY50" fmla="*/ 2525509 h 6858000"/>
              <a:gd name="connsiteX51" fmla="*/ 1337410 w 1983504"/>
              <a:gd name="connsiteY51" fmla="*/ 2564636 h 6858000"/>
              <a:gd name="connsiteX52" fmla="*/ 1186452 w 1983504"/>
              <a:gd name="connsiteY52" fmla="*/ 2532623 h 6858000"/>
              <a:gd name="connsiteX53" fmla="*/ 1005304 w 1983504"/>
              <a:gd name="connsiteY53" fmla="*/ 2553965 h 6858000"/>
              <a:gd name="connsiteX54" fmla="*/ 947940 w 1983504"/>
              <a:gd name="connsiteY54" fmla="*/ 2692689 h 6858000"/>
              <a:gd name="connsiteX55" fmla="*/ 929826 w 1983504"/>
              <a:gd name="connsiteY55" fmla="*/ 2703362 h 6858000"/>
              <a:gd name="connsiteX56" fmla="*/ 594701 w 1983504"/>
              <a:gd name="connsiteY56" fmla="*/ 2923898 h 6858000"/>
              <a:gd name="connsiteX57" fmla="*/ 501108 w 1983504"/>
              <a:gd name="connsiteY57" fmla="*/ 2941684 h 6858000"/>
              <a:gd name="connsiteX58" fmla="*/ 1053610 w 1983504"/>
              <a:gd name="connsiteY58" fmla="*/ 3329402 h 6858000"/>
              <a:gd name="connsiteX59" fmla="*/ 682256 w 1983504"/>
              <a:gd name="connsiteY59" fmla="*/ 3229805 h 6858000"/>
              <a:gd name="connsiteX60" fmla="*/ 630932 w 1983504"/>
              <a:gd name="connsiteY60" fmla="*/ 3393429 h 6858000"/>
              <a:gd name="connsiteX61" fmla="*/ 806041 w 1983504"/>
              <a:gd name="connsiteY61" fmla="*/ 3539269 h 6858000"/>
              <a:gd name="connsiteX62" fmla="*/ 869444 w 1983504"/>
              <a:gd name="connsiteY62" fmla="*/ 3827390 h 6858000"/>
              <a:gd name="connsiteX63" fmla="*/ 839252 w 1983504"/>
              <a:gd name="connsiteY63" fmla="*/ 4090612 h 6858000"/>
              <a:gd name="connsiteX64" fmla="*/ 763774 w 1983504"/>
              <a:gd name="connsiteY64" fmla="*/ 4172424 h 6858000"/>
              <a:gd name="connsiteX65" fmla="*/ 655085 w 1983504"/>
              <a:gd name="connsiteY65" fmla="*/ 4321821 h 6858000"/>
              <a:gd name="connsiteX66" fmla="*/ 588662 w 1983504"/>
              <a:gd name="connsiteY66" fmla="*/ 4414305 h 6858000"/>
              <a:gd name="connsiteX67" fmla="*/ 356189 w 1983504"/>
              <a:gd name="connsiteY67" fmla="*/ 4378734 h 6858000"/>
              <a:gd name="connsiteX68" fmla="*/ 667160 w 1983504"/>
              <a:gd name="connsiteY68" fmla="*/ 4613499 h 6858000"/>
              <a:gd name="connsiteX69" fmla="*/ 416573 w 1983504"/>
              <a:gd name="connsiteY69" fmla="*/ 4585042 h 6858000"/>
              <a:gd name="connsiteX70" fmla="*/ 335056 w 1983504"/>
              <a:gd name="connsiteY70" fmla="*/ 4602828 h 6858000"/>
              <a:gd name="connsiteX71" fmla="*/ 380342 w 1983504"/>
              <a:gd name="connsiteY71" fmla="*/ 4677526 h 6858000"/>
              <a:gd name="connsiteX72" fmla="*/ 564510 w 1983504"/>
              <a:gd name="connsiteY72" fmla="*/ 4805580 h 6858000"/>
              <a:gd name="connsiteX73" fmla="*/ 944922 w 1983504"/>
              <a:gd name="connsiteY73" fmla="*/ 5154171 h 6858000"/>
              <a:gd name="connsiteX74" fmla="*/ 576586 w 1983504"/>
              <a:gd name="connsiteY74" fmla="*/ 4994104 h 6858000"/>
              <a:gd name="connsiteX75" fmla="*/ 963036 w 1983504"/>
              <a:gd name="connsiteY75" fmla="*/ 5353367 h 6858000"/>
              <a:gd name="connsiteX76" fmla="*/ 1047572 w 1983504"/>
              <a:gd name="connsiteY76" fmla="*/ 5474306 h 6858000"/>
              <a:gd name="connsiteX77" fmla="*/ 1222682 w 1983504"/>
              <a:gd name="connsiteY77" fmla="*/ 5769542 h 6858000"/>
              <a:gd name="connsiteX78" fmla="*/ 1213626 w 1983504"/>
              <a:gd name="connsiteY78" fmla="*/ 5801555 h 6858000"/>
              <a:gd name="connsiteX79" fmla="*/ 1014361 w 1983504"/>
              <a:gd name="connsiteY79" fmla="*/ 5755314 h 6858000"/>
              <a:gd name="connsiteX80" fmla="*/ 1274008 w 1983504"/>
              <a:gd name="connsiteY80" fmla="*/ 6004307 h 6858000"/>
              <a:gd name="connsiteX81" fmla="*/ 1542711 w 1983504"/>
              <a:gd name="connsiteY81" fmla="*/ 6196388 h 6858000"/>
              <a:gd name="connsiteX82" fmla="*/ 1352504 w 1983504"/>
              <a:gd name="connsiteY82" fmla="*/ 6167932 h 6858000"/>
              <a:gd name="connsiteX83" fmla="*/ 1089840 w 1983504"/>
              <a:gd name="connsiteY83" fmla="*/ 6057663 h 6858000"/>
              <a:gd name="connsiteX84" fmla="*/ 999266 w 1983504"/>
              <a:gd name="connsiteY84" fmla="*/ 6100347 h 6858000"/>
              <a:gd name="connsiteX85" fmla="*/ 1246836 w 1983504"/>
              <a:gd name="connsiteY85" fmla="*/ 6281757 h 6858000"/>
              <a:gd name="connsiteX86" fmla="*/ 1388735 w 1983504"/>
              <a:gd name="connsiteY86" fmla="*/ 6367127 h 6858000"/>
              <a:gd name="connsiteX87" fmla="*/ 1446099 w 1983504"/>
              <a:gd name="connsiteY87" fmla="*/ 6431153 h 6858000"/>
              <a:gd name="connsiteX88" fmla="*/ 1609132 w 1983504"/>
              <a:gd name="connsiteY88" fmla="*/ 6658805 h 6858000"/>
              <a:gd name="connsiteX89" fmla="*/ 1983504 w 1983504"/>
              <a:gd name="connsiteY89" fmla="*/ 6858000 h 6858000"/>
              <a:gd name="connsiteX90" fmla="*/ 0 w 1983504"/>
              <a:gd name="connsiteY9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1983504" h="6858000">
                <a:moveTo>
                  <a:pt x="0" y="0"/>
                </a:moveTo>
                <a:lnTo>
                  <a:pt x="1376658" y="0"/>
                </a:lnTo>
                <a:cubicBezTo>
                  <a:pt x="1482328" y="35571"/>
                  <a:pt x="1584980" y="78255"/>
                  <a:pt x="1690650" y="110269"/>
                </a:cubicBezTo>
                <a:cubicBezTo>
                  <a:pt x="1675553" y="145839"/>
                  <a:pt x="1660458" y="138725"/>
                  <a:pt x="1645361" y="135168"/>
                </a:cubicBezTo>
                <a:cubicBezTo>
                  <a:pt x="1554788" y="120941"/>
                  <a:pt x="1461194" y="110269"/>
                  <a:pt x="1373640" y="71141"/>
                </a:cubicBezTo>
                <a:cubicBezTo>
                  <a:pt x="1352504" y="64027"/>
                  <a:pt x="1328352" y="64027"/>
                  <a:pt x="1319295" y="88927"/>
                </a:cubicBezTo>
                <a:cubicBezTo>
                  <a:pt x="1304199" y="124497"/>
                  <a:pt x="1325332" y="145839"/>
                  <a:pt x="1346468" y="163625"/>
                </a:cubicBezTo>
                <a:cubicBezTo>
                  <a:pt x="1382696" y="195638"/>
                  <a:pt x="1424964" y="188525"/>
                  <a:pt x="1464213" y="192082"/>
                </a:cubicBezTo>
                <a:cubicBezTo>
                  <a:pt x="1572902" y="209867"/>
                  <a:pt x="1624228" y="259665"/>
                  <a:pt x="1648381" y="373491"/>
                </a:cubicBezTo>
                <a:cubicBezTo>
                  <a:pt x="1554788" y="327250"/>
                  <a:pt x="1461194" y="384162"/>
                  <a:pt x="1370620" y="352148"/>
                </a:cubicBezTo>
                <a:cubicBezTo>
                  <a:pt x="1346468" y="345034"/>
                  <a:pt x="1310237" y="355706"/>
                  <a:pt x="1322314" y="394834"/>
                </a:cubicBezTo>
                <a:cubicBezTo>
                  <a:pt x="1334390" y="430405"/>
                  <a:pt x="1373640" y="458860"/>
                  <a:pt x="1304199" y="451747"/>
                </a:cubicBezTo>
                <a:cubicBezTo>
                  <a:pt x="1252873" y="448189"/>
                  <a:pt x="1237778" y="405504"/>
                  <a:pt x="1222682" y="359262"/>
                </a:cubicBezTo>
                <a:cubicBezTo>
                  <a:pt x="1210606" y="334364"/>
                  <a:pt x="1177395" y="320135"/>
                  <a:pt x="1153242" y="334364"/>
                </a:cubicBezTo>
                <a:cubicBezTo>
                  <a:pt x="1123051" y="348592"/>
                  <a:pt x="1132108" y="387720"/>
                  <a:pt x="1132108" y="416176"/>
                </a:cubicBezTo>
                <a:cubicBezTo>
                  <a:pt x="1129088" y="469532"/>
                  <a:pt x="1153242" y="494431"/>
                  <a:pt x="1195509" y="505101"/>
                </a:cubicBezTo>
                <a:cubicBezTo>
                  <a:pt x="1246836" y="519330"/>
                  <a:pt x="1298160" y="537116"/>
                  <a:pt x="1364582" y="558458"/>
                </a:cubicBezTo>
                <a:cubicBezTo>
                  <a:pt x="1292122" y="594028"/>
                  <a:pt x="1237778" y="586915"/>
                  <a:pt x="1183434" y="558458"/>
                </a:cubicBezTo>
                <a:cubicBezTo>
                  <a:pt x="1117012" y="526444"/>
                  <a:pt x="1029458" y="483759"/>
                  <a:pt x="975114" y="522887"/>
                </a:cubicBezTo>
                <a:cubicBezTo>
                  <a:pt x="893597" y="579800"/>
                  <a:pt x="827176" y="544229"/>
                  <a:pt x="754716" y="533558"/>
                </a:cubicBezTo>
                <a:cubicBezTo>
                  <a:pt x="603758" y="512216"/>
                  <a:pt x="697352" y="480203"/>
                  <a:pt x="546395" y="462417"/>
                </a:cubicBezTo>
                <a:cubicBezTo>
                  <a:pt x="486012" y="455303"/>
                  <a:pt x="422610" y="426847"/>
                  <a:pt x="335056" y="465975"/>
                </a:cubicBezTo>
                <a:cubicBezTo>
                  <a:pt x="730563" y="672284"/>
                  <a:pt x="917750" y="658055"/>
                  <a:pt x="1270988" y="910606"/>
                </a:cubicBezTo>
                <a:cubicBezTo>
                  <a:pt x="1255893" y="935506"/>
                  <a:pt x="1240798" y="924835"/>
                  <a:pt x="1225701" y="921277"/>
                </a:cubicBezTo>
                <a:cubicBezTo>
                  <a:pt x="1201548" y="917720"/>
                  <a:pt x="1171356" y="903491"/>
                  <a:pt x="1165318" y="949734"/>
                </a:cubicBezTo>
                <a:cubicBezTo>
                  <a:pt x="1162298" y="985305"/>
                  <a:pt x="1180415" y="1003089"/>
                  <a:pt x="1210606" y="1006647"/>
                </a:cubicBezTo>
                <a:cubicBezTo>
                  <a:pt x="1298160" y="1020875"/>
                  <a:pt x="1376658" y="1070674"/>
                  <a:pt x="1455156" y="1113358"/>
                </a:cubicBezTo>
                <a:cubicBezTo>
                  <a:pt x="1491385" y="1131144"/>
                  <a:pt x="1530634" y="1156043"/>
                  <a:pt x="1515538" y="1220069"/>
                </a:cubicBezTo>
                <a:cubicBezTo>
                  <a:pt x="1485348" y="1237855"/>
                  <a:pt x="1464213" y="1212955"/>
                  <a:pt x="1440060" y="1209399"/>
                </a:cubicBezTo>
                <a:cubicBezTo>
                  <a:pt x="1415907" y="1205842"/>
                  <a:pt x="1358543" y="1220069"/>
                  <a:pt x="1373640" y="1230741"/>
                </a:cubicBezTo>
                <a:cubicBezTo>
                  <a:pt x="1443080" y="1269868"/>
                  <a:pt x="1316276" y="1365909"/>
                  <a:pt x="1400810" y="1365909"/>
                </a:cubicBezTo>
                <a:cubicBezTo>
                  <a:pt x="1539691" y="1365909"/>
                  <a:pt x="1615170" y="1536647"/>
                  <a:pt x="1748012" y="1540204"/>
                </a:cubicBezTo>
                <a:cubicBezTo>
                  <a:pt x="1769146" y="1540204"/>
                  <a:pt x="1778203" y="1572219"/>
                  <a:pt x="1778203" y="1597117"/>
                </a:cubicBezTo>
                <a:cubicBezTo>
                  <a:pt x="1778203" y="1629132"/>
                  <a:pt x="1757070" y="1632688"/>
                  <a:pt x="1735936" y="1636245"/>
                </a:cubicBezTo>
                <a:cubicBezTo>
                  <a:pt x="1702725" y="1639802"/>
                  <a:pt x="1666496" y="1597117"/>
                  <a:pt x="1624228" y="1657587"/>
                </a:cubicBezTo>
                <a:cubicBezTo>
                  <a:pt x="1702725" y="1693158"/>
                  <a:pt x="1784242" y="1728729"/>
                  <a:pt x="1781223" y="1849668"/>
                </a:cubicBezTo>
                <a:cubicBezTo>
                  <a:pt x="1781223" y="1881683"/>
                  <a:pt x="1814434" y="1895910"/>
                  <a:pt x="1838587" y="1903025"/>
                </a:cubicBezTo>
                <a:cubicBezTo>
                  <a:pt x="1880854" y="1917252"/>
                  <a:pt x="1914065" y="1938595"/>
                  <a:pt x="1938218" y="1984836"/>
                </a:cubicBezTo>
                <a:cubicBezTo>
                  <a:pt x="1938218" y="1995507"/>
                  <a:pt x="1938218" y="2002622"/>
                  <a:pt x="1938218" y="2013292"/>
                </a:cubicBezTo>
                <a:cubicBezTo>
                  <a:pt x="1932180" y="2123562"/>
                  <a:pt x="1871798" y="2120004"/>
                  <a:pt x="1805376" y="2102219"/>
                </a:cubicBezTo>
                <a:cubicBezTo>
                  <a:pt x="1726878" y="2080877"/>
                  <a:pt x="1648381" y="2038192"/>
                  <a:pt x="1563844" y="2077320"/>
                </a:cubicBezTo>
                <a:cubicBezTo>
                  <a:pt x="1681592" y="2130676"/>
                  <a:pt x="1811414" y="2134233"/>
                  <a:pt x="1920104" y="2208931"/>
                </a:cubicBezTo>
                <a:cubicBezTo>
                  <a:pt x="1515538" y="2223159"/>
                  <a:pt x="1159280" y="1984836"/>
                  <a:pt x="766792" y="1892353"/>
                </a:cubicBezTo>
                <a:cubicBezTo>
                  <a:pt x="778869" y="1952823"/>
                  <a:pt x="812080" y="1967051"/>
                  <a:pt x="839252" y="1974165"/>
                </a:cubicBezTo>
                <a:cubicBezTo>
                  <a:pt x="984170" y="2020407"/>
                  <a:pt x="1110974" y="2112891"/>
                  <a:pt x="1243816" y="2191146"/>
                </a:cubicBezTo>
                <a:cubicBezTo>
                  <a:pt x="1298160" y="2223159"/>
                  <a:pt x="1337410" y="2258731"/>
                  <a:pt x="1358543" y="2326314"/>
                </a:cubicBezTo>
                <a:cubicBezTo>
                  <a:pt x="1376658" y="2390340"/>
                  <a:pt x="1412888" y="2418796"/>
                  <a:pt x="1479310" y="2401012"/>
                </a:cubicBezTo>
                <a:cubicBezTo>
                  <a:pt x="1533654" y="2386784"/>
                  <a:pt x="1591018" y="2393898"/>
                  <a:pt x="1648381" y="2401012"/>
                </a:cubicBezTo>
                <a:cubicBezTo>
                  <a:pt x="1711782" y="2408126"/>
                  <a:pt x="1784242" y="2479267"/>
                  <a:pt x="1769146" y="2518395"/>
                </a:cubicBezTo>
                <a:cubicBezTo>
                  <a:pt x="1738956" y="2582422"/>
                  <a:pt x="1687630" y="2550408"/>
                  <a:pt x="1645361" y="2543294"/>
                </a:cubicBezTo>
                <a:cubicBezTo>
                  <a:pt x="1594036" y="2536181"/>
                  <a:pt x="1500444" y="2518395"/>
                  <a:pt x="1500444" y="2525509"/>
                </a:cubicBezTo>
                <a:cubicBezTo>
                  <a:pt x="1467232" y="2685576"/>
                  <a:pt x="1391754" y="2564636"/>
                  <a:pt x="1337410" y="2564636"/>
                </a:cubicBezTo>
                <a:cubicBezTo>
                  <a:pt x="1286084" y="2564636"/>
                  <a:pt x="1234759" y="2546851"/>
                  <a:pt x="1186452" y="2532623"/>
                </a:cubicBezTo>
                <a:cubicBezTo>
                  <a:pt x="1123051" y="2514837"/>
                  <a:pt x="1065688" y="2546851"/>
                  <a:pt x="1005304" y="2553965"/>
                </a:cubicBezTo>
                <a:cubicBezTo>
                  <a:pt x="950960" y="2561080"/>
                  <a:pt x="981150" y="2653563"/>
                  <a:pt x="947940" y="2692689"/>
                </a:cubicBezTo>
                <a:cubicBezTo>
                  <a:pt x="941903" y="2703362"/>
                  <a:pt x="935864" y="2703362"/>
                  <a:pt x="929826" y="2703362"/>
                </a:cubicBezTo>
                <a:cubicBezTo>
                  <a:pt x="911711" y="2980812"/>
                  <a:pt x="594701" y="2913227"/>
                  <a:pt x="594701" y="2923898"/>
                </a:cubicBezTo>
                <a:cubicBezTo>
                  <a:pt x="567529" y="2941684"/>
                  <a:pt x="534318" y="2899000"/>
                  <a:pt x="501108" y="2941684"/>
                </a:cubicBezTo>
                <a:cubicBezTo>
                  <a:pt x="643007" y="3137322"/>
                  <a:pt x="860386" y="3183563"/>
                  <a:pt x="1053610" y="3329402"/>
                </a:cubicBezTo>
                <a:cubicBezTo>
                  <a:pt x="893597" y="3379202"/>
                  <a:pt x="800002" y="3208463"/>
                  <a:pt x="682256" y="3229805"/>
                </a:cubicBezTo>
                <a:cubicBezTo>
                  <a:pt x="624893" y="3283162"/>
                  <a:pt x="796984" y="3368530"/>
                  <a:pt x="630932" y="3393429"/>
                </a:cubicBezTo>
                <a:cubicBezTo>
                  <a:pt x="703390" y="3439672"/>
                  <a:pt x="754716" y="3485914"/>
                  <a:pt x="806041" y="3539269"/>
                </a:cubicBezTo>
                <a:cubicBezTo>
                  <a:pt x="893597" y="3635309"/>
                  <a:pt x="911711" y="3699337"/>
                  <a:pt x="869444" y="3827390"/>
                </a:cubicBezTo>
                <a:cubicBezTo>
                  <a:pt x="842270" y="3912759"/>
                  <a:pt x="803022" y="3991015"/>
                  <a:pt x="839252" y="4090612"/>
                </a:cubicBezTo>
                <a:cubicBezTo>
                  <a:pt x="863405" y="4158196"/>
                  <a:pt x="854347" y="4204438"/>
                  <a:pt x="763774" y="4172424"/>
                </a:cubicBezTo>
                <a:cubicBezTo>
                  <a:pt x="667160" y="4140411"/>
                  <a:pt x="630932" y="4200882"/>
                  <a:pt x="655085" y="4321821"/>
                </a:cubicBezTo>
                <a:cubicBezTo>
                  <a:pt x="670179" y="4400076"/>
                  <a:pt x="655085" y="4424975"/>
                  <a:pt x="588662" y="4414305"/>
                </a:cubicBezTo>
                <a:cubicBezTo>
                  <a:pt x="516204" y="4403633"/>
                  <a:pt x="446764" y="4353835"/>
                  <a:pt x="356189" y="4378734"/>
                </a:cubicBezTo>
                <a:cubicBezTo>
                  <a:pt x="428648" y="4521016"/>
                  <a:pt x="582626" y="4478331"/>
                  <a:pt x="667160" y="4613499"/>
                </a:cubicBezTo>
                <a:cubicBezTo>
                  <a:pt x="567529" y="4613499"/>
                  <a:pt x="489031" y="4613499"/>
                  <a:pt x="416573" y="4585042"/>
                </a:cubicBezTo>
                <a:cubicBezTo>
                  <a:pt x="386381" y="4574373"/>
                  <a:pt x="353170" y="4560144"/>
                  <a:pt x="335056" y="4602828"/>
                </a:cubicBezTo>
                <a:cubicBezTo>
                  <a:pt x="313920" y="4652628"/>
                  <a:pt x="356189" y="4670412"/>
                  <a:pt x="380342" y="4677526"/>
                </a:cubicBezTo>
                <a:cubicBezTo>
                  <a:pt x="449784" y="4702425"/>
                  <a:pt x="504126" y="4759339"/>
                  <a:pt x="564510" y="4805580"/>
                </a:cubicBezTo>
                <a:cubicBezTo>
                  <a:pt x="694332" y="4905177"/>
                  <a:pt x="836233" y="4990547"/>
                  <a:pt x="944922" y="5154171"/>
                </a:cubicBezTo>
                <a:cubicBezTo>
                  <a:pt x="809060" y="5111487"/>
                  <a:pt x="706410" y="5011889"/>
                  <a:pt x="576586" y="4994104"/>
                </a:cubicBezTo>
                <a:cubicBezTo>
                  <a:pt x="688296" y="5143500"/>
                  <a:pt x="830194" y="5243097"/>
                  <a:pt x="963036" y="5353367"/>
                </a:cubicBezTo>
                <a:cubicBezTo>
                  <a:pt x="1002286" y="5385379"/>
                  <a:pt x="1041534" y="5406721"/>
                  <a:pt x="1047572" y="5474306"/>
                </a:cubicBezTo>
                <a:cubicBezTo>
                  <a:pt x="1065688" y="5605917"/>
                  <a:pt x="1113992" y="5712629"/>
                  <a:pt x="1222682" y="5769542"/>
                </a:cubicBezTo>
                <a:cubicBezTo>
                  <a:pt x="1222682" y="5769542"/>
                  <a:pt x="1216644" y="5790884"/>
                  <a:pt x="1213626" y="5801555"/>
                </a:cubicBezTo>
                <a:cubicBezTo>
                  <a:pt x="1147203" y="5805112"/>
                  <a:pt x="1095878" y="5726858"/>
                  <a:pt x="1014361" y="5755314"/>
                </a:cubicBezTo>
                <a:cubicBezTo>
                  <a:pt x="1095878" y="5862025"/>
                  <a:pt x="1162298" y="5954508"/>
                  <a:pt x="1274008" y="6004307"/>
                </a:cubicBezTo>
                <a:cubicBezTo>
                  <a:pt x="1364582" y="6043434"/>
                  <a:pt x="1476290" y="6068335"/>
                  <a:pt x="1542711" y="6196388"/>
                </a:cubicBezTo>
                <a:cubicBezTo>
                  <a:pt x="1467232" y="6221287"/>
                  <a:pt x="1409868" y="6189274"/>
                  <a:pt x="1352504" y="6167932"/>
                </a:cubicBezTo>
                <a:cubicBezTo>
                  <a:pt x="1264950" y="6132361"/>
                  <a:pt x="1177395" y="6093234"/>
                  <a:pt x="1089840" y="6057663"/>
                </a:cubicBezTo>
                <a:cubicBezTo>
                  <a:pt x="1056628" y="6043434"/>
                  <a:pt x="1020400" y="6036320"/>
                  <a:pt x="999266" y="6100347"/>
                </a:cubicBezTo>
                <a:cubicBezTo>
                  <a:pt x="1110974" y="6114575"/>
                  <a:pt x="1177395" y="6199945"/>
                  <a:pt x="1246836" y="6281757"/>
                </a:cubicBezTo>
                <a:cubicBezTo>
                  <a:pt x="1286084" y="6327999"/>
                  <a:pt x="1319295" y="6388469"/>
                  <a:pt x="1388735" y="6367127"/>
                </a:cubicBezTo>
                <a:cubicBezTo>
                  <a:pt x="1424964" y="6356456"/>
                  <a:pt x="1449118" y="6388469"/>
                  <a:pt x="1446099" y="6431153"/>
                </a:cubicBezTo>
                <a:cubicBezTo>
                  <a:pt x="1431002" y="6580550"/>
                  <a:pt x="1518558" y="6630349"/>
                  <a:pt x="1609132" y="6658805"/>
                </a:cubicBezTo>
                <a:cubicBezTo>
                  <a:pt x="1741974" y="6701489"/>
                  <a:pt x="1859720" y="6786859"/>
                  <a:pt x="1983504" y="6858000"/>
                </a:cubicBezTo>
                <a:lnTo>
                  <a:pt x="0" y="6858000"/>
                </a:ln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pic>
        <p:nvPicPr>
          <p:cNvPr id="3" name="Picture 2" descr="Lagoon">
            <a:hlinkClick r:id="rId2"/>
            <a:extLst>
              <a:ext uri="{FF2B5EF4-FFF2-40B4-BE49-F238E27FC236}">
                <a16:creationId xmlns:a16="http://schemas.microsoft.com/office/drawing/2014/main" id="{326FA2E6-2DA2-7946-9B63-EB820D2A3296}"/>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2938" y="676275"/>
            <a:ext cx="1754188" cy="2722563"/>
          </a:xfrm>
          <a:prstGeom prst="rect">
            <a:avLst/>
          </a:prstGeom>
          <a:extLst>
            <a:ext uri="{909E8E84-426E-40DD-AFC4-6F175D3DCCD1}">
              <a14:hiddenFill xmlns:a14="http://schemas.microsoft.com/office/drawing/2010/main">
                <a:solidFill>
                  <a:srgbClr val="FFFFFF"/>
                </a:solidFill>
              </a14:hiddenFill>
            </a:ext>
          </a:extLst>
        </p:spPr>
      </p:pic>
      <p:pic>
        <p:nvPicPr>
          <p:cNvPr id="4102" name="Picture 6" descr="Half of a Yellow Sun (Paperback)">
            <a:extLst>
              <a:ext uri="{FF2B5EF4-FFF2-40B4-BE49-F238E27FC236}">
                <a16:creationId xmlns:a16="http://schemas.microsoft.com/office/drawing/2014/main" id="{4E867DE0-2EEC-1246-841D-13888BBC1348}"/>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42938" y="3467100"/>
            <a:ext cx="1754188" cy="2713038"/>
          </a:xfrm>
          <a:prstGeom prst="rect">
            <a:avLst/>
          </a:prstGeom>
          <a:extLst>
            <a:ext uri="{909E8E84-426E-40DD-AFC4-6F175D3DCCD1}">
              <a14:hiddenFill xmlns:a14="http://schemas.microsoft.com/office/drawing/2010/main">
                <a:solidFill>
                  <a:srgbClr val="FFFFFF"/>
                </a:solidFill>
              </a14:hiddenFill>
            </a:ext>
          </a:extLst>
        </p:spPr>
      </p:pic>
      <p:pic>
        <p:nvPicPr>
          <p:cNvPr id="1028" name="Picture 4" descr="https://images-na.ssl-images-amazon.com/images/I/41LBQuDEk-L._SX327_BO1,204,203,200_.jpg">
            <a:extLst>
              <a:ext uri="{FF2B5EF4-FFF2-40B4-BE49-F238E27FC236}">
                <a16:creationId xmlns:a16="http://schemas.microsoft.com/office/drawing/2014/main" id="{7417AA7C-30B9-CA4F-A280-843FE920BB7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63800" y="676275"/>
            <a:ext cx="3605213" cy="5502275"/>
          </a:xfrm>
          <a:prstGeom prst="rect">
            <a:avLst/>
          </a:prstGeom>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79326984-0209-B746-8010-F8C97E98F19C}"/>
              </a:ext>
            </a:extLst>
          </p:cNvPr>
          <p:cNvPicPr>
            <a:picLocks noChangeAspect="1"/>
          </p:cNvPicPr>
          <p:nvPr/>
        </p:nvPicPr>
        <p:blipFill>
          <a:blip r:embed="rId6"/>
          <a:stretch>
            <a:fillRect/>
          </a:stretch>
        </p:blipFill>
        <p:spPr>
          <a:xfrm>
            <a:off x="6135688" y="676275"/>
            <a:ext cx="1906588" cy="2563813"/>
          </a:xfrm>
          <a:prstGeom prst="rect">
            <a:avLst/>
          </a:prstGeom>
        </p:spPr>
      </p:pic>
      <p:pic>
        <p:nvPicPr>
          <p:cNvPr id="1026" name="Picture 2" descr="https://images-na.ssl-images-amazon.com/images/I/51Q5aOKXB8L._SX347_BO1,204,203,200_.jpg">
            <a:extLst>
              <a:ext uri="{FF2B5EF4-FFF2-40B4-BE49-F238E27FC236}">
                <a16:creationId xmlns:a16="http://schemas.microsoft.com/office/drawing/2014/main" id="{B07D2028-4E0D-6B4D-92E6-50A95A39DDF9}"/>
              </a:ext>
            </a:extLst>
          </p:cNvPr>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8108950" y="676275"/>
            <a:ext cx="1773238" cy="2563813"/>
          </a:xfrm>
          <a:prstGeom prst="rect">
            <a:avLst/>
          </a:prstGeom>
          <a:extLst>
            <a:ext uri="{909E8E84-426E-40DD-AFC4-6F175D3DCCD1}">
              <a14:hiddenFill xmlns:a14="http://schemas.microsoft.com/office/drawing/2010/main">
                <a:solidFill>
                  <a:srgbClr val="FFFFFF"/>
                </a:solidFill>
              </a14:hiddenFill>
            </a:ext>
          </a:extLst>
        </p:spPr>
      </p:pic>
      <p:pic>
        <p:nvPicPr>
          <p:cNvPr id="4100" name="Picture 4" descr="Image result for kabu kabu okorafor">
            <a:extLst>
              <a:ext uri="{FF2B5EF4-FFF2-40B4-BE49-F238E27FC236}">
                <a16:creationId xmlns:a16="http://schemas.microsoft.com/office/drawing/2014/main" id="{8A64E34E-FD36-7144-BA7F-BFE8E4F040E8}"/>
              </a:ext>
            </a:extLst>
          </p:cNvPr>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a:off x="6135688" y="3306763"/>
            <a:ext cx="1843088" cy="2873375"/>
          </a:xfrm>
          <a:prstGeom prst="rect">
            <a:avLst/>
          </a:prstGeom>
          <a:extLst>
            <a:ext uri="{909E8E84-426E-40DD-AFC4-6F175D3DCCD1}">
              <a14:hiddenFill xmlns:a14="http://schemas.microsoft.com/office/drawing/2010/main">
                <a:solidFill>
                  <a:srgbClr val="FFFFFF"/>
                </a:solidFill>
              </a14:hiddenFill>
            </a:ext>
          </a:extLst>
        </p:spPr>
      </p:pic>
      <p:pic>
        <p:nvPicPr>
          <p:cNvPr id="2" name="Picture 10" descr="Image result for helon habila oil and water">
            <a:hlinkClick r:id="rId9"/>
            <a:extLst>
              <a:ext uri="{FF2B5EF4-FFF2-40B4-BE49-F238E27FC236}">
                <a16:creationId xmlns:a16="http://schemas.microsoft.com/office/drawing/2014/main" id="{3F2821A1-AEDE-A84D-8948-F49E7E7652C4}"/>
              </a:ext>
            </a:extLst>
          </p:cNvPr>
          <p:cNvPicPr>
            <a:picLocks noChangeAspect="1" noChangeArrowheads="1"/>
          </p:cNvPicPr>
          <p:nvPr/>
        </p:nvPicPr>
        <p:blipFill>
          <a:blip r:embed="rId10">
            <a:extLst>
              <a:ext uri="{28A0092B-C50C-407E-A947-70E740481C1C}">
                <a14:useLocalDpi xmlns:a14="http://schemas.microsoft.com/office/drawing/2010/main" val="0"/>
              </a:ext>
            </a:extLst>
          </a:blip>
          <a:stretch>
            <a:fillRect/>
          </a:stretch>
        </p:blipFill>
        <p:spPr bwMode="auto">
          <a:xfrm>
            <a:off x="8045450" y="3306763"/>
            <a:ext cx="1836738" cy="2873375"/>
          </a:xfrm>
          <a:prstGeom prst="rect">
            <a:avLst/>
          </a:prstGeo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75874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80" name="Picture 8" descr="Image result for george osodi nigeria pipelines">
            <a:extLst>
              <a:ext uri="{FF2B5EF4-FFF2-40B4-BE49-F238E27FC236}">
                <a16:creationId xmlns:a16="http://schemas.microsoft.com/office/drawing/2014/main" id="{71AD8102-916B-6C4C-B3C9-D7A521D646D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124" r="-3" b="-3"/>
          <a:stretch/>
        </p:blipFill>
        <p:spPr bwMode="auto">
          <a:xfrm>
            <a:off x="5162052" y="3272588"/>
            <a:ext cx="6105382" cy="3585411"/>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Image result for nigerian oil ed kashi">
            <a:extLst>
              <a:ext uri="{FF2B5EF4-FFF2-40B4-BE49-F238E27FC236}">
                <a16:creationId xmlns:a16="http://schemas.microsoft.com/office/drawing/2014/main" id="{EC5E131A-5651-E642-BE1C-3ADBA1E5186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2508" r="1" b="7106"/>
          <a:stretch/>
        </p:blipFill>
        <p:spPr bwMode="auto">
          <a:xfrm>
            <a:off x="20" y="9"/>
            <a:ext cx="7279893" cy="3895335"/>
          </a:xfrm>
          <a:custGeom>
            <a:avLst/>
            <a:gdLst/>
            <a:ahLst/>
            <a:cxnLst/>
            <a:rect l="l" t="t" r="r" b="b"/>
            <a:pathLst>
              <a:path w="7279913" h="3895335">
                <a:moveTo>
                  <a:pt x="0" y="0"/>
                </a:moveTo>
                <a:lnTo>
                  <a:pt x="7279913" y="0"/>
                </a:lnTo>
                <a:lnTo>
                  <a:pt x="7279913" y="3116976"/>
                </a:lnTo>
                <a:lnTo>
                  <a:pt x="5011287" y="3116976"/>
                </a:lnTo>
                <a:lnTo>
                  <a:pt x="5011287" y="3895335"/>
                </a:lnTo>
                <a:lnTo>
                  <a:pt x="0" y="3895335"/>
                </a:lnTo>
                <a:close/>
              </a:path>
            </a:pathLst>
          </a:custGeom>
          <a:noFill/>
          <a:extLst>
            <a:ext uri="{909E8E84-426E-40DD-AFC4-6F175D3DCCD1}">
              <a14:hiddenFill xmlns:a14="http://schemas.microsoft.com/office/drawing/2010/main">
                <a:solidFill>
                  <a:srgbClr val="FFFFFF"/>
                </a:solidFill>
              </a14:hiddenFill>
            </a:ext>
          </a:extLst>
        </p:spPr>
      </p:pic>
      <p:pic>
        <p:nvPicPr>
          <p:cNvPr id="3078" name="Picture 6" descr="The Curse of Black Gold: Environmental and human impact of oil extraction in Niger Delta, Nigeria">
            <a:extLst>
              <a:ext uri="{FF2B5EF4-FFF2-40B4-BE49-F238E27FC236}">
                <a16:creationId xmlns:a16="http://schemas.microsoft.com/office/drawing/2014/main" id="{49F94637-6FEB-1C4C-AE94-F6EBB0191B5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7702" r="-1" b="17350"/>
          <a:stretch/>
        </p:blipFill>
        <p:spPr bwMode="auto">
          <a:xfrm>
            <a:off x="7458302" y="-22547"/>
            <a:ext cx="3809132" cy="313953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The Curse of Black Gold: Environmental and human impact of oil extraction in Niger Delta, Nigeria">
            <a:extLst>
              <a:ext uri="{FF2B5EF4-FFF2-40B4-BE49-F238E27FC236}">
                <a16:creationId xmlns:a16="http://schemas.microsoft.com/office/drawing/2014/main" id="{AC5C40A8-005E-EB41-A5C3-D2ADFF31492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2" b="16255"/>
          <a:stretch/>
        </p:blipFill>
        <p:spPr bwMode="auto">
          <a:xfrm>
            <a:off x="1" y="4065775"/>
            <a:ext cx="5001186" cy="2792224"/>
          </a:xfrm>
          <a:prstGeom prst="rect">
            <a:avLst/>
          </a:prstGeom>
          <a:noFill/>
          <a:extLst>
            <a:ext uri="{909E8E84-426E-40DD-AFC4-6F175D3DCCD1}">
              <a14:hiddenFill xmlns:a14="http://schemas.microsoft.com/office/drawing/2010/main">
                <a:solidFill>
                  <a:srgbClr val="FFFFFF"/>
                </a:solidFill>
              </a14:hiddenFill>
            </a:ext>
          </a:extLst>
        </p:spPr>
      </p:pic>
      <p:sp>
        <p:nvSpPr>
          <p:cNvPr id="3082" name="Rectangle 76">
            <a:extLst>
              <a:ext uri="{FF2B5EF4-FFF2-40B4-BE49-F238E27FC236}">
                <a16:creationId xmlns:a16="http://schemas.microsoft.com/office/drawing/2014/main" id="{25414FA1-2D4C-41DB-83DE-4F3E38C10A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23904" y="0"/>
            <a:ext cx="768096"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25286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4" name="Rectangle 72">
            <a:extLst>
              <a:ext uri="{FF2B5EF4-FFF2-40B4-BE49-F238E27FC236}">
                <a16:creationId xmlns:a16="http://schemas.microsoft.com/office/drawing/2014/main" id="{E8558839-0873-4376-AE92-C48699D22F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052" name="Picture 4" descr="Curse of the Black Gold: 50 Years of Oil in the Niger Delta: Amazon.co.uk:  Kashi, Ed: 9781576874264: Books">
            <a:extLst>
              <a:ext uri="{FF2B5EF4-FFF2-40B4-BE49-F238E27FC236}">
                <a16:creationId xmlns:a16="http://schemas.microsoft.com/office/drawing/2014/main" id="{2BFDEA6A-B5C9-394B-92AD-47D28C663FA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531" r="981"/>
          <a:stretch/>
        </p:blipFill>
        <p:spPr bwMode="auto">
          <a:xfrm>
            <a:off x="20" y="10"/>
            <a:ext cx="4230219" cy="623315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ase Study with Ed Kashi: &amp;quot;Curse of the Black Gold&amp;quot; - VII Agency">
            <a:extLst>
              <a:ext uri="{FF2B5EF4-FFF2-40B4-BE49-F238E27FC236}">
                <a16:creationId xmlns:a16="http://schemas.microsoft.com/office/drawing/2014/main" id="{28E65E34-5762-194C-AD2C-B7DBFD012B9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764" r="22222" b="1"/>
          <a:stretch/>
        </p:blipFill>
        <p:spPr bwMode="auto">
          <a:xfrm>
            <a:off x="4654296" y="10"/>
            <a:ext cx="7537704"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B465A0A-21E5-F64B-8478-2036D6FA947A}"/>
              </a:ext>
            </a:extLst>
          </p:cNvPr>
          <p:cNvSpPr txBox="1"/>
          <p:nvPr/>
        </p:nvSpPr>
        <p:spPr>
          <a:xfrm>
            <a:off x="1783080" y="6446520"/>
            <a:ext cx="652743" cy="369332"/>
          </a:xfrm>
          <a:prstGeom prst="rect">
            <a:avLst/>
          </a:prstGeom>
          <a:noFill/>
        </p:spPr>
        <p:txBody>
          <a:bodyPr wrap="none" rtlCol="0">
            <a:spAutoFit/>
          </a:bodyPr>
          <a:lstStyle/>
          <a:p>
            <a:r>
              <a:rPr lang="en-US" dirty="0">
                <a:hlinkClick r:id="rId4"/>
              </a:rPr>
              <a:t>2008</a:t>
            </a:r>
            <a:endParaRPr lang="en-US" dirty="0"/>
          </a:p>
        </p:txBody>
      </p:sp>
    </p:spTree>
    <p:extLst>
      <p:ext uri="{BB962C8B-B14F-4D97-AF65-F5344CB8AC3E}">
        <p14:creationId xmlns:p14="http://schemas.microsoft.com/office/powerpoint/2010/main" val="9304061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xt, letter&#10;&#10;Description automatically generated">
            <a:extLst>
              <a:ext uri="{FF2B5EF4-FFF2-40B4-BE49-F238E27FC236}">
                <a16:creationId xmlns:a16="http://schemas.microsoft.com/office/drawing/2014/main" id="{86ECAE39-C106-F54A-BB92-6E9B99424E67}"/>
              </a:ext>
            </a:extLst>
          </p:cNvPr>
          <p:cNvPicPr>
            <a:picLocks noChangeAspect="1"/>
          </p:cNvPicPr>
          <p:nvPr/>
        </p:nvPicPr>
        <p:blipFill>
          <a:blip r:embed="rId2"/>
          <a:stretch>
            <a:fillRect/>
          </a:stretch>
        </p:blipFill>
        <p:spPr>
          <a:xfrm>
            <a:off x="3371676" y="0"/>
            <a:ext cx="4595208" cy="6858000"/>
          </a:xfrm>
          <a:prstGeom prst="rect">
            <a:avLst/>
          </a:prstGeom>
        </p:spPr>
      </p:pic>
    </p:spTree>
    <p:extLst>
      <p:ext uri="{BB962C8B-B14F-4D97-AF65-F5344CB8AC3E}">
        <p14:creationId xmlns:p14="http://schemas.microsoft.com/office/powerpoint/2010/main" val="25301596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93496" y="618681"/>
            <a:ext cx="2613872" cy="4794567"/>
          </a:xfrm>
        </p:spPr>
        <p:txBody>
          <a:bodyPr vert="horz" lIns="91440" tIns="45720" rIns="91440" bIns="45720" rtlCol="0" anchor="ctr">
            <a:normAutofit/>
          </a:bodyPr>
          <a:lstStyle/>
          <a:p>
            <a:r>
              <a:rPr lang="en-US" sz="2000">
                <a:solidFill>
                  <a:srgbClr val="FFFFFF"/>
                </a:solidFill>
              </a:rPr>
              <a:t>“Once in a while, a building of modern construction, properly painted and maintained, would peep out of the bush, a reminder of other possibilities. Now and again we would drive past a gas flare reminding us that this was oil-bearing country….”</a:t>
            </a:r>
            <a:br>
              <a:rPr lang="en-US" sz="2000">
                <a:solidFill>
                  <a:srgbClr val="FFFFFF"/>
                </a:solidFill>
              </a:rPr>
            </a:br>
            <a:r>
              <a:rPr lang="en-US" sz="2000">
                <a:solidFill>
                  <a:srgbClr val="FFFFFF"/>
                </a:solidFill>
              </a:rPr>
              <a:t>Ken Saro-Wiwa, ‘Progres’, from </a:t>
            </a:r>
            <a:r>
              <a:rPr lang="en-US" sz="2000" i="1">
                <a:solidFill>
                  <a:srgbClr val="FFFFFF"/>
                </a:solidFill>
              </a:rPr>
              <a:t>Forest of Flowers</a:t>
            </a:r>
            <a:endParaRPr lang="en-US" sz="2000">
              <a:solidFill>
                <a:srgbClr val="FFFFFF"/>
              </a:solidFill>
            </a:endParaRPr>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559" r="1" b="1"/>
          <a:stretch/>
        </p:blipFill>
        <p:spPr>
          <a:xfrm>
            <a:off x="976251" y="942538"/>
            <a:ext cx="7163222" cy="4808332"/>
          </a:xfrm>
          <a:prstGeom prst="rect">
            <a:avLst/>
          </a:prstGeom>
          <a:effectLst/>
        </p:spPr>
      </p:pic>
    </p:spTree>
    <p:extLst>
      <p:ext uri="{BB962C8B-B14F-4D97-AF65-F5344CB8AC3E}">
        <p14:creationId xmlns:p14="http://schemas.microsoft.com/office/powerpoint/2010/main" val="7691027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75564D-75FB-7043-A4A1-1C36BE2B6612}"/>
              </a:ext>
            </a:extLst>
          </p:cNvPr>
          <p:cNvSpPr/>
          <p:nvPr/>
        </p:nvSpPr>
        <p:spPr>
          <a:xfrm>
            <a:off x="281353" y="634518"/>
            <a:ext cx="6096000" cy="5940088"/>
          </a:xfrm>
          <a:prstGeom prst="rect">
            <a:avLst/>
          </a:prstGeom>
        </p:spPr>
        <p:txBody>
          <a:bodyPr wrap="square">
            <a:spAutoFit/>
          </a:bodyPr>
          <a:lstStyle/>
          <a:p>
            <a:pPr>
              <a:spcAft>
                <a:spcPts val="0"/>
              </a:spcAft>
            </a:pPr>
            <a:r>
              <a:rPr lang="en-GB" sz="2000" dirty="0">
                <a:latin typeface="Century Gothic" panose="020B0502020202020204" pitchFamily="34" charset="0"/>
                <a:ea typeface="Calibri" panose="020F0502020204030204" pitchFamily="34" charset="0"/>
                <a:cs typeface="Times New Roman" panose="02020603050405020304" pitchFamily="18" charset="0"/>
              </a:rPr>
              <a:t>We drove past sleepy little villages hacked out of the forest, fondly embracing the earth and the foliage. We drove past farms planted with mixtures of yams, cassava, maize, pepper and melon, mostly stunted and crying for fertilizers. We went swiftly </a:t>
            </a:r>
            <a:r>
              <a:rPr lang="en-GB" sz="2000" b="1" dirty="0">
                <a:latin typeface="Century Gothic" panose="020B0502020202020204" pitchFamily="34" charset="0"/>
                <a:ea typeface="Calibri" panose="020F0502020204030204" pitchFamily="34" charset="0"/>
                <a:cs typeface="Times New Roman" panose="02020603050405020304" pitchFamily="18" charset="0"/>
              </a:rPr>
              <a:t>past men riding rickety bicycles and women with large bundles of firewood </a:t>
            </a:r>
            <a:r>
              <a:rPr lang="en-GB" sz="2000" dirty="0">
                <a:latin typeface="Century Gothic" panose="020B0502020202020204" pitchFamily="34" charset="0"/>
                <a:ea typeface="Calibri" panose="020F0502020204030204" pitchFamily="34" charset="0"/>
                <a:cs typeface="Times New Roman" panose="02020603050405020304" pitchFamily="18" charset="0"/>
              </a:rPr>
              <a:t>or huge white basins on their heads and babies tied to their backs with dirty rags. Once in a while, a building of modern construction, properly painted and maintained, would peep out of the bush, a reminder of other possibilities. </a:t>
            </a:r>
            <a:r>
              <a:rPr lang="en-GB" sz="2000" b="1" dirty="0">
                <a:latin typeface="Century Gothic" panose="020B0502020202020204" pitchFamily="34" charset="0"/>
                <a:ea typeface="Calibri" panose="020F0502020204030204" pitchFamily="34" charset="0"/>
                <a:cs typeface="Times New Roman" panose="02020603050405020304" pitchFamily="18" charset="0"/>
              </a:rPr>
              <a:t>Now and again we would drive past a gas flare reminding us that this was oil-bearing country </a:t>
            </a:r>
            <a:r>
              <a:rPr lang="en-GB" sz="2000" dirty="0">
                <a:latin typeface="Century Gothic" panose="020B0502020202020204" pitchFamily="34" charset="0"/>
                <a:ea typeface="Calibri" panose="020F0502020204030204" pitchFamily="34" charset="0"/>
                <a:cs typeface="Times New Roman" panose="02020603050405020304" pitchFamily="18" charset="0"/>
              </a:rPr>
              <a:t>and that from the bowels of this land came the much-sought-after liquid that fuelled the wheels of modern civilisation. </a:t>
            </a:r>
          </a:p>
          <a:p>
            <a:pPr>
              <a:spcAft>
                <a:spcPts val="0"/>
              </a:spcAft>
            </a:pPr>
            <a:r>
              <a:rPr lang="en-GB" sz="2000" dirty="0">
                <a:latin typeface="Century Gothic" panose="020B0502020202020204" pitchFamily="34" charset="0"/>
                <a:ea typeface="Calibri" panose="020F0502020204030204" pitchFamily="34" charset="0"/>
                <a:cs typeface="Times New Roman" panose="02020603050405020304" pitchFamily="18" charset="0"/>
              </a:rPr>
              <a:t>Ken </a:t>
            </a:r>
            <a:r>
              <a:rPr lang="en-GB" sz="2000" dirty="0" err="1">
                <a:latin typeface="Century Gothic" panose="020B0502020202020204" pitchFamily="34" charset="0"/>
                <a:ea typeface="Calibri" panose="020F0502020204030204" pitchFamily="34" charset="0"/>
                <a:cs typeface="Times New Roman" panose="02020603050405020304" pitchFamily="18" charset="0"/>
              </a:rPr>
              <a:t>Saro-Wiwa</a:t>
            </a:r>
            <a:r>
              <a:rPr lang="en-GB" sz="2000" dirty="0">
                <a:latin typeface="Century Gothic" panose="020B0502020202020204" pitchFamily="34" charset="0"/>
                <a:ea typeface="Calibri" panose="020F0502020204030204" pitchFamily="34" charset="0"/>
                <a:cs typeface="Times New Roman" panose="02020603050405020304" pitchFamily="18" charset="0"/>
              </a:rPr>
              <a:t>, ‘</a:t>
            </a:r>
            <a:r>
              <a:rPr lang="en-GB" sz="2000" dirty="0" err="1">
                <a:latin typeface="Century Gothic" panose="020B0502020202020204" pitchFamily="34" charset="0"/>
                <a:ea typeface="Calibri" panose="020F0502020204030204" pitchFamily="34" charset="0"/>
                <a:cs typeface="Times New Roman" panose="02020603050405020304" pitchFamily="18" charset="0"/>
              </a:rPr>
              <a:t>Progres</a:t>
            </a:r>
            <a:r>
              <a:rPr lang="en-GB" sz="2000" dirty="0">
                <a:latin typeface="Century Gothic" panose="020B0502020202020204" pitchFamily="34" charset="0"/>
                <a:ea typeface="Calibri" panose="020F0502020204030204" pitchFamily="34" charset="0"/>
                <a:cs typeface="Times New Roman" panose="02020603050405020304" pitchFamily="18" charset="0"/>
              </a:rPr>
              <a:t>’, from </a:t>
            </a:r>
            <a:r>
              <a:rPr lang="en-GB" sz="2000" i="1" dirty="0">
                <a:latin typeface="Century Gothic" panose="020B0502020202020204" pitchFamily="34" charset="0"/>
                <a:ea typeface="Calibri" panose="020F0502020204030204" pitchFamily="34" charset="0"/>
                <a:cs typeface="Times New Roman" panose="02020603050405020304" pitchFamily="18" charset="0"/>
              </a:rPr>
              <a:t>A Forest of Flowers </a:t>
            </a:r>
            <a:r>
              <a:rPr lang="en-GB" sz="2000" dirty="0">
                <a:latin typeface="Century Gothic" panose="020B0502020202020204" pitchFamily="34" charset="0"/>
                <a:ea typeface="Calibri" panose="020F0502020204030204" pitchFamily="34" charset="0"/>
                <a:cs typeface="Times New Roman" panose="02020603050405020304" pitchFamily="18" charset="0"/>
              </a:rPr>
              <a:t>(1996)</a:t>
            </a:r>
          </a:p>
        </p:txBody>
      </p:sp>
      <p:pic>
        <p:nvPicPr>
          <p:cNvPr id="8198" name="Picture 6" descr="Image result for osodi gas flare">
            <a:hlinkClick r:id="rId2"/>
            <a:extLst>
              <a:ext uri="{FF2B5EF4-FFF2-40B4-BE49-F238E27FC236}">
                <a16:creationId xmlns:a16="http://schemas.microsoft.com/office/drawing/2014/main" id="{A0B4B683-9793-A441-8043-E808A3266E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70786" y="492369"/>
            <a:ext cx="4966335" cy="33528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BF07CD7-3610-954E-B4B6-C862BEE40C5E}"/>
              </a:ext>
            </a:extLst>
          </p:cNvPr>
          <p:cNvSpPr txBox="1"/>
          <p:nvPr/>
        </p:nvSpPr>
        <p:spPr>
          <a:xfrm>
            <a:off x="8112368" y="3974123"/>
            <a:ext cx="3467937" cy="369332"/>
          </a:xfrm>
          <a:prstGeom prst="rect">
            <a:avLst/>
          </a:prstGeom>
          <a:noFill/>
        </p:spPr>
        <p:txBody>
          <a:bodyPr wrap="none" rtlCol="0">
            <a:spAutoFit/>
          </a:bodyPr>
          <a:lstStyle/>
          <a:p>
            <a:r>
              <a:rPr lang="en-US" dirty="0">
                <a:latin typeface="Athelas" panose="02000503000000020003" pitchFamily="2" charset="77"/>
              </a:rPr>
              <a:t>George </a:t>
            </a:r>
            <a:r>
              <a:rPr lang="en-US" dirty="0" err="1">
                <a:latin typeface="Athelas" panose="02000503000000020003" pitchFamily="2" charset="77"/>
              </a:rPr>
              <a:t>Osodi</a:t>
            </a:r>
            <a:r>
              <a:rPr lang="en-US" dirty="0">
                <a:latin typeface="Athelas" panose="02000503000000020003" pitchFamily="2" charset="77"/>
              </a:rPr>
              <a:t>, “</a:t>
            </a:r>
            <a:r>
              <a:rPr lang="en-US" dirty="0" err="1">
                <a:latin typeface="Athelas" panose="02000503000000020003" pitchFamily="2" charset="77"/>
              </a:rPr>
              <a:t>Ebocha</a:t>
            </a:r>
            <a:r>
              <a:rPr lang="en-US" dirty="0">
                <a:latin typeface="Athelas" panose="02000503000000020003" pitchFamily="2" charset="77"/>
              </a:rPr>
              <a:t> Gas Flare” </a:t>
            </a:r>
          </a:p>
        </p:txBody>
      </p:sp>
    </p:spTree>
    <p:extLst>
      <p:ext uri="{BB962C8B-B14F-4D97-AF65-F5344CB8AC3E}">
        <p14:creationId xmlns:p14="http://schemas.microsoft.com/office/powerpoint/2010/main" val="686338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a:extLst>
              <a:ext uri="{FF2B5EF4-FFF2-40B4-BE49-F238E27FC236}">
                <a16:creationId xmlns:a16="http://schemas.microsoft.com/office/drawing/2014/main" id="{56F6293A-14C2-E542-BDBF-E0157CFEED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441825"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680ECE68-F84B-FB41-B1EB-22A516B99455}"/>
              </a:ext>
            </a:extLst>
          </p:cNvPr>
          <p:cNvPicPr>
            <a:picLocks noChangeAspect="1"/>
          </p:cNvPicPr>
          <p:nvPr/>
        </p:nvPicPr>
        <p:blipFill>
          <a:blip r:embed="rId3"/>
          <a:stretch>
            <a:fillRect/>
          </a:stretch>
        </p:blipFill>
        <p:spPr>
          <a:xfrm>
            <a:off x="4783582" y="200914"/>
            <a:ext cx="6184900" cy="6261100"/>
          </a:xfrm>
          <a:prstGeom prst="rect">
            <a:avLst/>
          </a:prstGeom>
        </p:spPr>
      </p:pic>
    </p:spTree>
    <p:extLst>
      <p:ext uri="{BB962C8B-B14F-4D97-AF65-F5344CB8AC3E}">
        <p14:creationId xmlns:p14="http://schemas.microsoft.com/office/powerpoint/2010/main" val="34287687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TotalTime>
  <Words>253</Words>
  <Application>Microsoft Macintosh PowerPoint</Application>
  <PresentationFormat>Widescreen</PresentationFormat>
  <Paragraphs>9</Paragraphs>
  <Slides>14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Athelas</vt:lpstr>
      <vt:lpstr>Calibri</vt:lpstr>
      <vt:lpstr>Calibri Light</vt:lpstr>
      <vt:lpstr>Century Gothic</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“Once in a while, a building of modern construction, properly painted and maintained, would peep out of the bush, a reminder of other possibilities. Now and again we would drive past a gas flare reminding us that this was oil-bearing country….” Ken Saro-Wiwa, ‘Progres’, from Forest of Flowers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Graeme Macdonald</dc:creator>
  <cp:lastModifiedBy>Macdonald, Graeme</cp:lastModifiedBy>
  <cp:revision>10</cp:revision>
  <dcterms:created xsi:type="dcterms:W3CDTF">2021-02-09T09:53:14Z</dcterms:created>
  <dcterms:modified xsi:type="dcterms:W3CDTF">2022-02-08T15:23:22Z</dcterms:modified>
</cp:coreProperties>
</file>