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5" r:id="rId1"/>
    <p:sldMasterId id="2147483660" r:id="rId2"/>
  </p:sldMasterIdLst>
  <p:notesMasterIdLst>
    <p:notesMasterId r:id="rId17"/>
  </p:notesMasterIdLst>
  <p:handoutMasterIdLst>
    <p:handoutMasterId r:id="rId18"/>
  </p:handoutMasterIdLst>
  <p:sldIdLst>
    <p:sldId id="269" r:id="rId3"/>
    <p:sldId id="272" r:id="rId4"/>
    <p:sldId id="288" r:id="rId5"/>
    <p:sldId id="274" r:id="rId6"/>
    <p:sldId id="281" r:id="rId7"/>
    <p:sldId id="283" r:id="rId8"/>
    <p:sldId id="292" r:id="rId9"/>
    <p:sldId id="290" r:id="rId10"/>
    <p:sldId id="277" r:id="rId11"/>
    <p:sldId id="279" r:id="rId12"/>
    <p:sldId id="293" r:id="rId13"/>
    <p:sldId id="275" r:id="rId14"/>
    <p:sldId id="287" r:id="rId15"/>
    <p:sldId id="289" r:id="rId16"/>
  </p:sldIdLst>
  <p:sldSz cx="9144000" cy="6858000" type="screen4x3"/>
  <p:notesSz cx="6797675" cy="9928225"/>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882" autoAdjust="0"/>
    <p:restoredTop sz="90952"/>
  </p:normalViewPr>
  <p:slideViewPr>
    <p:cSldViewPr showGuides="1">
      <p:cViewPr varScale="1">
        <p:scale>
          <a:sx n="77" d="100"/>
          <a:sy n="77" d="100"/>
        </p:scale>
        <p:origin x="883"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9431814"/>
            <a:ext cx="2945341"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1814"/>
            <a:ext cx="2945340"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6993" y="4715907"/>
            <a:ext cx="4983689" cy="446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1814"/>
            <a:ext cx="2945341"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1814"/>
            <a:ext cx="2945340"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a:t>
            </a:fld>
            <a:endParaRPr lang="en-GB" altLang="en-US"/>
          </a:p>
        </p:txBody>
      </p:sp>
    </p:spTree>
    <p:extLst>
      <p:ext uri="{BB962C8B-B14F-4D97-AF65-F5344CB8AC3E}">
        <p14:creationId xmlns:p14="http://schemas.microsoft.com/office/powerpoint/2010/main" val="1639422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3135130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10</a:t>
            </a:fld>
            <a:endParaRPr lang="en-GB" altLang="en-US"/>
          </a:p>
        </p:txBody>
      </p:sp>
    </p:spTree>
    <p:extLst>
      <p:ext uri="{BB962C8B-B14F-4D97-AF65-F5344CB8AC3E}">
        <p14:creationId xmlns:p14="http://schemas.microsoft.com/office/powerpoint/2010/main" val="3791115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04/05/2020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04/05/2020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04/05/2020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04/05/2020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04/05/2020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04/05/2020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04/05/2020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04/05/2020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04/05/2020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04/05/2020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04/05/2020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04/05/2020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04/05/2020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04/05/2020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04/05/2020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04/05/2020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hear.ac.uk/"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www.lemonde.fr/ecole-primaire-et-secondaire/article/2012/08/24/les-racines-de-notre-intolerance-aux-fautes-de-francais_1751057_1473688.html#liste_reactions" TargetMode="External"/><Relationship Id="rId2" Type="http://schemas.openxmlformats.org/officeDocument/2006/relationships/image" Target="../media/image1.jpg"/><Relationship Id="rId1" Type="http://schemas.openxmlformats.org/officeDocument/2006/relationships/slideLayout" Target="../slideLayouts/slideLayout13.xml"/><Relationship Id="rId4" Type="http://schemas.openxmlformats.org/officeDocument/2006/relationships/hyperlink" Target="https://account/?route=connex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arwick.ac.uk/fac/arts/languagecentre/"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ctrTitle"/>
          </p:nvPr>
        </p:nvSpPr>
        <p:spPr>
          <a:xfrm>
            <a:off x="179512" y="4725144"/>
            <a:ext cx="7056784" cy="1296144"/>
          </a:xfrm>
        </p:spPr>
        <p:txBody>
          <a:bodyPr>
            <a:normAutofit fontScale="90000"/>
          </a:bodyPr>
          <a:lstStyle/>
          <a:p>
            <a:r>
              <a:rPr lang="en-GB" altLang="en-US" sz="2800" dirty="0">
                <a:solidFill>
                  <a:schemeClr val="bg1">
                    <a:lumMod val="50000"/>
                  </a:schemeClr>
                </a:solidFill>
                <a:latin typeface="Arial Black" panose="020B0A04020102020204" pitchFamily="34" charset="0"/>
                <a:ea typeface="Calibri" panose="020F0502020204030204" pitchFamily="34" charset="0"/>
                <a:cs typeface="Times New Roman" panose="02020603050405020304" pitchFamily="18" charset="0"/>
              </a:rPr>
              <a:t>School of Modern Languages </a:t>
            </a:r>
            <a:br>
              <a:rPr lang="en-GB" altLang="en-US" sz="2800" dirty="0">
                <a:solidFill>
                  <a:schemeClr val="bg1">
                    <a:lumMod val="50000"/>
                  </a:schemeClr>
                </a:solidFill>
                <a:latin typeface="Arial Black" panose="020B0A04020102020204" pitchFamily="34" charset="0"/>
                <a:ea typeface="Calibri" panose="020F0502020204030204" pitchFamily="34" charset="0"/>
                <a:cs typeface="Times New Roman" panose="02020603050405020304" pitchFamily="18" charset="0"/>
              </a:rPr>
            </a:br>
            <a:r>
              <a:rPr lang="en-GB" altLang="en-US" sz="2800" dirty="0">
                <a:solidFill>
                  <a:schemeClr val="bg1">
                    <a:lumMod val="50000"/>
                  </a:schemeClr>
                </a:solidFill>
                <a:latin typeface="Arial Black" panose="020B0A04020102020204" pitchFamily="34" charset="0"/>
                <a:ea typeface="Calibri" panose="020F0502020204030204" pitchFamily="34" charset="0"/>
                <a:cs typeface="Times New Roman" panose="02020603050405020304" pitchFamily="18" charset="0"/>
              </a:rPr>
              <a:t>and Cultures</a:t>
            </a:r>
            <a:r>
              <a:rPr lang="en-GB" altLang="en-US" dirty="0">
                <a:latin typeface="Arial Black" panose="020B0A04020102020204" pitchFamily="34" charset="0"/>
                <a:ea typeface="Calibri" panose="020F0502020204030204" pitchFamily="34" charset="0"/>
                <a:cs typeface="Times New Roman" panose="02020603050405020304" pitchFamily="18" charset="0"/>
              </a:rPr>
              <a:t/>
            </a:r>
            <a:br>
              <a:rPr lang="en-GB" altLang="en-US" dirty="0">
                <a:latin typeface="Arial Black" panose="020B0A04020102020204" pitchFamily="34" charset="0"/>
                <a:ea typeface="Calibri" panose="020F0502020204030204" pitchFamily="34" charset="0"/>
                <a:cs typeface="Times New Roman" panose="02020603050405020304" pitchFamily="18" charset="0"/>
              </a:rPr>
            </a:br>
            <a:endParaRPr lang="en-GB" altLang="en-US" dirty="0"/>
          </a:p>
        </p:txBody>
      </p:sp>
      <p:sp>
        <p:nvSpPr>
          <p:cNvPr id="4099" name="Subtitle 2"/>
          <p:cNvSpPr>
            <a:spLocks noGrp="1"/>
          </p:cNvSpPr>
          <p:nvPr>
            <p:ph type="subTitle" idx="1"/>
          </p:nvPr>
        </p:nvSpPr>
        <p:spPr>
          <a:xfrm>
            <a:off x="179512" y="5877272"/>
            <a:ext cx="6400800" cy="1327299"/>
          </a:xfrm>
        </p:spPr>
        <p:txBody>
          <a:bodyPr/>
          <a:lstStyle/>
          <a:p>
            <a:r>
              <a:rPr lang="en-GB" altLang="en-US" sz="3600" b="1" dirty="0">
                <a:solidFill>
                  <a:schemeClr val="tx1"/>
                </a:solidFill>
                <a:latin typeface="Arial Black" panose="020B0A04020102020204" pitchFamily="34" charset="0"/>
                <a:ea typeface="Calibri" panose="020F0502020204030204" pitchFamily="34" charset="0"/>
                <a:cs typeface="Times New Roman" panose="02020603050405020304" pitchFamily="18" charset="0"/>
              </a:rPr>
              <a:t>The Language Centre</a:t>
            </a:r>
          </a:p>
          <a:p>
            <a:endParaRPr lang="en-GB"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6779096" cy="1080120"/>
          </a:xfrm>
        </p:spPr>
        <p:txBody>
          <a:bodyPr>
            <a:normAutofit fontScale="90000"/>
          </a:bodyPr>
          <a:lstStyle/>
          <a:p>
            <a:r>
              <a:rPr lang="en-GB" b="1" dirty="0"/>
              <a:t>Enrolment – Lifelong Language Learning Programme</a:t>
            </a:r>
            <a:endParaRPr lang="en-GB" dirty="0"/>
          </a:p>
        </p:txBody>
      </p:sp>
      <p:sp>
        <p:nvSpPr>
          <p:cNvPr id="3" name="Content Placeholder 2"/>
          <p:cNvSpPr>
            <a:spLocks noGrp="1"/>
          </p:cNvSpPr>
          <p:nvPr>
            <p:ph idx="1"/>
          </p:nvPr>
        </p:nvSpPr>
        <p:spPr>
          <a:xfrm>
            <a:off x="457200" y="2420888"/>
            <a:ext cx="8229600" cy="3705275"/>
          </a:xfrm>
        </p:spPr>
        <p:txBody>
          <a:bodyPr/>
          <a:lstStyle/>
          <a:p>
            <a:pPr>
              <a:buFont typeface="Wingdings" panose="05000000000000000000" pitchFamily="2" charset="2"/>
              <a:buNone/>
              <a:defRPr/>
            </a:pPr>
            <a:r>
              <a:rPr lang="en-GB" altLang="en-US" dirty="0"/>
              <a:t>The process is open.</a:t>
            </a:r>
          </a:p>
          <a:p>
            <a:pPr marL="514350" indent="-514350">
              <a:buFont typeface="Wingdings" panose="05000000000000000000" pitchFamily="2" charset="2"/>
              <a:buAutoNum type="arabicPeriod"/>
              <a:defRPr/>
            </a:pPr>
            <a:r>
              <a:rPr lang="es-ES" altLang="en-US" dirty="0" err="1"/>
              <a:t>Choose</a:t>
            </a:r>
            <a:r>
              <a:rPr lang="es-ES" altLang="en-US" dirty="0"/>
              <a:t> </a:t>
            </a:r>
            <a:r>
              <a:rPr lang="es-ES" altLang="en-US" dirty="0" err="1"/>
              <a:t>your</a:t>
            </a:r>
            <a:r>
              <a:rPr lang="es-ES" altLang="en-US" dirty="0"/>
              <a:t> Language and </a:t>
            </a:r>
            <a:r>
              <a:rPr lang="es-ES" altLang="en-US" dirty="0" err="1"/>
              <a:t>level</a:t>
            </a:r>
            <a:r>
              <a:rPr lang="es-ES" altLang="en-US" dirty="0"/>
              <a:t> </a:t>
            </a:r>
            <a:r>
              <a:rPr lang="es-ES" altLang="en-US" dirty="0" err="1"/>
              <a:t>from</a:t>
            </a:r>
            <a:r>
              <a:rPr lang="es-ES" altLang="en-US" dirty="0"/>
              <a:t> </a:t>
            </a:r>
            <a:r>
              <a:rPr lang="es-ES" altLang="en-US" dirty="0" err="1"/>
              <a:t>our</a:t>
            </a:r>
            <a:r>
              <a:rPr lang="es-ES" altLang="en-US" dirty="0"/>
              <a:t> </a:t>
            </a:r>
            <a:r>
              <a:rPr lang="es-ES" altLang="en-US" dirty="0" err="1"/>
              <a:t>website</a:t>
            </a:r>
            <a:r>
              <a:rPr lang="es-ES" altLang="en-US" dirty="0"/>
              <a:t>.</a:t>
            </a:r>
          </a:p>
          <a:p>
            <a:pPr marL="514350" indent="-514350">
              <a:buFont typeface="Wingdings" panose="05000000000000000000" pitchFamily="2" charset="2"/>
              <a:buAutoNum type="arabicPeriod"/>
              <a:defRPr/>
            </a:pPr>
            <a:r>
              <a:rPr lang="es-ES" altLang="en-US" dirty="0" err="1"/>
              <a:t>If</a:t>
            </a:r>
            <a:r>
              <a:rPr lang="es-ES" altLang="en-US" dirty="0"/>
              <a:t> </a:t>
            </a:r>
            <a:r>
              <a:rPr lang="es-ES" altLang="en-US" dirty="0" err="1"/>
              <a:t>you</a:t>
            </a:r>
            <a:r>
              <a:rPr lang="es-ES" altLang="en-US" dirty="0"/>
              <a:t> </a:t>
            </a:r>
            <a:r>
              <a:rPr lang="es-ES" altLang="en-US" dirty="0" err="1"/>
              <a:t>wish</a:t>
            </a:r>
            <a:r>
              <a:rPr lang="es-ES" altLang="en-US" dirty="0"/>
              <a:t> to </a:t>
            </a:r>
            <a:r>
              <a:rPr lang="es-ES" altLang="en-US" dirty="0" err="1"/>
              <a:t>discuss</a:t>
            </a:r>
            <a:r>
              <a:rPr lang="es-ES" altLang="en-US" dirty="0"/>
              <a:t> </a:t>
            </a:r>
            <a:r>
              <a:rPr lang="es-ES" altLang="en-US" dirty="0" err="1"/>
              <a:t>your</a:t>
            </a:r>
            <a:r>
              <a:rPr lang="es-ES" altLang="en-US" dirty="0"/>
              <a:t> </a:t>
            </a:r>
            <a:r>
              <a:rPr lang="es-ES" altLang="en-US" dirty="0" err="1"/>
              <a:t>choice</a:t>
            </a:r>
            <a:r>
              <a:rPr lang="es-ES" altLang="en-US" dirty="0"/>
              <a:t> </a:t>
            </a:r>
            <a:r>
              <a:rPr lang="es-ES" altLang="en-US" dirty="0" err="1"/>
              <a:t>with</a:t>
            </a:r>
            <a:r>
              <a:rPr lang="es-ES" altLang="en-US" dirty="0"/>
              <a:t> a tutor come to a </a:t>
            </a:r>
            <a:r>
              <a:rPr lang="es-ES" altLang="en-US" dirty="0" err="1"/>
              <a:t>consultation</a:t>
            </a:r>
            <a:r>
              <a:rPr lang="es-ES" altLang="en-US" dirty="0"/>
              <a:t> </a:t>
            </a:r>
            <a:r>
              <a:rPr lang="es-ES" altLang="en-US" dirty="0" err="1"/>
              <a:t>session</a:t>
            </a:r>
            <a:r>
              <a:rPr lang="es-ES" altLang="en-US" dirty="0"/>
              <a:t>. </a:t>
            </a:r>
          </a:p>
          <a:p>
            <a:pPr marL="0" indent="0">
              <a:buNone/>
              <a:defRPr/>
            </a:pPr>
            <a:r>
              <a:rPr lang="es-ES" altLang="en-US" sz="1800" dirty="0">
                <a:solidFill>
                  <a:schemeClr val="accent6">
                    <a:lumMod val="50000"/>
                  </a:schemeClr>
                </a:solidFill>
              </a:rPr>
              <a:t>           </a:t>
            </a:r>
            <a:r>
              <a:rPr lang="es-ES" altLang="en-US" sz="2400" dirty="0">
                <a:solidFill>
                  <a:schemeClr val="accent6">
                    <a:lumMod val="50000"/>
                  </a:schemeClr>
                </a:solidFill>
              </a:rPr>
              <a:t>Dates for </a:t>
            </a:r>
            <a:r>
              <a:rPr lang="es-ES" altLang="en-US" sz="2400" dirty="0" err="1">
                <a:solidFill>
                  <a:schemeClr val="accent6">
                    <a:lumMod val="50000"/>
                  </a:schemeClr>
                </a:solidFill>
              </a:rPr>
              <a:t>these</a:t>
            </a:r>
            <a:r>
              <a:rPr lang="es-ES" altLang="en-US" sz="2400" dirty="0">
                <a:solidFill>
                  <a:schemeClr val="accent6">
                    <a:lumMod val="50000"/>
                  </a:schemeClr>
                </a:solidFill>
              </a:rPr>
              <a:t> </a:t>
            </a:r>
            <a:r>
              <a:rPr lang="es-ES" altLang="en-US" sz="2400" dirty="0" err="1">
                <a:solidFill>
                  <a:schemeClr val="accent6">
                    <a:lumMod val="50000"/>
                  </a:schemeClr>
                </a:solidFill>
              </a:rPr>
              <a:t>will</a:t>
            </a:r>
            <a:r>
              <a:rPr lang="es-ES" altLang="en-US" sz="2400" dirty="0">
                <a:solidFill>
                  <a:schemeClr val="accent6">
                    <a:lumMod val="50000"/>
                  </a:schemeClr>
                </a:solidFill>
              </a:rPr>
              <a:t> be </a:t>
            </a:r>
            <a:r>
              <a:rPr lang="es-ES" altLang="en-US" sz="2400" dirty="0" err="1">
                <a:solidFill>
                  <a:schemeClr val="accent6">
                    <a:lumMod val="50000"/>
                  </a:schemeClr>
                </a:solidFill>
              </a:rPr>
              <a:t>added</a:t>
            </a:r>
            <a:r>
              <a:rPr lang="es-ES" altLang="en-US" sz="2400" dirty="0">
                <a:solidFill>
                  <a:schemeClr val="accent6">
                    <a:lumMod val="50000"/>
                  </a:schemeClr>
                </a:solidFill>
              </a:rPr>
              <a:t> to </a:t>
            </a:r>
            <a:r>
              <a:rPr lang="es-ES" altLang="en-US" sz="2400" dirty="0" err="1">
                <a:solidFill>
                  <a:schemeClr val="accent6">
                    <a:lumMod val="50000"/>
                  </a:schemeClr>
                </a:solidFill>
              </a:rPr>
              <a:t>our</a:t>
            </a:r>
            <a:r>
              <a:rPr lang="es-ES" altLang="en-US" sz="2400" dirty="0">
                <a:solidFill>
                  <a:schemeClr val="accent6">
                    <a:lumMod val="50000"/>
                  </a:schemeClr>
                </a:solidFill>
              </a:rPr>
              <a:t> </a:t>
            </a:r>
            <a:r>
              <a:rPr lang="es-ES" altLang="en-US" sz="2400" dirty="0" err="1">
                <a:solidFill>
                  <a:schemeClr val="accent6">
                    <a:lumMod val="50000"/>
                  </a:schemeClr>
                </a:solidFill>
              </a:rPr>
              <a:t>website</a:t>
            </a:r>
            <a:r>
              <a:rPr lang="es-ES" altLang="en-US" sz="2400" dirty="0">
                <a:solidFill>
                  <a:schemeClr val="accent6">
                    <a:lumMod val="50000"/>
                  </a:schemeClr>
                </a:solidFill>
              </a:rPr>
              <a:t> </a:t>
            </a:r>
            <a:r>
              <a:rPr lang="es-ES" altLang="en-US" sz="2400" dirty="0" err="1">
                <a:solidFill>
                  <a:schemeClr val="accent6">
                    <a:lumMod val="50000"/>
                  </a:schemeClr>
                </a:solidFill>
              </a:rPr>
              <a:t>nearer</a:t>
            </a:r>
            <a:r>
              <a:rPr lang="es-ES" altLang="en-US" sz="2400" dirty="0">
                <a:solidFill>
                  <a:schemeClr val="accent6">
                    <a:lumMod val="50000"/>
                  </a:schemeClr>
                </a:solidFill>
              </a:rPr>
              <a:t> </a:t>
            </a:r>
            <a:r>
              <a:rPr lang="es-ES" altLang="en-US" sz="2400" dirty="0" err="1">
                <a:solidFill>
                  <a:schemeClr val="accent6">
                    <a:lumMod val="50000"/>
                  </a:schemeClr>
                </a:solidFill>
              </a:rPr>
              <a:t>the</a:t>
            </a:r>
            <a:r>
              <a:rPr lang="es-ES" altLang="en-US" sz="2400" dirty="0">
                <a:solidFill>
                  <a:schemeClr val="accent6">
                    <a:lumMod val="50000"/>
                  </a:schemeClr>
                </a:solidFill>
              </a:rPr>
              <a:t> time</a:t>
            </a:r>
          </a:p>
          <a:p>
            <a:pPr marL="0" indent="0">
              <a:buNone/>
              <a:defRPr/>
            </a:pPr>
            <a:r>
              <a:rPr lang="es-ES" altLang="en-US" dirty="0"/>
              <a:t>3.  </a:t>
            </a:r>
            <a:r>
              <a:rPr lang="es-ES" altLang="en-US" dirty="0" err="1"/>
              <a:t>Register</a:t>
            </a:r>
            <a:r>
              <a:rPr lang="es-ES" altLang="en-US" dirty="0"/>
              <a:t> and </a:t>
            </a:r>
            <a:r>
              <a:rPr lang="es-ES" altLang="en-US" dirty="0" err="1"/>
              <a:t>pay</a:t>
            </a:r>
            <a:r>
              <a:rPr lang="es-ES" altLang="en-US" dirty="0"/>
              <a:t> online.</a:t>
            </a:r>
            <a:endParaRPr lang="en-GB" altLang="en-US" dirty="0"/>
          </a:p>
          <a:p>
            <a:pPr marL="0" indent="0">
              <a:buNone/>
            </a:pPr>
            <a:endParaRPr lang="en-GB" dirty="0"/>
          </a:p>
        </p:txBody>
      </p:sp>
    </p:spTree>
    <p:extLst>
      <p:ext uri="{BB962C8B-B14F-4D97-AF65-F5344CB8AC3E}">
        <p14:creationId xmlns:p14="http://schemas.microsoft.com/office/powerpoint/2010/main" val="811263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268760"/>
            <a:ext cx="8229600" cy="1143000"/>
          </a:xfrm>
        </p:spPr>
        <p:txBody>
          <a:bodyPr/>
          <a:lstStyle/>
          <a:p>
            <a:r>
              <a:rPr lang="es-ES" sz="3200" dirty="0"/>
              <a:t>IT´S NEVER TOO EARLY TO START PREPARING FOR LANGUAGE STUDY!</a:t>
            </a:r>
            <a:endParaRPr lang="en-GB" sz="3200" dirty="0"/>
          </a:p>
        </p:txBody>
      </p:sp>
      <p:sp>
        <p:nvSpPr>
          <p:cNvPr id="3" name="Content Placeholder 2"/>
          <p:cNvSpPr>
            <a:spLocks noGrp="1"/>
          </p:cNvSpPr>
          <p:nvPr>
            <p:ph idx="1"/>
          </p:nvPr>
        </p:nvSpPr>
        <p:spPr>
          <a:xfrm>
            <a:off x="457200" y="2780928"/>
            <a:ext cx="8229600" cy="3672408"/>
          </a:xfrm>
        </p:spPr>
        <p:txBody>
          <a:bodyPr/>
          <a:lstStyle/>
          <a:p>
            <a:r>
              <a:rPr lang="es-ES" dirty="0" err="1"/>
              <a:t>If</a:t>
            </a:r>
            <a:r>
              <a:rPr lang="es-ES" dirty="0"/>
              <a:t> </a:t>
            </a:r>
            <a:r>
              <a:rPr lang="es-ES" dirty="0" err="1"/>
              <a:t>you´re</a:t>
            </a:r>
            <a:r>
              <a:rPr lang="es-ES" dirty="0"/>
              <a:t> </a:t>
            </a:r>
            <a:r>
              <a:rPr lang="es-ES" dirty="0" err="1"/>
              <a:t>thinking</a:t>
            </a:r>
            <a:r>
              <a:rPr lang="es-ES" dirty="0"/>
              <a:t> of </a:t>
            </a:r>
            <a:r>
              <a:rPr lang="es-ES" b="1" dirty="0" err="1"/>
              <a:t>studying</a:t>
            </a:r>
            <a:r>
              <a:rPr lang="es-ES" b="1" dirty="0"/>
              <a:t> </a:t>
            </a:r>
            <a:r>
              <a:rPr lang="es-ES" b="1" dirty="0" err="1"/>
              <a:t>abroad</a:t>
            </a:r>
            <a:r>
              <a:rPr lang="es-ES" dirty="0"/>
              <a:t>, be </a:t>
            </a:r>
            <a:r>
              <a:rPr lang="es-ES" dirty="0" err="1"/>
              <a:t>aware</a:t>
            </a:r>
            <a:r>
              <a:rPr lang="es-ES" dirty="0"/>
              <a:t> </a:t>
            </a:r>
            <a:r>
              <a:rPr lang="es-ES" dirty="0" err="1"/>
              <a:t>that</a:t>
            </a:r>
            <a:r>
              <a:rPr lang="es-ES" dirty="0"/>
              <a:t> </a:t>
            </a:r>
            <a:r>
              <a:rPr lang="es-ES" dirty="0" err="1"/>
              <a:t>universities</a:t>
            </a:r>
            <a:r>
              <a:rPr lang="es-ES" dirty="0"/>
              <a:t> </a:t>
            </a:r>
            <a:r>
              <a:rPr lang="es-ES" dirty="0" err="1"/>
              <a:t>usually</a:t>
            </a:r>
            <a:r>
              <a:rPr lang="es-ES" dirty="0"/>
              <a:t> </a:t>
            </a:r>
            <a:r>
              <a:rPr lang="es-ES" dirty="0" err="1"/>
              <a:t>require</a:t>
            </a:r>
            <a:r>
              <a:rPr lang="es-ES" dirty="0"/>
              <a:t> a mínimum </a:t>
            </a:r>
            <a:r>
              <a:rPr lang="es-ES" dirty="0" err="1"/>
              <a:t>level</a:t>
            </a:r>
            <a:r>
              <a:rPr lang="es-ES" dirty="0"/>
              <a:t> of Language </a:t>
            </a:r>
            <a:r>
              <a:rPr lang="es-ES" dirty="0" err="1"/>
              <a:t>proficiency</a:t>
            </a:r>
            <a:r>
              <a:rPr lang="es-ES" dirty="0"/>
              <a:t> to </a:t>
            </a:r>
            <a:r>
              <a:rPr lang="es-ES" dirty="0" err="1"/>
              <a:t>offer</a:t>
            </a:r>
            <a:r>
              <a:rPr lang="es-ES" dirty="0"/>
              <a:t> </a:t>
            </a:r>
            <a:r>
              <a:rPr lang="es-ES" dirty="0" err="1"/>
              <a:t>you</a:t>
            </a:r>
            <a:r>
              <a:rPr lang="es-ES" dirty="0"/>
              <a:t> a place.</a:t>
            </a:r>
          </a:p>
          <a:p>
            <a:r>
              <a:rPr lang="es-ES" dirty="0"/>
              <a:t>As for </a:t>
            </a:r>
            <a:r>
              <a:rPr lang="es-ES" b="1" dirty="0" err="1"/>
              <a:t>employment</a:t>
            </a:r>
            <a:r>
              <a:rPr lang="es-ES" b="1" dirty="0"/>
              <a:t>, </a:t>
            </a:r>
            <a:r>
              <a:rPr lang="es-ES" dirty="0" err="1"/>
              <a:t>employers</a:t>
            </a:r>
            <a:r>
              <a:rPr lang="es-ES" dirty="0"/>
              <a:t> </a:t>
            </a:r>
            <a:r>
              <a:rPr lang="es-ES" dirty="0" err="1"/>
              <a:t>value</a:t>
            </a:r>
            <a:r>
              <a:rPr lang="es-ES" dirty="0"/>
              <a:t> </a:t>
            </a:r>
            <a:r>
              <a:rPr lang="es-ES" dirty="0" err="1"/>
              <a:t>people</a:t>
            </a:r>
            <a:r>
              <a:rPr lang="es-ES" dirty="0"/>
              <a:t> </a:t>
            </a:r>
            <a:r>
              <a:rPr lang="es-ES" dirty="0" err="1"/>
              <a:t>who</a:t>
            </a:r>
            <a:r>
              <a:rPr lang="es-ES" dirty="0"/>
              <a:t> can show a </a:t>
            </a:r>
            <a:r>
              <a:rPr lang="es-ES" dirty="0" err="1"/>
              <a:t>knowledge</a:t>
            </a:r>
            <a:r>
              <a:rPr lang="es-ES" dirty="0"/>
              <a:t> of </a:t>
            </a:r>
            <a:r>
              <a:rPr lang="es-ES" dirty="0" err="1"/>
              <a:t>languages</a:t>
            </a:r>
            <a:r>
              <a:rPr lang="es-ES" dirty="0"/>
              <a:t> and intercultural </a:t>
            </a:r>
            <a:r>
              <a:rPr lang="es-ES" dirty="0" err="1"/>
              <a:t>awareness</a:t>
            </a:r>
            <a:r>
              <a:rPr lang="es-ES" dirty="0"/>
              <a:t>.</a:t>
            </a:r>
            <a:endParaRPr lang="en-GB" dirty="0"/>
          </a:p>
        </p:txBody>
      </p:sp>
    </p:spTree>
    <p:extLst>
      <p:ext uri="{BB962C8B-B14F-4D97-AF65-F5344CB8AC3E}">
        <p14:creationId xmlns:p14="http://schemas.microsoft.com/office/powerpoint/2010/main" val="2162105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44824"/>
            <a:ext cx="7772400" cy="2520280"/>
          </a:xfrm>
        </p:spPr>
        <p:txBody>
          <a:bodyPr/>
          <a:lstStyle/>
          <a:p>
            <a:pPr>
              <a:buClr>
                <a:schemeClr val="bg2"/>
              </a:buClr>
              <a:buSzPct val="75000"/>
              <a:buNone/>
            </a:pPr>
            <a:r>
              <a:rPr lang="en-GB" altLang="en-US" b="1" dirty="0">
                <a:cs typeface="Arial" panose="020B0604020202020204" pitchFamily="34" charset="0"/>
              </a:rPr>
              <a:t>Accelerated Modules for able linguists</a:t>
            </a:r>
          </a:p>
          <a:p>
            <a:pPr>
              <a:buClr>
                <a:schemeClr val="bg2"/>
              </a:buClr>
              <a:buSzPct val="75000"/>
              <a:buFont typeface="Wingdings" panose="05000000000000000000" pitchFamily="2" charset="2"/>
              <a:buNone/>
            </a:pPr>
            <a:r>
              <a:rPr lang="en-GB" altLang="en-US" dirty="0">
                <a:cs typeface="Arial" panose="020B0604020202020204" pitchFamily="34" charset="0"/>
              </a:rPr>
              <a:t>In one year,</a:t>
            </a:r>
            <a:endParaRPr lang="en-GB" altLang="en-US" b="1" dirty="0">
              <a:cs typeface="Arial" panose="020B0604020202020204" pitchFamily="34" charset="0"/>
            </a:endParaRPr>
          </a:p>
          <a:p>
            <a:pPr>
              <a:buClr>
                <a:schemeClr val="bg2"/>
              </a:buClr>
              <a:buSzPct val="75000"/>
              <a:buFont typeface="Wingdings" panose="05000000000000000000" pitchFamily="2" charset="2"/>
              <a:buNone/>
            </a:pPr>
            <a:r>
              <a:rPr lang="en-GB" altLang="en-US" dirty="0">
                <a:cs typeface="Arial" panose="020B0604020202020204" pitchFamily="34" charset="0"/>
              </a:rPr>
              <a:t>Beginners – Covers levels 1 and 2 </a:t>
            </a:r>
          </a:p>
          <a:p>
            <a:pPr>
              <a:buClr>
                <a:schemeClr val="bg2"/>
              </a:buClr>
              <a:buSzPct val="75000"/>
              <a:buFont typeface="Wingdings" panose="05000000000000000000" pitchFamily="2" charset="2"/>
              <a:buNone/>
            </a:pPr>
            <a:r>
              <a:rPr lang="en-GB" altLang="en-US" dirty="0">
                <a:cs typeface="Arial" panose="020B0604020202020204" pitchFamily="34" charset="0"/>
              </a:rPr>
              <a:t>Intermediate – Covers levels 3 and 4</a:t>
            </a:r>
            <a:endParaRPr lang="en-GB" dirty="0"/>
          </a:p>
        </p:txBody>
      </p:sp>
    </p:spTree>
    <p:extLst>
      <p:ext uri="{BB962C8B-B14F-4D97-AF65-F5344CB8AC3E}">
        <p14:creationId xmlns:p14="http://schemas.microsoft.com/office/powerpoint/2010/main" val="2847867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7211144" cy="796950"/>
          </a:xfrm>
        </p:spPr>
        <p:txBody>
          <a:bodyPr>
            <a:normAutofit fontScale="90000"/>
          </a:bodyPr>
          <a:lstStyle/>
          <a:p>
            <a:r>
              <a:rPr lang="en-GB" altLang="en-US" b="1" dirty="0"/>
              <a:t/>
            </a:r>
            <a:br>
              <a:rPr lang="en-GB" altLang="en-US" b="1" dirty="0"/>
            </a:br>
            <a:r>
              <a:rPr lang="en-GB" altLang="en-US" b="1" dirty="0"/>
              <a:t>Certification</a:t>
            </a:r>
            <a:br>
              <a:rPr lang="en-GB" altLang="en-US" b="1" dirty="0"/>
            </a:br>
            <a:endParaRPr lang="en-GB" b="1" dirty="0"/>
          </a:p>
        </p:txBody>
      </p:sp>
      <p:sp>
        <p:nvSpPr>
          <p:cNvPr id="3" name="Content Placeholder 2"/>
          <p:cNvSpPr>
            <a:spLocks noGrp="1"/>
          </p:cNvSpPr>
          <p:nvPr>
            <p:ph idx="1"/>
          </p:nvPr>
        </p:nvSpPr>
        <p:spPr>
          <a:xfrm>
            <a:off x="457200" y="1988840"/>
            <a:ext cx="8229600" cy="4137323"/>
          </a:xfrm>
        </p:spPr>
        <p:txBody>
          <a:bodyPr/>
          <a:lstStyle/>
          <a:p>
            <a:pPr>
              <a:buFont typeface="Wingdings" panose="05000000000000000000" pitchFamily="2" charset="2"/>
              <a:buNone/>
              <a:defRPr/>
            </a:pPr>
            <a:r>
              <a:rPr lang="en-GB" altLang="en-US" dirty="0"/>
              <a:t>Language learning appears on </a:t>
            </a:r>
            <a:r>
              <a:rPr lang="en-GB" altLang="en-US" dirty="0">
                <a:solidFill>
                  <a:schemeClr val="accent6"/>
                </a:solidFill>
              </a:rPr>
              <a:t>HEAR </a:t>
            </a:r>
            <a:r>
              <a:rPr lang="en-GB" altLang="en-US" dirty="0"/>
              <a:t>(</a:t>
            </a:r>
            <a:r>
              <a:rPr lang="en-GB" altLang="en-US" dirty="0">
                <a:hlinkClick r:id="rId2"/>
              </a:rPr>
              <a:t>Higher Education Achievement Record</a:t>
            </a:r>
            <a:r>
              <a:rPr lang="en-GB" altLang="en-US" dirty="0"/>
              <a:t>)</a:t>
            </a:r>
          </a:p>
          <a:p>
            <a:pPr>
              <a:buFont typeface="Wingdings" panose="05000000000000000000" pitchFamily="2" charset="2"/>
              <a:buNone/>
              <a:defRPr/>
            </a:pPr>
            <a:endParaRPr lang="en-GB" altLang="en-US" dirty="0"/>
          </a:p>
          <a:p>
            <a:pPr>
              <a:buFont typeface="Wingdings" panose="05000000000000000000" pitchFamily="2" charset="2"/>
              <a:buNone/>
              <a:defRPr/>
            </a:pPr>
            <a:r>
              <a:rPr lang="en-GB" altLang="en-US" dirty="0"/>
              <a:t>Expressed in terms of CEFR (Common European Framework of Reference)</a:t>
            </a:r>
          </a:p>
          <a:p>
            <a:pPr marL="0" indent="0">
              <a:buNone/>
            </a:pPr>
            <a:endParaRPr lang="en-GB" dirty="0"/>
          </a:p>
        </p:txBody>
      </p:sp>
      <p:pic>
        <p:nvPicPr>
          <p:cNvPr id="4" name="Picture 3"/>
          <p:cNvPicPr>
            <a:picLocks noChangeAspect="1"/>
          </p:cNvPicPr>
          <p:nvPr/>
        </p:nvPicPr>
        <p:blipFill>
          <a:blip r:embed="rId3"/>
          <a:stretch>
            <a:fillRect/>
          </a:stretch>
        </p:blipFill>
        <p:spPr>
          <a:xfrm>
            <a:off x="5508104" y="4293096"/>
            <a:ext cx="1885950" cy="1743075"/>
          </a:xfrm>
          <a:prstGeom prst="rect">
            <a:avLst/>
          </a:prstGeom>
        </p:spPr>
      </p:pic>
    </p:spTree>
    <p:extLst>
      <p:ext uri="{BB962C8B-B14F-4D97-AF65-F5344CB8AC3E}">
        <p14:creationId xmlns:p14="http://schemas.microsoft.com/office/powerpoint/2010/main" val="3565385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3528" y="2992825"/>
            <a:ext cx="8229600" cy="3416300"/>
          </a:xfrm>
        </p:spPr>
        <p:txBody>
          <a:bodyPr/>
          <a:lstStyle/>
          <a:p>
            <a:pPr marL="0" indent="0" algn="ctr">
              <a:buNone/>
            </a:pPr>
            <a:r>
              <a:rPr lang="en-GB" b="1" dirty="0">
                <a:solidFill>
                  <a:schemeClr val="accent6">
                    <a:lumMod val="50000"/>
                  </a:schemeClr>
                </a:solidFill>
              </a:rPr>
              <a:t>Thank you</a:t>
            </a:r>
          </a:p>
          <a:p>
            <a:pPr marL="0" indent="0" algn="ctr">
              <a:buNone/>
            </a:pPr>
            <a:r>
              <a:rPr lang="ar-AE" b="1" dirty="0"/>
              <a:t>شكرا</a:t>
            </a:r>
            <a:r>
              <a:rPr lang="en-GB" b="1" dirty="0"/>
              <a:t>		</a:t>
            </a:r>
            <a:r>
              <a:rPr lang="ja-JP" altLang="en-US" b="1" dirty="0">
                <a:solidFill>
                  <a:schemeClr val="accent4"/>
                </a:solidFill>
              </a:rPr>
              <a:t>谢谢您</a:t>
            </a:r>
            <a:r>
              <a:rPr lang="en-GB" altLang="ja-JP" b="1" dirty="0"/>
              <a:t>	</a:t>
            </a:r>
            <a:r>
              <a:rPr lang="en-GB" b="1" dirty="0" err="1">
                <a:solidFill>
                  <a:schemeClr val="accent5">
                    <a:lumMod val="75000"/>
                  </a:schemeClr>
                </a:solidFill>
              </a:rPr>
              <a:t>Merci</a:t>
            </a:r>
            <a:r>
              <a:rPr lang="el-GR" b="1" dirty="0">
                <a:solidFill>
                  <a:schemeClr val="accent5">
                    <a:lumMod val="75000"/>
                  </a:schemeClr>
                </a:solidFill>
              </a:rPr>
              <a:t> </a:t>
            </a:r>
            <a:endParaRPr lang="en-GB" b="1" dirty="0">
              <a:solidFill>
                <a:schemeClr val="accent5">
                  <a:lumMod val="75000"/>
                </a:schemeClr>
              </a:solidFill>
            </a:endParaRPr>
          </a:p>
          <a:p>
            <a:pPr marL="0" indent="0" algn="ctr">
              <a:buNone/>
            </a:pPr>
            <a:r>
              <a:rPr lang="en-GB" b="1" dirty="0" err="1">
                <a:solidFill>
                  <a:schemeClr val="accent6">
                    <a:lumMod val="75000"/>
                  </a:schemeClr>
                </a:solidFill>
              </a:rPr>
              <a:t>Danke</a:t>
            </a:r>
            <a:r>
              <a:rPr lang="en-GB" b="1" dirty="0"/>
              <a:t> 	</a:t>
            </a:r>
            <a:r>
              <a:rPr lang="el-GR" b="1" dirty="0">
                <a:solidFill>
                  <a:srgbClr val="FFC000"/>
                </a:solidFill>
              </a:rPr>
              <a:t>σας ευχαριστώ</a:t>
            </a:r>
            <a:endParaRPr lang="en-GB" altLang="ja-JP" b="1" dirty="0">
              <a:solidFill>
                <a:srgbClr val="FFC000"/>
              </a:solidFill>
            </a:endParaRPr>
          </a:p>
          <a:p>
            <a:pPr marL="0" indent="0" algn="ctr">
              <a:buNone/>
            </a:pPr>
            <a:r>
              <a:rPr lang="en-GB" altLang="ja-JP" b="1" dirty="0">
                <a:solidFill>
                  <a:schemeClr val="accent2"/>
                </a:solidFill>
              </a:rPr>
              <a:t>Grazie</a:t>
            </a:r>
            <a:r>
              <a:rPr lang="en-GB" altLang="ja-JP" b="1" dirty="0"/>
              <a:t>	</a:t>
            </a:r>
            <a:r>
              <a:rPr lang="ja-JP" altLang="en-US" b="1" dirty="0">
                <a:solidFill>
                  <a:schemeClr val="accent6">
                    <a:lumMod val="60000"/>
                    <a:lumOff val="40000"/>
                  </a:schemeClr>
                </a:solidFill>
              </a:rPr>
              <a:t>ありがとう </a:t>
            </a:r>
            <a:endParaRPr lang="en-GB" altLang="ja-JP" b="1" dirty="0">
              <a:solidFill>
                <a:schemeClr val="accent6">
                  <a:lumMod val="60000"/>
                  <a:lumOff val="40000"/>
                </a:schemeClr>
              </a:solidFill>
            </a:endParaRPr>
          </a:p>
          <a:p>
            <a:pPr marL="0" indent="0" algn="ctr">
              <a:buNone/>
            </a:pPr>
            <a:r>
              <a:rPr lang="en-GB" b="1" dirty="0" err="1">
                <a:solidFill>
                  <a:schemeClr val="accent3">
                    <a:lumMod val="75000"/>
                  </a:schemeClr>
                </a:solidFill>
              </a:rPr>
              <a:t>Obrigada</a:t>
            </a:r>
            <a:r>
              <a:rPr lang="en-GB" b="1" dirty="0"/>
              <a:t>	</a:t>
            </a:r>
            <a:r>
              <a:rPr lang="az-Cyrl-AZ" b="1" dirty="0">
                <a:solidFill>
                  <a:schemeClr val="accent4">
                    <a:lumMod val="60000"/>
                    <a:lumOff val="40000"/>
                  </a:schemeClr>
                </a:solidFill>
              </a:rPr>
              <a:t>Спасибо</a:t>
            </a:r>
            <a:r>
              <a:rPr lang="az-Cyrl-AZ" b="1" dirty="0"/>
              <a:t> </a:t>
            </a:r>
            <a:r>
              <a:rPr lang="en-GB" dirty="0"/>
              <a:t>	</a:t>
            </a:r>
            <a:r>
              <a:rPr lang="en-GB" b="1" dirty="0"/>
              <a:t> </a:t>
            </a:r>
            <a:r>
              <a:rPr lang="en-GB" b="1" dirty="0" err="1">
                <a:solidFill>
                  <a:schemeClr val="tx2">
                    <a:lumMod val="60000"/>
                    <a:lumOff val="40000"/>
                  </a:schemeClr>
                </a:solidFill>
              </a:rPr>
              <a:t>Gracias</a:t>
            </a:r>
            <a:endParaRPr lang="en-GB" b="1" dirty="0">
              <a:solidFill>
                <a:schemeClr val="tx2">
                  <a:lumMod val="60000"/>
                  <a:lumOff val="40000"/>
                </a:schemeClr>
              </a:solidFill>
            </a:endParaRPr>
          </a:p>
        </p:txBody>
      </p:sp>
      <p:sp>
        <p:nvSpPr>
          <p:cNvPr id="4" name="Content Placeholder 2"/>
          <p:cNvSpPr txBox="1">
            <a:spLocks/>
          </p:cNvSpPr>
          <p:nvPr/>
        </p:nvSpPr>
        <p:spPr bwMode="auto">
          <a:xfrm>
            <a:off x="611560" y="2060848"/>
            <a:ext cx="8229600" cy="93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charset="0"/>
              <a:buNone/>
            </a:pPr>
            <a:r>
              <a:rPr lang="en-GB" b="1" dirty="0"/>
              <a:t>We look forward to meeting you!</a:t>
            </a:r>
          </a:p>
        </p:txBody>
      </p:sp>
    </p:spTree>
    <p:extLst>
      <p:ext uri="{BB962C8B-B14F-4D97-AF65-F5344CB8AC3E}">
        <p14:creationId xmlns:p14="http://schemas.microsoft.com/office/powerpoint/2010/main" val="2921195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52736"/>
            <a:ext cx="6766520" cy="936104"/>
          </a:xfrm>
        </p:spPr>
        <p:txBody>
          <a:bodyPr>
            <a:normAutofit fontScale="90000"/>
          </a:bodyPr>
          <a:lstStyle/>
          <a:p>
            <a:r>
              <a:rPr lang="en-GB" altLang="en-US" dirty="0">
                <a:latin typeface="Arial Black" panose="020B0A04020102020204" pitchFamily="34" charset="0"/>
                <a:ea typeface="Calibri" panose="020F0502020204030204" pitchFamily="34" charset="0"/>
                <a:cs typeface="Times New Roman" panose="02020603050405020304" pitchFamily="18" charset="0"/>
              </a:rPr>
              <a:t/>
            </a:r>
            <a:br>
              <a:rPr lang="en-GB" altLang="en-US" dirty="0">
                <a:latin typeface="Arial Black" panose="020B0A04020102020204" pitchFamily="34" charset="0"/>
                <a:ea typeface="Calibri" panose="020F0502020204030204" pitchFamily="34" charset="0"/>
                <a:cs typeface="Times New Roman" panose="02020603050405020304" pitchFamily="18" charset="0"/>
              </a:rPr>
            </a:br>
            <a:r>
              <a:rPr lang="en-GB" altLang="en-US" dirty="0">
                <a:latin typeface="Arial Black" panose="020B0A04020102020204" pitchFamily="34" charset="0"/>
                <a:ea typeface="Calibri" panose="020F0502020204030204" pitchFamily="34" charset="0"/>
                <a:cs typeface="Times New Roman" panose="02020603050405020304" pitchFamily="18" charset="0"/>
              </a:rPr>
              <a:t>The Language Centre</a:t>
            </a:r>
            <a:br>
              <a:rPr lang="en-GB" altLang="en-US" dirty="0">
                <a:latin typeface="Arial Black" panose="020B0A04020102020204" pitchFamily="34" charset="0"/>
                <a:ea typeface="Calibri" panose="020F0502020204030204" pitchFamily="34" charset="0"/>
                <a:cs typeface="Times New Roman" panose="02020603050405020304" pitchFamily="18" charset="0"/>
              </a:rPr>
            </a:br>
            <a:endParaRPr lang="en-GB" dirty="0"/>
          </a:p>
        </p:txBody>
      </p:sp>
      <p:sp>
        <p:nvSpPr>
          <p:cNvPr id="3" name="Content Placeholder 2"/>
          <p:cNvSpPr>
            <a:spLocks noGrp="1"/>
          </p:cNvSpPr>
          <p:nvPr>
            <p:ph idx="1"/>
          </p:nvPr>
        </p:nvSpPr>
        <p:spPr>
          <a:xfrm>
            <a:off x="539552" y="2276872"/>
            <a:ext cx="7772400" cy="1080120"/>
          </a:xfrm>
        </p:spPr>
        <p:txBody>
          <a:bodyPr/>
          <a:lstStyle/>
          <a:p>
            <a:pPr>
              <a:lnSpc>
                <a:spcPct val="80000"/>
              </a:lnSpc>
              <a:buFont typeface="Wingdings" charset="2"/>
              <a:buChar char="Ø"/>
              <a:defRPr/>
            </a:pPr>
            <a:r>
              <a:rPr lang="en-GB" altLang="en-US" dirty="0"/>
              <a:t>Located on the central campus, on the ground floor of the Humanities Building. </a:t>
            </a:r>
          </a:p>
          <a:p>
            <a:pPr>
              <a:lnSpc>
                <a:spcPct val="80000"/>
              </a:lnSpc>
              <a:buFont typeface="Wingdings" charset="2"/>
              <a:buChar char="Ø"/>
              <a:defRPr/>
            </a:pPr>
            <a:endParaRPr lang="en-GB" altLang="en-US" dirty="0"/>
          </a:p>
          <a:p>
            <a:pPr>
              <a:lnSpc>
                <a:spcPct val="80000"/>
              </a:lnSpc>
              <a:buFont typeface="Wingdings" charset="2"/>
              <a:buChar char="Ø"/>
              <a:defRPr/>
            </a:pPr>
            <a:endParaRPr lang="en-GB" altLang="en-US" dirty="0"/>
          </a:p>
          <a:p>
            <a:pPr marL="0" indent="0">
              <a:lnSpc>
                <a:spcPct val="80000"/>
              </a:lnSpc>
              <a:buNone/>
              <a:defRPr/>
            </a:pPr>
            <a:endParaRPr lang="en-GB" altLang="en-US" dirty="0">
              <a:solidFill>
                <a:srgbClr val="FF0000"/>
              </a:solidFill>
            </a:endParaRPr>
          </a:p>
        </p:txBody>
      </p:sp>
    </p:spTree>
    <p:extLst>
      <p:ext uri="{BB962C8B-B14F-4D97-AF65-F5344CB8AC3E}">
        <p14:creationId xmlns:p14="http://schemas.microsoft.com/office/powerpoint/2010/main" val="1096430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8840"/>
            <a:ext cx="8229600" cy="4137323"/>
          </a:xfrm>
        </p:spPr>
        <p:txBody>
          <a:bodyPr/>
          <a:lstStyle/>
          <a:p>
            <a:pPr marL="0" indent="0">
              <a:lnSpc>
                <a:spcPct val="80000"/>
              </a:lnSpc>
              <a:buClr>
                <a:schemeClr val="bg2"/>
              </a:buClr>
              <a:buSzPct val="75000"/>
              <a:buNone/>
            </a:pPr>
            <a:r>
              <a:rPr lang="en-GB" altLang="en-US" sz="2800" b="1" dirty="0">
                <a:cs typeface="Arial" panose="020B0604020202020204" pitchFamily="34" charset="0"/>
              </a:rPr>
              <a:t>Academic Programme – Modules for credits</a:t>
            </a:r>
            <a:endParaRPr lang="en-GB" altLang="en-US" sz="2800" dirty="0">
              <a:cs typeface="Arial" panose="020B0604020202020204" pitchFamily="34" charset="0"/>
            </a:endParaRPr>
          </a:p>
          <a:p>
            <a:pPr>
              <a:lnSpc>
                <a:spcPct val="80000"/>
              </a:lnSpc>
              <a:buSzPct val="75000"/>
              <a:buFont typeface="Wingdings" charset="2"/>
              <a:buChar char="Ø"/>
            </a:pPr>
            <a:r>
              <a:rPr lang="en-GB" altLang="en-US" sz="2800" dirty="0">
                <a:cs typeface="Arial" panose="020B0604020202020204" pitchFamily="34" charset="0"/>
              </a:rPr>
              <a:t>normally taken as part of an undergraduate degree course</a:t>
            </a:r>
          </a:p>
          <a:p>
            <a:pPr>
              <a:lnSpc>
                <a:spcPct val="80000"/>
              </a:lnSpc>
              <a:buSzPct val="75000"/>
              <a:buFont typeface="Wingdings" charset="2"/>
              <a:buChar char="Ø"/>
            </a:pPr>
            <a:r>
              <a:rPr lang="en-GB" altLang="en-US" sz="2800" dirty="0">
                <a:cs typeface="Arial" panose="020B0604020202020204" pitchFamily="34" charset="0"/>
              </a:rPr>
              <a:t>but also open to others (not for credit - for a fee)</a:t>
            </a:r>
          </a:p>
          <a:p>
            <a:pPr>
              <a:lnSpc>
                <a:spcPct val="80000"/>
              </a:lnSpc>
              <a:buClr>
                <a:schemeClr val="bg2"/>
              </a:buClr>
              <a:buSzPct val="75000"/>
            </a:pPr>
            <a:endParaRPr lang="en-GB" altLang="en-US" sz="2800" b="1" dirty="0">
              <a:cs typeface="Arial" panose="020B0604020202020204" pitchFamily="34" charset="0"/>
            </a:endParaRPr>
          </a:p>
          <a:p>
            <a:pPr marL="0" indent="0">
              <a:lnSpc>
                <a:spcPct val="80000"/>
              </a:lnSpc>
              <a:buClr>
                <a:schemeClr val="bg2"/>
              </a:buClr>
              <a:buSzPct val="75000"/>
              <a:buNone/>
            </a:pPr>
            <a:r>
              <a:rPr lang="en-GB" altLang="en-US" sz="2800" b="1" dirty="0">
                <a:cs typeface="Arial" panose="020B0604020202020204" pitchFamily="34" charset="0"/>
              </a:rPr>
              <a:t>Lifelong Language Programme – Not for credit</a:t>
            </a:r>
          </a:p>
          <a:p>
            <a:pPr>
              <a:lnSpc>
                <a:spcPct val="80000"/>
              </a:lnSpc>
              <a:buSzPct val="75000"/>
              <a:buFont typeface="Wingdings" charset="2"/>
              <a:buChar char="Ø"/>
            </a:pPr>
            <a:r>
              <a:rPr lang="en-GB" altLang="en-US" sz="2800" dirty="0">
                <a:cs typeface="Arial" panose="020B0604020202020204" pitchFamily="34" charset="0"/>
              </a:rPr>
              <a:t>language courses for students, staff and the local community (fee paying option)</a:t>
            </a:r>
          </a:p>
          <a:p>
            <a:pPr>
              <a:lnSpc>
                <a:spcPct val="80000"/>
              </a:lnSpc>
              <a:buClr>
                <a:schemeClr val="bg2"/>
              </a:buClr>
              <a:buSzPct val="75000"/>
            </a:pPr>
            <a:endParaRPr lang="en-GB" altLang="en-US" sz="2400" b="1" dirty="0">
              <a:cs typeface="Arial" panose="020B0604020202020204" pitchFamily="34" charset="0"/>
            </a:endParaRPr>
          </a:p>
          <a:p>
            <a:pPr marL="0" indent="0">
              <a:buNone/>
            </a:pPr>
            <a:endParaRPr lang="en-GB" dirty="0"/>
          </a:p>
        </p:txBody>
      </p:sp>
      <p:sp>
        <p:nvSpPr>
          <p:cNvPr id="7" name="Rectangle 5"/>
          <p:cNvSpPr>
            <a:spLocks noChangeArrowheads="1"/>
          </p:cNvSpPr>
          <p:nvPr/>
        </p:nvSpPr>
        <p:spPr bwMode="auto">
          <a:xfrm>
            <a:off x="-476245238" y="0"/>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8" name="Rectangle 6"/>
          <p:cNvSpPr>
            <a:spLocks noChangeArrowheads="1"/>
          </p:cNvSpPr>
          <p:nvPr/>
        </p:nvSpPr>
        <p:spPr bwMode="auto">
          <a:xfrm>
            <a:off x="-476245238" y="0"/>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Arial" panose="020B0604020202020204" pitchFamily="34" charset="0"/>
              </a:rPr>
              <a:t>Les racines de notre intolérance aux fautes de français</a:t>
            </a: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LE MONDE</a:t>
            </a:r>
            <a:r>
              <a:rPr kumimoji="0" lang="en-US" altLang="en-US" sz="900" b="0" i="0" u="none" strike="noStrike" cap="none" normalizeH="0" baseline="0">
                <a:ln>
                  <a:noFill/>
                </a:ln>
                <a:solidFill>
                  <a:srgbClr val="666666"/>
                </a:solidFill>
                <a:effectLst/>
                <a:latin typeface="inherit"/>
                <a:cs typeface="Arial" panose="020B0604020202020204" pitchFamily="34" charset="0"/>
              </a:rPr>
              <a:t> | 24.08.2012 à 14h43 • Mis à jour le 26.08.2012 à 16h40 | </a:t>
            </a: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Par Aurélie Collas </a:t>
            </a:r>
            <a:endParaRPr kumimoji="0" lang="en-US" altLang="en-US" sz="600" b="0" i="0" u="none" strike="noStrike" cap="none" normalizeH="0" baseline="0">
              <a:ln>
                <a:noFill/>
              </a:ln>
              <a:solidFill>
                <a:srgbClr val="000000"/>
              </a:solidFill>
              <a:effectLs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Abonnez-vous</a:t>
            </a:r>
            <a:b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b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à partir de 1 €</a:t>
            </a:r>
            <a:r>
              <a:rPr kumimoji="0" lang="en-US" altLang="en-US" sz="600" b="0" i="0" u="none" strike="noStrike" cap="none" normalizeH="0" baseline="0">
                <a:ln>
                  <a:noFill/>
                </a:ln>
                <a:solidFill>
                  <a:srgbClr val="000000"/>
                </a:solidFill>
                <a:effectLst/>
              </a:rPr>
              <a:t> </a:t>
            </a:r>
            <a:r>
              <a:rPr kumimoji="0" lang="en-US" altLang="en-US" sz="1100" b="0" i="0" u="none" strike="noStrike" cap="none" normalizeH="0" baseline="0">
                <a:ln>
                  <a:noFill/>
                </a:ln>
                <a:solidFill>
                  <a:srgbClr val="2086E1"/>
                </a:solidFill>
                <a:effectLst/>
                <a:latin typeface="Helvetica" panose="020B0604020202020204" pitchFamily="34" charset="0"/>
                <a:cs typeface="Arial" panose="020B0604020202020204" pitchFamily="34" charset="0"/>
                <a:hlinkClick r:id="rId3"/>
              </a:rPr>
              <a:t>Réagir</a:t>
            </a:r>
            <a:r>
              <a:rPr kumimoji="0" lang="en-US" altLang="en-US" sz="600" b="0" i="0" u="none" strike="noStrike" cap="none" normalizeH="0" baseline="0">
                <a:ln>
                  <a:noFill/>
                </a:ln>
                <a:solidFill>
                  <a:srgbClr val="000000"/>
                </a:solidFill>
                <a:effectLst/>
              </a:rPr>
              <a:t> </a:t>
            </a: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Classer</a:t>
            </a:r>
            <a:r>
              <a:rPr kumimoji="0" lang="en-US" altLang="en-US" sz="600" b="0" i="0" u="none" strike="noStrike" cap="none" normalizeH="0" baseline="0">
                <a:ln>
                  <a:noFill/>
                </a:ln>
                <a:solidFill>
                  <a:srgbClr val="000000"/>
                </a:solidFill>
                <a:effectLst/>
              </a:rPr>
              <a:t> </a:t>
            </a:r>
            <a:endParaRPr kumimoji="0" lang="en-US" altLang="en-US" sz="900" b="0" i="0" u="none" strike="noStrike" cap="none" normalizeH="0" baseline="0">
              <a:ln>
                <a:noFill/>
              </a:ln>
              <a:solidFill>
                <a:srgbClr val="666666"/>
              </a:solidFill>
              <a:effectLst/>
              <a:latin typeface="inherit"/>
              <a:cs typeface="Arial" panose="020B0604020202020204" pitchFamily="34" charset="0"/>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Partager</a:t>
            </a:r>
            <a:r>
              <a:rPr kumimoji="0" lang="en-US" altLang="en-US" sz="900" b="0" i="0" u="none" strike="noStrike" cap="none" normalizeH="0" baseline="0">
                <a:ln>
                  <a:noFill/>
                </a:ln>
                <a:solidFill>
                  <a:srgbClr val="666666"/>
                </a:solidFill>
                <a:effectLst/>
                <a:latin typeface="inherit"/>
                <a:cs typeface="Arial" panose="020B0604020202020204" pitchFamily="34" charset="0"/>
              </a:rPr>
              <a:t> </a:t>
            </a: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facebook</a:t>
            </a:r>
            <a:r>
              <a:rPr kumimoji="0" lang="en-US" altLang="en-US" sz="900" b="0" i="0" u="none" strike="noStrike" cap="none" normalizeH="0" baseline="0">
                <a:ln>
                  <a:noFill/>
                </a:ln>
                <a:solidFill>
                  <a:srgbClr val="666666"/>
                </a:solidFill>
                <a:effectLst/>
                <a:latin typeface="inherit"/>
                <a:cs typeface="Arial" panose="020B0604020202020204" pitchFamily="34" charset="0"/>
              </a:rPr>
              <a:t> </a:t>
            </a: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twitter</a:t>
            </a:r>
            <a:r>
              <a:rPr kumimoji="0" lang="en-US" altLang="en-US" sz="900" b="0" i="0" u="none" strike="noStrike" cap="none" normalizeH="0" baseline="0">
                <a:ln>
                  <a:noFill/>
                </a:ln>
                <a:solidFill>
                  <a:srgbClr val="666666"/>
                </a:solidFill>
                <a:effectLst/>
                <a:latin typeface="inherit"/>
                <a:cs typeface="Arial" panose="020B0604020202020204" pitchFamily="34" charset="0"/>
              </a:rPr>
              <a:t> </a:t>
            </a: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google +</a:t>
            </a:r>
            <a:r>
              <a:rPr kumimoji="0" lang="en-US" altLang="en-US" sz="900" b="0" i="0" u="none" strike="noStrike" cap="none" normalizeH="0" baseline="0">
                <a:ln>
                  <a:noFill/>
                </a:ln>
                <a:solidFill>
                  <a:srgbClr val="666666"/>
                </a:solidFill>
                <a:effectLst/>
                <a:latin typeface="inherit"/>
                <a:cs typeface="Arial" panose="020B0604020202020204" pitchFamily="34" charset="0"/>
              </a:rPr>
              <a:t> </a:t>
            </a: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linkedin</a:t>
            </a:r>
            <a:r>
              <a:rPr kumimoji="0" lang="en-US" altLang="en-US" sz="900" b="0" i="0" u="none" strike="noStrike" cap="none" normalizeH="0" baseline="0">
                <a:ln>
                  <a:noFill/>
                </a:ln>
                <a:solidFill>
                  <a:srgbClr val="666666"/>
                </a:solidFill>
                <a:effectLst/>
                <a:latin typeface="inherit"/>
                <a:cs typeface="Arial" panose="020B0604020202020204" pitchFamily="34" charset="0"/>
              </a:rPr>
              <a:t> </a:t>
            </a: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pinterest</a:t>
            </a:r>
            <a:r>
              <a:rPr kumimoji="0" lang="en-US" altLang="en-US" sz="900" b="0" i="0" u="none" strike="noStrike" cap="none" normalizeH="0" baseline="0">
                <a:ln>
                  <a:noFill/>
                </a:ln>
                <a:solidFill>
                  <a:srgbClr val="666666"/>
                </a:solidFill>
                <a:effectLst/>
                <a:latin typeface="inherit"/>
                <a:cs typeface="Arial" panose="020B0604020202020204" pitchFamily="34" charset="0"/>
              </a:rPr>
              <a:t> </a:t>
            </a:r>
            <a:endParaRPr kumimoji="0" lang="en-US" altLang="en-US" sz="600" b="0" i="0" u="none" strike="noStrike" cap="none" normalizeH="0" baseline="0">
              <a:ln>
                <a:noFill/>
              </a:ln>
              <a:solidFill>
                <a:srgbClr val="000000"/>
              </a:solidFill>
              <a:effectLs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FFFFFF"/>
                </a:solidFill>
                <a:effectLst/>
                <a:latin typeface="Arial" panose="020B0604020202020204" pitchFamily="34" charset="0"/>
                <a:cs typeface="Arial" panose="020B0604020202020204" pitchFamily="34" charset="0"/>
              </a:rPr>
              <a:t>Déjà abonné ?</a:t>
            </a:r>
            <a:endParaRPr kumimoji="0" lang="en-US" altLang="en-US" sz="900" b="0" i="0" u="none" strike="noStrike" cap="none" normalizeH="0" baseline="0">
              <a:ln>
                <a:noFill/>
              </a:ln>
              <a:solidFill>
                <a:srgbClr val="666666"/>
              </a:solidFill>
              <a:effectLst/>
              <a:latin typeface="inheri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2086E1"/>
                </a:solidFill>
                <a:effectLst/>
                <a:latin typeface="Helvetica" panose="020B0604020202020204" pitchFamily="34" charset="0"/>
                <a:cs typeface="Arial" panose="020B0604020202020204" pitchFamily="34" charset="0"/>
                <a:hlinkClick r:id="rId4"/>
              </a:rPr>
              <a:t>S'identifier</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666666"/>
                </a:solidFill>
                <a:effectLst/>
                <a:latin typeface="inherit"/>
                <a:cs typeface="Arial" panose="020B0604020202020204" pitchFamily="34" charset="0"/>
              </a:rPr>
              <a:t>Un ministre qui ne sait pas résoudre une règle de trois, ça s'est déjà vu et ça prête à sourire. Mais passe encore. S'il avait fait une faute d'orthographe en revanche, on aurait crié au cancre... La France est ultrasensible aux fautes d'orthographe. C'est culturel, c'est dans son ADN. Dans les cours d'école, les élèves se vantent volontiers d'être "nuls en maths", mais ne font guère les fiers devant leurs lacunes en orthographe. Et d'ailleurs, pourquoi parle-t-on de "fautes" d'orthographe comme si celles-ci relevaient du péché originel ? Ne dit-on pas "erreurs" de calcul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666666"/>
                </a:solidFill>
                <a:effectLst/>
                <a:latin typeface="inherit"/>
                <a:cs typeface="Arial" panose="020B0604020202020204" pitchFamily="34" charset="0"/>
              </a:rPr>
              <a:t>Notre attachement à la "perfection orthographique" remonte à la seconde moitié du XIX</a:t>
            </a:r>
            <a:r>
              <a:rPr kumimoji="0" lang="en-US" altLang="en-US" sz="900" b="0" i="0" u="none" strike="noStrike" cap="none" normalizeH="0" baseline="30000">
                <a:ln>
                  <a:noFill/>
                </a:ln>
                <a:solidFill>
                  <a:srgbClr val="666666"/>
                </a:solidFill>
                <a:effectLst/>
                <a:latin typeface="inherit"/>
                <a:cs typeface="Arial" panose="020B0604020202020204" pitchFamily="34" charset="0"/>
              </a:rPr>
              <a:t>e</a:t>
            </a:r>
            <a:r>
              <a:rPr kumimoji="0" lang="en-US" altLang="en-US" sz="900" b="0" i="0" u="none" strike="noStrike" cap="none" normalizeH="0" baseline="0">
                <a:ln>
                  <a:noFill/>
                </a:ln>
                <a:solidFill>
                  <a:srgbClr val="666666"/>
                </a:solidFill>
                <a:effectLst/>
                <a:latin typeface="inherit"/>
                <a:cs typeface="Arial" panose="020B0604020202020204" pitchFamily="34" charset="0"/>
              </a:rPr>
              <a:t> siècle. Il ne vient pas des élites, mais de l'école primaire supérieure, qui formait les enfants du peuple. </a:t>
            </a:r>
            <a:r>
              <a:rPr kumimoji="0" lang="en-US" altLang="en-US" sz="900" b="0" i="1" u="none" strike="noStrike" cap="none" normalizeH="0" baseline="0">
                <a:ln>
                  <a:noFill/>
                </a:ln>
                <a:solidFill>
                  <a:srgbClr val="666666"/>
                </a:solidFill>
                <a:effectLst/>
                <a:latin typeface="inherit"/>
                <a:cs typeface="Arial" panose="020B0604020202020204" pitchFamily="34" charset="0"/>
              </a:rPr>
              <a:t>"Le fait de bien savoir écrire était important pour assurer la promotion de ces enfants, pour en faire des petits cadres. C'était l'identité du primaire supérieur, son excellence", </a:t>
            </a:r>
            <a:r>
              <a:rPr kumimoji="0" lang="en-US" altLang="en-US" sz="900" b="0" i="0" u="none" strike="noStrike" cap="none" normalizeH="0" baseline="0">
                <a:ln>
                  <a:noFill/>
                </a:ln>
                <a:solidFill>
                  <a:srgbClr val="666666"/>
                </a:solidFill>
                <a:effectLst/>
                <a:latin typeface="inherit"/>
                <a:cs typeface="Arial" panose="020B0604020202020204" pitchFamily="34" charset="0"/>
              </a:rPr>
              <a:t>explique Claude Lelièvre, historien de l'éducation.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666666"/>
                </a:solidFill>
                <a:effectLst/>
                <a:latin typeface="inherit"/>
                <a:cs typeface="Arial" panose="020B0604020202020204" pitchFamily="34" charset="0"/>
              </a:rPr>
              <a:t>A l'époque, poursuit l'historien, </a:t>
            </a:r>
            <a:r>
              <a:rPr kumimoji="0" lang="en-US" altLang="en-US" sz="900" b="0" i="1" u="none" strike="noStrike" cap="none" normalizeH="0" baseline="0">
                <a:ln>
                  <a:noFill/>
                </a:ln>
                <a:solidFill>
                  <a:srgbClr val="666666"/>
                </a:solidFill>
                <a:effectLst/>
                <a:latin typeface="inherit"/>
                <a:cs typeface="Arial" panose="020B0604020202020204" pitchFamily="34" charset="0"/>
              </a:rPr>
              <a:t>"le ministre de l'instruction publique, Jules Ferry, s'insurgeait de l'importance de l'orthographe à l'école, en particulier au brevet, où les candidats étaient éliminés dès trois fautes"</a:t>
            </a:r>
            <a:r>
              <a:rPr kumimoji="0" lang="en-US" altLang="en-US" sz="900" b="0" i="0" u="none" strike="noStrike" cap="none" normalizeH="0" baseline="0">
                <a:ln>
                  <a:noFill/>
                </a:ln>
                <a:solidFill>
                  <a:srgbClr val="666666"/>
                </a:solidFill>
                <a:effectLst/>
                <a:latin typeface="inherit"/>
                <a:cs typeface="Arial" panose="020B0604020202020204" pitchFamily="34" charset="0"/>
              </a:rPr>
              <a:t>. Aujourd'hui encore, ne pas savoir bien écrire - alors même que notre orthographe est réputée l'une des plus difficiles au monde - est considéré comme intolérable.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666666"/>
                </a:solidFill>
                <a:effectLst/>
                <a:latin typeface="inherit"/>
                <a:cs typeface="Arial" panose="020B0604020202020204" pitchFamily="34" charset="0"/>
              </a:rPr>
              <a:t>Depuis le XIX</a:t>
            </a:r>
            <a:r>
              <a:rPr kumimoji="0" lang="en-US" altLang="en-US" sz="900" b="0" i="0" u="none" strike="noStrike" cap="none" normalizeH="0" baseline="30000">
                <a:ln>
                  <a:noFill/>
                </a:ln>
                <a:solidFill>
                  <a:srgbClr val="666666"/>
                </a:solidFill>
                <a:effectLst/>
                <a:latin typeface="inherit"/>
                <a:cs typeface="Arial" panose="020B0604020202020204" pitchFamily="34" charset="0"/>
              </a:rPr>
              <a:t>e</a:t>
            </a:r>
            <a:r>
              <a:rPr kumimoji="0" lang="en-US" altLang="en-US" sz="900" b="0" i="0" u="none" strike="noStrike" cap="none" normalizeH="0" baseline="0">
                <a:ln>
                  <a:noFill/>
                </a:ln>
                <a:solidFill>
                  <a:srgbClr val="666666"/>
                </a:solidFill>
                <a:effectLst/>
                <a:latin typeface="inherit"/>
                <a:cs typeface="Arial" panose="020B0604020202020204" pitchFamily="34" charset="0"/>
              </a:rPr>
              <a:t> siècle, les méthodes d'apprentissage de l'écrit ont peu changé. On apprend par coeur les règles et leurs exceptions, on les applique par des exercices et des dictées, et les bons vieux Bled et Bescherelle sont toujours des succès de librairie. En revanche, l'école s'est mise à enseigner autre chose que le "lire-écrire-compter". </a:t>
            </a:r>
            <a:r>
              <a:rPr kumimoji="0" lang="en-US" altLang="en-US" sz="900" b="0" i="1" u="none" strike="noStrike" cap="none" normalizeH="0" baseline="0">
                <a:ln>
                  <a:noFill/>
                </a:ln>
                <a:solidFill>
                  <a:srgbClr val="666666"/>
                </a:solidFill>
                <a:effectLst/>
                <a:latin typeface="inherit"/>
                <a:cs typeface="Arial" panose="020B0604020202020204" pitchFamily="34" charset="0"/>
              </a:rPr>
              <a:t>"Les enfants de l'école élémentaire aujourd'hui ont moitié moins d'heures de français qu'il y a un siècle",</a:t>
            </a:r>
            <a:r>
              <a:rPr kumimoji="0" lang="en-US" altLang="en-US" sz="900" b="0" i="0" u="none" strike="noStrike" cap="none" normalizeH="0" baseline="0">
                <a:ln>
                  <a:noFill/>
                </a:ln>
                <a:solidFill>
                  <a:srgbClr val="666666"/>
                </a:solidFill>
                <a:effectLst/>
                <a:latin typeface="inherit"/>
                <a:cs typeface="Arial" panose="020B0604020202020204" pitchFamily="34" charset="0"/>
              </a:rPr>
              <a:t> précise Claude Lelièvre. A la place, ils étudient l'histoire et la géographie, les sciences, l'instruction civique, l'informatique, l'anglais...</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666666"/>
                </a:solidFill>
                <a:effectLst/>
                <a:latin typeface="inherit"/>
                <a:cs typeface="Arial" panose="020B0604020202020204" pitchFamily="34" charset="0"/>
              </a:rPr>
              <a:t>PLUSIEURS MANIÈRES D'ÉCRIRE</a:t>
            </a:r>
            <a:endParaRPr kumimoji="0" lang="en-US" altLang="en-US" sz="900" b="0" i="0" u="none" strike="noStrike" cap="none" normalizeH="0" baseline="0">
              <a:ln>
                <a:noFill/>
              </a:ln>
              <a:solidFill>
                <a:srgbClr val="666666"/>
              </a:solidFill>
              <a:effectLst/>
              <a:latin typeface="inheri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666666"/>
                </a:solidFill>
                <a:effectLst/>
                <a:latin typeface="inherit"/>
                <a:cs typeface="Arial" panose="020B0604020202020204" pitchFamily="34" charset="0"/>
              </a:rPr>
              <a:t>L'heure des choix serait-elle venue ? Car l'école ne peut satisfaire toutes les exigences : assurer, en un temps restreint, un même niveau d'orthographe aux citoyens de demain, tout en répondant à de nouvelles missions.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666666"/>
                </a:solidFill>
                <a:effectLst/>
                <a:latin typeface="inherit"/>
                <a:cs typeface="Arial" panose="020B0604020202020204" pitchFamily="34" charset="0"/>
              </a:rPr>
              <a:t>A cette équation, les solutions proposées divergent. Certains prônent le grand bond en arrière, et souhaiteraient que l'école se cantonne à un enseignement traditionnel. D'autres militent pour une grande simplification de l'orthographe, qui substituerait aux "x" des "s", supprimerait les doubles consonnes inutiles et les accents circonflexes.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666666"/>
                </a:solidFill>
                <a:effectLst/>
                <a:latin typeface="inherit"/>
                <a:cs typeface="Arial" panose="020B0604020202020204" pitchFamily="34" charset="0"/>
              </a:rPr>
              <a:t>Restent les partisans de la "tolérance" à l'égard des fautes d'orthographe. C'est le cas du linguiste Jean-Pierre Jaffré, pour qui </a:t>
            </a:r>
            <a:r>
              <a:rPr kumimoji="0" lang="en-US" altLang="en-US" sz="900" b="0" i="1" u="none" strike="noStrike" cap="none" normalizeH="0" baseline="0">
                <a:ln>
                  <a:noFill/>
                </a:ln>
                <a:solidFill>
                  <a:srgbClr val="666666"/>
                </a:solidFill>
                <a:effectLst/>
                <a:latin typeface="inherit"/>
                <a:cs typeface="Arial" panose="020B0604020202020204" pitchFamily="34" charset="0"/>
              </a:rPr>
              <a:t>"l'informatique, Internet ont révolutionné la pratique de l'écrit. Il y a désormais plusieurs manières d'écrire </a:t>
            </a:r>
            <a:r>
              <a:rPr kumimoji="0" lang="en-US" altLang="en-US" sz="900" b="0" i="0" u="none" strike="noStrike" cap="none" normalizeH="0" baseline="0">
                <a:ln>
                  <a:noFill/>
                </a:ln>
                <a:solidFill>
                  <a:srgbClr val="666666"/>
                </a:solidFill>
                <a:effectLst/>
                <a:latin typeface="inherit"/>
                <a:cs typeface="Arial" panose="020B0604020202020204" pitchFamily="34" charset="0"/>
              </a:rPr>
              <a:t>". Celle des courriels, des textos, des réseaux sociaux... </a:t>
            </a:r>
            <a:r>
              <a:rPr kumimoji="0" lang="en-US" altLang="en-US" sz="900" b="0" i="1" u="none" strike="noStrike" cap="none" normalizeH="0" baseline="0">
                <a:ln>
                  <a:noFill/>
                </a:ln>
                <a:solidFill>
                  <a:srgbClr val="666666"/>
                </a:solidFill>
                <a:effectLst/>
                <a:latin typeface="inherit"/>
                <a:cs typeface="Arial" panose="020B0604020202020204" pitchFamily="34" charset="0"/>
              </a:rPr>
              <a:t>"La société, et aussi les enseignants, selon lui, devraient être moins rigides, moins convaincus d'une norme orthographique unique."</a:t>
            </a:r>
            <a:r>
              <a:rPr kumimoji="0" lang="en-US" altLang="en-US" sz="900" b="0" i="0" u="none" strike="noStrike" cap="none" normalizeH="0" baseline="0">
                <a:ln>
                  <a:noFill/>
                </a:ln>
                <a:solidFill>
                  <a:srgbClr val="666666"/>
                </a:solidFill>
                <a:effectLst/>
                <a:latin typeface="inherit"/>
                <a:cs typeface="Arial" panose="020B0604020202020204" pitchFamily="34" charset="0"/>
              </a:rPr>
              <a:t> On peut en effet aisément imaginer qu'il sera de plus en plus difficile, pour les enseignants, d'être convaincants auprès d'élèves qui ont sous leurs yeux, chaque jour, le spectacle de la diversité des orthographes...</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29573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94411"/>
            <a:ext cx="3744416" cy="5184576"/>
          </a:xfrm>
        </p:spPr>
        <p:txBody>
          <a:bodyPr>
            <a:normAutofit lnSpcReduction="10000"/>
          </a:bodyPr>
          <a:lstStyle/>
          <a:p>
            <a:pPr marL="0" indent="0">
              <a:buSzPct val="75000"/>
              <a:buNone/>
            </a:pPr>
            <a:r>
              <a:rPr lang="en-GB" altLang="en-US" sz="2800" b="1" dirty="0">
                <a:cs typeface="Arial" panose="020B0604020202020204" pitchFamily="34" charset="0"/>
              </a:rPr>
              <a:t>LANGUAGES </a:t>
            </a:r>
            <a:br>
              <a:rPr lang="en-GB" altLang="en-US" sz="2800" b="1" dirty="0">
                <a:cs typeface="Arial" panose="020B0604020202020204" pitchFamily="34" charset="0"/>
              </a:rPr>
            </a:br>
            <a:r>
              <a:rPr lang="en-GB" altLang="en-US" sz="2800" b="1" dirty="0">
                <a:cs typeface="Arial" panose="020B0604020202020204" pitchFamily="34" charset="0"/>
              </a:rPr>
              <a:t>(Academic programme)</a:t>
            </a:r>
          </a:p>
          <a:p>
            <a:pPr>
              <a:buSzPct val="75000"/>
              <a:buFont typeface="Wingdings" panose="05000000000000000000" pitchFamily="2" charset="2"/>
              <a:buChar char="Ø"/>
            </a:pPr>
            <a:r>
              <a:rPr lang="en-GB" altLang="en-US" sz="2800" dirty="0">
                <a:cs typeface="Arial" panose="020B0604020202020204" pitchFamily="34" charset="0"/>
              </a:rPr>
              <a:t>Arabic </a:t>
            </a:r>
          </a:p>
          <a:p>
            <a:pPr>
              <a:buSzPct val="75000"/>
              <a:buFont typeface="Wingdings" panose="05000000000000000000" pitchFamily="2" charset="2"/>
              <a:buChar char="Ø"/>
            </a:pPr>
            <a:r>
              <a:rPr lang="en-GB" altLang="en-US" sz="2800" dirty="0">
                <a:cs typeface="Arial" panose="020B0604020202020204" pitchFamily="34" charset="0"/>
              </a:rPr>
              <a:t>Chinese (Mandarin)</a:t>
            </a:r>
          </a:p>
          <a:p>
            <a:pPr>
              <a:buSzPct val="75000"/>
              <a:buFont typeface="Wingdings" panose="05000000000000000000" pitchFamily="2" charset="2"/>
              <a:buChar char="Ø"/>
            </a:pPr>
            <a:r>
              <a:rPr lang="en-GB" altLang="en-US" sz="2800" dirty="0">
                <a:cs typeface="Arial" panose="020B0604020202020204" pitchFamily="34" charset="0"/>
              </a:rPr>
              <a:t>French </a:t>
            </a:r>
          </a:p>
          <a:p>
            <a:pPr>
              <a:buSzPct val="75000"/>
              <a:buFont typeface="Wingdings" panose="05000000000000000000" pitchFamily="2" charset="2"/>
              <a:buChar char="Ø"/>
            </a:pPr>
            <a:r>
              <a:rPr lang="en-GB" altLang="en-US" sz="2800" dirty="0">
                <a:cs typeface="Arial" panose="020B0604020202020204" pitchFamily="34" charset="0"/>
              </a:rPr>
              <a:t>German </a:t>
            </a:r>
          </a:p>
          <a:p>
            <a:pPr>
              <a:buSzPct val="75000"/>
              <a:buFont typeface="Wingdings" panose="05000000000000000000" pitchFamily="2" charset="2"/>
              <a:buChar char="Ø"/>
            </a:pPr>
            <a:r>
              <a:rPr lang="en-GB" altLang="en-US" sz="2800" dirty="0">
                <a:cs typeface="Arial" panose="020B0604020202020204" pitchFamily="34" charset="0"/>
              </a:rPr>
              <a:t>Italian </a:t>
            </a:r>
          </a:p>
          <a:p>
            <a:pPr>
              <a:buSzPct val="75000"/>
              <a:buFont typeface="Wingdings" panose="05000000000000000000" pitchFamily="2" charset="2"/>
              <a:buChar char="Ø"/>
            </a:pPr>
            <a:r>
              <a:rPr lang="en-GB" altLang="en-US" sz="2800">
                <a:cs typeface="Arial" panose="020B0604020202020204" pitchFamily="34" charset="0"/>
              </a:rPr>
              <a:t>Japanese </a:t>
            </a:r>
            <a:endParaRPr lang="en-GB" altLang="en-US" sz="2800" dirty="0">
              <a:cs typeface="Arial" panose="020B0604020202020204" pitchFamily="34" charset="0"/>
            </a:endParaRPr>
          </a:p>
          <a:p>
            <a:pPr>
              <a:buSzPct val="75000"/>
              <a:buFont typeface="Wingdings" panose="05000000000000000000" pitchFamily="2" charset="2"/>
              <a:buChar char="Ø"/>
            </a:pPr>
            <a:r>
              <a:rPr lang="en-GB" altLang="en-US" sz="2800" dirty="0">
                <a:cs typeface="Arial" panose="020B0604020202020204" pitchFamily="34" charset="0"/>
              </a:rPr>
              <a:t>Russian </a:t>
            </a:r>
          </a:p>
          <a:p>
            <a:pPr>
              <a:buSzPct val="75000"/>
              <a:buFont typeface="Wingdings" panose="05000000000000000000" pitchFamily="2" charset="2"/>
              <a:buChar char="Ø"/>
            </a:pPr>
            <a:r>
              <a:rPr lang="en-GB" altLang="en-US" sz="2800" dirty="0">
                <a:cs typeface="Arial" panose="020B0604020202020204" pitchFamily="34" charset="0"/>
              </a:rPr>
              <a:t>Spanish</a:t>
            </a:r>
          </a:p>
        </p:txBody>
      </p:sp>
      <p:sp>
        <p:nvSpPr>
          <p:cNvPr id="4" name="Content Placeholder 2"/>
          <p:cNvSpPr txBox="1">
            <a:spLocks/>
          </p:cNvSpPr>
          <p:nvPr/>
        </p:nvSpPr>
        <p:spPr bwMode="auto">
          <a:xfrm>
            <a:off x="4572000" y="1194410"/>
            <a:ext cx="3744416" cy="51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70000" lnSpcReduction="20000"/>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SzPct val="75000"/>
              <a:buFont typeface="Arial" charset="0"/>
              <a:buNone/>
            </a:pPr>
            <a:r>
              <a:rPr lang="en-GB" altLang="en-US" sz="4400" b="1" dirty="0">
                <a:cs typeface="Arial" panose="020B0604020202020204" pitchFamily="34" charset="0"/>
              </a:rPr>
              <a:t>LANGUAGES</a:t>
            </a:r>
          </a:p>
          <a:p>
            <a:pPr marL="0" indent="0">
              <a:buSzPct val="75000"/>
              <a:buFont typeface="Arial" charset="0"/>
              <a:buNone/>
            </a:pPr>
            <a:r>
              <a:rPr lang="en-GB" altLang="en-US" sz="4400" b="1" dirty="0">
                <a:cs typeface="Arial" panose="020B0604020202020204" pitchFamily="34" charset="0"/>
              </a:rPr>
              <a:t>(Lifelong Language Learning Programme)</a:t>
            </a:r>
          </a:p>
          <a:p>
            <a:pPr>
              <a:buSzPct val="75000"/>
              <a:buFont typeface="Wingdings" panose="05000000000000000000" pitchFamily="2" charset="2"/>
              <a:buChar char="Ø"/>
            </a:pPr>
            <a:r>
              <a:rPr lang="en-GB" altLang="en-US" sz="4400" dirty="0">
                <a:cs typeface="Arial" panose="020B0604020202020204" pitchFamily="34" charset="0"/>
              </a:rPr>
              <a:t>Arabic </a:t>
            </a:r>
          </a:p>
          <a:p>
            <a:pPr>
              <a:buSzPct val="75000"/>
              <a:buFont typeface="Wingdings" panose="05000000000000000000" pitchFamily="2" charset="2"/>
              <a:buChar char="Ø"/>
            </a:pPr>
            <a:r>
              <a:rPr lang="en-GB" altLang="en-US" sz="4400" dirty="0">
                <a:cs typeface="Arial" panose="020B0604020202020204" pitchFamily="34" charset="0"/>
              </a:rPr>
              <a:t>Chinese (Mandarin)</a:t>
            </a:r>
          </a:p>
          <a:p>
            <a:pPr>
              <a:buSzPct val="75000"/>
              <a:buFont typeface="Wingdings" panose="05000000000000000000" pitchFamily="2" charset="2"/>
              <a:buChar char="Ø"/>
            </a:pPr>
            <a:r>
              <a:rPr lang="en-GB" altLang="en-US" sz="4400" dirty="0">
                <a:cs typeface="Arial" panose="020B0604020202020204" pitchFamily="34" charset="0"/>
              </a:rPr>
              <a:t>French </a:t>
            </a:r>
          </a:p>
          <a:p>
            <a:pPr>
              <a:buSzPct val="75000"/>
              <a:buFont typeface="Wingdings" panose="05000000000000000000" pitchFamily="2" charset="2"/>
              <a:buChar char="Ø"/>
            </a:pPr>
            <a:r>
              <a:rPr lang="en-GB" altLang="en-US" sz="4400" dirty="0">
                <a:cs typeface="Arial" panose="020B0604020202020204" pitchFamily="34" charset="0"/>
              </a:rPr>
              <a:t>German </a:t>
            </a:r>
          </a:p>
          <a:p>
            <a:pPr>
              <a:buSzPct val="75000"/>
              <a:buFont typeface="Wingdings" panose="05000000000000000000" pitchFamily="2" charset="2"/>
              <a:buChar char="Ø"/>
            </a:pPr>
            <a:r>
              <a:rPr lang="en-GB" altLang="en-US" sz="4400" dirty="0">
                <a:cs typeface="Arial" panose="020B0604020202020204" pitchFamily="34" charset="0"/>
              </a:rPr>
              <a:t>Italian </a:t>
            </a:r>
          </a:p>
          <a:p>
            <a:pPr>
              <a:buSzPct val="75000"/>
              <a:buFont typeface="Wingdings" panose="05000000000000000000" pitchFamily="2" charset="2"/>
              <a:buChar char="Ø"/>
            </a:pPr>
            <a:r>
              <a:rPr lang="en-GB" altLang="en-US" sz="4400" dirty="0">
                <a:cs typeface="Arial" panose="020B0604020202020204" pitchFamily="34" charset="0"/>
              </a:rPr>
              <a:t>Japanese </a:t>
            </a:r>
          </a:p>
          <a:p>
            <a:pPr>
              <a:buSzPct val="75000"/>
              <a:buFont typeface="Wingdings" panose="05000000000000000000" pitchFamily="2" charset="2"/>
              <a:buChar char="Ø"/>
            </a:pPr>
            <a:r>
              <a:rPr lang="en-GB" altLang="en-US" sz="4400" dirty="0">
                <a:cs typeface="Arial" panose="020B0604020202020204" pitchFamily="34" charset="0"/>
              </a:rPr>
              <a:t>Korean </a:t>
            </a:r>
          </a:p>
          <a:p>
            <a:pPr>
              <a:buSzPct val="75000"/>
              <a:buFont typeface="Wingdings" panose="05000000000000000000" pitchFamily="2" charset="2"/>
              <a:buChar char="Ø"/>
            </a:pPr>
            <a:r>
              <a:rPr lang="en-GB" altLang="en-US" sz="4400" dirty="0">
                <a:cs typeface="Arial" panose="020B0604020202020204" pitchFamily="34" charset="0"/>
              </a:rPr>
              <a:t>Spanish</a:t>
            </a:r>
          </a:p>
          <a:p>
            <a:pPr marL="0" indent="0">
              <a:buSzPct val="75000"/>
              <a:buNone/>
            </a:pPr>
            <a:endParaRPr lang="en-GB" altLang="en-US" sz="2800" dirty="0">
              <a:cs typeface="Arial" panose="020B0604020202020204" pitchFamily="34" charset="0"/>
            </a:endParaRPr>
          </a:p>
        </p:txBody>
      </p:sp>
    </p:spTree>
    <p:extLst>
      <p:ext uri="{BB962C8B-B14F-4D97-AF65-F5344CB8AC3E}">
        <p14:creationId xmlns:p14="http://schemas.microsoft.com/office/powerpoint/2010/main" val="2407468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 calcmode="lin" valueType="num">
                                      <p:cBhvr additive="base">
                                        <p:cTn id="4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anim calcmode="lin" valueType="num">
                                      <p:cBhvr additive="base">
                                        <p:cTn id="4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4">
                                            <p:txEl>
                                              <p:pRg st="4" end="4"/>
                                            </p:txEl>
                                          </p:spTgt>
                                        </p:tgtEl>
                                        <p:attrNameLst>
                                          <p:attrName>style.visibility</p:attrName>
                                        </p:attrNameLst>
                                      </p:cBhvr>
                                      <p:to>
                                        <p:strVal val="visible"/>
                                      </p:to>
                                    </p:set>
                                    <p:anim calcmode="lin" valueType="num">
                                      <p:cBhvr additive="base">
                                        <p:cTn id="5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4">
                                            <p:txEl>
                                              <p:pRg st="5" end="5"/>
                                            </p:txEl>
                                          </p:spTgt>
                                        </p:tgtEl>
                                        <p:attrNameLst>
                                          <p:attrName>style.visibility</p:attrName>
                                        </p:attrNameLst>
                                      </p:cBhvr>
                                      <p:to>
                                        <p:strVal val="visible"/>
                                      </p:to>
                                    </p:set>
                                    <p:anim calcmode="lin" valueType="num">
                                      <p:cBhvr additive="base">
                                        <p:cTn id="5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4">
                                            <p:txEl>
                                              <p:pRg st="6" end="6"/>
                                            </p:txEl>
                                          </p:spTgt>
                                        </p:tgtEl>
                                        <p:attrNameLst>
                                          <p:attrName>style.visibility</p:attrName>
                                        </p:attrNameLst>
                                      </p:cBhvr>
                                      <p:to>
                                        <p:strVal val="visible"/>
                                      </p:to>
                                    </p:set>
                                    <p:anim calcmode="lin" valueType="num">
                                      <p:cBhvr additive="base">
                                        <p:cTn id="6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4">
                                            <p:txEl>
                                              <p:pRg st="7" end="7"/>
                                            </p:txEl>
                                          </p:spTgt>
                                        </p:tgtEl>
                                        <p:attrNameLst>
                                          <p:attrName>style.visibility</p:attrName>
                                        </p:attrNameLst>
                                      </p:cBhvr>
                                      <p:to>
                                        <p:strVal val="visible"/>
                                      </p:to>
                                    </p:set>
                                    <p:anim calcmode="lin" valueType="num">
                                      <p:cBhvr additive="base">
                                        <p:cTn id="7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4">
                                            <p:txEl>
                                              <p:pRg st="8" end="8"/>
                                            </p:txEl>
                                          </p:spTgt>
                                        </p:tgtEl>
                                        <p:attrNameLst>
                                          <p:attrName>style.visibility</p:attrName>
                                        </p:attrNameLst>
                                      </p:cBhvr>
                                      <p:to>
                                        <p:strVal val="visible"/>
                                      </p:to>
                                    </p:set>
                                    <p:anim calcmode="lin" valueType="num">
                                      <p:cBhvr additive="base">
                                        <p:cTn id="7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4">
                                            <p:txEl>
                                              <p:pRg st="9" end="9"/>
                                            </p:txEl>
                                          </p:spTgt>
                                        </p:tgtEl>
                                        <p:attrNameLst>
                                          <p:attrName>style.visibility</p:attrName>
                                        </p:attrNameLst>
                                      </p:cBhvr>
                                      <p:to>
                                        <p:strVal val="visible"/>
                                      </p:to>
                                    </p:set>
                                    <p:anim calcmode="lin" valueType="num">
                                      <p:cBhvr additive="base">
                                        <p:cTn id="8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6779096" cy="796950"/>
          </a:xfrm>
        </p:spPr>
        <p:txBody>
          <a:bodyPr>
            <a:normAutofit fontScale="90000"/>
          </a:bodyPr>
          <a:lstStyle/>
          <a:p>
            <a:r>
              <a:rPr lang="en-GB" altLang="en-US" sz="4000" b="1" dirty="0"/>
              <a:t/>
            </a:r>
            <a:br>
              <a:rPr lang="en-GB" altLang="en-US" sz="4000" b="1" dirty="0"/>
            </a:br>
            <a:r>
              <a:rPr lang="en-GB" altLang="en-US" sz="4000" b="1" dirty="0"/>
              <a:t>Class contact (academic modules)</a:t>
            </a:r>
            <a:r>
              <a:rPr lang="en-GB" altLang="en-US" b="1" dirty="0"/>
              <a:t/>
            </a:r>
            <a:br>
              <a:rPr lang="en-GB" altLang="en-US" b="1" dirty="0"/>
            </a:br>
            <a:endParaRPr lang="en-GB" b="1" dirty="0"/>
          </a:p>
        </p:txBody>
      </p:sp>
      <p:sp>
        <p:nvSpPr>
          <p:cNvPr id="3" name="Content Placeholder 2"/>
          <p:cNvSpPr>
            <a:spLocks noGrp="1"/>
          </p:cNvSpPr>
          <p:nvPr>
            <p:ph idx="1"/>
          </p:nvPr>
        </p:nvSpPr>
        <p:spPr>
          <a:xfrm>
            <a:off x="457200" y="1916832"/>
            <a:ext cx="8229600" cy="4209331"/>
          </a:xfrm>
        </p:spPr>
        <p:txBody>
          <a:bodyPr/>
          <a:lstStyle/>
          <a:p>
            <a:pPr>
              <a:buNone/>
              <a:defRPr/>
            </a:pPr>
            <a:r>
              <a:rPr lang="en-GB" altLang="en-US" dirty="0"/>
              <a:t>2 hours per week for European languages</a:t>
            </a:r>
          </a:p>
          <a:p>
            <a:pPr>
              <a:buNone/>
              <a:defRPr/>
            </a:pPr>
            <a:r>
              <a:rPr lang="en-GB" altLang="en-US" dirty="0"/>
              <a:t>3 hours per week for accelerated modules (European languages)</a:t>
            </a:r>
          </a:p>
          <a:p>
            <a:pPr>
              <a:buFont typeface="Wingdings" panose="05000000000000000000" pitchFamily="2" charset="2"/>
              <a:buNone/>
              <a:defRPr/>
            </a:pPr>
            <a:r>
              <a:rPr lang="en-GB" altLang="en-US" dirty="0"/>
              <a:t>3 hours per week for Arabic, Chinese, Japanese</a:t>
            </a:r>
          </a:p>
          <a:p>
            <a:pPr>
              <a:buNone/>
              <a:defRPr/>
            </a:pPr>
            <a:r>
              <a:rPr lang="en-GB" altLang="en-US" dirty="0"/>
              <a:t>4 hours per week for accelerated modules (non-European languages)</a:t>
            </a:r>
          </a:p>
          <a:p>
            <a:pPr>
              <a:buNone/>
              <a:defRPr/>
            </a:pPr>
            <a:r>
              <a:rPr lang="en-GB" altLang="en-US" dirty="0"/>
              <a:t>(+ independent study and online language learning)</a:t>
            </a:r>
          </a:p>
          <a:p>
            <a:pPr marL="0" indent="0">
              <a:buNone/>
            </a:pPr>
            <a:endParaRPr lang="en-GB" dirty="0"/>
          </a:p>
        </p:txBody>
      </p:sp>
    </p:spTree>
    <p:extLst>
      <p:ext uri="{BB962C8B-B14F-4D97-AF65-F5344CB8AC3E}">
        <p14:creationId xmlns:p14="http://schemas.microsoft.com/office/powerpoint/2010/main" val="1617007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6491064" cy="936104"/>
          </a:xfrm>
        </p:spPr>
        <p:txBody>
          <a:bodyPr>
            <a:normAutofit fontScale="90000"/>
          </a:bodyPr>
          <a:lstStyle/>
          <a:p>
            <a:r>
              <a:rPr lang="en-GB" altLang="en-US" dirty="0"/>
              <a:t/>
            </a:r>
            <a:br>
              <a:rPr lang="en-GB" altLang="en-US" dirty="0"/>
            </a:br>
            <a:r>
              <a:rPr lang="en-GB" altLang="en-US" b="1" dirty="0"/>
              <a:t>Language</a:t>
            </a:r>
            <a:r>
              <a:rPr lang="en-GB" altLang="en-US" dirty="0"/>
              <a:t> </a:t>
            </a:r>
            <a:r>
              <a:rPr lang="en-GB" altLang="en-US" b="1" dirty="0"/>
              <a:t>Skills</a:t>
            </a:r>
            <a:r>
              <a:rPr lang="en-GB" altLang="en-US" dirty="0"/>
              <a:t/>
            </a:r>
            <a:br>
              <a:rPr lang="en-GB" altLang="en-US" dirty="0"/>
            </a:br>
            <a:endParaRPr lang="en-GB" dirty="0"/>
          </a:p>
        </p:txBody>
      </p:sp>
      <p:sp>
        <p:nvSpPr>
          <p:cNvPr id="3" name="Content Placeholder 2"/>
          <p:cNvSpPr>
            <a:spLocks noGrp="1"/>
          </p:cNvSpPr>
          <p:nvPr>
            <p:ph idx="1"/>
          </p:nvPr>
        </p:nvSpPr>
        <p:spPr>
          <a:xfrm>
            <a:off x="251520" y="1988840"/>
            <a:ext cx="8640960" cy="4104456"/>
          </a:xfrm>
        </p:spPr>
        <p:txBody>
          <a:bodyPr>
            <a:normAutofit fontScale="92500" lnSpcReduction="10000"/>
          </a:bodyPr>
          <a:lstStyle/>
          <a:p>
            <a:pPr>
              <a:buFont typeface="Wingdings" panose="05000000000000000000" pitchFamily="2" charset="2"/>
              <a:buChar char="Ø"/>
              <a:defRPr/>
            </a:pPr>
            <a:r>
              <a:rPr lang="fr-FR" altLang="en-US" dirty="0"/>
              <a:t>listening comprehension</a:t>
            </a:r>
          </a:p>
          <a:p>
            <a:pPr>
              <a:buFont typeface="Wingdings" panose="05000000000000000000" pitchFamily="2" charset="2"/>
              <a:buChar char="Ø"/>
              <a:defRPr/>
            </a:pPr>
            <a:r>
              <a:rPr lang="fr-FR" altLang="en-US" dirty="0"/>
              <a:t>reading comprehension </a:t>
            </a:r>
          </a:p>
          <a:p>
            <a:pPr>
              <a:buFont typeface="Wingdings" panose="05000000000000000000" pitchFamily="2" charset="2"/>
              <a:buChar char="Ø"/>
              <a:defRPr/>
            </a:pPr>
            <a:r>
              <a:rPr lang="fr-FR" altLang="en-US" dirty="0"/>
              <a:t>speaking</a:t>
            </a:r>
          </a:p>
          <a:p>
            <a:pPr>
              <a:buFont typeface="Wingdings" panose="05000000000000000000" pitchFamily="2" charset="2"/>
              <a:buChar char="Ø"/>
              <a:defRPr/>
            </a:pPr>
            <a:r>
              <a:rPr lang="fr-FR" altLang="en-US" dirty="0"/>
              <a:t>writing</a:t>
            </a:r>
          </a:p>
          <a:p>
            <a:pPr>
              <a:buFont typeface="Wingdings" panose="05000000000000000000" pitchFamily="2" charset="2"/>
              <a:buChar char="Ø"/>
              <a:defRPr/>
            </a:pPr>
            <a:r>
              <a:rPr lang="fr-FR" altLang="en-US"/>
              <a:t>vocablulary </a:t>
            </a:r>
            <a:r>
              <a:rPr lang="fr-FR" altLang="en-US" dirty="0"/>
              <a:t>and grammar</a:t>
            </a:r>
            <a:endParaRPr lang="en-GB" altLang="en-US" dirty="0"/>
          </a:p>
          <a:p>
            <a:pPr>
              <a:buFont typeface="Wingdings" panose="05000000000000000000" pitchFamily="2" charset="2"/>
              <a:buChar char="Ø"/>
              <a:defRPr/>
            </a:pPr>
            <a:r>
              <a:rPr lang="fr-FR" altLang="en-US" dirty="0"/>
              <a:t>skills in preparation for taking an active part in academic or social life in country of language studied</a:t>
            </a:r>
            <a:endParaRPr lang="en-GB" altLang="en-US" dirty="0"/>
          </a:p>
          <a:p>
            <a:pPr algn="ctr">
              <a:buNone/>
              <a:defRPr/>
            </a:pPr>
            <a:endParaRPr lang="en-GB" sz="3600" b="1" dirty="0"/>
          </a:p>
          <a:p>
            <a:pPr marL="0" indent="0">
              <a:buNone/>
            </a:pPr>
            <a:endParaRPr lang="en-GB" dirty="0"/>
          </a:p>
        </p:txBody>
      </p:sp>
    </p:spTree>
    <p:extLst>
      <p:ext uri="{BB962C8B-B14F-4D97-AF65-F5344CB8AC3E}">
        <p14:creationId xmlns:p14="http://schemas.microsoft.com/office/powerpoint/2010/main" val="3421688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ENROLMENT</a:t>
            </a:r>
          </a:p>
        </p:txBody>
      </p:sp>
      <p:sp>
        <p:nvSpPr>
          <p:cNvPr id="3" name="Content Placeholder 2"/>
          <p:cNvSpPr>
            <a:spLocks noGrp="1"/>
          </p:cNvSpPr>
          <p:nvPr>
            <p:ph idx="1"/>
          </p:nvPr>
        </p:nvSpPr>
        <p:spPr/>
        <p:txBody>
          <a:bodyPr/>
          <a:lstStyle/>
          <a:p>
            <a:pPr marL="0" indent="0">
              <a:buNone/>
            </a:pPr>
            <a:r>
              <a:rPr lang="en-GB" dirty="0"/>
              <a:t>Details of enrolment for both programmes:</a:t>
            </a:r>
          </a:p>
          <a:p>
            <a:pPr marL="0" indent="0">
              <a:buNone/>
            </a:pPr>
            <a:r>
              <a:rPr lang="en-GB" dirty="0">
                <a:hlinkClick r:id="rId2"/>
              </a:rPr>
              <a:t>Language Centre website.</a:t>
            </a:r>
            <a:endParaRPr lang="en-GB" dirty="0"/>
          </a:p>
        </p:txBody>
      </p:sp>
      <p:pic>
        <p:nvPicPr>
          <p:cNvPr id="4" name="Picture 3"/>
          <p:cNvPicPr>
            <a:picLocks noChangeAspect="1"/>
          </p:cNvPicPr>
          <p:nvPr/>
        </p:nvPicPr>
        <p:blipFill rotWithShape="1">
          <a:blip r:embed="rId3"/>
          <a:srcRect l="5119" t="8400" r="47469" b="34816"/>
          <a:stretch/>
        </p:blipFill>
        <p:spPr>
          <a:xfrm>
            <a:off x="1871700" y="2996952"/>
            <a:ext cx="5400600" cy="3638299"/>
          </a:xfrm>
          <a:prstGeom prst="rect">
            <a:avLst/>
          </a:prstGeom>
        </p:spPr>
      </p:pic>
    </p:spTree>
    <p:extLst>
      <p:ext uri="{BB962C8B-B14F-4D97-AF65-F5344CB8AC3E}">
        <p14:creationId xmlns:p14="http://schemas.microsoft.com/office/powerpoint/2010/main" val="2782380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560" y="417349"/>
            <a:ext cx="8229600" cy="1143000"/>
          </a:xfrm>
        </p:spPr>
        <p:txBody>
          <a:bodyPr/>
          <a:lstStyle/>
          <a:p>
            <a:r>
              <a:rPr lang="en-GB" sz="3600" b="1" dirty="0"/>
              <a:t>Enrolment – Academic Programme</a:t>
            </a:r>
          </a:p>
        </p:txBody>
      </p:sp>
      <p:sp>
        <p:nvSpPr>
          <p:cNvPr id="4" name="TextBox 3"/>
          <p:cNvSpPr txBox="1"/>
          <p:nvPr/>
        </p:nvSpPr>
        <p:spPr>
          <a:xfrm>
            <a:off x="271210" y="1294472"/>
            <a:ext cx="7489830" cy="1323439"/>
          </a:xfrm>
          <a:prstGeom prst="rect">
            <a:avLst/>
          </a:prstGeom>
          <a:noFill/>
        </p:spPr>
        <p:txBody>
          <a:bodyPr wrap="square" rtlCol="0">
            <a:spAutoFit/>
          </a:bodyPr>
          <a:lstStyle/>
          <a:p>
            <a:r>
              <a:rPr lang="en-US" sz="2800" b="1" dirty="0">
                <a:latin typeface="+mn-lt"/>
                <a:cs typeface="+mn-cs"/>
              </a:rPr>
              <a:t>Registration for academic modules has to be made in person</a:t>
            </a:r>
            <a:r>
              <a:rPr lang="en-US" sz="2800" dirty="0">
                <a:latin typeface="+mn-lt"/>
                <a:cs typeface="+mn-cs"/>
              </a:rPr>
              <a:t>. Follow these steps:</a:t>
            </a:r>
          </a:p>
          <a:p>
            <a:pPr marL="0" indent="0">
              <a:buNone/>
            </a:pPr>
            <a:endParaRPr lang="en-US" dirty="0"/>
          </a:p>
        </p:txBody>
      </p:sp>
      <p:sp>
        <p:nvSpPr>
          <p:cNvPr id="5" name="Content Placeholder 4"/>
          <p:cNvSpPr>
            <a:spLocks noGrp="1"/>
          </p:cNvSpPr>
          <p:nvPr>
            <p:ph idx="1"/>
          </p:nvPr>
        </p:nvSpPr>
        <p:spPr>
          <a:xfrm>
            <a:off x="198357" y="2276872"/>
            <a:ext cx="2088232" cy="4464495"/>
          </a:xfrm>
          <a:solidFill>
            <a:schemeClr val="accent6">
              <a:lumMod val="20000"/>
              <a:lumOff val="80000"/>
            </a:schemeClr>
          </a:solidFill>
        </p:spPr>
        <p:style>
          <a:lnRef idx="2">
            <a:schemeClr val="accent2"/>
          </a:lnRef>
          <a:fillRef idx="1">
            <a:schemeClr val="lt1"/>
          </a:fillRef>
          <a:effectRef idx="0">
            <a:schemeClr val="accent2"/>
          </a:effectRef>
          <a:fontRef idx="minor">
            <a:schemeClr val="dk1"/>
          </a:fontRef>
        </p:style>
        <p:txBody>
          <a:bodyPr/>
          <a:lstStyle/>
          <a:p>
            <a:pPr marL="0" indent="0">
              <a:buNone/>
            </a:pPr>
            <a:r>
              <a:rPr lang="en-GB" sz="2000" b="1" dirty="0">
                <a:solidFill>
                  <a:schemeClr val="accent6">
                    <a:lumMod val="50000"/>
                  </a:schemeClr>
                </a:solidFill>
              </a:rPr>
              <a:t>1. Decide which language you would like to learn.</a:t>
            </a:r>
          </a:p>
          <a:p>
            <a:pPr marL="0" indent="0">
              <a:buNone/>
            </a:pPr>
            <a:r>
              <a:rPr lang="en-GB" sz="2000" dirty="0"/>
              <a:t>Are you taking the course as part of your degree (for credit) or separately from your degree study (not for credit)?</a:t>
            </a:r>
          </a:p>
        </p:txBody>
      </p:sp>
      <p:sp>
        <p:nvSpPr>
          <p:cNvPr id="6" name="Content Placeholder 4"/>
          <p:cNvSpPr txBox="1">
            <a:spLocks/>
          </p:cNvSpPr>
          <p:nvPr/>
        </p:nvSpPr>
        <p:spPr bwMode="auto">
          <a:xfrm>
            <a:off x="2414001" y="2276872"/>
            <a:ext cx="2118846" cy="4464495"/>
          </a:xfrm>
          <a:prstGeom prst="rect">
            <a:avLst/>
          </a:prstGeom>
          <a:solidFill>
            <a:schemeClr val="accent6">
              <a:lumMod val="20000"/>
              <a:lumOff val="80000"/>
            </a:schemeClr>
          </a:solid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dk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dk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dk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dk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buFont typeface="Arial" charset="0"/>
              <a:buNone/>
            </a:pPr>
            <a:r>
              <a:rPr lang="en-GB" sz="2000" b="1" dirty="0">
                <a:solidFill>
                  <a:schemeClr val="accent6">
                    <a:lumMod val="50000"/>
                  </a:schemeClr>
                </a:solidFill>
              </a:rPr>
              <a:t>2. Select and complete pre-enrolment form</a:t>
            </a:r>
            <a:r>
              <a:rPr lang="en-GB" sz="2800" b="1" dirty="0">
                <a:solidFill>
                  <a:schemeClr val="accent6">
                    <a:lumMod val="50000"/>
                  </a:schemeClr>
                </a:solidFill>
              </a:rPr>
              <a:t>.</a:t>
            </a:r>
          </a:p>
          <a:p>
            <a:pPr marL="0" indent="0">
              <a:buFont typeface="Arial" charset="0"/>
              <a:buNone/>
            </a:pPr>
            <a:r>
              <a:rPr lang="en-GB" sz="2000" dirty="0"/>
              <a:t>Make sure you complete the correct form for you. If you are taking a module not for credit payment must be made at this time.</a:t>
            </a:r>
          </a:p>
        </p:txBody>
      </p:sp>
      <p:sp>
        <p:nvSpPr>
          <p:cNvPr id="7" name="Content Placeholder 4"/>
          <p:cNvSpPr txBox="1">
            <a:spLocks/>
          </p:cNvSpPr>
          <p:nvPr/>
        </p:nvSpPr>
        <p:spPr bwMode="auto">
          <a:xfrm>
            <a:off x="4660259" y="2276871"/>
            <a:ext cx="2418807" cy="4464497"/>
          </a:xfrm>
          <a:prstGeom prst="rect">
            <a:avLst/>
          </a:prstGeom>
          <a:solidFill>
            <a:schemeClr val="accent6">
              <a:lumMod val="20000"/>
              <a:lumOff val="80000"/>
            </a:schemeClr>
          </a:solid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dk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dk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dk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dk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buFont typeface="Arial" charset="0"/>
              <a:buNone/>
            </a:pPr>
            <a:r>
              <a:rPr lang="en-GB" sz="2000" b="1" dirty="0">
                <a:solidFill>
                  <a:schemeClr val="accent6">
                    <a:lumMod val="50000"/>
                  </a:schemeClr>
                </a:solidFill>
              </a:rPr>
              <a:t>3</a:t>
            </a:r>
            <a:r>
              <a:rPr lang="en-GB" sz="2800" b="1" dirty="0">
                <a:solidFill>
                  <a:schemeClr val="accent6">
                    <a:lumMod val="50000"/>
                  </a:schemeClr>
                </a:solidFill>
              </a:rPr>
              <a:t>. </a:t>
            </a:r>
            <a:r>
              <a:rPr lang="en-GB" sz="2000" b="1" dirty="0">
                <a:solidFill>
                  <a:schemeClr val="accent6">
                    <a:lumMod val="50000"/>
                  </a:schemeClr>
                </a:solidFill>
              </a:rPr>
              <a:t>Come to the Language Centre on one of these days (10am-4pm):</a:t>
            </a:r>
          </a:p>
          <a:p>
            <a:pPr marL="0" indent="0">
              <a:buFont typeface="Arial" charset="0"/>
              <a:buNone/>
            </a:pPr>
            <a:r>
              <a:rPr lang="en-GB" sz="2000" b="1" dirty="0"/>
              <a:t>Friday 2 Oct</a:t>
            </a:r>
          </a:p>
          <a:p>
            <a:pPr marL="0" indent="0">
              <a:buFont typeface="Arial" charset="0"/>
              <a:buNone/>
            </a:pPr>
            <a:r>
              <a:rPr lang="en-GB" sz="2000" b="1" dirty="0"/>
              <a:t>Tuesday 6 Oct</a:t>
            </a:r>
          </a:p>
          <a:p>
            <a:pPr marL="0" indent="0">
              <a:buFont typeface="Arial" charset="0"/>
              <a:buNone/>
            </a:pPr>
            <a:r>
              <a:rPr lang="en-GB" sz="2000" b="1" dirty="0"/>
              <a:t>Thursday 8 Oct</a:t>
            </a:r>
          </a:p>
          <a:p>
            <a:pPr marL="0" indent="0">
              <a:buFont typeface="Arial" charset="0"/>
              <a:buNone/>
            </a:pPr>
            <a:r>
              <a:rPr lang="en-GB" sz="2000" dirty="0"/>
              <a:t>You will meet a tutor in your chosen language and discuss module and class time options. </a:t>
            </a:r>
            <a:r>
              <a:rPr lang="en-GB" sz="2000" b="1" dirty="0"/>
              <a:t>Bring your timetable!!</a:t>
            </a:r>
          </a:p>
        </p:txBody>
      </p:sp>
      <p:sp>
        <p:nvSpPr>
          <p:cNvPr id="8" name="Content Placeholder 4"/>
          <p:cNvSpPr txBox="1">
            <a:spLocks/>
          </p:cNvSpPr>
          <p:nvPr/>
        </p:nvSpPr>
        <p:spPr bwMode="auto">
          <a:xfrm>
            <a:off x="7177780" y="2276871"/>
            <a:ext cx="1766951" cy="4464497"/>
          </a:xfrm>
          <a:prstGeom prst="rect">
            <a:avLst/>
          </a:prstGeom>
          <a:solidFill>
            <a:schemeClr val="accent6">
              <a:lumMod val="20000"/>
              <a:lumOff val="80000"/>
            </a:schemeClr>
          </a:solid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dk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dk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dk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dk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buFont typeface="Arial" charset="0"/>
              <a:buNone/>
            </a:pPr>
            <a:r>
              <a:rPr lang="es-ES" sz="2000" b="1" dirty="0">
                <a:solidFill>
                  <a:schemeClr val="accent6">
                    <a:lumMod val="50000"/>
                  </a:schemeClr>
                </a:solidFill>
              </a:rPr>
              <a:t>4. </a:t>
            </a:r>
            <a:r>
              <a:rPr lang="es-ES" sz="2000" b="1" dirty="0" err="1">
                <a:solidFill>
                  <a:schemeClr val="accent6">
                    <a:lumMod val="50000"/>
                  </a:schemeClr>
                </a:solidFill>
              </a:rPr>
              <a:t>If</a:t>
            </a:r>
            <a:r>
              <a:rPr lang="es-ES" sz="2000" b="1" dirty="0">
                <a:solidFill>
                  <a:schemeClr val="accent6">
                    <a:lumMod val="50000"/>
                  </a:schemeClr>
                </a:solidFill>
              </a:rPr>
              <a:t> </a:t>
            </a:r>
            <a:r>
              <a:rPr lang="es-ES" sz="2000" b="1" dirty="0" err="1">
                <a:solidFill>
                  <a:schemeClr val="accent6">
                    <a:lumMod val="50000"/>
                  </a:schemeClr>
                </a:solidFill>
              </a:rPr>
              <a:t>you</a:t>
            </a:r>
            <a:r>
              <a:rPr lang="es-ES" sz="2000" b="1" dirty="0">
                <a:solidFill>
                  <a:schemeClr val="accent6">
                    <a:lumMod val="50000"/>
                  </a:schemeClr>
                </a:solidFill>
              </a:rPr>
              <a:t> are </a:t>
            </a:r>
            <a:r>
              <a:rPr lang="es-ES" sz="2000" b="1" dirty="0" err="1">
                <a:solidFill>
                  <a:schemeClr val="accent6">
                    <a:lumMod val="50000"/>
                  </a:schemeClr>
                </a:solidFill>
              </a:rPr>
              <a:t>taking</a:t>
            </a:r>
            <a:r>
              <a:rPr lang="es-ES" sz="2000" b="1" dirty="0">
                <a:solidFill>
                  <a:schemeClr val="accent6">
                    <a:lumMod val="50000"/>
                  </a:schemeClr>
                </a:solidFill>
              </a:rPr>
              <a:t> </a:t>
            </a:r>
            <a:r>
              <a:rPr lang="es-ES" sz="2000" b="1" dirty="0" err="1">
                <a:solidFill>
                  <a:schemeClr val="accent6">
                    <a:lumMod val="50000"/>
                  </a:schemeClr>
                </a:solidFill>
              </a:rPr>
              <a:t>the</a:t>
            </a:r>
            <a:r>
              <a:rPr lang="es-ES" sz="2000" b="1" dirty="0">
                <a:solidFill>
                  <a:schemeClr val="accent6">
                    <a:lumMod val="50000"/>
                  </a:schemeClr>
                </a:solidFill>
              </a:rPr>
              <a:t> module for </a:t>
            </a:r>
            <a:r>
              <a:rPr lang="es-ES" sz="2000" b="1" dirty="0" err="1">
                <a:solidFill>
                  <a:schemeClr val="accent6">
                    <a:lumMod val="50000"/>
                  </a:schemeClr>
                </a:solidFill>
              </a:rPr>
              <a:t>credit</a:t>
            </a:r>
            <a:r>
              <a:rPr lang="es-ES" sz="2000" b="1" dirty="0">
                <a:solidFill>
                  <a:schemeClr val="accent6">
                    <a:lumMod val="50000"/>
                  </a:schemeClr>
                </a:solidFill>
              </a:rPr>
              <a:t>.</a:t>
            </a:r>
          </a:p>
          <a:p>
            <a:pPr marL="0" indent="0">
              <a:buFont typeface="Arial" charset="0"/>
              <a:buNone/>
            </a:pPr>
            <a:r>
              <a:rPr lang="es-ES" sz="2000" dirty="0" err="1"/>
              <a:t>Ensure</a:t>
            </a:r>
            <a:r>
              <a:rPr lang="es-ES" sz="2000" dirty="0"/>
              <a:t> </a:t>
            </a:r>
            <a:r>
              <a:rPr lang="es-ES" sz="2000" dirty="0" err="1"/>
              <a:t>your</a:t>
            </a:r>
            <a:r>
              <a:rPr lang="es-ES" sz="2000" dirty="0"/>
              <a:t> module </a:t>
            </a:r>
            <a:r>
              <a:rPr lang="es-ES" sz="2000" dirty="0" err="1"/>
              <a:t>registration</a:t>
            </a:r>
            <a:r>
              <a:rPr lang="es-ES" sz="2000" dirty="0"/>
              <a:t> </a:t>
            </a:r>
            <a:r>
              <a:rPr lang="es-ES" sz="2000" dirty="0" err="1"/>
              <a:t>is</a:t>
            </a:r>
            <a:r>
              <a:rPr lang="es-ES" sz="2000" dirty="0"/>
              <a:t> </a:t>
            </a:r>
            <a:r>
              <a:rPr lang="es-ES" sz="2000" dirty="0" err="1"/>
              <a:t>updated</a:t>
            </a:r>
            <a:r>
              <a:rPr lang="es-ES" sz="2000" dirty="0"/>
              <a:t> </a:t>
            </a:r>
            <a:r>
              <a:rPr lang="es-ES" sz="2000" dirty="0" err="1"/>
              <a:t>accordingly</a:t>
            </a:r>
            <a:r>
              <a:rPr lang="es-ES" sz="2000" dirty="0"/>
              <a:t> </a:t>
            </a:r>
            <a:r>
              <a:rPr lang="es-ES" sz="2000" dirty="0" err="1"/>
              <a:t>with</a:t>
            </a:r>
            <a:r>
              <a:rPr lang="es-ES" sz="2000" dirty="0"/>
              <a:t> </a:t>
            </a:r>
            <a:r>
              <a:rPr lang="es-ES" sz="2000" dirty="0" err="1"/>
              <a:t>your</a:t>
            </a:r>
            <a:r>
              <a:rPr lang="es-ES" sz="2000" dirty="0"/>
              <a:t> home </a:t>
            </a:r>
            <a:r>
              <a:rPr lang="es-ES" sz="2000" dirty="0" err="1"/>
              <a:t>department</a:t>
            </a:r>
            <a:r>
              <a:rPr lang="es-ES" sz="2000" dirty="0"/>
              <a:t>.</a:t>
            </a:r>
            <a:endParaRPr lang="en-GB" sz="2000" dirty="0"/>
          </a:p>
        </p:txBody>
      </p:sp>
    </p:spTree>
    <p:extLst>
      <p:ext uri="{BB962C8B-B14F-4D97-AF65-F5344CB8AC3E}">
        <p14:creationId xmlns:p14="http://schemas.microsoft.com/office/powerpoint/2010/main" val="1277591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656692"/>
            <a:ext cx="7772400" cy="5400600"/>
          </a:xfrm>
        </p:spPr>
        <p:txBody>
          <a:bodyPr/>
          <a:lstStyle/>
          <a:p>
            <a:pPr>
              <a:buClr>
                <a:schemeClr val="bg2"/>
              </a:buClr>
              <a:buSzPct val="75000"/>
              <a:buNone/>
            </a:pPr>
            <a:r>
              <a:rPr lang="en-GB" sz="3600" b="1" dirty="0"/>
              <a:t>Placement and Diagnostic Testing</a:t>
            </a:r>
          </a:p>
          <a:p>
            <a:pPr>
              <a:buClr>
                <a:schemeClr val="bg2"/>
              </a:buClr>
              <a:buSzPct val="75000"/>
              <a:buNone/>
            </a:pPr>
            <a:r>
              <a:rPr lang="en-GB" altLang="en-US" dirty="0">
                <a:cs typeface="Arial" panose="020B0604020202020204" pitchFamily="34" charset="0"/>
              </a:rPr>
              <a:t>It is important that we help you to find the</a:t>
            </a:r>
          </a:p>
          <a:p>
            <a:pPr>
              <a:buClr>
                <a:schemeClr val="bg2"/>
              </a:buClr>
              <a:buSzPct val="75000"/>
              <a:buNone/>
            </a:pPr>
            <a:r>
              <a:rPr lang="en-GB" altLang="en-US" dirty="0">
                <a:cs typeface="Arial" panose="020B0604020202020204" pitchFamily="34" charset="0"/>
              </a:rPr>
              <a:t>right level for your chosen language</a:t>
            </a:r>
          </a:p>
          <a:p>
            <a:pPr>
              <a:buSzPct val="75000"/>
              <a:buFont typeface="Wingdings" panose="05000000000000000000" pitchFamily="2" charset="2"/>
              <a:buChar char="Ø"/>
            </a:pPr>
            <a:r>
              <a:rPr lang="en-GB" altLang="en-US" dirty="0">
                <a:cs typeface="Arial" panose="020B0604020202020204" pitchFamily="34" charset="0"/>
              </a:rPr>
              <a:t>Look at previous qualifications</a:t>
            </a:r>
          </a:p>
          <a:p>
            <a:pPr>
              <a:buSzPct val="75000"/>
              <a:buFont typeface="Wingdings" panose="05000000000000000000" pitchFamily="2" charset="2"/>
              <a:buChar char="Ø"/>
            </a:pPr>
            <a:endParaRPr lang="es-ES" altLang="en-US" dirty="0">
              <a:cs typeface="Arial" panose="020B0604020202020204" pitchFamily="34" charset="0"/>
            </a:endParaRPr>
          </a:p>
          <a:p>
            <a:pPr>
              <a:buSzPct val="75000"/>
              <a:buFont typeface="Wingdings" panose="05000000000000000000" pitchFamily="2" charset="2"/>
              <a:buChar char="Ø"/>
            </a:pPr>
            <a:endParaRPr lang="es-ES" altLang="en-US" dirty="0">
              <a:cs typeface="Arial" panose="020B0604020202020204" pitchFamily="34" charset="0"/>
            </a:endParaRPr>
          </a:p>
          <a:p>
            <a:pPr>
              <a:buSzPct val="75000"/>
              <a:buFont typeface="Wingdings" panose="05000000000000000000" pitchFamily="2" charset="2"/>
              <a:buChar char="Ø"/>
            </a:pPr>
            <a:endParaRPr lang="en-GB" altLang="en-US" dirty="0">
              <a:cs typeface="Arial" panose="020B0604020202020204" pitchFamily="34" charset="0"/>
            </a:endParaRPr>
          </a:p>
          <a:p>
            <a:pPr>
              <a:buSzPct val="75000"/>
              <a:buFont typeface="Wingdings" panose="05000000000000000000" pitchFamily="2" charset="2"/>
              <a:buChar char="Ø"/>
            </a:pPr>
            <a:endParaRPr lang="en-GB" altLang="en-US" dirty="0">
              <a:cs typeface="Arial" panose="020B0604020202020204" pitchFamily="34" charset="0"/>
            </a:endParaRPr>
          </a:p>
          <a:p>
            <a:pPr>
              <a:buSzPct val="75000"/>
              <a:buFont typeface="Wingdings" panose="05000000000000000000" pitchFamily="2" charset="2"/>
              <a:buChar char="Ø"/>
            </a:pPr>
            <a:r>
              <a:rPr lang="en-GB" altLang="en-US" dirty="0">
                <a:cs typeface="Arial" panose="020B0604020202020204" pitchFamily="34" charset="0"/>
              </a:rPr>
              <a:t>Brief written test /conversation with tutor</a:t>
            </a:r>
          </a:p>
          <a:p>
            <a:pPr>
              <a:buSzPct val="75000"/>
              <a:buFont typeface="Wingdings" panose="05000000000000000000" pitchFamily="2" charset="2"/>
              <a:buChar char="Ø"/>
            </a:pPr>
            <a:r>
              <a:rPr lang="en-GB" altLang="en-US" dirty="0">
                <a:cs typeface="Arial" panose="020B0604020202020204" pitchFamily="34" charset="0"/>
              </a:rPr>
              <a:t>Possibility of change in first three weeks</a:t>
            </a:r>
          </a:p>
          <a:p>
            <a:pPr marL="0" indent="0">
              <a:buNone/>
            </a:pPr>
            <a:endParaRPr lang="en-GB" dirty="0"/>
          </a:p>
        </p:txBody>
      </p:sp>
      <p:sp>
        <p:nvSpPr>
          <p:cNvPr id="4" name="Content Placeholder 2"/>
          <p:cNvSpPr txBox="1">
            <a:spLocks/>
          </p:cNvSpPr>
          <p:nvPr/>
        </p:nvSpPr>
        <p:spPr bwMode="auto">
          <a:xfrm>
            <a:off x="1403648" y="2924944"/>
            <a:ext cx="5760640"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chemeClr val="bg2"/>
              </a:buClr>
              <a:buSzPct val="75000"/>
              <a:buFont typeface="Arial" charset="0"/>
              <a:buNone/>
            </a:pPr>
            <a:r>
              <a:rPr lang="en-GB" altLang="en-US" sz="2400" dirty="0">
                <a:cs typeface="Arial" panose="020B0604020202020204" pitchFamily="34" charset="0"/>
              </a:rPr>
              <a:t>GCSE → level 2</a:t>
            </a:r>
          </a:p>
          <a:p>
            <a:pPr>
              <a:buClr>
                <a:schemeClr val="bg2"/>
              </a:buClr>
              <a:buSzPct val="75000"/>
              <a:buFont typeface="Arial" charset="0"/>
              <a:buNone/>
            </a:pPr>
            <a:r>
              <a:rPr lang="en-GB" altLang="en-US" sz="2400" dirty="0" err="1">
                <a:cs typeface="Arial" panose="020B0604020202020204" pitchFamily="34" charset="0"/>
              </a:rPr>
              <a:t>Int</a:t>
            </a:r>
            <a:r>
              <a:rPr lang="en-GB" altLang="en-US" sz="2400" dirty="0">
                <a:cs typeface="Arial" panose="020B0604020202020204" pitchFamily="34" charset="0"/>
              </a:rPr>
              <a:t> bac standard grade 4 → level 3</a:t>
            </a:r>
          </a:p>
          <a:p>
            <a:pPr>
              <a:buClr>
                <a:schemeClr val="bg2"/>
              </a:buClr>
              <a:buSzPct val="75000"/>
              <a:buFont typeface="Arial" charset="0"/>
              <a:buNone/>
            </a:pPr>
            <a:r>
              <a:rPr lang="en-GB" altLang="en-US" sz="2400" dirty="0" err="1">
                <a:cs typeface="Arial" panose="020B0604020202020204" pitchFamily="34" charset="0"/>
              </a:rPr>
              <a:t>Int</a:t>
            </a:r>
            <a:r>
              <a:rPr lang="en-GB" altLang="en-US" sz="2400" dirty="0">
                <a:cs typeface="Arial" panose="020B0604020202020204" pitchFamily="34" charset="0"/>
              </a:rPr>
              <a:t> bac higher grade 4/5 → level 4</a:t>
            </a:r>
          </a:p>
          <a:p>
            <a:pPr>
              <a:buClr>
                <a:schemeClr val="bg2"/>
              </a:buClr>
              <a:buSzPct val="75000"/>
              <a:buFont typeface="Arial" charset="0"/>
              <a:buNone/>
            </a:pPr>
            <a:r>
              <a:rPr lang="en-GB" altLang="en-US" sz="2400" dirty="0">
                <a:cs typeface="Arial" panose="020B0604020202020204" pitchFamily="34" charset="0"/>
              </a:rPr>
              <a:t>AS level grade A/B → level 4</a:t>
            </a:r>
          </a:p>
          <a:p>
            <a:pPr>
              <a:buClr>
                <a:schemeClr val="bg2"/>
              </a:buClr>
              <a:buSzPct val="75000"/>
              <a:buFont typeface="Arial" charset="0"/>
              <a:buNone/>
            </a:pPr>
            <a:r>
              <a:rPr lang="en-GB" altLang="en-US" sz="2400" dirty="0">
                <a:cs typeface="Arial" panose="020B0604020202020204" pitchFamily="34" charset="0"/>
              </a:rPr>
              <a:t>A level grade A/B → level 5</a:t>
            </a:r>
          </a:p>
          <a:p>
            <a:pPr>
              <a:buClr>
                <a:schemeClr val="bg2"/>
              </a:buClr>
              <a:buSzPct val="75000"/>
              <a:buFont typeface="Arial" charset="0"/>
              <a:buNone/>
            </a:pPr>
            <a:r>
              <a:rPr lang="en-GB" altLang="en-US" sz="2400" dirty="0" err="1">
                <a:cs typeface="Arial" panose="020B0604020202020204" pitchFamily="34" charset="0"/>
              </a:rPr>
              <a:t>Int</a:t>
            </a:r>
            <a:r>
              <a:rPr lang="en-GB" altLang="en-US" sz="2400" dirty="0">
                <a:cs typeface="Arial" panose="020B0604020202020204" pitchFamily="34" charset="0"/>
              </a:rPr>
              <a:t> bac higher grade 6/7 → level 5</a:t>
            </a:r>
          </a:p>
        </p:txBody>
      </p:sp>
    </p:spTree>
    <p:extLst>
      <p:ext uri="{BB962C8B-B14F-4D97-AF65-F5344CB8AC3E}">
        <p14:creationId xmlns:p14="http://schemas.microsoft.com/office/powerpoint/2010/main" val="374963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template_uni_of_warwick.pptx</Template>
  <TotalTime>882</TotalTime>
  <Words>613</Words>
  <Application>Microsoft Office PowerPoint</Application>
  <PresentationFormat>On-screen Show (4:3)</PresentationFormat>
  <Paragraphs>115</Paragraphs>
  <Slides>14</Slides>
  <Notes>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14</vt:i4>
      </vt:variant>
    </vt:vector>
  </HeadingPairs>
  <TitlesOfParts>
    <vt:vector size="24" baseType="lpstr">
      <vt:lpstr>ＭＳ Ｐゴシック</vt:lpstr>
      <vt:lpstr>Arial</vt:lpstr>
      <vt:lpstr>Arial Black</vt:lpstr>
      <vt:lpstr>Calibri</vt:lpstr>
      <vt:lpstr>Helvetica</vt:lpstr>
      <vt:lpstr>inherit</vt:lpstr>
      <vt:lpstr>Times New Roman</vt:lpstr>
      <vt:lpstr>Wingdings</vt:lpstr>
      <vt:lpstr>1_Custom Design</vt:lpstr>
      <vt:lpstr>Custom Design</vt:lpstr>
      <vt:lpstr>School of Modern Languages  and Cultures </vt:lpstr>
      <vt:lpstr> The Language Centre </vt:lpstr>
      <vt:lpstr>PowerPoint Presentation</vt:lpstr>
      <vt:lpstr>PowerPoint Presentation</vt:lpstr>
      <vt:lpstr> Class contact (academic modules) </vt:lpstr>
      <vt:lpstr> Language Skills </vt:lpstr>
      <vt:lpstr>ENROLMENT</vt:lpstr>
      <vt:lpstr>Enrolment – Academic Programme</vt:lpstr>
      <vt:lpstr>PowerPoint Presentation</vt:lpstr>
      <vt:lpstr>Enrolment – Lifelong Language Learning Programme</vt:lpstr>
      <vt:lpstr>IT´S NEVER TOO EARLY TO START PREPARING FOR LANGUAGE STUDY!</vt:lpstr>
      <vt:lpstr>PowerPoint Presentation</vt:lpstr>
      <vt:lpstr> Certification </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Heather</cp:lastModifiedBy>
  <cp:revision>46</cp:revision>
  <cp:lastPrinted>2015-09-22T16:29:39Z</cp:lastPrinted>
  <dcterms:created xsi:type="dcterms:W3CDTF">2015-06-12T09:20:06Z</dcterms:created>
  <dcterms:modified xsi:type="dcterms:W3CDTF">2020-05-04T14:40:57Z</dcterms:modified>
</cp:coreProperties>
</file>