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3" r:id="rId1"/>
  </p:sldMasterIdLst>
  <p:sldIdLst>
    <p:sldId id="256" r:id="rId2"/>
    <p:sldId id="257" r:id="rId3"/>
    <p:sldId id="259" r:id="rId4"/>
    <p:sldId id="271" r:id="rId5"/>
    <p:sldId id="258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60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34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02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33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00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84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42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5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9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5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0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5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FDF7309-1515-F84C-9B0D-4032A5D20C90}" type="datetimeFigureOut">
              <a:rPr lang="en-US" smtClean="0"/>
              <a:t>2/26/20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17B8FDF-ED26-FF4E-804E-7CDBEC49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7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EF4F-B843-8F40-8C41-A2285CD5A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210047"/>
            <a:ext cx="8825658" cy="2677648"/>
          </a:xfrm>
        </p:spPr>
        <p:txBody>
          <a:bodyPr/>
          <a:lstStyle/>
          <a:p>
            <a:r>
              <a:rPr lang="en-US" sz="6000" dirty="0"/>
              <a:t>Options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637940-2CB7-C94B-9E2D-2E567481BA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900" dirty="0"/>
              <a:t>English and comparative Literary Studies</a:t>
            </a:r>
          </a:p>
        </p:txBody>
      </p:sp>
    </p:spTree>
    <p:extLst>
      <p:ext uri="{BB962C8B-B14F-4D97-AF65-F5344CB8AC3E}">
        <p14:creationId xmlns:p14="http://schemas.microsoft.com/office/powerpoint/2010/main" val="178416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807394" y="690662"/>
            <a:ext cx="5457219" cy="5112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POSTCOLONIAL / WORLD LITERATURES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New Literatures in English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Asia and the Victorians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Crime Fiction, Nation and Empire: Britain 1850-1947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Literature and Empire: Britain and the Caribbean to c. 1900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Yiddish Literature in Translation: A World Beyond Borders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41A988-FFA1-8242-A3F8-A1C3FAA78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608" y="1033671"/>
            <a:ext cx="3876012" cy="516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826849" y="914397"/>
            <a:ext cx="4319083" cy="372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ENVIRONMENTALISM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Literature, Environment, Ecology</a:t>
            </a:r>
          </a:p>
          <a:p>
            <a:pPr>
              <a:lnSpc>
                <a:spcPct val="150000"/>
              </a:lnSpc>
            </a:pPr>
            <a:r>
              <a:rPr lang="en-GB" sz="2000" dirty="0" err="1"/>
              <a:t>Ecopoetics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Commodity Fictions: World Literature and World-Ecology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Question of the Animal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35FCA8-2238-C745-A84E-D3DD398EA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193" y="2375441"/>
            <a:ext cx="60198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89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661480" y="642023"/>
            <a:ext cx="5603134" cy="6497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POETRY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American Poetry: Modernity, Rupture, Violence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Romantic and Victorian Poetry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Transatlantic Modernist Poetry</a:t>
            </a:r>
          </a:p>
          <a:p>
            <a:pPr>
              <a:lnSpc>
                <a:spcPct val="150000"/>
              </a:lnSpc>
            </a:pPr>
            <a:r>
              <a:rPr lang="en-GB" sz="2000" dirty="0" err="1"/>
              <a:t>Ecopoetics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The Question of the Animal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Seventeenth Century: The First Modern Age of English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Classical Tradition in English Translation: The Renaissance  </a:t>
            </a:r>
          </a:p>
          <a:p>
            <a:pPr>
              <a:lnSpc>
                <a:spcPct val="150000"/>
              </a:lnSpc>
            </a:pP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B0FD04-2E93-5D4C-B175-A4F8C9266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284" y="1709280"/>
            <a:ext cx="4999379" cy="303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96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924126" y="690661"/>
            <a:ext cx="5262665" cy="6497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THEATRE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Seventeenth Century: The First Modern Age of English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Early Modern Drama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Restoration Drama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Classical Tradition in English Translation: The Renaissance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European Theatre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Remaking Shakespeare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Shakespeare and Selected Dramatists of His Time (finalists only)</a:t>
            </a:r>
          </a:p>
          <a:p>
            <a:pPr>
              <a:lnSpc>
                <a:spcPct val="150000"/>
              </a:lnSpc>
            </a:pP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11AAC-F9A0-AA4A-9E78-F9CD1A756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055" y="2273232"/>
            <a:ext cx="4773579" cy="333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65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719847" y="408559"/>
            <a:ext cx="6682902" cy="6035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CONTEMPORARY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Literature, Theory and Time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Yiddish Literature in Translation: A World Beyond Borders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New Literatures in English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Twentieth-Century Avant-Gardes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Modernist Cultures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Small Press Publishing: History, Theory, Practice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Queering the Literary Landscape  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Queer and There: Queer Theory and the History of Sexuality in the Global Context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Novel Now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977301-BC1D-564A-B1FC-3A5D1C042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749" y="1439693"/>
            <a:ext cx="3764199" cy="480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073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902C8F-1EBF-8343-97C9-588BE4F063A2}"/>
              </a:ext>
            </a:extLst>
          </p:cNvPr>
          <p:cNvSpPr txBox="1"/>
          <p:nvPr/>
        </p:nvSpPr>
        <p:spPr>
          <a:xfrm>
            <a:off x="836579" y="719846"/>
            <a:ext cx="3602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Dissertation module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CB7504-3A62-6A4A-BFE9-B9D14012667C}"/>
              </a:ext>
            </a:extLst>
          </p:cNvPr>
          <p:cNvSpPr txBox="1"/>
          <p:nvPr/>
        </p:nvSpPr>
        <p:spPr>
          <a:xfrm>
            <a:off x="1964988" y="1585609"/>
            <a:ext cx="8278237" cy="4846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Finalists only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Details on process in the handbook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Talk to your personal tutor and/or discuss your topic with members of staff you’d like to work with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Go to the </a:t>
            </a:r>
            <a:r>
              <a:rPr lang="en-US" sz="1600" b="1" dirty="0"/>
              <a:t>EN320 Dissertation </a:t>
            </a:r>
            <a:r>
              <a:rPr lang="en-US" sz="1600" dirty="0"/>
              <a:t>website for more details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Next information session: </a:t>
            </a:r>
            <a:r>
              <a:rPr lang="en-GB" sz="1600" b="1" dirty="0"/>
              <a:t>Friday 28th February 2020 at 10:00-11:30 in the Library Training Room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1154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1A26D0-D289-5244-8AA0-26D1FC77665D}"/>
              </a:ext>
            </a:extLst>
          </p:cNvPr>
          <p:cNvSpPr txBox="1"/>
          <p:nvPr/>
        </p:nvSpPr>
        <p:spPr>
          <a:xfrm>
            <a:off x="1546696" y="943583"/>
            <a:ext cx="8589525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MODULES FROM OTHER DEPARTMENTS</a:t>
            </a:r>
          </a:p>
          <a:p>
            <a:endParaRPr lang="en-GB" sz="2000" u="sng" dirty="0"/>
          </a:p>
          <a:p>
            <a:pPr>
              <a:lnSpc>
                <a:spcPct val="150000"/>
              </a:lnSpc>
            </a:pPr>
            <a:r>
              <a:rPr lang="en-GB" dirty="0"/>
              <a:t>Film and Television Studies</a:t>
            </a:r>
          </a:p>
          <a:p>
            <a:pPr>
              <a:lnSpc>
                <a:spcPct val="150000"/>
              </a:lnSpc>
            </a:pPr>
            <a:r>
              <a:rPr lang="en-GB" dirty="0"/>
              <a:t>Philosophy</a:t>
            </a:r>
          </a:p>
          <a:p>
            <a:pPr>
              <a:lnSpc>
                <a:spcPct val="150000"/>
              </a:lnSpc>
            </a:pPr>
            <a:r>
              <a:rPr lang="en-GB" dirty="0"/>
              <a:t>History</a:t>
            </a:r>
          </a:p>
          <a:p>
            <a:pPr>
              <a:lnSpc>
                <a:spcPct val="150000"/>
              </a:lnSpc>
            </a:pPr>
            <a:r>
              <a:rPr lang="en-GB" dirty="0"/>
              <a:t>Sociology</a:t>
            </a:r>
          </a:p>
          <a:p>
            <a:pPr>
              <a:lnSpc>
                <a:spcPct val="150000"/>
              </a:lnSpc>
            </a:pPr>
            <a:r>
              <a:rPr lang="en-GB" dirty="0"/>
              <a:t>Liberal Arts</a:t>
            </a:r>
          </a:p>
          <a:p>
            <a:pPr>
              <a:lnSpc>
                <a:spcPct val="150000"/>
              </a:lnSpc>
            </a:pPr>
            <a:r>
              <a:rPr lang="en-GB" dirty="0"/>
              <a:t>School of Law</a:t>
            </a:r>
          </a:p>
          <a:p>
            <a:pPr>
              <a:lnSpc>
                <a:spcPct val="150000"/>
              </a:lnSpc>
            </a:pPr>
            <a:r>
              <a:rPr lang="en-GB" dirty="0"/>
              <a:t>School of Modern Languages and Cultures</a:t>
            </a:r>
          </a:p>
          <a:p>
            <a:pPr>
              <a:lnSpc>
                <a:spcPct val="150000"/>
              </a:lnSpc>
            </a:pPr>
            <a:r>
              <a:rPr lang="en-GB" dirty="0"/>
              <a:t>Warwick Business School</a:t>
            </a:r>
          </a:p>
          <a:p>
            <a:pPr>
              <a:lnSpc>
                <a:spcPct val="150000"/>
              </a:lnSpc>
            </a:pPr>
            <a:r>
              <a:rPr lang="en-GB" dirty="0"/>
              <a:t>School of Creative Arts, Performance, and Visual Cultures</a:t>
            </a:r>
          </a:p>
          <a:p>
            <a:pPr>
              <a:lnSpc>
                <a:spcPct val="150000"/>
              </a:lnSpc>
            </a:pPr>
            <a:r>
              <a:rPr lang="en-GB" dirty="0"/>
              <a:t>Centre for Education Studies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723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7F115-7D74-D14A-B59E-1B2061B7D1C6}"/>
              </a:ext>
            </a:extLst>
          </p:cNvPr>
          <p:cNvSpPr txBox="1"/>
          <p:nvPr/>
        </p:nvSpPr>
        <p:spPr>
          <a:xfrm>
            <a:off x="1838528" y="1113818"/>
            <a:ext cx="7879403" cy="343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CHOOSING YOUR OPTIONS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Deadline for online applications: 11 March 2020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Please give yourself enough time to ask </a:t>
            </a:r>
            <a:r>
              <a:rPr lang="en-US" sz="2400" dirty="0" err="1"/>
              <a:t>convenors</a:t>
            </a:r>
            <a:r>
              <a:rPr lang="en-US" sz="2400" dirty="0"/>
              <a:t> questions; staff will respond as soon as they can.</a:t>
            </a:r>
          </a:p>
        </p:txBody>
      </p:sp>
    </p:spTree>
    <p:extLst>
      <p:ext uri="{BB962C8B-B14F-4D97-AF65-F5344CB8AC3E}">
        <p14:creationId xmlns:p14="http://schemas.microsoft.com/office/powerpoint/2010/main" val="697715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7F115-7D74-D14A-B59E-1B2061B7D1C6}"/>
              </a:ext>
            </a:extLst>
          </p:cNvPr>
          <p:cNvSpPr txBox="1"/>
          <p:nvPr/>
        </p:nvSpPr>
        <p:spPr>
          <a:xfrm>
            <a:off x="1838528" y="1113818"/>
            <a:ext cx="7879403" cy="288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PROCESS APPLIES TO: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ENGLISH LITERATURE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ENGLISH AND THEATRE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ENGLISH AND HISTORY</a:t>
            </a:r>
          </a:p>
        </p:txBody>
      </p:sp>
    </p:spTree>
    <p:extLst>
      <p:ext uri="{BB962C8B-B14F-4D97-AF65-F5344CB8AC3E}">
        <p14:creationId xmlns:p14="http://schemas.microsoft.com/office/powerpoint/2010/main" val="374917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7F115-7D74-D14A-B59E-1B2061B7D1C6}"/>
              </a:ext>
            </a:extLst>
          </p:cNvPr>
          <p:cNvSpPr txBox="1"/>
          <p:nvPr/>
        </p:nvSpPr>
        <p:spPr>
          <a:xfrm>
            <a:off x="1850885" y="1892294"/>
            <a:ext cx="8887137" cy="2792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ENGLISH LITERATURE AND CREATIVE WRITING STUDENTS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WARWICK WRITING PROGRAMME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OPTIONS MARKET: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Wednesday 4 March, 14.00-15.00, F204 Millburn House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131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7F115-7D74-D14A-B59E-1B2061B7D1C6}"/>
              </a:ext>
            </a:extLst>
          </p:cNvPr>
          <p:cNvSpPr txBox="1"/>
          <p:nvPr/>
        </p:nvSpPr>
        <p:spPr>
          <a:xfrm>
            <a:off x="1838528" y="1113818"/>
            <a:ext cx="7879403" cy="510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WHAT’S ON OFFER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Collect a handbook from H545 after this session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Lists all modules on offer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Some modules are only available to specific degree courses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Nearly all are available to both second and final year students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430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7F115-7D74-D14A-B59E-1B2061B7D1C6}"/>
              </a:ext>
            </a:extLst>
          </p:cNvPr>
          <p:cNvSpPr txBox="1"/>
          <p:nvPr/>
        </p:nvSpPr>
        <p:spPr>
          <a:xfrm>
            <a:off x="1838528" y="1113818"/>
            <a:ext cx="7879403" cy="288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CHOOSE YOUR MODULES BASED ON: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What you enjoy studying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Assessment methods (see module websites)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217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692505" y="873997"/>
            <a:ext cx="5029199" cy="465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AMERICAN STUDIES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Twentieth-Century US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US Writing and Culture 1780–1920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States of Damage: Twenty-First Century US Writing and Culture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American Horror Story: U.S. Gothic Cultures, 1790-Present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American Poetry: Modernity, Rupture, Violence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4972B0-DDC9-3F4E-9E9D-737964F30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852" y="1531271"/>
            <a:ext cx="4491067" cy="399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7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729575" y="603114"/>
            <a:ext cx="5029199" cy="5112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EIGHTEENTH AND NINETEENTH CENTURY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Romantic and Victorian Poetry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English Nineteenth-Century Novel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Asia and the Victorians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English Literature and Feminisms, 1790-1899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Eighteenth-Century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Crime Fiction, Nation and Empire: Britain 1850-1947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D9D370-2DD9-C347-85AC-0153B3491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740" y="2076669"/>
            <a:ext cx="5803544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2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C8DA9-DC42-A54E-A2E5-B35F41277C34}"/>
              </a:ext>
            </a:extLst>
          </p:cNvPr>
          <p:cNvSpPr txBox="1"/>
          <p:nvPr/>
        </p:nvSpPr>
        <p:spPr>
          <a:xfrm>
            <a:off x="642025" y="661478"/>
            <a:ext cx="4970835" cy="5112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EARLY LITERATURE (pre-1800)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 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Seventeenth Century: The First Modern Age of English Literature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Arthurian Literature and its Legacy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Early Modern Drama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Classical Tradition in English Translation: The Renaissance 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Restoration Drama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Literature and Revolution 1640-1660: Turning the World Upside Down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60DF59-F91E-0247-AC06-D06357D9E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860" y="2896087"/>
            <a:ext cx="6050625" cy="287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454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{8C6DBC86-A23F-5346-906C-3C937EC064E0}tf10001076</Template>
  <TotalTime>58</TotalTime>
  <Words>543</Words>
  <Application>Microsoft Macintosh PowerPoint</Application>
  <PresentationFormat>Widescreen</PresentationFormat>
  <Paragraphs>122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Ion Boardroom</vt:lpstr>
      <vt:lpstr>Options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Options meeting</dc:title>
  <dc:creator>Microsoft Office User</dc:creator>
  <cp:lastModifiedBy>Microsoft Office User</cp:lastModifiedBy>
  <cp:revision>13</cp:revision>
  <dcterms:created xsi:type="dcterms:W3CDTF">2020-02-25T16:31:21Z</dcterms:created>
  <dcterms:modified xsi:type="dcterms:W3CDTF">2020-02-26T11:24:15Z</dcterms:modified>
</cp:coreProperties>
</file>