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96" r:id="rId5"/>
    <p:sldMasterId id="2147483708" r:id="rId6"/>
    <p:sldMasterId id="2147483710" r:id="rId7"/>
    <p:sldMasterId id="2147483722" r:id="rId8"/>
    <p:sldMasterId id="2147483732" r:id="rId9"/>
  </p:sldMasterIdLst>
  <p:notesMasterIdLst>
    <p:notesMasterId r:id="rId47"/>
  </p:notesMasterIdLst>
  <p:sldIdLst>
    <p:sldId id="267" r:id="rId10"/>
    <p:sldId id="299" r:id="rId11"/>
    <p:sldId id="371" r:id="rId12"/>
    <p:sldId id="281" r:id="rId13"/>
    <p:sldId id="280" r:id="rId14"/>
    <p:sldId id="282" r:id="rId15"/>
    <p:sldId id="284" r:id="rId16"/>
    <p:sldId id="295" r:id="rId17"/>
    <p:sldId id="285" r:id="rId18"/>
    <p:sldId id="286" r:id="rId19"/>
    <p:sldId id="289" r:id="rId20"/>
    <p:sldId id="290" r:id="rId21"/>
    <p:sldId id="288" r:id="rId22"/>
    <p:sldId id="291" r:id="rId23"/>
    <p:sldId id="292" r:id="rId24"/>
    <p:sldId id="293" r:id="rId25"/>
    <p:sldId id="294" r:id="rId26"/>
    <p:sldId id="372" r:id="rId27"/>
    <p:sldId id="361" r:id="rId28"/>
    <p:sldId id="256" r:id="rId29"/>
    <p:sldId id="257" r:id="rId30"/>
    <p:sldId id="258" r:id="rId31"/>
    <p:sldId id="259" r:id="rId32"/>
    <p:sldId id="260" r:id="rId33"/>
    <p:sldId id="369" r:id="rId34"/>
    <p:sldId id="370" r:id="rId35"/>
    <p:sldId id="261" r:id="rId36"/>
    <p:sldId id="373" r:id="rId37"/>
    <p:sldId id="374" r:id="rId38"/>
    <p:sldId id="262" r:id="rId39"/>
    <p:sldId id="266" r:id="rId40"/>
    <p:sldId id="375" r:id="rId41"/>
    <p:sldId id="367" r:id="rId42"/>
    <p:sldId id="368" r:id="rId43"/>
    <p:sldId id="314" r:id="rId44"/>
    <p:sldId id="365" r:id="rId45"/>
    <p:sldId id="364" r:id="rId46"/>
  </p:sldIdLst>
  <p:sldSz cx="9144000" cy="5143500" type="screen16x9"/>
  <p:notesSz cx="6858000" cy="9144000"/>
  <p:custDataLst>
    <p:tags r:id="rId48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D74E0D-C398-C418-2000-815178DF34D5}" v="7" dt="2024-09-24T08:38:40.086"/>
    <p1510:client id="{850362E2-213D-B8FA-FB7E-BA6127292E83}" v="20" dt="2024-09-23T09:30:18.8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/>
    <p:restoredTop sz="94694"/>
  </p:normalViewPr>
  <p:slideViewPr>
    <p:cSldViewPr snapToGrid="0" snapToObjects="1">
      <p:cViewPr varScale="1">
        <p:scale>
          <a:sx n="161" d="100"/>
          <a:sy n="161" d="100"/>
        </p:scale>
        <p:origin x="784" y="200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tags" Target="tags/tag1.xml"/><Relationship Id="rId8" Type="http://schemas.openxmlformats.org/officeDocument/2006/relationships/slideMaster" Target="slideMasters/slideMaster5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eze, Alex" userId="S::u2270866@live.warwick.ac.uk::b74f6038-0718-4e6b-825e-b6e085b46c46" providerId="AD" clId="Web-{12D74E0D-C398-C418-2000-815178DF34D5}"/>
    <pc:docChg chg="addSld modSld">
      <pc:chgData name="Breeze, Alex" userId="S::u2270866@live.warwick.ac.uk::b74f6038-0718-4e6b-825e-b6e085b46c46" providerId="AD" clId="Web-{12D74E0D-C398-C418-2000-815178DF34D5}" dt="2024-09-24T08:38:40.086" v="5" actId="14100"/>
      <pc:docMkLst>
        <pc:docMk/>
      </pc:docMkLst>
      <pc:sldChg chg="addSp delSp modSp new">
        <pc:chgData name="Breeze, Alex" userId="S::u2270866@live.warwick.ac.uk::b74f6038-0718-4e6b-825e-b6e085b46c46" providerId="AD" clId="Web-{12D74E0D-C398-C418-2000-815178DF34D5}" dt="2024-09-24T08:38:40.086" v="5" actId="14100"/>
        <pc:sldMkLst>
          <pc:docMk/>
          <pc:sldMk cId="2158091382" sldId="375"/>
        </pc:sldMkLst>
        <pc:spChg chg="del">
          <ac:chgData name="Breeze, Alex" userId="S::u2270866@live.warwick.ac.uk::b74f6038-0718-4e6b-825e-b6e085b46c46" providerId="AD" clId="Web-{12D74E0D-C398-C418-2000-815178DF34D5}" dt="2024-09-24T08:38:24.944" v="1"/>
          <ac:spMkLst>
            <pc:docMk/>
            <pc:sldMk cId="2158091382" sldId="375"/>
            <ac:spMk id="3" creationId="{B67143A4-8853-93F2-07A3-E41526F385F7}"/>
          </ac:spMkLst>
        </pc:spChg>
        <pc:picChg chg="add mod ord">
          <ac:chgData name="Breeze, Alex" userId="S::u2270866@live.warwick.ac.uk::b74f6038-0718-4e6b-825e-b6e085b46c46" providerId="AD" clId="Web-{12D74E0D-C398-C418-2000-815178DF34D5}" dt="2024-09-24T08:38:40.086" v="5" actId="14100"/>
          <ac:picMkLst>
            <pc:docMk/>
            <pc:sldMk cId="2158091382" sldId="375"/>
            <ac:picMk id="4" creationId="{61F453C4-3D8D-7B21-6F18-6C3D58781E2F}"/>
          </ac:picMkLst>
        </pc:picChg>
      </pc:sldChg>
    </pc:docChg>
  </pc:docChgLst>
  <pc:docChgLst>
    <pc:chgData name="Breeze, Alex" userId="S::u2270866@live.warwick.ac.uk::b74f6038-0718-4e6b-825e-b6e085b46c46" providerId="AD" clId="Web-{6A15EACC-D2AC-775A-0449-B04D31FC8287}"/>
    <pc:docChg chg="modSld">
      <pc:chgData name="Breeze, Alex" userId="S::u2270866@live.warwick.ac.uk::b74f6038-0718-4e6b-825e-b6e085b46c46" providerId="AD" clId="Web-{6A15EACC-D2AC-775A-0449-B04D31FC8287}" dt="2024-09-16T15:10:09.167" v="24" actId="1076"/>
      <pc:docMkLst>
        <pc:docMk/>
      </pc:docMkLst>
      <pc:sldChg chg="addSp modSp">
        <pc:chgData name="Breeze, Alex" userId="S::u2270866@live.warwick.ac.uk::b74f6038-0718-4e6b-825e-b6e085b46c46" providerId="AD" clId="Web-{6A15EACC-D2AC-775A-0449-B04D31FC8287}" dt="2024-09-16T15:10:09.167" v="24" actId="1076"/>
        <pc:sldMkLst>
          <pc:docMk/>
          <pc:sldMk cId="261312463" sldId="261"/>
        </pc:sldMkLst>
        <pc:spChg chg="add mod">
          <ac:chgData name="Breeze, Alex" userId="S::u2270866@live.warwick.ac.uk::b74f6038-0718-4e6b-825e-b6e085b46c46" providerId="AD" clId="Web-{6A15EACC-D2AC-775A-0449-B04D31FC8287}" dt="2024-09-16T14:34:25.790" v="19" actId="20577"/>
          <ac:spMkLst>
            <pc:docMk/>
            <pc:sldMk cId="261312463" sldId="261"/>
            <ac:spMk id="8" creationId="{915606E8-2626-9058-4EAC-6D3896F6FAC8}"/>
          </ac:spMkLst>
        </pc:spChg>
        <pc:picChg chg="add mod">
          <ac:chgData name="Breeze, Alex" userId="S::u2270866@live.warwick.ac.uk::b74f6038-0718-4e6b-825e-b6e085b46c46" providerId="AD" clId="Web-{6A15EACC-D2AC-775A-0449-B04D31FC8287}" dt="2024-09-16T14:34:28.400" v="20" actId="1076"/>
          <ac:picMkLst>
            <pc:docMk/>
            <pc:sldMk cId="261312463" sldId="261"/>
            <ac:picMk id="2" creationId="{CF433F1E-FB46-4CF3-EF6B-58283D96DF36}"/>
          </ac:picMkLst>
        </pc:picChg>
        <pc:picChg chg="mod">
          <ac:chgData name="Breeze, Alex" userId="S::u2270866@live.warwick.ac.uk::b74f6038-0718-4e6b-825e-b6e085b46c46" providerId="AD" clId="Web-{6A15EACC-D2AC-775A-0449-B04D31FC8287}" dt="2024-09-16T14:33:40.084" v="2" actId="1076"/>
          <ac:picMkLst>
            <pc:docMk/>
            <pc:sldMk cId="261312463" sldId="261"/>
            <ac:picMk id="3" creationId="{38B4A9B6-B36E-567E-58F0-D620EF8E6DC9}"/>
          </ac:picMkLst>
        </pc:picChg>
        <pc:picChg chg="add mod">
          <ac:chgData name="Breeze, Alex" userId="S::u2270866@live.warwick.ac.uk::b74f6038-0718-4e6b-825e-b6e085b46c46" providerId="AD" clId="Web-{6A15EACC-D2AC-775A-0449-B04D31FC8287}" dt="2024-09-16T15:10:09.167" v="24" actId="1076"/>
          <ac:picMkLst>
            <pc:docMk/>
            <pc:sldMk cId="261312463" sldId="261"/>
            <ac:picMk id="10" creationId="{44963DCA-5744-162D-C7F7-E8A5B0F544C6}"/>
          </ac:picMkLst>
        </pc:picChg>
      </pc:sldChg>
      <pc:sldChg chg="addSp modSp">
        <pc:chgData name="Breeze, Alex" userId="S::u2270866@live.warwick.ac.uk::b74f6038-0718-4e6b-825e-b6e085b46c46" providerId="AD" clId="Web-{6A15EACC-D2AC-775A-0449-B04D31FC8287}" dt="2024-09-16T15:08:40.509" v="22"/>
        <pc:sldMkLst>
          <pc:docMk/>
          <pc:sldMk cId="2885715823" sldId="262"/>
        </pc:sldMkLst>
        <pc:picChg chg="add mod">
          <ac:chgData name="Breeze, Alex" userId="S::u2270866@live.warwick.ac.uk::b74f6038-0718-4e6b-825e-b6e085b46c46" providerId="AD" clId="Web-{6A15EACC-D2AC-775A-0449-B04D31FC8287}" dt="2024-09-16T15:08:40.509" v="22"/>
          <ac:picMkLst>
            <pc:docMk/>
            <pc:sldMk cId="2885715823" sldId="262"/>
            <ac:picMk id="8" creationId="{567431B9-AF1D-188D-B46D-77D4F5AA58E5}"/>
          </ac:picMkLst>
        </pc:picChg>
      </pc:sldChg>
      <pc:sldChg chg="addSp modSp">
        <pc:chgData name="Breeze, Alex" userId="S::u2270866@live.warwick.ac.uk::b74f6038-0718-4e6b-825e-b6e085b46c46" providerId="AD" clId="Web-{6A15EACC-D2AC-775A-0449-B04D31FC8287}" dt="2024-09-16T15:08:55.291" v="23"/>
        <pc:sldMkLst>
          <pc:docMk/>
          <pc:sldMk cId="3177584960" sldId="266"/>
        </pc:sldMkLst>
        <pc:picChg chg="add mod">
          <ac:chgData name="Breeze, Alex" userId="S::u2270866@live.warwick.ac.uk::b74f6038-0718-4e6b-825e-b6e085b46c46" providerId="AD" clId="Web-{6A15EACC-D2AC-775A-0449-B04D31FC8287}" dt="2024-09-16T15:08:55.291" v="23"/>
          <ac:picMkLst>
            <pc:docMk/>
            <pc:sldMk cId="3177584960" sldId="266"/>
            <ac:picMk id="2" creationId="{2E416CFD-B415-B17D-BFE6-C1F2542CCB62}"/>
          </ac:picMkLst>
        </pc:picChg>
      </pc:sldChg>
    </pc:docChg>
  </pc:docChgLst>
  <pc:docChgLst>
    <pc:chgData name="Breeze, Alex" userId="S::u2270866@live.warwick.ac.uk::b74f6038-0718-4e6b-825e-b6e085b46c46" providerId="AD" clId="Web-{850362E2-213D-B8FA-FB7E-BA6127292E83}"/>
    <pc:docChg chg="addSld delSld modSld sldOrd">
      <pc:chgData name="Breeze, Alex" userId="S::u2270866@live.warwick.ac.uk::b74f6038-0718-4e6b-825e-b6e085b46c46" providerId="AD" clId="Web-{850362E2-213D-B8FA-FB7E-BA6127292E83}" dt="2024-09-23T09:30:18.875" v="14" actId="14100"/>
      <pc:docMkLst>
        <pc:docMk/>
      </pc:docMkLst>
      <pc:sldChg chg="addSp modSp ord">
        <pc:chgData name="Breeze, Alex" userId="S::u2270866@live.warwick.ac.uk::b74f6038-0718-4e6b-825e-b6e085b46c46" providerId="AD" clId="Web-{850362E2-213D-B8FA-FB7E-BA6127292E83}" dt="2024-09-23T09:29:10.561" v="5"/>
        <pc:sldMkLst>
          <pc:docMk/>
          <pc:sldMk cId="2885715823" sldId="262"/>
        </pc:sldMkLst>
        <pc:picChg chg="add mod">
          <ac:chgData name="Breeze, Alex" userId="S::u2270866@live.warwick.ac.uk::b74f6038-0718-4e6b-825e-b6e085b46c46" providerId="AD" clId="Web-{850362E2-213D-B8FA-FB7E-BA6127292E83}" dt="2024-09-23T09:29:01.326" v="3"/>
          <ac:picMkLst>
            <pc:docMk/>
            <pc:sldMk cId="2885715823" sldId="262"/>
            <ac:picMk id="10" creationId="{5D72537C-CC21-4614-C8F8-FB8238B4C543}"/>
          </ac:picMkLst>
        </pc:picChg>
      </pc:sldChg>
      <pc:sldChg chg="del">
        <pc:chgData name="Breeze, Alex" userId="S::u2270866@live.warwick.ac.uk::b74f6038-0718-4e6b-825e-b6e085b46c46" providerId="AD" clId="Web-{850362E2-213D-B8FA-FB7E-BA6127292E83}" dt="2024-09-23T09:28:16.137" v="1"/>
        <pc:sldMkLst>
          <pc:docMk/>
          <pc:sldMk cId="2080842655" sldId="265"/>
        </pc:sldMkLst>
      </pc:sldChg>
      <pc:sldChg chg="addSp modSp">
        <pc:chgData name="Breeze, Alex" userId="S::u2270866@live.warwick.ac.uk::b74f6038-0718-4e6b-825e-b6e085b46c46" providerId="AD" clId="Web-{850362E2-213D-B8FA-FB7E-BA6127292E83}" dt="2024-09-23T09:28:21.794" v="2"/>
        <pc:sldMkLst>
          <pc:docMk/>
          <pc:sldMk cId="3177584960" sldId="266"/>
        </pc:sldMkLst>
        <pc:picChg chg="add mod">
          <ac:chgData name="Breeze, Alex" userId="S::u2270866@live.warwick.ac.uk::b74f6038-0718-4e6b-825e-b6e085b46c46" providerId="AD" clId="Web-{850362E2-213D-B8FA-FB7E-BA6127292E83}" dt="2024-09-23T09:19:47.012" v="0"/>
          <ac:picMkLst>
            <pc:docMk/>
            <pc:sldMk cId="3177584960" sldId="266"/>
            <ac:picMk id="11" creationId="{FA5C155F-1E36-C68D-79F3-F2B39B2BB7ED}"/>
          </ac:picMkLst>
        </pc:picChg>
        <pc:picChg chg="add mod">
          <ac:chgData name="Breeze, Alex" userId="S::u2270866@live.warwick.ac.uk::b74f6038-0718-4e6b-825e-b6e085b46c46" providerId="AD" clId="Web-{850362E2-213D-B8FA-FB7E-BA6127292E83}" dt="2024-09-23T09:28:21.794" v="2"/>
          <ac:picMkLst>
            <pc:docMk/>
            <pc:sldMk cId="3177584960" sldId="266"/>
            <ac:picMk id="12" creationId="{AF14158A-3F36-265F-8D64-07CAFB8DE3E1}"/>
          </ac:picMkLst>
        </pc:picChg>
      </pc:sldChg>
      <pc:sldChg chg="addSp delSp modSp new">
        <pc:chgData name="Breeze, Alex" userId="S::u2270866@live.warwick.ac.uk::b74f6038-0718-4e6b-825e-b6e085b46c46" providerId="AD" clId="Web-{850362E2-213D-B8FA-FB7E-BA6127292E83}" dt="2024-09-23T09:29:39.452" v="9" actId="14100"/>
        <pc:sldMkLst>
          <pc:docMk/>
          <pc:sldMk cId="416269381" sldId="373"/>
        </pc:sldMkLst>
        <pc:spChg chg="del">
          <ac:chgData name="Breeze, Alex" userId="S::u2270866@live.warwick.ac.uk::b74f6038-0718-4e6b-825e-b6e085b46c46" providerId="AD" clId="Web-{850362E2-213D-B8FA-FB7E-BA6127292E83}" dt="2024-09-23T09:29:24.624" v="6"/>
          <ac:spMkLst>
            <pc:docMk/>
            <pc:sldMk cId="416269381" sldId="373"/>
            <ac:spMk id="3" creationId="{79598194-7154-3C91-C1F8-C8DAE6066B5F}"/>
          </ac:spMkLst>
        </pc:spChg>
        <pc:picChg chg="add mod ord">
          <ac:chgData name="Breeze, Alex" userId="S::u2270866@live.warwick.ac.uk::b74f6038-0718-4e6b-825e-b6e085b46c46" providerId="AD" clId="Web-{850362E2-213D-B8FA-FB7E-BA6127292E83}" dt="2024-09-23T09:29:39.452" v="9" actId="14100"/>
          <ac:picMkLst>
            <pc:docMk/>
            <pc:sldMk cId="416269381" sldId="373"/>
            <ac:picMk id="4" creationId="{38E80F45-7E3A-C3CD-5C3C-2BA38184C30A}"/>
          </ac:picMkLst>
        </pc:picChg>
      </pc:sldChg>
      <pc:sldChg chg="addSp delSp modSp new">
        <pc:chgData name="Breeze, Alex" userId="S::u2270866@live.warwick.ac.uk::b74f6038-0718-4e6b-825e-b6e085b46c46" providerId="AD" clId="Web-{850362E2-213D-B8FA-FB7E-BA6127292E83}" dt="2024-09-23T09:30:18.875" v="14" actId="14100"/>
        <pc:sldMkLst>
          <pc:docMk/>
          <pc:sldMk cId="395233839" sldId="374"/>
        </pc:sldMkLst>
        <pc:spChg chg="del">
          <ac:chgData name="Breeze, Alex" userId="S::u2270866@live.warwick.ac.uk::b74f6038-0718-4e6b-825e-b6e085b46c46" providerId="AD" clId="Web-{850362E2-213D-B8FA-FB7E-BA6127292E83}" dt="2024-09-23T09:30:04.781" v="11"/>
          <ac:spMkLst>
            <pc:docMk/>
            <pc:sldMk cId="395233839" sldId="374"/>
            <ac:spMk id="3" creationId="{CA759DC1-A792-8B77-20C5-C580E3F9B975}"/>
          </ac:spMkLst>
        </pc:spChg>
        <pc:picChg chg="add mod ord">
          <ac:chgData name="Breeze, Alex" userId="S::u2270866@live.warwick.ac.uk::b74f6038-0718-4e6b-825e-b6e085b46c46" providerId="AD" clId="Web-{850362E2-213D-B8FA-FB7E-BA6127292E83}" dt="2024-09-23T09:30:18.875" v="14" actId="14100"/>
          <ac:picMkLst>
            <pc:docMk/>
            <pc:sldMk cId="395233839" sldId="374"/>
            <ac:picMk id="4" creationId="{F121D54A-A909-0B33-3F12-56F8E91D789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2874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9B48F-0B6C-084A-A052-0916917C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E3D23-5809-164F-A154-DFA1DDD3A9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EC009A-E327-CC49-9445-D31853E39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C2F602-E044-E447-A18F-395F38DAF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86CDA2-A05A-1549-8D31-49895B27E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C92ED0-6898-0541-B146-DE8D9A776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46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0E4E8-ED1C-3642-8BDB-4403A565C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9FDAD-9648-DB45-921C-FFCC8BCE8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116755-7662-6947-8AFA-400C72E9CD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8E615D-86C3-0943-9F52-74B0A83D52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457B3D-1B2C-7B4D-B0C0-D1606D91F8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0F2A09-7B9F-3C40-9C7F-EBDF5EE52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D6B6D7-BC42-CB4F-9B0E-696CC1774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3DBD86-CF18-3446-973E-48CB879C8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60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1B189-2A3D-814C-AAD3-B126857C7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C872EE-8E6D-A143-8C49-984DA344C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7FB939-2C46-A04A-9E90-BD052DD2F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492142-5364-284E-A951-517D0CE1E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68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A00D4B-F3BA-A94F-BE0D-24A91F98D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31A06D-B46E-1B4B-84B1-FABAF2938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D3F19-912C-A64C-93A3-C2F28EF32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641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A8440-6C72-5647-AB33-8051E6BBB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2B839-8467-0640-AA2B-9218F026F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8718CE-D9E4-4449-B3EC-0F3786A94C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20A925-067D-AF41-923C-29857CE98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6513C-2283-3C4E-8BD2-AFA762A45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F285F-979A-BE45-A2F6-96E1E70A3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40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FAE99-FA53-5A49-A392-D6F76514D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09D30B-826E-0C40-9B91-53B1B9608D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22ED7-1616-1B4F-9DC1-4F7F1333F7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CA1B14-26DA-A74B-B287-0E2F8BC3A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3AD44-D286-A64D-80AC-00C80390F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5C3C9-FB02-B34A-84C8-8CE12120F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72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15CAF-3B75-C84E-A38C-4293942C8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5B50E3-A975-774C-B243-3C8F8EFFD1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7EB80-92B1-FC46-A0C8-038856B16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526B8-FA0B-D648-A813-A0B423409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83C93-A4A3-6140-8F4E-6D08F8125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8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AE358B-055F-3749-9C65-989F3E473D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A727A5-0A62-E344-8581-92C366893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CB74-28CF-304B-9C8F-A56EA667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63A1E-9CA1-B142-89A6-2B519FBE6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05AF3-AEBD-464F-9B49-926CB0FC8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028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619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19BB9-1DF2-4403-BF7D-EAC15CCF3C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2D76F-E159-4AB8-B792-06B3D1A864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C44BD3-4647-4132-965F-BAC3D3CC5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0325B-DE8E-4459-AC5A-3B391AE1E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5E7E8-61F0-4F38-85CA-F004CC8B7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908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11CC3-97D5-4F3C-A449-3310C7A4A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F67AF-A89E-41BB-B9A6-A3E9EA6F4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DADCE-40A6-40F4-8812-3B7E72338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4CCD-1A7F-4AD0-8A5F-5BE775355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B075F-83B3-43E4-BE18-179CA0082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9500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7E671-8E16-4B20-9B68-4F542C14D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470326-505E-4034-B591-ABAA41A58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35953-1510-4C20-AA5C-8C33DECAF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7FB20-29F3-4873-80E8-50A504143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E5A30-2482-4BF7-9B43-291DA0DEC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510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2ABA7-E904-4043-B37D-7BF554936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491D5-DA2E-4610-95B3-BD2ECFA977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39DF2E-A85D-4D3F-B23C-435D4C29D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4C4D4B-E8FF-4103-A365-212893CF2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E33193-FBD9-494A-9650-AADAF2AE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BD46FF-DE85-466C-8DD2-22D87F3F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482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177A5-E85D-4451-8CB9-CFE70E7A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9F48E3-234B-40E2-8C75-06AD26E6D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ACF88-D2DC-473B-BF5A-1CFCC5C026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298613-0113-4847-A939-816670AD99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A98B72-ECBE-4F5B-A9F7-4C472F8D88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544083-DDD5-47AD-B8A7-F0F213398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243B38-718D-45CE-81A1-E64A0D069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F9B8F0-E429-4365-8353-249C29E50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1091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D87E6-1D07-4E87-8E96-983C6E157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5D39E7-3DA5-4B42-8D83-1EA243210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4EF50F-24A0-4BD8-A2CE-CA399038D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8C10DC-3E85-42A1-9D01-11CEAAB20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9246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104176-8FB1-4355-A4FF-C293B9C27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EF54EA-3D26-44C1-B342-010321098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B130E7-660F-48C8-B221-75D07B376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6801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B2E7F-C9AC-4B5A-ABD1-72CCB540C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65FD8-253B-4733-B3A8-1F0DFD691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1BC7F2-5C21-4699-B4E6-0205E98925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573C85-8757-4A48-8359-8E9B6A08F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3A987-1D87-43C1-954C-BE4E19462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91042B-6C74-4A44-96B1-6CB8EB36E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324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7A9D3-86FC-4586-9624-354EC2393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E08EAB-64D4-4146-9F3E-1C9566178A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200603-B601-41D9-A2E7-5E3241CC0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5598BF-8A66-4A3C-A768-81EC4E50A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E0626B-B3D7-4AC1-B4C9-A2D4855B2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F2FF7-9676-4E6D-9E7B-CDBE8DC9D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6852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411F3-DA27-4C51-B9E9-7F26024C7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E7EB45-BAD8-4BC2-9266-13AA4AEB1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67244-6AE5-4E29-B930-AD80322E4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D9BB4-3FF2-4D5C-A50A-4BD58933F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DF6A79-9FEF-4102-815F-39AB7EB9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67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D27CE8-D621-48FB-B3D9-249E2EDC4A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9C1B6F-9FFD-4C1F-BDD6-F76495375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41552-C982-4E5E-8D51-9D195329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2F733-37B3-4243-97F4-879359123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A445F-5483-4316-A36D-0D926C638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5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7AEF9-6E7C-B647-94B3-2F40DCDCE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881281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1C9B2C-54AC-0542-A2B1-2444D7CA06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41831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370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B632A-C17D-344C-B862-3E0DEB40E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27" y="1559860"/>
            <a:ext cx="6399679" cy="63490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1D145-F059-9643-8E50-E6A87BD73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27" y="2259106"/>
            <a:ext cx="8721538" cy="281248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0929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350C-DCEF-B74E-A4A7-EF91F21DB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63273"/>
            <a:ext cx="7886700" cy="16476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A568B-F759-194B-B059-C873E1E7B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3629961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79380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FA770-198C-1242-B74A-5FFEF628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59859"/>
            <a:ext cx="5924550" cy="537882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EF50C-FA6F-D544-B754-F2AAE4839C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2097740"/>
            <a:ext cx="3867150" cy="29314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64298F-1AFF-B44F-A64A-76365BDA68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097740"/>
            <a:ext cx="3867150" cy="29314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876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5AD80-0497-7643-8DFF-9CBB0D023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7934A1-5A21-4C44-94DE-268200F06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3017E-8011-7447-9DE5-D0C46C379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02DAB5-F0E5-0D40-8442-1AECEB5EA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FA9CD4-C762-DC43-B37B-465C640862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78A020-FC09-2B4D-A713-EAD296400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6BF5-0586-5243-90AD-9267E73B65AE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9E1EDF-3AA7-2D4F-9AC6-7190C3097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6AB95D-200C-EC4F-8D1E-F5ADDA3D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BD62-F2F3-F14B-B406-BC910B0F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518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45CE1-AB32-044E-983B-CF58901AE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71750"/>
            <a:ext cx="7886700" cy="9937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899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113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993C3-0E00-394B-BF86-1C92F1F66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1792941"/>
            <a:ext cx="3152868" cy="699247"/>
          </a:xfrm>
        </p:spPr>
        <p:txBody>
          <a:bodyPr anchor="b">
            <a:normAutofit/>
          </a:bodyPr>
          <a:lstStyle>
            <a:lvl1pPr>
              <a:defRPr sz="24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A7434-ECB6-7748-9DA1-C52062E28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7" y="1792941"/>
            <a:ext cx="4987271" cy="32307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1C4E76-0E18-CF4A-9069-9558DFCED9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492189"/>
            <a:ext cx="3152868" cy="253780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87530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4BE44-85A4-F146-8504-0612A2A5D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1775009"/>
            <a:ext cx="3152867" cy="708210"/>
          </a:xfrm>
        </p:spPr>
        <p:txBody>
          <a:bodyPr anchor="b">
            <a:normAutofit/>
          </a:bodyPr>
          <a:lstStyle>
            <a:lvl1pPr>
              <a:defRPr sz="24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608541-8FA6-A342-A970-A800E7F2C3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7" y="1775011"/>
            <a:ext cx="4834871" cy="32183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37E541-87C3-9645-996A-711ED03093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483219"/>
            <a:ext cx="3152868" cy="251012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9452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667763" y="473202"/>
            <a:ext cx="3926681" cy="3921919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823791"/>
            <a:ext cx="7738814" cy="3296241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4484398"/>
            <a:ext cx="6034030" cy="55670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4781759"/>
            <a:ext cx="1747292" cy="261347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4781759"/>
            <a:ext cx="3086100" cy="259347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4781759"/>
            <a:ext cx="1747292" cy="259347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63810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419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6410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805417"/>
            <a:ext cx="6140303" cy="3048470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3869836"/>
            <a:ext cx="5263116" cy="7133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4781759"/>
            <a:ext cx="1120460" cy="261347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4781759"/>
            <a:ext cx="3086100" cy="259347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4781759"/>
            <a:ext cx="1115675" cy="259347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51435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90459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1714500"/>
            <a:ext cx="3600450" cy="27146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7" y="1714500"/>
            <a:ext cx="3600450" cy="27146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47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546" y="285750"/>
            <a:ext cx="7629525" cy="11201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9" y="1649725"/>
            <a:ext cx="3600450" cy="474397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425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2975" y="2181826"/>
            <a:ext cx="3600450" cy="224729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1649725"/>
            <a:ext cx="3600450" cy="474397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425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181826"/>
            <a:ext cx="3600450" cy="224729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049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7242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9732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51435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342900"/>
            <a:ext cx="2319086" cy="897503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425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690283"/>
            <a:ext cx="4618814" cy="373884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306002"/>
            <a:ext cx="2319086" cy="3123123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900"/>
              </a:spcBef>
              <a:buNone/>
              <a:defRPr sz="12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4781759"/>
            <a:ext cx="925016" cy="261347"/>
          </a:xfrm>
        </p:spPr>
        <p:txBody>
          <a:bodyPr/>
          <a:lstStyle/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4781759"/>
            <a:ext cx="2611634" cy="25934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4781759"/>
            <a:ext cx="924342" cy="259347"/>
          </a:xfrm>
        </p:spPr>
        <p:txBody>
          <a:bodyPr/>
          <a:lstStyle/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1259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96638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51434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51435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1259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342900"/>
            <a:ext cx="2319088" cy="897503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425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306002"/>
            <a:ext cx="2319088" cy="3123123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900"/>
              </a:spcBef>
              <a:buNone/>
              <a:defRPr sz="12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4781759"/>
            <a:ext cx="924342" cy="261347"/>
          </a:xfrm>
        </p:spPr>
        <p:txBody>
          <a:bodyPr/>
          <a:lstStyle/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4781759"/>
            <a:ext cx="2611634" cy="25934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5676" y="4781759"/>
            <a:ext cx="925830" cy="259347"/>
          </a:xfrm>
        </p:spPr>
        <p:txBody>
          <a:bodyPr/>
          <a:lstStyle/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8713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6889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9741" y="286790"/>
            <a:ext cx="1119099" cy="420030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5" y="286789"/>
            <a:ext cx="6294439" cy="420030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0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219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11CC3-97D5-4F3C-A449-3310C7A4A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F67AF-A89E-41BB-B9A6-A3E9EA6F4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DADCE-40A6-40F4-8812-3B7E72338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4CCD-1A7F-4AD0-8A5F-5BE775355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B075F-83B3-43E4-BE18-179CA0082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55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3638F-714B-A343-A65E-E79B53EF5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707B78-3371-0E41-808D-D1CC4BE1CB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2644C-13D1-A943-89C9-F1C8F95C0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7BC5F-1234-0B40-8C8C-85A3F73A9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11653-50C2-F246-A559-B4CAFB59D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1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93469-E3E1-7F4A-886C-037A87A77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49387-AA8A-A040-82F5-2F089FD16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11A07-4E8D-6F47-B5B0-78B2DC03B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EAF6F-958C-7940-AD80-195F8FE6D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A6AE3-DD11-1C4E-BE36-2F4AA6D5F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91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05A93-C55E-CD4C-9C32-1111B97EE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04B62-B148-4044-88DB-1C17EF114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96B9A-B1F5-7548-AAA4-0AE408966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6CC54-4AAE-C440-9668-DB64F19F8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6E2D4-8B33-664E-A183-83D1A5C0D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27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34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2" r:id="rId4"/>
    <p:sldLayoutId id="2147483744" r:id="rId5"/>
    <p:sldLayoutId id="2147483745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220EA7-B7C1-BD4F-9F10-8C622ADE5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5C43E9-5E52-8F4E-8050-DD4DBE004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6A999-59F8-FC47-838F-B62D8CAE02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0C0FF-B62D-614A-8CD0-122BDE12F0F2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07FDD-3683-B846-AB80-AD766121F8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EF4F4-7C26-4B43-BC53-3704AF91FE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D776B-914C-704E-8183-29106538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0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4271367-549B-45A3-BDBE-78C2882A9C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820"/>
            <a:ext cx="1378744" cy="919934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F41E9EF0-3BBB-4214-946D-00AFBC9FB4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712" y="-2144465"/>
            <a:ext cx="3629025" cy="32964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9F2BAD-4FEF-4A63-A9C1-8321618B702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438" y="262539"/>
            <a:ext cx="543574" cy="54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9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3C62C1-EBD6-47BF-87D7-AADFC7508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57DF1-0840-49F3-B916-4E5D3D22A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94CE9-7838-4B26-9C0A-EB99DF4732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E0F48-1F7F-44CC-8786-0B91F3185C47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4CC53-5519-4DE1-AE7D-420B7EF79D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274E5-4BA3-4CB3-A1DF-3C7CBFE38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E79D3F12-B4E7-4E19-BBC3-6CDCA7730AB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712" y="-2144465"/>
            <a:ext cx="3629025" cy="32964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F871D9-01E8-44C0-9698-3590790DB82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438" y="262539"/>
            <a:ext cx="543574" cy="543574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F593AF87-09A8-4E17-A4E8-61A7E74E673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018" y="4578349"/>
            <a:ext cx="543574" cy="37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279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BF4B31-1E34-9742-BD8A-1042B6690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00E78-25D5-1540-A289-D17BBAB01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8003A-AF91-514E-97A2-E086D8611C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F6BF5-0586-5243-90AD-9267E73B65AE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070E95-DCC5-1C43-96A2-87949BE1E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4BD62-F2F3-F14B-B406-BC910B0F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51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286789"/>
            <a:ext cx="7633742" cy="11190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1714501"/>
            <a:ext cx="7633742" cy="2695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4781759"/>
            <a:ext cx="1747292" cy="2613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D60D8A8-B137-3C4E-9103-8B96EC669337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81759"/>
            <a:ext cx="3086100" cy="2593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4781759"/>
            <a:ext cx="2114549" cy="2593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D1DC1C9-DE98-8841-80C4-2024356EA3B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664369" cy="51435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8931402" y="0"/>
            <a:ext cx="21259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8497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825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Arial" panose="020B0604020202020204" pitchFamily="34" charset="0"/>
        <a:buChar char="•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Gill Sans MT" panose="020B0502020104020203" pitchFamily="34" charset="0"/>
        <a:buChar char="–"/>
        <a:defRPr sz="13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Gill Sans MT" panose="020B0502020104020203" pitchFamily="34" charset="0"/>
        <a:buChar char="–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Arial" panose="020B0604020202020204" pitchFamily="34" charset="0"/>
        <a:buChar char="•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Gill Sans MT" panose="020B0502020104020203" pitchFamily="34" charset="0"/>
        <a:buChar char="–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Arial" panose="020B0604020202020204" pitchFamily="34" charset="0"/>
        <a:buChar char="•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Gill Sans MT" panose="020B0502020104020203" pitchFamily="34" charset="0"/>
        <a:buChar char="–"/>
        <a:defRPr sz="105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Arial" panose="020B0604020202020204" pitchFamily="34" charset="0"/>
        <a:buChar char="•"/>
        <a:defRPr sz="105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charlotte.pearce@warwick.ac.uk" TargetMode="External"/><Relationship Id="rId7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57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8.png"/><Relationship Id="rId11" Type="http://schemas.openxmlformats.org/officeDocument/2006/relationships/image" Target="../media/image61.png"/><Relationship Id="rId5" Type="http://schemas.openxmlformats.org/officeDocument/2006/relationships/image" Target="../media/image56.png"/><Relationship Id="rId10" Type="http://schemas.openxmlformats.org/officeDocument/2006/relationships/image" Target="../media/image60.png"/><Relationship Id="rId4" Type="http://schemas.openxmlformats.org/officeDocument/2006/relationships/image" Target="../media/image55.png"/><Relationship Id="rId9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5.png"/><Relationship Id="rId5" Type="http://schemas.openxmlformats.org/officeDocument/2006/relationships/image" Target="../media/image48.png"/><Relationship Id="rId4" Type="http://schemas.openxmlformats.org/officeDocument/2006/relationships/image" Target="../media/image64.png"/><Relationship Id="rId9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people/francisdremma/" TargetMode="External"/><Relationship Id="rId2" Type="http://schemas.openxmlformats.org/officeDocument/2006/relationships/hyperlink" Target="mailto:e.j.francis@warwick.ac.uk" TargetMode="Externa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ugenglish@warwick.ac.uk" TargetMode="External"/><Relationship Id="rId2" Type="http://schemas.openxmlformats.org/officeDocument/2006/relationships/hyperlink" Target="https://warwick.ac.uk/fac/arts/english/currentstudents/undergraduate/firstundergraduateyearinfo/" TargetMode="Externa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sarah.wood@warwick.ac.uk" TargetMode="Externa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0256"/>
            <a:ext cx="9143999" cy="609375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637022" y="-325733"/>
            <a:ext cx="3164958" cy="3320715"/>
          </a:xfrm>
          <a:prstGeom prst="rect">
            <a:avLst/>
          </a:prstGeom>
          <a:solidFill>
            <a:srgbClr val="7ECBB6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4242" y="347930"/>
            <a:ext cx="3033960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dirty="0">
                <a:latin typeface="+mn-lt"/>
              </a:rPr>
              <a:t>ECLS Induction 3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84241" y="2047772"/>
            <a:ext cx="3318791" cy="1044959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+mn-lt"/>
              </a:rPr>
              <a:t>Opportunities 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latin typeface="+mn-lt"/>
              </a:rPr>
              <a:t>and the ECLS community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884241" y="2647938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Thursday </a:t>
            </a:r>
            <a:r>
              <a:rPr lang="en-US" sz="90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26</a:t>
            </a:r>
            <a:r>
              <a:rPr lang="en-US" sz="900" baseline="3000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th</a:t>
            </a:r>
            <a:r>
              <a:rPr lang="en-US" sz="900" b="0" i="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 September</a:t>
            </a:r>
            <a:r>
              <a:rPr lang="en-US" sz="90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 2024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319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C5DC870A-57F8-F219-6C68-E69B686CBE30}"/>
              </a:ext>
            </a:extLst>
          </p:cNvPr>
          <p:cNvSpPr/>
          <p:nvPr/>
        </p:nvSpPr>
        <p:spPr>
          <a:xfrm>
            <a:off x="0" y="538842"/>
            <a:ext cx="5265965" cy="571500"/>
          </a:xfrm>
          <a:prstGeom prst="rect">
            <a:avLst/>
          </a:prstGeom>
          <a:solidFill>
            <a:srgbClr val="E34386"/>
          </a:solidFill>
          <a:ln>
            <a:solidFill>
              <a:srgbClr val="E343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dirty="0">
                <a:latin typeface="Montserrat alternates" panose="00000500000000000000" pitchFamily="2" charset="0"/>
              </a:rPr>
              <a:t>Course Reps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A71F8CD-7FCE-B0B2-F96C-0CEE7AB0ADD7}"/>
              </a:ext>
            </a:extLst>
          </p:cNvPr>
          <p:cNvSpPr/>
          <p:nvPr/>
        </p:nvSpPr>
        <p:spPr>
          <a:xfrm>
            <a:off x="1" y="0"/>
            <a:ext cx="6074228" cy="571500"/>
          </a:xfrm>
          <a:prstGeom prst="rect">
            <a:avLst/>
          </a:prstGeom>
          <a:solidFill>
            <a:srgbClr val="3C5589"/>
          </a:solidFill>
          <a:ln>
            <a:solidFill>
              <a:srgbClr val="3C558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Montserrat alternates" panose="00000500000000000000" pitchFamily="2" charset="0"/>
              </a:rPr>
              <a:t>Your Academics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DF8272-A1D1-7C07-DE31-8E544DC6C91B}"/>
              </a:ext>
            </a:extLst>
          </p:cNvPr>
          <p:cNvSpPr/>
          <p:nvPr/>
        </p:nvSpPr>
        <p:spPr>
          <a:xfrm>
            <a:off x="2750868" y="1444845"/>
            <a:ext cx="1641020" cy="767444"/>
          </a:xfrm>
          <a:prstGeom prst="rect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Montserrat alternates" panose="00000500000000000000" pitchFamily="2" charset="0"/>
              </a:rPr>
              <a:t>Faculty Reps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30D00B-F7AB-B96C-A2E1-5A2018043898}"/>
              </a:ext>
            </a:extLst>
          </p:cNvPr>
          <p:cNvSpPr/>
          <p:nvPr/>
        </p:nvSpPr>
        <p:spPr>
          <a:xfrm>
            <a:off x="4690387" y="1444844"/>
            <a:ext cx="1641020" cy="767444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GB" sz="1500" b="1" dirty="0">
                <a:latin typeface="Montserrat alternates"/>
              </a:rPr>
              <a:t>SSLC Chairs</a:t>
            </a:r>
            <a:endParaRPr lang="en-GB" sz="1500" b="1" dirty="0">
              <a:latin typeface="Montserrat alternates" panose="00000500000000000000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8A58BC-8BAD-5DAB-3AA5-F2B1660A80B6}"/>
              </a:ext>
            </a:extLst>
          </p:cNvPr>
          <p:cNvSpPr/>
          <p:nvPr/>
        </p:nvSpPr>
        <p:spPr>
          <a:xfrm>
            <a:off x="6629905" y="1444845"/>
            <a:ext cx="1641020" cy="767444"/>
          </a:xfrm>
          <a:prstGeom prst="rect">
            <a:avLst/>
          </a:prstGeom>
          <a:solidFill>
            <a:srgbClr val="7D5DA4"/>
          </a:solidFill>
          <a:ln>
            <a:solidFill>
              <a:srgbClr val="7D5D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Montserrat alternates" panose="00000500000000000000" pitchFamily="2" charset="0"/>
              </a:rPr>
              <a:t>Course Reps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C78E77-A1DC-D884-9F33-FCC5CAFA0BD9}"/>
              </a:ext>
            </a:extLst>
          </p:cNvPr>
          <p:cNvSpPr txBox="1"/>
          <p:nvPr/>
        </p:nvSpPr>
        <p:spPr>
          <a:xfrm>
            <a:off x="727748" y="2497940"/>
            <a:ext cx="12368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 err="1">
                <a:solidFill>
                  <a:srgbClr val="5C5D61"/>
                </a:solidFill>
                <a:latin typeface="Montserrat alternates" panose="00000500000000000000" pitchFamily="2" charset="0"/>
              </a:rPr>
              <a:t>Muneeba</a:t>
            </a:r>
            <a:r>
              <a:rPr lang="en-GB" sz="1050" b="1" dirty="0">
                <a:solidFill>
                  <a:srgbClr val="5C5D61"/>
                </a:solidFill>
                <a:latin typeface="Montserrat alternates" panose="00000500000000000000" pitchFamily="2" charset="0"/>
              </a:rPr>
              <a:t> Amjad</a:t>
            </a:r>
          </a:p>
          <a:p>
            <a:r>
              <a:rPr lang="en-GB" sz="1050" dirty="0">
                <a:solidFill>
                  <a:srgbClr val="5C5D61"/>
                </a:solidFill>
                <a:latin typeface="Montserrat alternates" panose="00000500000000000000" pitchFamily="2" charset="0"/>
              </a:rPr>
              <a:t>VP Education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3A5954-69AD-DD1A-B7A3-15ED93B80623}"/>
              </a:ext>
            </a:extLst>
          </p:cNvPr>
          <p:cNvSpPr txBox="1"/>
          <p:nvPr/>
        </p:nvSpPr>
        <p:spPr>
          <a:xfrm>
            <a:off x="690688" y="4277953"/>
            <a:ext cx="1273628" cy="3924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Alijah Taha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 panose="00000500000000000000" pitchFamily="2" charset="0"/>
              </a:rPr>
              <a:t>VP Postgraduates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7C14101-7173-7A7A-04EA-80BF31C0F84A}"/>
              </a:ext>
            </a:extLst>
          </p:cNvPr>
          <p:cNvSpPr/>
          <p:nvPr/>
        </p:nvSpPr>
        <p:spPr>
          <a:xfrm>
            <a:off x="3739246" y="2497941"/>
            <a:ext cx="3543300" cy="767444"/>
          </a:xfrm>
          <a:prstGeom prst="rect">
            <a:avLst/>
          </a:prstGeom>
          <a:solidFill>
            <a:srgbClr val="E34386"/>
          </a:solidFill>
          <a:ln>
            <a:solidFill>
              <a:srgbClr val="E343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Montserrat alternates" panose="00000500000000000000" pitchFamily="2" charset="0"/>
              </a:rPr>
              <a:t>Student Staff Liaison Committees (SSLCs)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F26CF9-574C-D73A-D5EA-3B24FB5A1941}"/>
              </a:ext>
            </a:extLst>
          </p:cNvPr>
          <p:cNvSpPr/>
          <p:nvPr/>
        </p:nvSpPr>
        <p:spPr>
          <a:xfrm>
            <a:off x="2653317" y="3641302"/>
            <a:ext cx="1080000" cy="1080000"/>
          </a:xfrm>
          <a:prstGeom prst="ellipse">
            <a:avLst/>
          </a:prstGeom>
          <a:solidFill>
            <a:srgbClr val="757D83"/>
          </a:solidFill>
          <a:ln>
            <a:solidFill>
              <a:srgbClr val="757D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>
                <a:latin typeface="Montserrat alternates" panose="00000500000000000000" pitchFamily="2" charset="0"/>
              </a:rPr>
              <a:t>Exam Pressure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5E82A8B-3749-9B77-4ECD-7D3EE431F7F9}"/>
              </a:ext>
            </a:extLst>
          </p:cNvPr>
          <p:cNvSpPr/>
          <p:nvPr/>
        </p:nvSpPr>
        <p:spPr>
          <a:xfrm>
            <a:off x="3809732" y="3641302"/>
            <a:ext cx="1080000" cy="1080000"/>
          </a:xfrm>
          <a:prstGeom prst="ellipse">
            <a:avLst/>
          </a:prstGeom>
          <a:solidFill>
            <a:srgbClr val="757D83"/>
          </a:solidFill>
          <a:ln>
            <a:solidFill>
              <a:srgbClr val="757D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25" b="1" dirty="0">
                <a:latin typeface="Montserrat alternates" panose="00000500000000000000" pitchFamily="2" charset="0"/>
              </a:rPr>
              <a:t>Self-Certs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708B711-864B-71F2-DA0F-B57C01B6F71B}"/>
              </a:ext>
            </a:extLst>
          </p:cNvPr>
          <p:cNvSpPr/>
          <p:nvPr/>
        </p:nvSpPr>
        <p:spPr>
          <a:xfrm>
            <a:off x="4966148" y="3641302"/>
            <a:ext cx="1080000" cy="1080000"/>
          </a:xfrm>
          <a:prstGeom prst="ellipse">
            <a:avLst/>
          </a:prstGeom>
          <a:solidFill>
            <a:srgbClr val="757D83"/>
          </a:solidFill>
          <a:ln>
            <a:solidFill>
              <a:srgbClr val="757D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25" b="1" dirty="0">
                <a:latin typeface="Montserrat alternates" panose="00000500000000000000" pitchFamily="2" charset="0"/>
              </a:rPr>
              <a:t>Study Space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53296FB-341A-D351-ABC9-98C30A78EB42}"/>
              </a:ext>
            </a:extLst>
          </p:cNvPr>
          <p:cNvSpPr/>
          <p:nvPr/>
        </p:nvSpPr>
        <p:spPr>
          <a:xfrm>
            <a:off x="6122563" y="3641302"/>
            <a:ext cx="1080000" cy="1080000"/>
          </a:xfrm>
          <a:prstGeom prst="ellipse">
            <a:avLst/>
          </a:prstGeom>
          <a:solidFill>
            <a:srgbClr val="757D83"/>
          </a:solidFill>
          <a:ln>
            <a:solidFill>
              <a:srgbClr val="757D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25" b="1" dirty="0">
                <a:latin typeface="Montserrat alternates" panose="00000500000000000000" pitchFamily="2" charset="0"/>
              </a:rPr>
              <a:t>Lecture Capture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5F8274C-78C1-6D09-8845-530D1E885F7E}"/>
              </a:ext>
            </a:extLst>
          </p:cNvPr>
          <p:cNvSpPr/>
          <p:nvPr/>
        </p:nvSpPr>
        <p:spPr>
          <a:xfrm>
            <a:off x="7278978" y="3641302"/>
            <a:ext cx="1080000" cy="1080000"/>
          </a:xfrm>
          <a:prstGeom prst="ellipse">
            <a:avLst/>
          </a:prstGeom>
          <a:solidFill>
            <a:srgbClr val="757D83"/>
          </a:solidFill>
          <a:ln>
            <a:solidFill>
              <a:srgbClr val="757D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13" b="1" dirty="0">
                <a:latin typeface="Montserrat alternates" panose="00000500000000000000" pitchFamily="2" charset="0"/>
              </a:rPr>
              <a:t>Access to Learning</a:t>
            </a:r>
          </a:p>
        </p:txBody>
      </p:sp>
      <p:pic>
        <p:nvPicPr>
          <p:cNvPr id="2" name="Picture 1" descr="A person wearing a green head scarf&#10;&#10;Description automatically generated">
            <a:extLst>
              <a:ext uri="{FF2B5EF4-FFF2-40B4-BE49-F238E27FC236}">
                <a16:creationId xmlns:a16="http://schemas.microsoft.com/office/drawing/2014/main" id="{9A71B769-A4EF-0F26-B3BB-D61922343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43" y="1296168"/>
            <a:ext cx="1243013" cy="1173362"/>
          </a:xfrm>
          <a:prstGeom prst="rect">
            <a:avLst/>
          </a:prstGeom>
        </p:spPr>
      </p:pic>
      <p:pic>
        <p:nvPicPr>
          <p:cNvPr id="3" name="Picture 2" descr="A person in a blue shirt&#10;&#10;Description automatically generated">
            <a:extLst>
              <a:ext uri="{FF2B5EF4-FFF2-40B4-BE49-F238E27FC236}">
                <a16:creationId xmlns:a16="http://schemas.microsoft.com/office/drawing/2014/main" id="{F8857438-42C3-0757-A33E-4171F8A3B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043" y="2852564"/>
            <a:ext cx="992981" cy="13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08916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D2F1389-C91B-E6DD-E5BF-2E250F1427B9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Montserrat alternates" panose="00000500000000000000" pitchFamily="2" charset="0"/>
              </a:rPr>
              <a:t>Your Support and Advice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34472-0044-D98C-EAF0-CD0A8B56F0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52"/>
          <a:stretch/>
        </p:blipFill>
        <p:spPr bwMode="auto">
          <a:xfrm>
            <a:off x="6221720" y="3003936"/>
            <a:ext cx="3623288" cy="2141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189572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29F7ED-76C8-0586-7068-5842FD432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55661"/>
            <a:ext cx="1673678" cy="1893525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0A71F8CD-7FCE-B0B2-F96C-0CEE7AB0ADD7}"/>
              </a:ext>
            </a:extLst>
          </p:cNvPr>
          <p:cNvSpPr/>
          <p:nvPr/>
        </p:nvSpPr>
        <p:spPr>
          <a:xfrm>
            <a:off x="1" y="0"/>
            <a:ext cx="6074228" cy="571500"/>
          </a:xfrm>
          <a:prstGeom prst="rect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Montserrat alternates" panose="00000500000000000000" pitchFamily="2" charset="0"/>
              </a:rPr>
              <a:t>Your Support and Advice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EBAA67-E7AF-6E20-0731-DEB527381136}"/>
              </a:ext>
            </a:extLst>
          </p:cNvPr>
          <p:cNvSpPr txBox="1"/>
          <p:nvPr/>
        </p:nvSpPr>
        <p:spPr>
          <a:xfrm>
            <a:off x="1591015" y="879429"/>
            <a:ext cx="596197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b="1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Free, confidential, impartial and non-judgemental advice, independent from the University.</a:t>
            </a:r>
            <a:endParaRPr lang="en-GB" sz="1500" b="1" dirty="0">
              <a:latin typeface="Montserrat alternates" panose="00000500000000000000" pitchFamily="2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E4CED43-0659-A5CC-27C8-A8F65C2B0A28}"/>
              </a:ext>
            </a:extLst>
          </p:cNvPr>
          <p:cNvSpPr/>
          <p:nvPr/>
        </p:nvSpPr>
        <p:spPr>
          <a:xfrm>
            <a:off x="3100979" y="1508327"/>
            <a:ext cx="1350000" cy="1350000"/>
          </a:xfrm>
          <a:prstGeom prst="ellipse">
            <a:avLst/>
          </a:prstGeom>
          <a:solidFill>
            <a:srgbClr val="727B83"/>
          </a:solidFill>
          <a:ln>
            <a:solidFill>
              <a:srgbClr val="727B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Montserrat alternates" panose="00000500000000000000" pitchFamily="2" charset="0"/>
              </a:rPr>
              <a:t>Housing Advice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C40E728-4178-6B0A-E08B-308EDDDC9AE2}"/>
              </a:ext>
            </a:extLst>
          </p:cNvPr>
          <p:cNvSpPr/>
          <p:nvPr/>
        </p:nvSpPr>
        <p:spPr>
          <a:xfrm>
            <a:off x="1429383" y="1527365"/>
            <a:ext cx="1350000" cy="1350000"/>
          </a:xfrm>
          <a:prstGeom prst="ellipse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Montserrat alternates" panose="00000500000000000000" pitchFamily="2" charset="0"/>
              </a:rPr>
              <a:t>Personal Issues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4EE375B-FDF5-9299-9B63-1721E6EBAB4C}"/>
              </a:ext>
            </a:extLst>
          </p:cNvPr>
          <p:cNvSpPr/>
          <p:nvPr/>
        </p:nvSpPr>
        <p:spPr>
          <a:xfrm>
            <a:off x="6444172" y="1527365"/>
            <a:ext cx="1350000" cy="1350000"/>
          </a:xfrm>
          <a:prstGeom prst="ellipse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>
                <a:latin typeface="Montserrat alternates" panose="00000500000000000000" pitchFamily="2" charset="0"/>
              </a:rPr>
              <a:t>Immigra-tion</a:t>
            </a:r>
            <a:r>
              <a:rPr lang="en-GB" sz="1200" b="1" dirty="0">
                <a:latin typeface="Montserrat alternates" panose="00000500000000000000" pitchFamily="2" charset="0"/>
              </a:rPr>
              <a:t> issues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845C62F-D27F-DF45-5535-AEF2D6965554}"/>
              </a:ext>
            </a:extLst>
          </p:cNvPr>
          <p:cNvSpPr/>
          <p:nvPr/>
        </p:nvSpPr>
        <p:spPr>
          <a:xfrm>
            <a:off x="2264140" y="2746733"/>
            <a:ext cx="1350000" cy="1350000"/>
          </a:xfrm>
          <a:prstGeom prst="ellipse">
            <a:avLst/>
          </a:prstGeom>
          <a:solidFill>
            <a:srgbClr val="FEE101"/>
          </a:solidFill>
          <a:ln>
            <a:solidFill>
              <a:srgbClr val="FEE10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Montserrat alternates" panose="00000500000000000000" pitchFamily="2" charset="0"/>
              </a:rPr>
              <a:t>Finance and Funding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64D9DFC-492E-3916-0095-BF4AC022EFF4}"/>
              </a:ext>
            </a:extLst>
          </p:cNvPr>
          <p:cNvSpPr/>
          <p:nvPr/>
        </p:nvSpPr>
        <p:spPr>
          <a:xfrm>
            <a:off x="3936778" y="2746733"/>
            <a:ext cx="1350000" cy="1350000"/>
          </a:xfrm>
          <a:prstGeom prst="ellipse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Montserrat alternates" panose="00000500000000000000" pitchFamily="2" charset="0"/>
              </a:rPr>
              <a:t>Support Sign-posting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CA36627-700A-E7E7-DA5F-40D33C3BE66B}"/>
              </a:ext>
            </a:extLst>
          </p:cNvPr>
          <p:cNvSpPr/>
          <p:nvPr/>
        </p:nvSpPr>
        <p:spPr>
          <a:xfrm>
            <a:off x="5608373" y="2746733"/>
            <a:ext cx="1350000" cy="1350000"/>
          </a:xfrm>
          <a:prstGeom prst="ellipse">
            <a:avLst/>
          </a:prstGeom>
          <a:solidFill>
            <a:srgbClr val="727B83"/>
          </a:solidFill>
          <a:ln>
            <a:solidFill>
              <a:srgbClr val="727B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>
                <a:latin typeface="Montserrat alternates" panose="00000500000000000000" pitchFamily="2" charset="0"/>
              </a:rPr>
              <a:t>University Complaints/ Disciplinary Proceedings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0B9DAC9-6638-777B-1A1A-84090A6CBDEA}"/>
              </a:ext>
            </a:extLst>
          </p:cNvPr>
          <p:cNvSpPr/>
          <p:nvPr/>
        </p:nvSpPr>
        <p:spPr>
          <a:xfrm>
            <a:off x="4772576" y="1531758"/>
            <a:ext cx="1350000" cy="1350000"/>
          </a:xfrm>
          <a:prstGeom prst="ellipse">
            <a:avLst/>
          </a:prstGeom>
          <a:solidFill>
            <a:srgbClr val="FEE101"/>
          </a:solidFill>
          <a:ln>
            <a:solidFill>
              <a:srgbClr val="FEE10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Montserrat alternates" panose="00000500000000000000" pitchFamily="2" charset="0"/>
              </a:rPr>
              <a:t>Course-related problems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0351DB-BAB2-D956-316A-AEAA96C70639}"/>
              </a:ext>
            </a:extLst>
          </p:cNvPr>
          <p:cNvSpPr txBox="1"/>
          <p:nvPr/>
        </p:nvSpPr>
        <p:spPr>
          <a:xfrm>
            <a:off x="1469994" y="4239987"/>
            <a:ext cx="5961970" cy="40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13" b="1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The service is easy to access, just fill out an enquiry form at </a:t>
            </a:r>
            <a:r>
              <a:rPr lang="en-GB" sz="1013" b="1" u="sng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warwicksu.com/help-support/</a:t>
            </a:r>
            <a:r>
              <a:rPr lang="en-GB" sz="1013" b="1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 and one of our expert advisors will reach out within 2 working days.</a:t>
            </a:r>
            <a:endParaRPr lang="en-GB" sz="1013" dirty="0">
              <a:latin typeface="Montserrat alternate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761787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C5DC870A-57F8-F219-6C68-E69B686CBE30}"/>
              </a:ext>
            </a:extLst>
          </p:cNvPr>
          <p:cNvSpPr/>
          <p:nvPr/>
        </p:nvSpPr>
        <p:spPr>
          <a:xfrm>
            <a:off x="0" y="538842"/>
            <a:ext cx="5265965" cy="571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dirty="0">
                <a:latin typeface="Montserrat alternates" panose="00000500000000000000" pitchFamily="2" charset="0"/>
              </a:rPr>
              <a:t>Course Reps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A71F8CD-7FCE-B0B2-F96C-0CEE7AB0ADD7}"/>
              </a:ext>
            </a:extLst>
          </p:cNvPr>
          <p:cNvSpPr/>
          <p:nvPr/>
        </p:nvSpPr>
        <p:spPr>
          <a:xfrm>
            <a:off x="1" y="0"/>
            <a:ext cx="6074228" cy="571500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Montserrat alternates" panose="00000500000000000000" pitchFamily="2" charset="0"/>
              </a:rPr>
              <a:t>Your Campaigns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D3E7EC-27EB-DAEA-A398-2D90F5394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969" y="3172735"/>
            <a:ext cx="2809186" cy="1709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E98884-4743-ECEB-9D1F-440072A9E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276" y="1385313"/>
            <a:ext cx="2485395" cy="14039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D8A37F-AB7E-C0B8-0023-3849B945D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306" y="870965"/>
            <a:ext cx="2588419" cy="1532335"/>
          </a:xfrm>
          <a:prstGeom prst="rect">
            <a:avLst/>
          </a:prstGeom>
        </p:spPr>
      </p:pic>
      <p:pic>
        <p:nvPicPr>
          <p:cNvPr id="9" name="Picture 8" descr="A close-up of a pad and tampon">
            <a:extLst>
              <a:ext uri="{FF2B5EF4-FFF2-40B4-BE49-F238E27FC236}">
                <a16:creationId xmlns:a16="http://schemas.microsoft.com/office/drawing/2014/main" id="{2D781FA5-7F5B-07A9-33D0-BB386DF0B61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2306" t="8444" r="34697" b="10206"/>
          <a:stretch/>
        </p:blipFill>
        <p:spPr>
          <a:xfrm>
            <a:off x="5871801" y="1024949"/>
            <a:ext cx="2538842" cy="2574288"/>
          </a:xfrm>
          <a:prstGeom prst="rect">
            <a:avLst/>
          </a:prstGeom>
        </p:spPr>
      </p:pic>
      <p:pic>
        <p:nvPicPr>
          <p:cNvPr id="12" name="Picture 11" descr="A purple and pink sign&#10;&#10;Description automatically generated">
            <a:extLst>
              <a:ext uri="{FF2B5EF4-FFF2-40B4-BE49-F238E27FC236}">
                <a16:creationId xmlns:a16="http://schemas.microsoft.com/office/drawing/2014/main" id="{AFF70661-4156-0741-8CF5-5ABD2ACB81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781" y="2976985"/>
            <a:ext cx="1925872" cy="77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568857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D2F1389-C91B-E6DD-E5BF-2E250F1427B9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34386"/>
          </a:solidFill>
          <a:ln>
            <a:solidFill>
              <a:srgbClr val="E343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Montserrat alternates" panose="00000500000000000000" pitchFamily="2" charset="0"/>
              </a:rPr>
              <a:t>Your Socialising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34472-0044-D98C-EAF0-CD0A8B56F0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52"/>
          <a:stretch/>
        </p:blipFill>
        <p:spPr bwMode="auto">
          <a:xfrm>
            <a:off x="6221720" y="3003936"/>
            <a:ext cx="3623288" cy="2141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22716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C5DC870A-57F8-F219-6C68-E69B686CBE30}"/>
              </a:ext>
            </a:extLst>
          </p:cNvPr>
          <p:cNvSpPr/>
          <p:nvPr/>
        </p:nvSpPr>
        <p:spPr>
          <a:xfrm>
            <a:off x="0" y="538842"/>
            <a:ext cx="5265965" cy="571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dirty="0">
                <a:latin typeface="Montserrat alternates" panose="00000500000000000000" pitchFamily="2" charset="0"/>
              </a:rPr>
              <a:t>Course Reps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A71F8CD-7FCE-B0B2-F96C-0CEE7AB0ADD7}"/>
              </a:ext>
            </a:extLst>
          </p:cNvPr>
          <p:cNvSpPr/>
          <p:nvPr/>
        </p:nvSpPr>
        <p:spPr>
          <a:xfrm>
            <a:off x="1" y="0"/>
            <a:ext cx="6074228" cy="571500"/>
          </a:xfrm>
          <a:prstGeom prst="rect">
            <a:avLst/>
          </a:prstGeom>
          <a:solidFill>
            <a:srgbClr val="E34386"/>
          </a:solidFill>
          <a:ln>
            <a:solidFill>
              <a:srgbClr val="E343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Montserrat alternates" panose="00000500000000000000" pitchFamily="2" charset="0"/>
              </a:rPr>
              <a:t>Your Socialising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744925-897B-89E8-774F-8ECEB7A4F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042" y="3100414"/>
            <a:ext cx="1676486" cy="8620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41BB86F-BD4E-8BC0-6E1D-9C1E54AF9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896" y="1628726"/>
            <a:ext cx="1705063" cy="4715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1210222-675F-870E-21FC-52AA0D50C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57" y="2776330"/>
            <a:ext cx="1665866" cy="8620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31B7E7E-CF80-70D8-1527-49382E39B3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0584" y="4073894"/>
            <a:ext cx="1671944" cy="7412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0757F09-C365-8E86-F5FF-7D734B0124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6041" y="2170839"/>
            <a:ext cx="1660917" cy="80182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BE3E7D-C90B-DEDD-F03F-BBFCEF8CF5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307350">
            <a:off x="438483" y="1346896"/>
            <a:ext cx="1960415" cy="164788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50E125A-2A87-5722-6BC5-609CA14893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17501">
            <a:off x="451405" y="3480101"/>
            <a:ext cx="1934569" cy="155850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D9BA3D9-C0C6-A3EA-8F8E-824887F80315}"/>
              </a:ext>
            </a:extLst>
          </p:cNvPr>
          <p:cNvSpPr/>
          <p:nvPr/>
        </p:nvSpPr>
        <p:spPr>
          <a:xfrm>
            <a:off x="4619291" y="2538086"/>
            <a:ext cx="1705063" cy="1124656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Montserrat alternates" panose="00000500000000000000" pitchFamily="2" charset="0"/>
              </a:rPr>
              <a:t>Over 60 Sports Clubs!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951EAD7-62A6-3335-6ECF-200E05A9445C}"/>
              </a:ext>
            </a:extLst>
          </p:cNvPr>
          <p:cNvSpPr/>
          <p:nvPr/>
        </p:nvSpPr>
        <p:spPr>
          <a:xfrm>
            <a:off x="6736041" y="2538085"/>
            <a:ext cx="1705063" cy="1124656"/>
          </a:xfrm>
          <a:prstGeom prst="rect">
            <a:avLst/>
          </a:prstGeom>
          <a:solidFill>
            <a:srgbClr val="7D5DA4"/>
          </a:solidFill>
          <a:ln>
            <a:solidFill>
              <a:srgbClr val="7D5D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Montserrat alternates" panose="00000500000000000000" pitchFamily="2" charset="0"/>
              </a:rPr>
              <a:t>Over 250 Societies!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6F8EEF-2A5E-CD76-9A14-5F79168B2D24}"/>
              </a:ext>
            </a:extLst>
          </p:cNvPr>
          <p:cNvSpPr/>
          <p:nvPr/>
        </p:nvSpPr>
        <p:spPr>
          <a:xfrm>
            <a:off x="588510" y="1011178"/>
            <a:ext cx="3446771" cy="431816"/>
          </a:xfrm>
          <a:prstGeom prst="rect">
            <a:avLst/>
          </a:prstGeom>
          <a:solidFill>
            <a:srgbClr val="F7A948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Montserrat alternates" panose="00000500000000000000" pitchFamily="2" charset="0"/>
              </a:rPr>
              <a:t>Our Food and Drink Outlets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92207E-EC15-31DE-77B6-B8EDA22FD961}"/>
              </a:ext>
            </a:extLst>
          </p:cNvPr>
          <p:cNvSpPr txBox="1"/>
          <p:nvPr/>
        </p:nvSpPr>
        <p:spPr>
          <a:xfrm>
            <a:off x="4206367" y="1010157"/>
            <a:ext cx="4500008" cy="715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13" dirty="0">
                <a:latin typeface="Montserrat alternates" panose="00000500000000000000" pitchFamily="2" charset="0"/>
              </a:rPr>
              <a:t>We run a packed programme of events throughout the year, from club nights in the Copper Rooms to our Pub Quiz in the Dirty Duck, to dog-petting sessions in exam season, as well as supporting hundreds of student groups in running their own events.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B4309A-7E2C-1AFA-5710-A7A9CC417A70}"/>
              </a:ext>
            </a:extLst>
          </p:cNvPr>
          <p:cNvSpPr txBox="1"/>
          <p:nvPr/>
        </p:nvSpPr>
        <p:spPr>
          <a:xfrm>
            <a:off x="5111474" y="3913104"/>
            <a:ext cx="3594900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13" dirty="0">
                <a:latin typeface="Montserrat alternates" panose="00000500000000000000" pitchFamily="2" charset="0"/>
              </a:rPr>
              <a:t>All revenue from our outlets goes straight back into delivering services for Warwick students!</a:t>
            </a:r>
          </a:p>
        </p:txBody>
      </p:sp>
      <p:pic>
        <p:nvPicPr>
          <p:cNvPr id="29" name="Picture 28" descr="A black background with a black arrow pointing up&#10;&#10;Description automatically generated">
            <a:extLst>
              <a:ext uri="{FF2B5EF4-FFF2-40B4-BE49-F238E27FC236}">
                <a16:creationId xmlns:a16="http://schemas.microsoft.com/office/drawing/2014/main" id="{29FA371C-4ABA-1DBA-4167-F4431F534A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38346">
            <a:off x="4270982" y="3911043"/>
            <a:ext cx="696618" cy="6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60024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D2F1389-C91B-E6DD-E5BF-2E250F1427B9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4AFCA"/>
          </a:solidFill>
          <a:ln>
            <a:solidFill>
              <a:srgbClr val="E343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GB" sz="3000" b="1" dirty="0">
                <a:latin typeface="Montserrat alternates"/>
              </a:rPr>
              <a:t>Job Opportunities</a:t>
            </a:r>
            <a:endParaRPr lang="en-GB" sz="3000" b="1" dirty="0">
              <a:latin typeface="Montserrat alternates" panose="00000500000000000000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34472-0044-D98C-EAF0-CD0A8B56F0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52"/>
          <a:stretch/>
        </p:blipFill>
        <p:spPr bwMode="auto">
          <a:xfrm>
            <a:off x="6221720" y="3003936"/>
            <a:ext cx="3623288" cy="2141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0406218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C5DC870A-57F8-F219-6C68-E69B686CBE30}"/>
              </a:ext>
            </a:extLst>
          </p:cNvPr>
          <p:cNvSpPr/>
          <p:nvPr/>
        </p:nvSpPr>
        <p:spPr>
          <a:xfrm>
            <a:off x="0" y="538842"/>
            <a:ext cx="5265965" cy="571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dirty="0">
                <a:latin typeface="Montserrat alternates" panose="00000500000000000000" pitchFamily="2" charset="0"/>
              </a:rPr>
              <a:t>Course Reps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A71F8CD-7FCE-B0B2-F96C-0CEE7AB0ADD7}"/>
              </a:ext>
            </a:extLst>
          </p:cNvPr>
          <p:cNvSpPr/>
          <p:nvPr/>
        </p:nvSpPr>
        <p:spPr>
          <a:xfrm>
            <a:off x="1" y="0"/>
            <a:ext cx="6074228" cy="571500"/>
          </a:xfrm>
          <a:prstGeom prst="rect">
            <a:avLst/>
          </a:prstGeom>
          <a:solidFill>
            <a:srgbClr val="E34386"/>
          </a:solidFill>
          <a:ln>
            <a:solidFill>
              <a:srgbClr val="E343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GB" sz="2400" b="1">
                <a:latin typeface="Montserrat alternates"/>
              </a:rPr>
              <a:t>Job and Volunteering Opportunities</a:t>
            </a:r>
            <a:endParaRPr lang="en-GB" sz="2400" b="1">
              <a:latin typeface="Montserrat alternates" panose="00000500000000000000" pitchFamily="2" charset="0"/>
            </a:endParaRPr>
          </a:p>
        </p:txBody>
      </p:sp>
      <p:pic>
        <p:nvPicPr>
          <p:cNvPr id="2" name="Picture 1" descr="A qr code with a green border&#10;&#10;Description automatically generated">
            <a:extLst>
              <a:ext uri="{FF2B5EF4-FFF2-40B4-BE49-F238E27FC236}">
                <a16:creationId xmlns:a16="http://schemas.microsoft.com/office/drawing/2014/main" id="{F4DDFFD5-3FCF-E7C2-706C-3D2B0BDC9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544" y="1414738"/>
            <a:ext cx="2728913" cy="273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943814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EA368-A8B4-4E09-B3D3-53B3120062FF}"/>
              </a:ext>
            </a:extLst>
          </p:cNvPr>
          <p:cNvSpPr txBox="1">
            <a:spLocks/>
          </p:cNvSpPr>
          <p:nvPr/>
        </p:nvSpPr>
        <p:spPr>
          <a:xfrm>
            <a:off x="1045028" y="1981408"/>
            <a:ext cx="6858000" cy="753666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4125" b="1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Any questions?</a:t>
            </a:r>
          </a:p>
          <a:p>
            <a:pPr algn="just"/>
            <a:r>
              <a:rPr lang="en-US" sz="2400" b="1" dirty="0">
                <a:solidFill>
                  <a:srgbClr val="5C5D61"/>
                </a:solidFill>
                <a:latin typeface="Montserrat alternates"/>
                <a:cs typeface="Arial"/>
              </a:rPr>
              <a:t>Please do drop in and say hello!</a:t>
            </a:r>
            <a:endParaRPr lang="en-GB" sz="2400" b="1" dirty="0">
              <a:solidFill>
                <a:srgbClr val="5C5D61"/>
              </a:solidFill>
              <a:latin typeface="Montserrat alternates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9601" y="2955510"/>
            <a:ext cx="3411070" cy="185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60237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5AFD2E2-1BFD-4B3D-A97A-0E3043A74E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F7A6E8-8D68-4467-9B43-A3EE9764FF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D5780-C670-44F1-9CAB-C347B9D48C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CE2A63-5E84-4470-9BEC-1A50893115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770" t="9916" r="33176" b="14764"/>
          <a:stretch/>
        </p:blipFill>
        <p:spPr>
          <a:xfrm>
            <a:off x="4503633" y="932490"/>
            <a:ext cx="4572000" cy="39207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998FBE-B15D-4CE5-BF0F-B613CE77D6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065" t="13050" r="29626" b="39096"/>
          <a:stretch/>
        </p:blipFill>
        <p:spPr>
          <a:xfrm>
            <a:off x="25392" y="932490"/>
            <a:ext cx="4546608" cy="29455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BB5584-ADCC-48A8-B248-BEAF17CFBAEC}"/>
              </a:ext>
            </a:extLst>
          </p:cNvPr>
          <p:cNvSpPr txBox="1"/>
          <p:nvPr/>
        </p:nvSpPr>
        <p:spPr>
          <a:xfrm>
            <a:off x="1045029" y="173155"/>
            <a:ext cx="573997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6">
                    <a:lumMod val="50000"/>
                  </a:schemeClr>
                </a:solidFill>
              </a:rPr>
              <a:t>JOIN THE Staff-Student Liaison Committee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006EE2-7D2A-4C9C-B9A8-EEFC375A4F65}"/>
              </a:ext>
            </a:extLst>
          </p:cNvPr>
          <p:cNvSpPr txBox="1"/>
          <p:nvPr/>
        </p:nvSpPr>
        <p:spPr>
          <a:xfrm>
            <a:off x="281060" y="4023931"/>
            <a:ext cx="4043111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You will receive emails from the SU and Director of Student Experience next week.</a:t>
            </a:r>
          </a:p>
        </p:txBody>
      </p:sp>
    </p:spTree>
    <p:extLst>
      <p:ext uri="{BB962C8B-B14F-4D97-AF65-F5344CB8AC3E}">
        <p14:creationId xmlns:p14="http://schemas.microsoft.com/office/powerpoint/2010/main" val="4012107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8766" y="1368170"/>
            <a:ext cx="8386468" cy="3257129"/>
          </a:xfrm>
        </p:spPr>
        <p:txBody>
          <a:bodyPr lIns="91440" tIns="45720" rIns="91440" bIns="45720" anchor="t"/>
          <a:lstStyle/>
          <a:p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</a:rPr>
              <a:t>Introduction: Dr Sarah Wood</a:t>
            </a:r>
          </a:p>
          <a:p>
            <a:r>
              <a:rPr lang="en-GB" sz="1400" b="1" dirty="0">
                <a:latin typeface="Arial" panose="020B0604020202020204" pitchFamily="34" charset="0"/>
                <a:ea typeface="Times New Roman" panose="02020603050405020304" pitchFamily="18" charset="0"/>
              </a:rPr>
              <a:t>Students’ Union</a:t>
            </a:r>
          </a:p>
          <a:p>
            <a:r>
              <a:rPr lang="en-GB" sz="1400" b="1" dirty="0">
                <a:latin typeface="Arial"/>
                <a:ea typeface="Times New Roman" panose="02020603050405020304" pitchFamily="18" charset="0"/>
              </a:rPr>
              <a:t>Student-Staff Liaison Committee: </a:t>
            </a:r>
            <a:r>
              <a:rPr lang="en-GB" sz="1400" dirty="0">
                <a:latin typeface="Arial"/>
                <a:ea typeface="Times New Roman" panose="02020603050405020304" pitchFamily="18" charset="0"/>
              </a:rPr>
              <a:t>Dr Sarah Wood and Harriet Paget</a:t>
            </a:r>
          </a:p>
          <a:p>
            <a:r>
              <a:rPr lang="en-GB" sz="1400" b="1" dirty="0">
                <a:latin typeface="Arial"/>
                <a:ea typeface="Times New Roman" panose="02020603050405020304" pitchFamily="18" charset="0"/>
              </a:rPr>
              <a:t>Lit Soc: </a:t>
            </a:r>
            <a:r>
              <a:rPr lang="en-GB" sz="1400" dirty="0">
                <a:latin typeface="Arial"/>
                <a:ea typeface="+mn-lt"/>
                <a:cs typeface="+mn-lt"/>
              </a:rPr>
              <a:t>Amelia Thomas/ Lizzie Shooter</a:t>
            </a:r>
          </a:p>
          <a:p>
            <a:r>
              <a:rPr lang="en-GB" sz="1400" b="1" dirty="0">
                <a:latin typeface="Arial"/>
                <a:ea typeface="Times New Roman" panose="02020603050405020304" pitchFamily="18" charset="0"/>
              </a:rPr>
              <a:t>Widening Participation and Transformations</a:t>
            </a:r>
            <a:r>
              <a:rPr lang="en-GB" sz="1400" dirty="0">
                <a:latin typeface="Arial"/>
                <a:ea typeface="Times New Roman" panose="02020603050405020304" pitchFamily="18" charset="0"/>
              </a:rPr>
              <a:t>: Alex Breeze</a:t>
            </a:r>
            <a:endParaRPr lang="en-GB" sz="14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 sz="1400" b="1" dirty="0">
                <a:latin typeface="Arial"/>
                <a:ea typeface="Times New Roman" panose="02020603050405020304" pitchFamily="18" charset="0"/>
              </a:rPr>
              <a:t>Equality, Diversity, Inclusion: </a:t>
            </a:r>
            <a:r>
              <a:rPr lang="en-GB" sz="1400" dirty="0">
                <a:latin typeface="Arial"/>
                <a:ea typeface="Times New Roman" panose="02020603050405020304" pitchFamily="18" charset="0"/>
              </a:rPr>
              <a:t>Dr Emma Francis</a:t>
            </a:r>
            <a:endParaRPr lang="en-GB" sz="1400" dirty="0">
              <a:latin typeface="Times New Roman"/>
              <a:ea typeface="Times New Roman" panose="02020603050405020304" pitchFamily="18" charset="0"/>
            </a:endParaRPr>
          </a:p>
          <a:p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Q&amp;A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5087" y="518201"/>
            <a:ext cx="5373684" cy="38086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Outline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24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BF2D312-E965-4542-8958-4C6A5D159C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1" y="0"/>
            <a:ext cx="9143997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1057AE-2A24-BAF4-B47F-1D378F5D8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3637" y="716192"/>
            <a:ext cx="4406771" cy="3492414"/>
          </a:xfrm>
        </p:spPr>
        <p:txBody>
          <a:bodyPr>
            <a:normAutofit/>
          </a:bodyPr>
          <a:lstStyle/>
          <a:p>
            <a:r>
              <a:rPr lang="en-US" sz="5850" dirty="0"/>
              <a:t>Warwick Literature Society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3952A2-A0B2-BE28-0733-BA2A0CEFC4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368" y="4208606"/>
            <a:ext cx="4408039" cy="716191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2"/>
                </a:solidFill>
              </a:rPr>
              <a:t>2024/5</a:t>
            </a:r>
          </a:p>
          <a:p>
            <a:r>
              <a:rPr lang="en-US" dirty="0">
                <a:solidFill>
                  <a:schemeClr val="bg2"/>
                </a:solidFill>
              </a:rPr>
              <a:t>Co presidents: Amelia </a:t>
            </a:r>
            <a:r>
              <a:rPr lang="en-US" dirty="0" err="1">
                <a:solidFill>
                  <a:schemeClr val="bg2"/>
                </a:solidFill>
              </a:rPr>
              <a:t>thomas</a:t>
            </a:r>
            <a:r>
              <a:rPr lang="en-US" dirty="0">
                <a:solidFill>
                  <a:schemeClr val="bg2"/>
                </a:solidFill>
              </a:rPr>
              <a:t> and lizzie shooter</a:t>
            </a:r>
          </a:p>
        </p:txBody>
      </p:sp>
      <p:sp>
        <p:nvSpPr>
          <p:cNvPr id="11" name="Freeform 22">
            <a:extLst>
              <a:ext uri="{FF2B5EF4-FFF2-40B4-BE49-F238E27FC236}">
                <a16:creationId xmlns:a16="http://schemas.microsoft.com/office/drawing/2014/main" id="{B0EED37D-DDA1-4303-8C7E-294680CC9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5182109" y="0"/>
            <a:ext cx="3961889" cy="51435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4" name="Picture 3" descr="A green and white logo&#10;&#10;Description automatically generated">
            <a:extLst>
              <a:ext uri="{FF2B5EF4-FFF2-40B4-BE49-F238E27FC236}">
                <a16:creationId xmlns:a16="http://schemas.microsoft.com/office/drawing/2014/main" id="{65E2B141-A7C1-8793-9A3C-AB42AA4075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" r="4948" b="-3"/>
          <a:stretch/>
        </p:blipFill>
        <p:spPr>
          <a:xfrm>
            <a:off x="5664708" y="482598"/>
            <a:ext cx="2996692" cy="418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69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E5E62-2B24-A9B3-43E8-50EEB3FCC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758" y="286789"/>
            <a:ext cx="4488206" cy="1119099"/>
          </a:xfrm>
        </p:spPr>
        <p:txBody>
          <a:bodyPr>
            <a:normAutofit/>
          </a:bodyPr>
          <a:lstStyle/>
          <a:p>
            <a:r>
              <a:rPr lang="en-US" dirty="0"/>
              <a:t>What We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ED60A-68DD-7F9E-2782-56DD74837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758" y="969264"/>
            <a:ext cx="4488206" cy="3995928"/>
          </a:xfrm>
        </p:spPr>
        <p:txBody>
          <a:bodyPr>
            <a:normAutofit fontScale="92500"/>
          </a:bodyPr>
          <a:lstStyle/>
          <a:p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the home for all Literature enthusiasts here at Warwick</a:t>
            </a:r>
          </a:p>
          <a:p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not just for people studying English so please feel free to bring any friends along!</a:t>
            </a:r>
          </a:p>
          <a:p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exec is always available for any questions you might have during your time at Warwick</a:t>
            </a:r>
          </a:p>
          <a:p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a safe space for all students for any queries/concerns you may have starting at university </a:t>
            </a:r>
          </a:p>
          <a:p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society has three strands: academic, social, and creative, all of which have a multitude of events over the year</a:t>
            </a:r>
          </a:p>
        </p:txBody>
      </p:sp>
      <p:pic>
        <p:nvPicPr>
          <p:cNvPr id="10" name="Picture 9" descr="A logo with a book and a flower&#10;&#10;Description automatically generated">
            <a:extLst>
              <a:ext uri="{FF2B5EF4-FFF2-40B4-BE49-F238E27FC236}">
                <a16:creationId xmlns:a16="http://schemas.microsoft.com/office/drawing/2014/main" id="{942BF81B-798B-0273-4059-628CAB46A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994" y="899155"/>
            <a:ext cx="2926937" cy="333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388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8">
            <a:extLst>
              <a:ext uri="{FF2B5EF4-FFF2-40B4-BE49-F238E27FC236}">
                <a16:creationId xmlns:a16="http://schemas.microsoft.com/office/drawing/2014/main" id="{F2AF447E-E08D-4A51-ABEE-3A2D71E1E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0"/>
            <a:ext cx="9144000" cy="5143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9528486 w 12192000"/>
              <a:gd name="connsiteY5" fmla="*/ 2197353 h 6858000"/>
              <a:gd name="connsiteX6" fmla="*/ 9491031 w 12192000"/>
              <a:gd name="connsiteY6" fmla="*/ 2200864 h 6858000"/>
              <a:gd name="connsiteX7" fmla="*/ 9454747 w 12192000"/>
              <a:gd name="connsiteY7" fmla="*/ 2210228 h 6858000"/>
              <a:gd name="connsiteX8" fmla="*/ 9419633 w 12192000"/>
              <a:gd name="connsiteY8" fmla="*/ 2224273 h 6858000"/>
              <a:gd name="connsiteX9" fmla="*/ 9383349 w 12192000"/>
              <a:gd name="connsiteY9" fmla="*/ 2241830 h 6858000"/>
              <a:gd name="connsiteX10" fmla="*/ 9349405 w 12192000"/>
              <a:gd name="connsiteY10" fmla="*/ 2261728 h 6858000"/>
              <a:gd name="connsiteX11" fmla="*/ 9314292 w 12192000"/>
              <a:gd name="connsiteY11" fmla="*/ 2282796 h 6858000"/>
              <a:gd name="connsiteX12" fmla="*/ 9279178 w 12192000"/>
              <a:gd name="connsiteY12" fmla="*/ 2301524 h 6858000"/>
              <a:gd name="connsiteX13" fmla="*/ 9244064 w 12192000"/>
              <a:gd name="connsiteY13" fmla="*/ 2320251 h 6858000"/>
              <a:gd name="connsiteX14" fmla="*/ 9208950 w 12192000"/>
              <a:gd name="connsiteY14" fmla="*/ 2334296 h 6858000"/>
              <a:gd name="connsiteX15" fmla="*/ 9172666 w 12192000"/>
              <a:gd name="connsiteY15" fmla="*/ 2343660 h 6858000"/>
              <a:gd name="connsiteX16" fmla="*/ 9136382 w 12192000"/>
              <a:gd name="connsiteY16" fmla="*/ 2348342 h 6858000"/>
              <a:gd name="connsiteX17" fmla="*/ 9097757 w 12192000"/>
              <a:gd name="connsiteY17" fmla="*/ 2348342 h 6858000"/>
              <a:gd name="connsiteX18" fmla="*/ 9057961 w 12192000"/>
              <a:gd name="connsiteY18" fmla="*/ 2346001 h 6858000"/>
              <a:gd name="connsiteX19" fmla="*/ 9018166 w 12192000"/>
              <a:gd name="connsiteY19" fmla="*/ 2341319 h 6858000"/>
              <a:gd name="connsiteX20" fmla="*/ 8978370 w 12192000"/>
              <a:gd name="connsiteY20" fmla="*/ 2335467 h 6858000"/>
              <a:gd name="connsiteX21" fmla="*/ 8938575 w 12192000"/>
              <a:gd name="connsiteY21" fmla="*/ 2330785 h 6858000"/>
              <a:gd name="connsiteX22" fmla="*/ 8898779 w 12192000"/>
              <a:gd name="connsiteY22" fmla="*/ 2327274 h 6858000"/>
              <a:gd name="connsiteX23" fmla="*/ 8861324 w 12192000"/>
              <a:gd name="connsiteY23" fmla="*/ 2328444 h 6858000"/>
              <a:gd name="connsiteX24" fmla="*/ 8825040 w 12192000"/>
              <a:gd name="connsiteY24" fmla="*/ 2333126 h 6858000"/>
              <a:gd name="connsiteX25" fmla="*/ 8789926 w 12192000"/>
              <a:gd name="connsiteY25" fmla="*/ 2343660 h 6858000"/>
              <a:gd name="connsiteX26" fmla="*/ 8760665 w 12192000"/>
              <a:gd name="connsiteY26" fmla="*/ 2358876 h 6858000"/>
              <a:gd name="connsiteX27" fmla="*/ 8732574 w 12192000"/>
              <a:gd name="connsiteY27" fmla="*/ 2378774 h 6858000"/>
              <a:gd name="connsiteX28" fmla="*/ 8707994 w 12192000"/>
              <a:gd name="connsiteY28" fmla="*/ 2402183 h 6858000"/>
              <a:gd name="connsiteX29" fmla="*/ 8683415 w 12192000"/>
              <a:gd name="connsiteY29" fmla="*/ 2429103 h 6858000"/>
              <a:gd name="connsiteX30" fmla="*/ 8661176 w 12192000"/>
              <a:gd name="connsiteY30" fmla="*/ 2457194 h 6858000"/>
              <a:gd name="connsiteX31" fmla="*/ 8638937 w 12192000"/>
              <a:gd name="connsiteY31" fmla="*/ 2486456 h 6858000"/>
              <a:gd name="connsiteX32" fmla="*/ 8616699 w 12192000"/>
              <a:gd name="connsiteY32" fmla="*/ 2515717 h 6858000"/>
              <a:gd name="connsiteX33" fmla="*/ 8594460 w 12192000"/>
              <a:gd name="connsiteY33" fmla="*/ 2543808 h 6858000"/>
              <a:gd name="connsiteX34" fmla="*/ 8571051 w 12192000"/>
              <a:gd name="connsiteY34" fmla="*/ 2570729 h 6858000"/>
              <a:gd name="connsiteX35" fmla="*/ 8544130 w 12192000"/>
              <a:gd name="connsiteY35" fmla="*/ 2594138 h 6858000"/>
              <a:gd name="connsiteX36" fmla="*/ 8518380 w 12192000"/>
              <a:gd name="connsiteY36" fmla="*/ 2615206 h 6858000"/>
              <a:gd name="connsiteX37" fmla="*/ 8489119 w 12192000"/>
              <a:gd name="connsiteY37" fmla="*/ 2631593 h 6858000"/>
              <a:gd name="connsiteX38" fmla="*/ 8457516 w 12192000"/>
              <a:gd name="connsiteY38" fmla="*/ 2645638 h 6858000"/>
              <a:gd name="connsiteX39" fmla="*/ 8423573 w 12192000"/>
              <a:gd name="connsiteY39" fmla="*/ 2657343 h 6858000"/>
              <a:gd name="connsiteX40" fmla="*/ 8388459 w 12192000"/>
              <a:gd name="connsiteY40" fmla="*/ 2667877 h 6858000"/>
              <a:gd name="connsiteX41" fmla="*/ 8353346 w 12192000"/>
              <a:gd name="connsiteY41" fmla="*/ 2677241 h 6858000"/>
              <a:gd name="connsiteX42" fmla="*/ 8317062 w 12192000"/>
              <a:gd name="connsiteY42" fmla="*/ 2686604 h 6858000"/>
              <a:gd name="connsiteX43" fmla="*/ 8283118 w 12192000"/>
              <a:gd name="connsiteY43" fmla="*/ 2697138 h 6858000"/>
              <a:gd name="connsiteX44" fmla="*/ 8249175 w 12192000"/>
              <a:gd name="connsiteY44" fmla="*/ 2708843 h 6858000"/>
              <a:gd name="connsiteX45" fmla="*/ 8217573 w 12192000"/>
              <a:gd name="connsiteY45" fmla="*/ 2722888 h 6858000"/>
              <a:gd name="connsiteX46" fmla="*/ 8189482 w 12192000"/>
              <a:gd name="connsiteY46" fmla="*/ 2740445 h 6858000"/>
              <a:gd name="connsiteX47" fmla="*/ 8163732 w 12192000"/>
              <a:gd name="connsiteY47" fmla="*/ 2761514 h 6858000"/>
              <a:gd name="connsiteX48" fmla="*/ 8142663 w 12192000"/>
              <a:gd name="connsiteY48" fmla="*/ 2787264 h 6858000"/>
              <a:gd name="connsiteX49" fmla="*/ 8125106 w 12192000"/>
              <a:gd name="connsiteY49" fmla="*/ 2815355 h 6858000"/>
              <a:gd name="connsiteX50" fmla="*/ 8111061 w 12192000"/>
              <a:gd name="connsiteY50" fmla="*/ 2846957 h 6858000"/>
              <a:gd name="connsiteX51" fmla="*/ 8099356 w 12192000"/>
              <a:gd name="connsiteY51" fmla="*/ 2880900 h 6858000"/>
              <a:gd name="connsiteX52" fmla="*/ 8088822 w 12192000"/>
              <a:gd name="connsiteY52" fmla="*/ 2914844 h 6858000"/>
              <a:gd name="connsiteX53" fmla="*/ 8079459 w 12192000"/>
              <a:gd name="connsiteY53" fmla="*/ 2951128 h 6858000"/>
              <a:gd name="connsiteX54" fmla="*/ 8070095 w 12192000"/>
              <a:gd name="connsiteY54" fmla="*/ 2986242 h 6858000"/>
              <a:gd name="connsiteX55" fmla="*/ 8059561 w 12192000"/>
              <a:gd name="connsiteY55" fmla="*/ 3021355 h 6858000"/>
              <a:gd name="connsiteX56" fmla="*/ 8047856 w 12192000"/>
              <a:gd name="connsiteY56" fmla="*/ 3055299 h 6858000"/>
              <a:gd name="connsiteX57" fmla="*/ 8033811 w 12192000"/>
              <a:gd name="connsiteY57" fmla="*/ 3086901 h 6858000"/>
              <a:gd name="connsiteX58" fmla="*/ 8017424 w 12192000"/>
              <a:gd name="connsiteY58" fmla="*/ 3116162 h 6858000"/>
              <a:gd name="connsiteX59" fmla="*/ 7996356 w 12192000"/>
              <a:gd name="connsiteY59" fmla="*/ 3141913 h 6858000"/>
              <a:gd name="connsiteX60" fmla="*/ 7972947 w 12192000"/>
              <a:gd name="connsiteY60" fmla="*/ 3168833 h 6858000"/>
              <a:gd name="connsiteX61" fmla="*/ 7946026 w 12192000"/>
              <a:gd name="connsiteY61" fmla="*/ 3192242 h 6858000"/>
              <a:gd name="connsiteX62" fmla="*/ 7916765 w 12192000"/>
              <a:gd name="connsiteY62" fmla="*/ 3214481 h 6858000"/>
              <a:gd name="connsiteX63" fmla="*/ 7887503 w 12192000"/>
              <a:gd name="connsiteY63" fmla="*/ 3236720 h 6858000"/>
              <a:gd name="connsiteX64" fmla="*/ 7858242 w 12192000"/>
              <a:gd name="connsiteY64" fmla="*/ 3258958 h 6858000"/>
              <a:gd name="connsiteX65" fmla="*/ 7830151 w 12192000"/>
              <a:gd name="connsiteY65" fmla="*/ 3281197 h 6858000"/>
              <a:gd name="connsiteX66" fmla="*/ 7803230 w 12192000"/>
              <a:gd name="connsiteY66" fmla="*/ 3305777 h 6858000"/>
              <a:gd name="connsiteX67" fmla="*/ 7779821 w 12192000"/>
              <a:gd name="connsiteY67" fmla="*/ 3330356 h 6858000"/>
              <a:gd name="connsiteX68" fmla="*/ 7759923 w 12192000"/>
              <a:gd name="connsiteY68" fmla="*/ 3358447 h 6858000"/>
              <a:gd name="connsiteX69" fmla="*/ 7744708 w 12192000"/>
              <a:gd name="connsiteY69" fmla="*/ 3387709 h 6858000"/>
              <a:gd name="connsiteX70" fmla="*/ 7734173 w 12192000"/>
              <a:gd name="connsiteY70" fmla="*/ 3422822 h 6858000"/>
              <a:gd name="connsiteX71" fmla="*/ 7729492 w 12192000"/>
              <a:gd name="connsiteY71" fmla="*/ 3459107 h 6858000"/>
              <a:gd name="connsiteX72" fmla="*/ 7728321 w 12192000"/>
              <a:gd name="connsiteY72" fmla="*/ 3496561 h 6858000"/>
              <a:gd name="connsiteX73" fmla="*/ 7731832 w 12192000"/>
              <a:gd name="connsiteY73" fmla="*/ 3536357 h 6858000"/>
              <a:gd name="connsiteX74" fmla="*/ 7736514 w 12192000"/>
              <a:gd name="connsiteY74" fmla="*/ 3576152 h 6858000"/>
              <a:gd name="connsiteX75" fmla="*/ 7742367 w 12192000"/>
              <a:gd name="connsiteY75" fmla="*/ 3615948 h 6858000"/>
              <a:gd name="connsiteX76" fmla="*/ 7747048 w 12192000"/>
              <a:gd name="connsiteY76" fmla="*/ 3655744 h 6858000"/>
              <a:gd name="connsiteX77" fmla="*/ 7749389 w 12192000"/>
              <a:gd name="connsiteY77" fmla="*/ 3695539 h 6858000"/>
              <a:gd name="connsiteX78" fmla="*/ 7749389 w 12192000"/>
              <a:gd name="connsiteY78" fmla="*/ 3734164 h 6858000"/>
              <a:gd name="connsiteX79" fmla="*/ 7744708 w 12192000"/>
              <a:gd name="connsiteY79" fmla="*/ 3770449 h 6858000"/>
              <a:gd name="connsiteX80" fmla="*/ 7735344 w 12192000"/>
              <a:gd name="connsiteY80" fmla="*/ 3806733 h 6858000"/>
              <a:gd name="connsiteX81" fmla="*/ 7721298 w 12192000"/>
              <a:gd name="connsiteY81" fmla="*/ 3840676 h 6858000"/>
              <a:gd name="connsiteX82" fmla="*/ 7703741 w 12192000"/>
              <a:gd name="connsiteY82" fmla="*/ 3875790 h 6858000"/>
              <a:gd name="connsiteX83" fmla="*/ 7683844 w 12192000"/>
              <a:gd name="connsiteY83" fmla="*/ 3910903 h 6858000"/>
              <a:gd name="connsiteX84" fmla="*/ 7662775 w 12192000"/>
              <a:gd name="connsiteY84" fmla="*/ 3946017 h 6858000"/>
              <a:gd name="connsiteX85" fmla="*/ 7642878 w 12192000"/>
              <a:gd name="connsiteY85" fmla="*/ 3979961 h 6858000"/>
              <a:gd name="connsiteX86" fmla="*/ 7625321 w 12192000"/>
              <a:gd name="connsiteY86" fmla="*/ 4016245 h 6858000"/>
              <a:gd name="connsiteX87" fmla="*/ 7611275 w 12192000"/>
              <a:gd name="connsiteY87" fmla="*/ 4051358 h 6858000"/>
              <a:gd name="connsiteX88" fmla="*/ 7601912 w 12192000"/>
              <a:gd name="connsiteY88" fmla="*/ 4087643 h 6858000"/>
              <a:gd name="connsiteX89" fmla="*/ 7598400 w 12192000"/>
              <a:gd name="connsiteY89" fmla="*/ 4125097 h 6858000"/>
              <a:gd name="connsiteX90" fmla="*/ 7601912 w 12192000"/>
              <a:gd name="connsiteY90" fmla="*/ 4162552 h 6858000"/>
              <a:gd name="connsiteX91" fmla="*/ 7611275 w 12192000"/>
              <a:gd name="connsiteY91" fmla="*/ 4198836 h 6858000"/>
              <a:gd name="connsiteX92" fmla="*/ 7625321 w 12192000"/>
              <a:gd name="connsiteY92" fmla="*/ 4233950 h 6858000"/>
              <a:gd name="connsiteX93" fmla="*/ 7642878 w 12192000"/>
              <a:gd name="connsiteY93" fmla="*/ 4270234 h 6858000"/>
              <a:gd name="connsiteX94" fmla="*/ 7662775 w 12192000"/>
              <a:gd name="connsiteY94" fmla="*/ 4304177 h 6858000"/>
              <a:gd name="connsiteX95" fmla="*/ 7683844 w 12192000"/>
              <a:gd name="connsiteY95" fmla="*/ 4339291 h 6858000"/>
              <a:gd name="connsiteX96" fmla="*/ 7703741 w 12192000"/>
              <a:gd name="connsiteY96" fmla="*/ 4374405 h 6858000"/>
              <a:gd name="connsiteX97" fmla="*/ 7721298 w 12192000"/>
              <a:gd name="connsiteY97" fmla="*/ 4409519 h 6858000"/>
              <a:gd name="connsiteX98" fmla="*/ 7735344 w 12192000"/>
              <a:gd name="connsiteY98" fmla="*/ 4443462 h 6858000"/>
              <a:gd name="connsiteX99" fmla="*/ 7744708 w 12192000"/>
              <a:gd name="connsiteY99" fmla="*/ 4479746 h 6858000"/>
              <a:gd name="connsiteX100" fmla="*/ 7749389 w 12192000"/>
              <a:gd name="connsiteY100" fmla="*/ 4516030 h 6858000"/>
              <a:gd name="connsiteX101" fmla="*/ 7749389 w 12192000"/>
              <a:gd name="connsiteY101" fmla="*/ 4554655 h 6858000"/>
              <a:gd name="connsiteX102" fmla="*/ 7747048 w 12192000"/>
              <a:gd name="connsiteY102" fmla="*/ 4594451 h 6858000"/>
              <a:gd name="connsiteX103" fmla="*/ 7742367 w 12192000"/>
              <a:gd name="connsiteY103" fmla="*/ 4634247 h 6858000"/>
              <a:gd name="connsiteX104" fmla="*/ 7736514 w 12192000"/>
              <a:gd name="connsiteY104" fmla="*/ 4674042 h 6858000"/>
              <a:gd name="connsiteX105" fmla="*/ 7731832 w 12192000"/>
              <a:gd name="connsiteY105" fmla="*/ 4713838 h 6858000"/>
              <a:gd name="connsiteX106" fmla="*/ 7728321 w 12192000"/>
              <a:gd name="connsiteY106" fmla="*/ 4753633 h 6858000"/>
              <a:gd name="connsiteX107" fmla="*/ 7729492 w 12192000"/>
              <a:gd name="connsiteY107" fmla="*/ 4791088 h 6858000"/>
              <a:gd name="connsiteX108" fmla="*/ 7734173 w 12192000"/>
              <a:gd name="connsiteY108" fmla="*/ 4827372 h 6858000"/>
              <a:gd name="connsiteX109" fmla="*/ 7744708 w 12192000"/>
              <a:gd name="connsiteY109" fmla="*/ 4862486 h 6858000"/>
              <a:gd name="connsiteX110" fmla="*/ 7759923 w 12192000"/>
              <a:gd name="connsiteY110" fmla="*/ 4891747 h 6858000"/>
              <a:gd name="connsiteX111" fmla="*/ 7779821 w 12192000"/>
              <a:gd name="connsiteY111" fmla="*/ 4919838 h 6858000"/>
              <a:gd name="connsiteX112" fmla="*/ 7803230 w 12192000"/>
              <a:gd name="connsiteY112" fmla="*/ 4944418 h 6858000"/>
              <a:gd name="connsiteX113" fmla="*/ 7830151 w 12192000"/>
              <a:gd name="connsiteY113" fmla="*/ 4968998 h 6858000"/>
              <a:gd name="connsiteX114" fmla="*/ 7858242 w 12192000"/>
              <a:gd name="connsiteY114" fmla="*/ 4991236 h 6858000"/>
              <a:gd name="connsiteX115" fmla="*/ 7887503 w 12192000"/>
              <a:gd name="connsiteY115" fmla="*/ 5013475 h 6858000"/>
              <a:gd name="connsiteX116" fmla="*/ 7916765 w 12192000"/>
              <a:gd name="connsiteY116" fmla="*/ 5035714 h 6858000"/>
              <a:gd name="connsiteX117" fmla="*/ 7946026 w 12192000"/>
              <a:gd name="connsiteY117" fmla="*/ 5057952 h 6858000"/>
              <a:gd name="connsiteX118" fmla="*/ 7972947 w 12192000"/>
              <a:gd name="connsiteY118" fmla="*/ 5081362 h 6858000"/>
              <a:gd name="connsiteX119" fmla="*/ 7996356 w 12192000"/>
              <a:gd name="connsiteY119" fmla="*/ 5108282 h 6858000"/>
              <a:gd name="connsiteX120" fmla="*/ 8017424 w 12192000"/>
              <a:gd name="connsiteY120" fmla="*/ 5134032 h 6858000"/>
              <a:gd name="connsiteX121" fmla="*/ 8033811 w 12192000"/>
              <a:gd name="connsiteY121" fmla="*/ 5163294 h 6858000"/>
              <a:gd name="connsiteX122" fmla="*/ 8047856 w 12192000"/>
              <a:gd name="connsiteY122" fmla="*/ 5194896 h 6858000"/>
              <a:gd name="connsiteX123" fmla="*/ 8059561 w 12192000"/>
              <a:gd name="connsiteY123" fmla="*/ 5228839 h 6858000"/>
              <a:gd name="connsiteX124" fmla="*/ 8070095 w 12192000"/>
              <a:gd name="connsiteY124" fmla="*/ 5263953 h 6858000"/>
              <a:gd name="connsiteX125" fmla="*/ 8079459 w 12192000"/>
              <a:gd name="connsiteY125" fmla="*/ 5299067 h 6858000"/>
              <a:gd name="connsiteX126" fmla="*/ 8088822 w 12192000"/>
              <a:gd name="connsiteY126" fmla="*/ 5335351 h 6858000"/>
              <a:gd name="connsiteX127" fmla="*/ 8099356 w 12192000"/>
              <a:gd name="connsiteY127" fmla="*/ 5369294 h 6858000"/>
              <a:gd name="connsiteX128" fmla="*/ 8111061 w 12192000"/>
              <a:gd name="connsiteY128" fmla="*/ 5403238 h 6858000"/>
              <a:gd name="connsiteX129" fmla="*/ 8125106 w 12192000"/>
              <a:gd name="connsiteY129" fmla="*/ 5434840 h 6858000"/>
              <a:gd name="connsiteX130" fmla="*/ 8142663 w 12192000"/>
              <a:gd name="connsiteY130" fmla="*/ 5462931 h 6858000"/>
              <a:gd name="connsiteX131" fmla="*/ 8163732 w 12192000"/>
              <a:gd name="connsiteY131" fmla="*/ 5488681 h 6858000"/>
              <a:gd name="connsiteX132" fmla="*/ 8189482 w 12192000"/>
              <a:gd name="connsiteY132" fmla="*/ 5509749 h 6858000"/>
              <a:gd name="connsiteX133" fmla="*/ 8217573 w 12192000"/>
              <a:gd name="connsiteY133" fmla="*/ 5527306 h 6858000"/>
              <a:gd name="connsiteX134" fmla="*/ 8249175 w 12192000"/>
              <a:gd name="connsiteY134" fmla="*/ 5541352 h 6858000"/>
              <a:gd name="connsiteX135" fmla="*/ 8283118 w 12192000"/>
              <a:gd name="connsiteY135" fmla="*/ 5553056 h 6858000"/>
              <a:gd name="connsiteX136" fmla="*/ 8317062 w 12192000"/>
              <a:gd name="connsiteY136" fmla="*/ 5563590 h 6858000"/>
              <a:gd name="connsiteX137" fmla="*/ 8353346 w 12192000"/>
              <a:gd name="connsiteY137" fmla="*/ 5572954 h 6858000"/>
              <a:gd name="connsiteX138" fmla="*/ 8388459 w 12192000"/>
              <a:gd name="connsiteY138" fmla="*/ 5582318 h 6858000"/>
              <a:gd name="connsiteX139" fmla="*/ 8423573 w 12192000"/>
              <a:gd name="connsiteY139" fmla="*/ 5592852 h 6858000"/>
              <a:gd name="connsiteX140" fmla="*/ 8457516 w 12192000"/>
              <a:gd name="connsiteY140" fmla="*/ 5604556 h 6858000"/>
              <a:gd name="connsiteX141" fmla="*/ 8489119 w 12192000"/>
              <a:gd name="connsiteY141" fmla="*/ 5618602 h 6858000"/>
              <a:gd name="connsiteX142" fmla="*/ 8518380 w 12192000"/>
              <a:gd name="connsiteY142" fmla="*/ 5634988 h 6858000"/>
              <a:gd name="connsiteX143" fmla="*/ 8544130 w 12192000"/>
              <a:gd name="connsiteY143" fmla="*/ 5656057 h 6858000"/>
              <a:gd name="connsiteX144" fmla="*/ 8571051 w 12192000"/>
              <a:gd name="connsiteY144" fmla="*/ 5679466 h 6858000"/>
              <a:gd name="connsiteX145" fmla="*/ 8594460 w 12192000"/>
              <a:gd name="connsiteY145" fmla="*/ 5706386 h 6858000"/>
              <a:gd name="connsiteX146" fmla="*/ 8616699 w 12192000"/>
              <a:gd name="connsiteY146" fmla="*/ 5734477 h 6858000"/>
              <a:gd name="connsiteX147" fmla="*/ 8638937 w 12192000"/>
              <a:gd name="connsiteY147" fmla="*/ 5763739 h 6858000"/>
              <a:gd name="connsiteX148" fmla="*/ 8661176 w 12192000"/>
              <a:gd name="connsiteY148" fmla="*/ 5793000 h 6858000"/>
              <a:gd name="connsiteX149" fmla="*/ 8683415 w 12192000"/>
              <a:gd name="connsiteY149" fmla="*/ 5821091 h 6858000"/>
              <a:gd name="connsiteX150" fmla="*/ 8707994 w 12192000"/>
              <a:gd name="connsiteY150" fmla="*/ 5848012 h 6858000"/>
              <a:gd name="connsiteX151" fmla="*/ 8732574 w 12192000"/>
              <a:gd name="connsiteY151" fmla="*/ 5871421 h 6858000"/>
              <a:gd name="connsiteX152" fmla="*/ 8760665 w 12192000"/>
              <a:gd name="connsiteY152" fmla="*/ 5891319 h 6858000"/>
              <a:gd name="connsiteX153" fmla="*/ 8789926 w 12192000"/>
              <a:gd name="connsiteY153" fmla="*/ 5906535 h 6858000"/>
              <a:gd name="connsiteX154" fmla="*/ 8825040 w 12192000"/>
              <a:gd name="connsiteY154" fmla="*/ 5917069 h 6858000"/>
              <a:gd name="connsiteX155" fmla="*/ 8861324 w 12192000"/>
              <a:gd name="connsiteY155" fmla="*/ 5921751 h 6858000"/>
              <a:gd name="connsiteX156" fmla="*/ 8898779 w 12192000"/>
              <a:gd name="connsiteY156" fmla="*/ 5922921 h 6858000"/>
              <a:gd name="connsiteX157" fmla="*/ 8938575 w 12192000"/>
              <a:gd name="connsiteY157" fmla="*/ 5919410 h 6858000"/>
              <a:gd name="connsiteX158" fmla="*/ 8978370 w 12192000"/>
              <a:gd name="connsiteY158" fmla="*/ 5914728 h 6858000"/>
              <a:gd name="connsiteX159" fmla="*/ 9018166 w 12192000"/>
              <a:gd name="connsiteY159" fmla="*/ 5908876 h 6858000"/>
              <a:gd name="connsiteX160" fmla="*/ 9057961 w 12192000"/>
              <a:gd name="connsiteY160" fmla="*/ 5904194 h 6858000"/>
              <a:gd name="connsiteX161" fmla="*/ 9097757 w 12192000"/>
              <a:gd name="connsiteY161" fmla="*/ 5901853 h 6858000"/>
              <a:gd name="connsiteX162" fmla="*/ 9136382 w 12192000"/>
              <a:gd name="connsiteY162" fmla="*/ 5901853 h 6858000"/>
              <a:gd name="connsiteX163" fmla="*/ 9172666 w 12192000"/>
              <a:gd name="connsiteY163" fmla="*/ 5906535 h 6858000"/>
              <a:gd name="connsiteX164" fmla="*/ 9208950 w 12192000"/>
              <a:gd name="connsiteY164" fmla="*/ 5915898 h 6858000"/>
              <a:gd name="connsiteX165" fmla="*/ 9244064 w 12192000"/>
              <a:gd name="connsiteY165" fmla="*/ 5929944 h 6858000"/>
              <a:gd name="connsiteX166" fmla="*/ 9279178 w 12192000"/>
              <a:gd name="connsiteY166" fmla="*/ 5948671 h 6858000"/>
              <a:gd name="connsiteX167" fmla="*/ 9314292 w 12192000"/>
              <a:gd name="connsiteY167" fmla="*/ 5967398 h 6858000"/>
              <a:gd name="connsiteX168" fmla="*/ 9349405 w 12192000"/>
              <a:gd name="connsiteY168" fmla="*/ 5988467 h 6858000"/>
              <a:gd name="connsiteX169" fmla="*/ 9383349 w 12192000"/>
              <a:gd name="connsiteY169" fmla="*/ 6008364 h 6858000"/>
              <a:gd name="connsiteX170" fmla="*/ 9419633 w 12192000"/>
              <a:gd name="connsiteY170" fmla="*/ 6025921 h 6858000"/>
              <a:gd name="connsiteX171" fmla="*/ 9454747 w 12192000"/>
              <a:gd name="connsiteY171" fmla="*/ 6039967 h 6858000"/>
              <a:gd name="connsiteX172" fmla="*/ 9491031 w 12192000"/>
              <a:gd name="connsiteY172" fmla="*/ 6049331 h 6858000"/>
              <a:gd name="connsiteX173" fmla="*/ 9528486 w 12192000"/>
              <a:gd name="connsiteY173" fmla="*/ 6052842 h 6858000"/>
              <a:gd name="connsiteX174" fmla="*/ 9565940 w 12192000"/>
              <a:gd name="connsiteY174" fmla="*/ 6049331 h 6858000"/>
              <a:gd name="connsiteX175" fmla="*/ 9602224 w 12192000"/>
              <a:gd name="connsiteY175" fmla="*/ 6039967 h 6858000"/>
              <a:gd name="connsiteX176" fmla="*/ 9637338 w 12192000"/>
              <a:gd name="connsiteY176" fmla="*/ 6025921 h 6858000"/>
              <a:gd name="connsiteX177" fmla="*/ 9673622 w 12192000"/>
              <a:gd name="connsiteY177" fmla="*/ 6008364 h 6858000"/>
              <a:gd name="connsiteX178" fmla="*/ 9707566 w 12192000"/>
              <a:gd name="connsiteY178" fmla="*/ 5988467 h 6858000"/>
              <a:gd name="connsiteX179" fmla="*/ 9742679 w 12192000"/>
              <a:gd name="connsiteY179" fmla="*/ 5967398 h 6858000"/>
              <a:gd name="connsiteX180" fmla="*/ 9777793 w 12192000"/>
              <a:gd name="connsiteY180" fmla="*/ 5948671 h 6858000"/>
              <a:gd name="connsiteX181" fmla="*/ 9812907 w 12192000"/>
              <a:gd name="connsiteY181" fmla="*/ 5929944 h 6858000"/>
              <a:gd name="connsiteX182" fmla="*/ 9846850 w 12192000"/>
              <a:gd name="connsiteY182" fmla="*/ 5915898 h 6858000"/>
              <a:gd name="connsiteX183" fmla="*/ 9884305 w 12192000"/>
              <a:gd name="connsiteY183" fmla="*/ 5906535 h 6858000"/>
              <a:gd name="connsiteX184" fmla="*/ 9920589 w 12192000"/>
              <a:gd name="connsiteY184" fmla="*/ 5901853 h 6858000"/>
              <a:gd name="connsiteX185" fmla="*/ 9959214 w 12192000"/>
              <a:gd name="connsiteY185" fmla="*/ 5901853 h 6858000"/>
              <a:gd name="connsiteX186" fmla="*/ 9999010 w 12192000"/>
              <a:gd name="connsiteY186" fmla="*/ 5904194 h 6858000"/>
              <a:gd name="connsiteX187" fmla="*/ 10038805 w 12192000"/>
              <a:gd name="connsiteY187" fmla="*/ 5908876 h 6858000"/>
              <a:gd name="connsiteX188" fmla="*/ 10078601 w 12192000"/>
              <a:gd name="connsiteY188" fmla="*/ 5914728 h 6858000"/>
              <a:gd name="connsiteX189" fmla="*/ 10118396 w 12192000"/>
              <a:gd name="connsiteY189" fmla="*/ 5919410 h 6858000"/>
              <a:gd name="connsiteX190" fmla="*/ 10158192 w 12192000"/>
              <a:gd name="connsiteY190" fmla="*/ 5922921 h 6858000"/>
              <a:gd name="connsiteX191" fmla="*/ 10195647 w 12192000"/>
              <a:gd name="connsiteY191" fmla="*/ 5921751 h 6858000"/>
              <a:gd name="connsiteX192" fmla="*/ 10231931 w 12192000"/>
              <a:gd name="connsiteY192" fmla="*/ 5917069 h 6858000"/>
              <a:gd name="connsiteX193" fmla="*/ 10267044 w 12192000"/>
              <a:gd name="connsiteY193" fmla="*/ 5906535 h 6858000"/>
              <a:gd name="connsiteX194" fmla="*/ 10296306 w 12192000"/>
              <a:gd name="connsiteY194" fmla="*/ 5891319 h 6858000"/>
              <a:gd name="connsiteX195" fmla="*/ 10324397 w 12192000"/>
              <a:gd name="connsiteY195" fmla="*/ 5871421 h 6858000"/>
              <a:gd name="connsiteX196" fmla="*/ 10348977 w 12192000"/>
              <a:gd name="connsiteY196" fmla="*/ 5848012 h 6858000"/>
              <a:gd name="connsiteX197" fmla="*/ 10373556 w 12192000"/>
              <a:gd name="connsiteY197" fmla="*/ 5821091 h 6858000"/>
              <a:gd name="connsiteX198" fmla="*/ 10395795 w 12192000"/>
              <a:gd name="connsiteY198" fmla="*/ 5793000 h 6858000"/>
              <a:gd name="connsiteX199" fmla="*/ 10418034 w 12192000"/>
              <a:gd name="connsiteY199" fmla="*/ 5763739 h 6858000"/>
              <a:gd name="connsiteX200" fmla="*/ 10440272 w 12192000"/>
              <a:gd name="connsiteY200" fmla="*/ 5734477 h 6858000"/>
              <a:gd name="connsiteX201" fmla="*/ 10462511 w 12192000"/>
              <a:gd name="connsiteY201" fmla="*/ 5706386 h 6858000"/>
              <a:gd name="connsiteX202" fmla="*/ 10485920 w 12192000"/>
              <a:gd name="connsiteY202" fmla="*/ 5679466 h 6858000"/>
              <a:gd name="connsiteX203" fmla="*/ 10512841 w 12192000"/>
              <a:gd name="connsiteY203" fmla="*/ 5656057 h 6858000"/>
              <a:gd name="connsiteX204" fmla="*/ 10538591 w 12192000"/>
              <a:gd name="connsiteY204" fmla="*/ 5634988 h 6858000"/>
              <a:gd name="connsiteX205" fmla="*/ 10567852 w 12192000"/>
              <a:gd name="connsiteY205" fmla="*/ 5618602 h 6858000"/>
              <a:gd name="connsiteX206" fmla="*/ 10599455 w 12192000"/>
              <a:gd name="connsiteY206" fmla="*/ 5604556 h 6858000"/>
              <a:gd name="connsiteX207" fmla="*/ 10633398 w 12192000"/>
              <a:gd name="connsiteY207" fmla="*/ 5592852 h 6858000"/>
              <a:gd name="connsiteX208" fmla="*/ 10668512 w 12192000"/>
              <a:gd name="connsiteY208" fmla="*/ 5582318 h 6858000"/>
              <a:gd name="connsiteX209" fmla="*/ 10703626 w 12192000"/>
              <a:gd name="connsiteY209" fmla="*/ 5572954 h 6858000"/>
              <a:gd name="connsiteX210" fmla="*/ 10739910 w 12192000"/>
              <a:gd name="connsiteY210" fmla="*/ 5563590 h 6858000"/>
              <a:gd name="connsiteX211" fmla="*/ 10773853 w 12192000"/>
              <a:gd name="connsiteY211" fmla="*/ 5553056 h 6858000"/>
              <a:gd name="connsiteX212" fmla="*/ 10807796 w 12192000"/>
              <a:gd name="connsiteY212" fmla="*/ 5541352 h 6858000"/>
              <a:gd name="connsiteX213" fmla="*/ 10839399 w 12192000"/>
              <a:gd name="connsiteY213" fmla="*/ 5527306 h 6858000"/>
              <a:gd name="connsiteX214" fmla="*/ 10867490 w 12192000"/>
              <a:gd name="connsiteY214" fmla="*/ 5509749 h 6858000"/>
              <a:gd name="connsiteX215" fmla="*/ 10893240 w 12192000"/>
              <a:gd name="connsiteY215" fmla="*/ 5488681 h 6858000"/>
              <a:gd name="connsiteX216" fmla="*/ 10914308 w 12192000"/>
              <a:gd name="connsiteY216" fmla="*/ 5462931 h 6858000"/>
              <a:gd name="connsiteX217" fmla="*/ 10931865 w 12192000"/>
              <a:gd name="connsiteY217" fmla="*/ 5434840 h 6858000"/>
              <a:gd name="connsiteX218" fmla="*/ 10945910 w 12192000"/>
              <a:gd name="connsiteY218" fmla="*/ 5403238 h 6858000"/>
              <a:gd name="connsiteX219" fmla="*/ 10957615 w 12192000"/>
              <a:gd name="connsiteY219" fmla="*/ 5369294 h 6858000"/>
              <a:gd name="connsiteX220" fmla="*/ 10968149 w 12192000"/>
              <a:gd name="connsiteY220" fmla="*/ 5335351 h 6858000"/>
              <a:gd name="connsiteX221" fmla="*/ 10977513 w 12192000"/>
              <a:gd name="connsiteY221" fmla="*/ 5299067 h 6858000"/>
              <a:gd name="connsiteX222" fmla="*/ 10986876 w 12192000"/>
              <a:gd name="connsiteY222" fmla="*/ 5263953 h 6858000"/>
              <a:gd name="connsiteX223" fmla="*/ 10997410 w 12192000"/>
              <a:gd name="connsiteY223" fmla="*/ 5228839 h 6858000"/>
              <a:gd name="connsiteX224" fmla="*/ 11009115 w 12192000"/>
              <a:gd name="connsiteY224" fmla="*/ 5194896 h 6858000"/>
              <a:gd name="connsiteX225" fmla="*/ 11023160 w 12192000"/>
              <a:gd name="connsiteY225" fmla="*/ 5163294 h 6858000"/>
              <a:gd name="connsiteX226" fmla="*/ 11039547 w 12192000"/>
              <a:gd name="connsiteY226" fmla="*/ 5134032 h 6858000"/>
              <a:gd name="connsiteX227" fmla="*/ 11060615 w 12192000"/>
              <a:gd name="connsiteY227" fmla="*/ 5108282 h 6858000"/>
              <a:gd name="connsiteX228" fmla="*/ 11084024 w 12192000"/>
              <a:gd name="connsiteY228" fmla="*/ 5081362 h 6858000"/>
              <a:gd name="connsiteX229" fmla="*/ 11110945 w 12192000"/>
              <a:gd name="connsiteY229" fmla="*/ 5057952 h 6858000"/>
              <a:gd name="connsiteX230" fmla="*/ 11139036 w 12192000"/>
              <a:gd name="connsiteY230" fmla="*/ 5035714 h 6858000"/>
              <a:gd name="connsiteX231" fmla="*/ 11169468 w 12192000"/>
              <a:gd name="connsiteY231" fmla="*/ 5013475 h 6858000"/>
              <a:gd name="connsiteX232" fmla="*/ 11198729 w 12192000"/>
              <a:gd name="connsiteY232" fmla="*/ 4991236 h 6858000"/>
              <a:gd name="connsiteX233" fmla="*/ 11226820 w 12192000"/>
              <a:gd name="connsiteY233" fmla="*/ 4968998 h 6858000"/>
              <a:gd name="connsiteX234" fmla="*/ 11253741 w 12192000"/>
              <a:gd name="connsiteY234" fmla="*/ 4944418 h 6858000"/>
              <a:gd name="connsiteX235" fmla="*/ 11277150 w 12192000"/>
              <a:gd name="connsiteY235" fmla="*/ 4919838 h 6858000"/>
              <a:gd name="connsiteX236" fmla="*/ 11297048 w 12192000"/>
              <a:gd name="connsiteY236" fmla="*/ 4891747 h 6858000"/>
              <a:gd name="connsiteX237" fmla="*/ 11312264 w 12192000"/>
              <a:gd name="connsiteY237" fmla="*/ 4862486 h 6858000"/>
              <a:gd name="connsiteX238" fmla="*/ 11322798 w 12192000"/>
              <a:gd name="connsiteY238" fmla="*/ 4827372 h 6858000"/>
              <a:gd name="connsiteX239" fmla="*/ 11327480 w 12192000"/>
              <a:gd name="connsiteY239" fmla="*/ 4791088 h 6858000"/>
              <a:gd name="connsiteX240" fmla="*/ 11328650 w 12192000"/>
              <a:gd name="connsiteY240" fmla="*/ 4753633 h 6858000"/>
              <a:gd name="connsiteX241" fmla="*/ 11325139 w 12192000"/>
              <a:gd name="connsiteY241" fmla="*/ 4713838 h 6858000"/>
              <a:gd name="connsiteX242" fmla="*/ 11320457 w 12192000"/>
              <a:gd name="connsiteY242" fmla="*/ 4674042 h 6858000"/>
              <a:gd name="connsiteX243" fmla="*/ 11314605 w 12192000"/>
              <a:gd name="connsiteY243" fmla="*/ 4634247 h 6858000"/>
              <a:gd name="connsiteX244" fmla="*/ 11309923 w 12192000"/>
              <a:gd name="connsiteY244" fmla="*/ 4594451 h 6858000"/>
              <a:gd name="connsiteX245" fmla="*/ 11307582 w 12192000"/>
              <a:gd name="connsiteY245" fmla="*/ 4554655 h 6858000"/>
              <a:gd name="connsiteX246" fmla="*/ 11307582 w 12192000"/>
              <a:gd name="connsiteY246" fmla="*/ 4516030 h 6858000"/>
              <a:gd name="connsiteX247" fmla="*/ 11312264 w 12192000"/>
              <a:gd name="connsiteY247" fmla="*/ 4479746 h 6858000"/>
              <a:gd name="connsiteX248" fmla="*/ 11321628 w 12192000"/>
              <a:gd name="connsiteY248" fmla="*/ 4443462 h 6858000"/>
              <a:gd name="connsiteX249" fmla="*/ 11335673 w 12192000"/>
              <a:gd name="connsiteY249" fmla="*/ 4409519 h 6858000"/>
              <a:gd name="connsiteX250" fmla="*/ 11354400 w 12192000"/>
              <a:gd name="connsiteY250" fmla="*/ 4374405 h 6858000"/>
              <a:gd name="connsiteX251" fmla="*/ 11373128 w 12192000"/>
              <a:gd name="connsiteY251" fmla="*/ 4339291 h 6858000"/>
              <a:gd name="connsiteX252" fmla="*/ 11394196 w 12192000"/>
              <a:gd name="connsiteY252" fmla="*/ 4304177 h 6858000"/>
              <a:gd name="connsiteX253" fmla="*/ 11414094 w 12192000"/>
              <a:gd name="connsiteY253" fmla="*/ 4270234 h 6858000"/>
              <a:gd name="connsiteX254" fmla="*/ 11431650 w 12192000"/>
              <a:gd name="connsiteY254" fmla="*/ 4233950 h 6858000"/>
              <a:gd name="connsiteX255" fmla="*/ 11445696 w 12192000"/>
              <a:gd name="connsiteY255" fmla="*/ 4198836 h 6858000"/>
              <a:gd name="connsiteX256" fmla="*/ 11455060 w 12192000"/>
              <a:gd name="connsiteY256" fmla="*/ 4162552 h 6858000"/>
              <a:gd name="connsiteX257" fmla="*/ 11458571 w 12192000"/>
              <a:gd name="connsiteY257" fmla="*/ 4125097 h 6858000"/>
              <a:gd name="connsiteX258" fmla="*/ 11455060 w 12192000"/>
              <a:gd name="connsiteY258" fmla="*/ 4087643 h 6858000"/>
              <a:gd name="connsiteX259" fmla="*/ 11445696 w 12192000"/>
              <a:gd name="connsiteY259" fmla="*/ 4051358 h 6858000"/>
              <a:gd name="connsiteX260" fmla="*/ 11431650 w 12192000"/>
              <a:gd name="connsiteY260" fmla="*/ 4016245 h 6858000"/>
              <a:gd name="connsiteX261" fmla="*/ 11414094 w 12192000"/>
              <a:gd name="connsiteY261" fmla="*/ 3979961 h 6858000"/>
              <a:gd name="connsiteX262" fmla="*/ 11394196 w 12192000"/>
              <a:gd name="connsiteY262" fmla="*/ 3946017 h 6858000"/>
              <a:gd name="connsiteX263" fmla="*/ 11373128 w 12192000"/>
              <a:gd name="connsiteY263" fmla="*/ 3910903 h 6858000"/>
              <a:gd name="connsiteX264" fmla="*/ 11354400 w 12192000"/>
              <a:gd name="connsiteY264" fmla="*/ 3875790 h 6858000"/>
              <a:gd name="connsiteX265" fmla="*/ 11335673 w 12192000"/>
              <a:gd name="connsiteY265" fmla="*/ 3840676 h 6858000"/>
              <a:gd name="connsiteX266" fmla="*/ 11321628 w 12192000"/>
              <a:gd name="connsiteY266" fmla="*/ 3806733 h 6858000"/>
              <a:gd name="connsiteX267" fmla="*/ 11312264 w 12192000"/>
              <a:gd name="connsiteY267" fmla="*/ 3770449 h 6858000"/>
              <a:gd name="connsiteX268" fmla="*/ 11307582 w 12192000"/>
              <a:gd name="connsiteY268" fmla="*/ 3734164 h 6858000"/>
              <a:gd name="connsiteX269" fmla="*/ 11307582 w 12192000"/>
              <a:gd name="connsiteY269" fmla="*/ 3695539 h 6858000"/>
              <a:gd name="connsiteX270" fmla="*/ 11309923 w 12192000"/>
              <a:gd name="connsiteY270" fmla="*/ 3655744 h 6858000"/>
              <a:gd name="connsiteX271" fmla="*/ 11314605 w 12192000"/>
              <a:gd name="connsiteY271" fmla="*/ 3615948 h 6858000"/>
              <a:gd name="connsiteX272" fmla="*/ 11320457 w 12192000"/>
              <a:gd name="connsiteY272" fmla="*/ 3576152 h 6858000"/>
              <a:gd name="connsiteX273" fmla="*/ 11325139 w 12192000"/>
              <a:gd name="connsiteY273" fmla="*/ 3536357 h 6858000"/>
              <a:gd name="connsiteX274" fmla="*/ 11328650 w 12192000"/>
              <a:gd name="connsiteY274" fmla="*/ 3496561 h 6858000"/>
              <a:gd name="connsiteX275" fmla="*/ 11327480 w 12192000"/>
              <a:gd name="connsiteY275" fmla="*/ 3459107 h 6858000"/>
              <a:gd name="connsiteX276" fmla="*/ 11322798 w 12192000"/>
              <a:gd name="connsiteY276" fmla="*/ 3422822 h 6858000"/>
              <a:gd name="connsiteX277" fmla="*/ 11312264 w 12192000"/>
              <a:gd name="connsiteY277" fmla="*/ 3387709 h 6858000"/>
              <a:gd name="connsiteX278" fmla="*/ 11297048 w 12192000"/>
              <a:gd name="connsiteY278" fmla="*/ 3358447 h 6858000"/>
              <a:gd name="connsiteX279" fmla="*/ 11277150 w 12192000"/>
              <a:gd name="connsiteY279" fmla="*/ 3330356 h 6858000"/>
              <a:gd name="connsiteX280" fmla="*/ 11253741 w 12192000"/>
              <a:gd name="connsiteY280" fmla="*/ 3305777 h 6858000"/>
              <a:gd name="connsiteX281" fmla="*/ 11226820 w 12192000"/>
              <a:gd name="connsiteY281" fmla="*/ 3281197 h 6858000"/>
              <a:gd name="connsiteX282" fmla="*/ 11198729 w 12192000"/>
              <a:gd name="connsiteY282" fmla="*/ 3258958 h 6858000"/>
              <a:gd name="connsiteX283" fmla="*/ 11169468 w 12192000"/>
              <a:gd name="connsiteY283" fmla="*/ 3236720 h 6858000"/>
              <a:gd name="connsiteX284" fmla="*/ 11139036 w 12192000"/>
              <a:gd name="connsiteY284" fmla="*/ 3214481 h 6858000"/>
              <a:gd name="connsiteX285" fmla="*/ 11110945 w 12192000"/>
              <a:gd name="connsiteY285" fmla="*/ 3192242 h 6858000"/>
              <a:gd name="connsiteX286" fmla="*/ 11084024 w 12192000"/>
              <a:gd name="connsiteY286" fmla="*/ 3168833 h 6858000"/>
              <a:gd name="connsiteX287" fmla="*/ 11060615 w 12192000"/>
              <a:gd name="connsiteY287" fmla="*/ 3141913 h 6858000"/>
              <a:gd name="connsiteX288" fmla="*/ 11039547 w 12192000"/>
              <a:gd name="connsiteY288" fmla="*/ 3116162 h 6858000"/>
              <a:gd name="connsiteX289" fmla="*/ 11023160 w 12192000"/>
              <a:gd name="connsiteY289" fmla="*/ 3086901 h 6858000"/>
              <a:gd name="connsiteX290" fmla="*/ 11009115 w 12192000"/>
              <a:gd name="connsiteY290" fmla="*/ 3055299 h 6858000"/>
              <a:gd name="connsiteX291" fmla="*/ 10997410 w 12192000"/>
              <a:gd name="connsiteY291" fmla="*/ 3021355 h 6858000"/>
              <a:gd name="connsiteX292" fmla="*/ 10986876 w 12192000"/>
              <a:gd name="connsiteY292" fmla="*/ 2986242 h 6858000"/>
              <a:gd name="connsiteX293" fmla="*/ 10977513 w 12192000"/>
              <a:gd name="connsiteY293" fmla="*/ 2951128 h 6858000"/>
              <a:gd name="connsiteX294" fmla="*/ 10968149 w 12192000"/>
              <a:gd name="connsiteY294" fmla="*/ 2914844 h 6858000"/>
              <a:gd name="connsiteX295" fmla="*/ 10957615 w 12192000"/>
              <a:gd name="connsiteY295" fmla="*/ 2880900 h 6858000"/>
              <a:gd name="connsiteX296" fmla="*/ 10945910 w 12192000"/>
              <a:gd name="connsiteY296" fmla="*/ 2846957 h 6858000"/>
              <a:gd name="connsiteX297" fmla="*/ 10931865 w 12192000"/>
              <a:gd name="connsiteY297" fmla="*/ 2815355 h 6858000"/>
              <a:gd name="connsiteX298" fmla="*/ 10914308 w 12192000"/>
              <a:gd name="connsiteY298" fmla="*/ 2787264 h 6858000"/>
              <a:gd name="connsiteX299" fmla="*/ 10893240 w 12192000"/>
              <a:gd name="connsiteY299" fmla="*/ 2761514 h 6858000"/>
              <a:gd name="connsiteX300" fmla="*/ 10867490 w 12192000"/>
              <a:gd name="connsiteY300" fmla="*/ 2740445 h 6858000"/>
              <a:gd name="connsiteX301" fmla="*/ 10839399 w 12192000"/>
              <a:gd name="connsiteY301" fmla="*/ 2722888 h 6858000"/>
              <a:gd name="connsiteX302" fmla="*/ 10807796 w 12192000"/>
              <a:gd name="connsiteY302" fmla="*/ 2708843 h 6858000"/>
              <a:gd name="connsiteX303" fmla="*/ 10773853 w 12192000"/>
              <a:gd name="connsiteY303" fmla="*/ 2697138 h 6858000"/>
              <a:gd name="connsiteX304" fmla="*/ 10739910 w 12192000"/>
              <a:gd name="connsiteY304" fmla="*/ 2686604 h 6858000"/>
              <a:gd name="connsiteX305" fmla="*/ 10703626 w 12192000"/>
              <a:gd name="connsiteY305" fmla="*/ 2677241 h 6858000"/>
              <a:gd name="connsiteX306" fmla="*/ 10668512 w 12192000"/>
              <a:gd name="connsiteY306" fmla="*/ 2667877 h 6858000"/>
              <a:gd name="connsiteX307" fmla="*/ 10633398 w 12192000"/>
              <a:gd name="connsiteY307" fmla="*/ 2657343 h 6858000"/>
              <a:gd name="connsiteX308" fmla="*/ 10599455 w 12192000"/>
              <a:gd name="connsiteY308" fmla="*/ 2645638 h 6858000"/>
              <a:gd name="connsiteX309" fmla="*/ 10567852 w 12192000"/>
              <a:gd name="connsiteY309" fmla="*/ 2631593 h 6858000"/>
              <a:gd name="connsiteX310" fmla="*/ 10538591 w 12192000"/>
              <a:gd name="connsiteY310" fmla="*/ 2615206 h 6858000"/>
              <a:gd name="connsiteX311" fmla="*/ 10512841 w 12192000"/>
              <a:gd name="connsiteY311" fmla="*/ 2594138 h 6858000"/>
              <a:gd name="connsiteX312" fmla="*/ 10485920 w 12192000"/>
              <a:gd name="connsiteY312" fmla="*/ 2570729 h 6858000"/>
              <a:gd name="connsiteX313" fmla="*/ 10462511 w 12192000"/>
              <a:gd name="connsiteY313" fmla="*/ 2543808 h 6858000"/>
              <a:gd name="connsiteX314" fmla="*/ 10440272 w 12192000"/>
              <a:gd name="connsiteY314" fmla="*/ 2515717 h 6858000"/>
              <a:gd name="connsiteX315" fmla="*/ 10418034 w 12192000"/>
              <a:gd name="connsiteY315" fmla="*/ 2486456 h 6858000"/>
              <a:gd name="connsiteX316" fmla="*/ 10395795 w 12192000"/>
              <a:gd name="connsiteY316" fmla="*/ 2457194 h 6858000"/>
              <a:gd name="connsiteX317" fmla="*/ 10373556 w 12192000"/>
              <a:gd name="connsiteY317" fmla="*/ 2429103 h 6858000"/>
              <a:gd name="connsiteX318" fmla="*/ 10348977 w 12192000"/>
              <a:gd name="connsiteY318" fmla="*/ 2402183 h 6858000"/>
              <a:gd name="connsiteX319" fmla="*/ 10324397 w 12192000"/>
              <a:gd name="connsiteY319" fmla="*/ 2378774 h 6858000"/>
              <a:gd name="connsiteX320" fmla="*/ 10296306 w 12192000"/>
              <a:gd name="connsiteY320" fmla="*/ 2358876 h 6858000"/>
              <a:gd name="connsiteX321" fmla="*/ 10267044 w 12192000"/>
              <a:gd name="connsiteY321" fmla="*/ 2343660 h 6858000"/>
              <a:gd name="connsiteX322" fmla="*/ 10231931 w 12192000"/>
              <a:gd name="connsiteY322" fmla="*/ 2333126 h 6858000"/>
              <a:gd name="connsiteX323" fmla="*/ 10195647 w 12192000"/>
              <a:gd name="connsiteY323" fmla="*/ 2328444 h 6858000"/>
              <a:gd name="connsiteX324" fmla="*/ 10158192 w 12192000"/>
              <a:gd name="connsiteY324" fmla="*/ 2327274 h 6858000"/>
              <a:gd name="connsiteX325" fmla="*/ 10118396 w 12192000"/>
              <a:gd name="connsiteY325" fmla="*/ 2330785 h 6858000"/>
              <a:gd name="connsiteX326" fmla="*/ 10078601 w 12192000"/>
              <a:gd name="connsiteY326" fmla="*/ 2335467 h 6858000"/>
              <a:gd name="connsiteX327" fmla="*/ 10038805 w 12192000"/>
              <a:gd name="connsiteY327" fmla="*/ 2341319 h 6858000"/>
              <a:gd name="connsiteX328" fmla="*/ 9999010 w 12192000"/>
              <a:gd name="connsiteY328" fmla="*/ 2346001 h 6858000"/>
              <a:gd name="connsiteX329" fmla="*/ 9959214 w 12192000"/>
              <a:gd name="connsiteY329" fmla="*/ 2348342 h 6858000"/>
              <a:gd name="connsiteX330" fmla="*/ 9920589 w 12192000"/>
              <a:gd name="connsiteY330" fmla="*/ 2348342 h 6858000"/>
              <a:gd name="connsiteX331" fmla="*/ 9884305 w 12192000"/>
              <a:gd name="connsiteY331" fmla="*/ 2343660 h 6858000"/>
              <a:gd name="connsiteX332" fmla="*/ 9846850 w 12192000"/>
              <a:gd name="connsiteY332" fmla="*/ 2334296 h 6858000"/>
              <a:gd name="connsiteX333" fmla="*/ 9812907 w 12192000"/>
              <a:gd name="connsiteY333" fmla="*/ 2320251 h 6858000"/>
              <a:gd name="connsiteX334" fmla="*/ 9777793 w 12192000"/>
              <a:gd name="connsiteY334" fmla="*/ 2301524 h 6858000"/>
              <a:gd name="connsiteX335" fmla="*/ 9742679 w 12192000"/>
              <a:gd name="connsiteY335" fmla="*/ 2282796 h 6858000"/>
              <a:gd name="connsiteX336" fmla="*/ 9707566 w 12192000"/>
              <a:gd name="connsiteY336" fmla="*/ 2261728 h 6858000"/>
              <a:gd name="connsiteX337" fmla="*/ 9673622 w 12192000"/>
              <a:gd name="connsiteY337" fmla="*/ 2241830 h 6858000"/>
              <a:gd name="connsiteX338" fmla="*/ 9637338 w 12192000"/>
              <a:gd name="connsiteY338" fmla="*/ 2224273 h 6858000"/>
              <a:gd name="connsiteX339" fmla="*/ 9602224 w 12192000"/>
              <a:gd name="connsiteY339" fmla="*/ 2210228 h 6858000"/>
              <a:gd name="connsiteX340" fmla="*/ 9565940 w 12192000"/>
              <a:gd name="connsiteY340" fmla="*/ 2200864 h 6858000"/>
              <a:gd name="connsiteX341" fmla="*/ 9528486 w 12192000"/>
              <a:gd name="connsiteY341" fmla="*/ 21973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9528486" y="2197353"/>
                </a:moveTo>
                <a:lnTo>
                  <a:pt x="9491031" y="2200864"/>
                </a:lnTo>
                <a:lnTo>
                  <a:pt x="9454747" y="2210228"/>
                </a:lnTo>
                <a:lnTo>
                  <a:pt x="9419633" y="2224273"/>
                </a:lnTo>
                <a:lnTo>
                  <a:pt x="9383349" y="2241830"/>
                </a:lnTo>
                <a:lnTo>
                  <a:pt x="9349405" y="2261728"/>
                </a:lnTo>
                <a:lnTo>
                  <a:pt x="9314292" y="2282796"/>
                </a:lnTo>
                <a:lnTo>
                  <a:pt x="9279178" y="2301524"/>
                </a:lnTo>
                <a:lnTo>
                  <a:pt x="9244064" y="2320251"/>
                </a:lnTo>
                <a:lnTo>
                  <a:pt x="9208950" y="2334296"/>
                </a:lnTo>
                <a:lnTo>
                  <a:pt x="9172666" y="2343660"/>
                </a:lnTo>
                <a:lnTo>
                  <a:pt x="9136382" y="2348342"/>
                </a:lnTo>
                <a:lnTo>
                  <a:pt x="9097757" y="2348342"/>
                </a:lnTo>
                <a:lnTo>
                  <a:pt x="9057961" y="2346001"/>
                </a:lnTo>
                <a:lnTo>
                  <a:pt x="9018166" y="2341319"/>
                </a:lnTo>
                <a:lnTo>
                  <a:pt x="8978370" y="2335467"/>
                </a:lnTo>
                <a:lnTo>
                  <a:pt x="8938575" y="2330785"/>
                </a:lnTo>
                <a:lnTo>
                  <a:pt x="8898779" y="2327274"/>
                </a:lnTo>
                <a:lnTo>
                  <a:pt x="8861324" y="2328444"/>
                </a:lnTo>
                <a:lnTo>
                  <a:pt x="8825040" y="2333126"/>
                </a:lnTo>
                <a:lnTo>
                  <a:pt x="8789926" y="2343660"/>
                </a:lnTo>
                <a:lnTo>
                  <a:pt x="8760665" y="2358876"/>
                </a:lnTo>
                <a:lnTo>
                  <a:pt x="8732574" y="2378774"/>
                </a:lnTo>
                <a:lnTo>
                  <a:pt x="8707994" y="2402183"/>
                </a:lnTo>
                <a:lnTo>
                  <a:pt x="8683415" y="2429103"/>
                </a:lnTo>
                <a:lnTo>
                  <a:pt x="8661176" y="2457194"/>
                </a:lnTo>
                <a:lnTo>
                  <a:pt x="8638937" y="2486456"/>
                </a:lnTo>
                <a:lnTo>
                  <a:pt x="8616699" y="2515717"/>
                </a:lnTo>
                <a:lnTo>
                  <a:pt x="8594460" y="2543808"/>
                </a:lnTo>
                <a:lnTo>
                  <a:pt x="8571051" y="2570729"/>
                </a:lnTo>
                <a:lnTo>
                  <a:pt x="8544130" y="2594138"/>
                </a:lnTo>
                <a:lnTo>
                  <a:pt x="8518380" y="2615206"/>
                </a:lnTo>
                <a:lnTo>
                  <a:pt x="8489119" y="2631593"/>
                </a:lnTo>
                <a:lnTo>
                  <a:pt x="8457516" y="2645638"/>
                </a:lnTo>
                <a:lnTo>
                  <a:pt x="8423573" y="2657343"/>
                </a:lnTo>
                <a:lnTo>
                  <a:pt x="8388459" y="2667877"/>
                </a:lnTo>
                <a:lnTo>
                  <a:pt x="8353346" y="2677241"/>
                </a:lnTo>
                <a:lnTo>
                  <a:pt x="8317062" y="2686604"/>
                </a:lnTo>
                <a:lnTo>
                  <a:pt x="8283118" y="2697138"/>
                </a:lnTo>
                <a:lnTo>
                  <a:pt x="8249175" y="2708843"/>
                </a:lnTo>
                <a:lnTo>
                  <a:pt x="8217573" y="2722888"/>
                </a:lnTo>
                <a:lnTo>
                  <a:pt x="8189482" y="2740445"/>
                </a:lnTo>
                <a:lnTo>
                  <a:pt x="8163732" y="2761514"/>
                </a:lnTo>
                <a:lnTo>
                  <a:pt x="8142663" y="2787264"/>
                </a:lnTo>
                <a:lnTo>
                  <a:pt x="8125106" y="2815355"/>
                </a:lnTo>
                <a:lnTo>
                  <a:pt x="8111061" y="2846957"/>
                </a:lnTo>
                <a:lnTo>
                  <a:pt x="8099356" y="2880900"/>
                </a:lnTo>
                <a:lnTo>
                  <a:pt x="8088822" y="2914844"/>
                </a:lnTo>
                <a:lnTo>
                  <a:pt x="8079459" y="2951128"/>
                </a:lnTo>
                <a:lnTo>
                  <a:pt x="8070095" y="2986242"/>
                </a:lnTo>
                <a:lnTo>
                  <a:pt x="8059561" y="3021355"/>
                </a:lnTo>
                <a:lnTo>
                  <a:pt x="8047856" y="3055299"/>
                </a:lnTo>
                <a:lnTo>
                  <a:pt x="8033811" y="3086901"/>
                </a:lnTo>
                <a:lnTo>
                  <a:pt x="8017424" y="3116162"/>
                </a:lnTo>
                <a:lnTo>
                  <a:pt x="7996356" y="3141913"/>
                </a:lnTo>
                <a:lnTo>
                  <a:pt x="7972947" y="3168833"/>
                </a:lnTo>
                <a:lnTo>
                  <a:pt x="7946026" y="3192242"/>
                </a:lnTo>
                <a:lnTo>
                  <a:pt x="7916765" y="3214481"/>
                </a:lnTo>
                <a:lnTo>
                  <a:pt x="7887503" y="3236720"/>
                </a:lnTo>
                <a:lnTo>
                  <a:pt x="7858242" y="3258958"/>
                </a:lnTo>
                <a:lnTo>
                  <a:pt x="7830151" y="3281197"/>
                </a:lnTo>
                <a:lnTo>
                  <a:pt x="7803230" y="3305777"/>
                </a:lnTo>
                <a:lnTo>
                  <a:pt x="7779821" y="3330356"/>
                </a:lnTo>
                <a:lnTo>
                  <a:pt x="7759923" y="3358447"/>
                </a:lnTo>
                <a:lnTo>
                  <a:pt x="7744708" y="3387709"/>
                </a:lnTo>
                <a:lnTo>
                  <a:pt x="7734173" y="3422822"/>
                </a:lnTo>
                <a:lnTo>
                  <a:pt x="7729492" y="3459107"/>
                </a:lnTo>
                <a:lnTo>
                  <a:pt x="7728321" y="3496561"/>
                </a:lnTo>
                <a:lnTo>
                  <a:pt x="7731832" y="3536357"/>
                </a:lnTo>
                <a:lnTo>
                  <a:pt x="7736514" y="3576152"/>
                </a:lnTo>
                <a:lnTo>
                  <a:pt x="7742367" y="3615948"/>
                </a:lnTo>
                <a:lnTo>
                  <a:pt x="7747048" y="3655744"/>
                </a:lnTo>
                <a:lnTo>
                  <a:pt x="7749389" y="3695539"/>
                </a:lnTo>
                <a:lnTo>
                  <a:pt x="7749389" y="3734164"/>
                </a:lnTo>
                <a:lnTo>
                  <a:pt x="7744708" y="3770449"/>
                </a:lnTo>
                <a:lnTo>
                  <a:pt x="7735344" y="3806733"/>
                </a:lnTo>
                <a:lnTo>
                  <a:pt x="7721298" y="3840676"/>
                </a:lnTo>
                <a:lnTo>
                  <a:pt x="7703741" y="3875790"/>
                </a:lnTo>
                <a:lnTo>
                  <a:pt x="7683844" y="3910903"/>
                </a:lnTo>
                <a:lnTo>
                  <a:pt x="7662775" y="3946017"/>
                </a:lnTo>
                <a:lnTo>
                  <a:pt x="7642878" y="3979961"/>
                </a:lnTo>
                <a:lnTo>
                  <a:pt x="7625321" y="4016245"/>
                </a:lnTo>
                <a:lnTo>
                  <a:pt x="7611275" y="4051358"/>
                </a:lnTo>
                <a:lnTo>
                  <a:pt x="7601912" y="4087643"/>
                </a:lnTo>
                <a:lnTo>
                  <a:pt x="7598400" y="4125097"/>
                </a:lnTo>
                <a:lnTo>
                  <a:pt x="7601912" y="4162552"/>
                </a:lnTo>
                <a:lnTo>
                  <a:pt x="7611275" y="4198836"/>
                </a:lnTo>
                <a:lnTo>
                  <a:pt x="7625321" y="4233950"/>
                </a:lnTo>
                <a:lnTo>
                  <a:pt x="7642878" y="4270234"/>
                </a:lnTo>
                <a:lnTo>
                  <a:pt x="7662775" y="4304177"/>
                </a:lnTo>
                <a:lnTo>
                  <a:pt x="7683844" y="4339291"/>
                </a:lnTo>
                <a:lnTo>
                  <a:pt x="7703741" y="4374405"/>
                </a:lnTo>
                <a:lnTo>
                  <a:pt x="7721298" y="4409519"/>
                </a:lnTo>
                <a:lnTo>
                  <a:pt x="7735344" y="4443462"/>
                </a:lnTo>
                <a:lnTo>
                  <a:pt x="7744708" y="4479746"/>
                </a:lnTo>
                <a:lnTo>
                  <a:pt x="7749389" y="4516030"/>
                </a:lnTo>
                <a:lnTo>
                  <a:pt x="7749389" y="4554655"/>
                </a:lnTo>
                <a:lnTo>
                  <a:pt x="7747048" y="4594451"/>
                </a:lnTo>
                <a:lnTo>
                  <a:pt x="7742367" y="4634247"/>
                </a:lnTo>
                <a:lnTo>
                  <a:pt x="7736514" y="4674042"/>
                </a:lnTo>
                <a:lnTo>
                  <a:pt x="7731832" y="4713838"/>
                </a:lnTo>
                <a:lnTo>
                  <a:pt x="7728321" y="4753633"/>
                </a:lnTo>
                <a:lnTo>
                  <a:pt x="7729492" y="4791088"/>
                </a:lnTo>
                <a:lnTo>
                  <a:pt x="7734173" y="4827372"/>
                </a:lnTo>
                <a:lnTo>
                  <a:pt x="7744708" y="4862486"/>
                </a:lnTo>
                <a:lnTo>
                  <a:pt x="7759923" y="4891747"/>
                </a:lnTo>
                <a:lnTo>
                  <a:pt x="7779821" y="4919838"/>
                </a:lnTo>
                <a:lnTo>
                  <a:pt x="7803230" y="4944418"/>
                </a:lnTo>
                <a:lnTo>
                  <a:pt x="7830151" y="4968998"/>
                </a:lnTo>
                <a:lnTo>
                  <a:pt x="7858242" y="4991236"/>
                </a:lnTo>
                <a:lnTo>
                  <a:pt x="7887503" y="5013475"/>
                </a:lnTo>
                <a:lnTo>
                  <a:pt x="7916765" y="5035714"/>
                </a:lnTo>
                <a:lnTo>
                  <a:pt x="7946026" y="5057952"/>
                </a:lnTo>
                <a:lnTo>
                  <a:pt x="7972947" y="5081362"/>
                </a:lnTo>
                <a:lnTo>
                  <a:pt x="7996356" y="5108282"/>
                </a:lnTo>
                <a:lnTo>
                  <a:pt x="8017424" y="5134032"/>
                </a:lnTo>
                <a:lnTo>
                  <a:pt x="8033811" y="5163294"/>
                </a:lnTo>
                <a:lnTo>
                  <a:pt x="8047856" y="5194896"/>
                </a:lnTo>
                <a:lnTo>
                  <a:pt x="8059561" y="5228839"/>
                </a:lnTo>
                <a:lnTo>
                  <a:pt x="8070095" y="5263953"/>
                </a:lnTo>
                <a:lnTo>
                  <a:pt x="8079459" y="5299067"/>
                </a:lnTo>
                <a:lnTo>
                  <a:pt x="8088822" y="5335351"/>
                </a:lnTo>
                <a:lnTo>
                  <a:pt x="8099356" y="5369294"/>
                </a:lnTo>
                <a:lnTo>
                  <a:pt x="8111061" y="5403238"/>
                </a:lnTo>
                <a:lnTo>
                  <a:pt x="8125106" y="5434840"/>
                </a:lnTo>
                <a:lnTo>
                  <a:pt x="8142663" y="5462931"/>
                </a:lnTo>
                <a:lnTo>
                  <a:pt x="8163732" y="5488681"/>
                </a:lnTo>
                <a:lnTo>
                  <a:pt x="8189482" y="5509749"/>
                </a:lnTo>
                <a:lnTo>
                  <a:pt x="8217573" y="5527306"/>
                </a:lnTo>
                <a:lnTo>
                  <a:pt x="8249175" y="5541352"/>
                </a:lnTo>
                <a:lnTo>
                  <a:pt x="8283118" y="5553056"/>
                </a:lnTo>
                <a:lnTo>
                  <a:pt x="8317062" y="5563590"/>
                </a:lnTo>
                <a:lnTo>
                  <a:pt x="8353346" y="5572954"/>
                </a:lnTo>
                <a:lnTo>
                  <a:pt x="8388459" y="5582318"/>
                </a:lnTo>
                <a:lnTo>
                  <a:pt x="8423573" y="5592852"/>
                </a:lnTo>
                <a:lnTo>
                  <a:pt x="8457516" y="5604556"/>
                </a:lnTo>
                <a:lnTo>
                  <a:pt x="8489119" y="5618602"/>
                </a:lnTo>
                <a:lnTo>
                  <a:pt x="8518380" y="5634988"/>
                </a:lnTo>
                <a:lnTo>
                  <a:pt x="8544130" y="5656057"/>
                </a:lnTo>
                <a:lnTo>
                  <a:pt x="8571051" y="5679466"/>
                </a:lnTo>
                <a:lnTo>
                  <a:pt x="8594460" y="5706386"/>
                </a:lnTo>
                <a:lnTo>
                  <a:pt x="8616699" y="5734477"/>
                </a:lnTo>
                <a:lnTo>
                  <a:pt x="8638937" y="5763739"/>
                </a:lnTo>
                <a:lnTo>
                  <a:pt x="8661176" y="5793000"/>
                </a:lnTo>
                <a:lnTo>
                  <a:pt x="8683415" y="5821091"/>
                </a:lnTo>
                <a:lnTo>
                  <a:pt x="8707994" y="5848012"/>
                </a:lnTo>
                <a:lnTo>
                  <a:pt x="8732574" y="5871421"/>
                </a:lnTo>
                <a:lnTo>
                  <a:pt x="8760665" y="5891319"/>
                </a:lnTo>
                <a:lnTo>
                  <a:pt x="8789926" y="5906535"/>
                </a:lnTo>
                <a:lnTo>
                  <a:pt x="8825040" y="5917069"/>
                </a:lnTo>
                <a:lnTo>
                  <a:pt x="8861324" y="5921751"/>
                </a:lnTo>
                <a:lnTo>
                  <a:pt x="8898779" y="5922921"/>
                </a:lnTo>
                <a:lnTo>
                  <a:pt x="8938575" y="5919410"/>
                </a:lnTo>
                <a:lnTo>
                  <a:pt x="8978370" y="5914728"/>
                </a:lnTo>
                <a:lnTo>
                  <a:pt x="9018166" y="5908876"/>
                </a:lnTo>
                <a:lnTo>
                  <a:pt x="9057961" y="5904194"/>
                </a:lnTo>
                <a:lnTo>
                  <a:pt x="9097757" y="5901853"/>
                </a:lnTo>
                <a:lnTo>
                  <a:pt x="9136382" y="5901853"/>
                </a:lnTo>
                <a:lnTo>
                  <a:pt x="9172666" y="5906535"/>
                </a:lnTo>
                <a:lnTo>
                  <a:pt x="9208950" y="5915898"/>
                </a:lnTo>
                <a:lnTo>
                  <a:pt x="9244064" y="5929944"/>
                </a:lnTo>
                <a:lnTo>
                  <a:pt x="9279178" y="5948671"/>
                </a:lnTo>
                <a:lnTo>
                  <a:pt x="9314292" y="5967398"/>
                </a:lnTo>
                <a:lnTo>
                  <a:pt x="9349405" y="5988467"/>
                </a:lnTo>
                <a:lnTo>
                  <a:pt x="9383349" y="6008364"/>
                </a:lnTo>
                <a:lnTo>
                  <a:pt x="9419633" y="6025921"/>
                </a:lnTo>
                <a:lnTo>
                  <a:pt x="9454747" y="6039967"/>
                </a:lnTo>
                <a:lnTo>
                  <a:pt x="9491031" y="6049331"/>
                </a:lnTo>
                <a:lnTo>
                  <a:pt x="9528486" y="6052842"/>
                </a:lnTo>
                <a:lnTo>
                  <a:pt x="9565940" y="6049331"/>
                </a:lnTo>
                <a:lnTo>
                  <a:pt x="9602224" y="6039967"/>
                </a:lnTo>
                <a:lnTo>
                  <a:pt x="9637338" y="6025921"/>
                </a:lnTo>
                <a:lnTo>
                  <a:pt x="9673622" y="6008364"/>
                </a:lnTo>
                <a:lnTo>
                  <a:pt x="9707566" y="5988467"/>
                </a:lnTo>
                <a:lnTo>
                  <a:pt x="9742679" y="5967398"/>
                </a:lnTo>
                <a:lnTo>
                  <a:pt x="9777793" y="5948671"/>
                </a:lnTo>
                <a:lnTo>
                  <a:pt x="9812907" y="5929944"/>
                </a:lnTo>
                <a:lnTo>
                  <a:pt x="9846850" y="5915898"/>
                </a:lnTo>
                <a:lnTo>
                  <a:pt x="9884305" y="5906535"/>
                </a:lnTo>
                <a:lnTo>
                  <a:pt x="9920589" y="5901853"/>
                </a:lnTo>
                <a:lnTo>
                  <a:pt x="9959214" y="5901853"/>
                </a:lnTo>
                <a:lnTo>
                  <a:pt x="9999010" y="5904194"/>
                </a:lnTo>
                <a:lnTo>
                  <a:pt x="10038805" y="5908876"/>
                </a:lnTo>
                <a:lnTo>
                  <a:pt x="10078601" y="5914728"/>
                </a:lnTo>
                <a:lnTo>
                  <a:pt x="10118396" y="5919410"/>
                </a:lnTo>
                <a:lnTo>
                  <a:pt x="10158192" y="5922921"/>
                </a:lnTo>
                <a:lnTo>
                  <a:pt x="10195647" y="5921751"/>
                </a:lnTo>
                <a:lnTo>
                  <a:pt x="10231931" y="5917069"/>
                </a:lnTo>
                <a:lnTo>
                  <a:pt x="10267044" y="5906535"/>
                </a:lnTo>
                <a:lnTo>
                  <a:pt x="10296306" y="5891319"/>
                </a:lnTo>
                <a:lnTo>
                  <a:pt x="10324397" y="5871421"/>
                </a:lnTo>
                <a:lnTo>
                  <a:pt x="10348977" y="5848012"/>
                </a:lnTo>
                <a:lnTo>
                  <a:pt x="10373556" y="5821091"/>
                </a:lnTo>
                <a:lnTo>
                  <a:pt x="10395795" y="5793000"/>
                </a:lnTo>
                <a:lnTo>
                  <a:pt x="10418034" y="5763739"/>
                </a:lnTo>
                <a:lnTo>
                  <a:pt x="10440272" y="5734477"/>
                </a:lnTo>
                <a:lnTo>
                  <a:pt x="10462511" y="5706386"/>
                </a:lnTo>
                <a:lnTo>
                  <a:pt x="10485920" y="5679466"/>
                </a:lnTo>
                <a:lnTo>
                  <a:pt x="10512841" y="5656057"/>
                </a:lnTo>
                <a:lnTo>
                  <a:pt x="10538591" y="5634988"/>
                </a:lnTo>
                <a:lnTo>
                  <a:pt x="10567852" y="5618602"/>
                </a:lnTo>
                <a:lnTo>
                  <a:pt x="10599455" y="5604556"/>
                </a:lnTo>
                <a:lnTo>
                  <a:pt x="10633398" y="5592852"/>
                </a:lnTo>
                <a:lnTo>
                  <a:pt x="10668512" y="5582318"/>
                </a:lnTo>
                <a:lnTo>
                  <a:pt x="10703626" y="5572954"/>
                </a:lnTo>
                <a:lnTo>
                  <a:pt x="10739910" y="5563590"/>
                </a:lnTo>
                <a:lnTo>
                  <a:pt x="10773853" y="5553056"/>
                </a:lnTo>
                <a:lnTo>
                  <a:pt x="10807796" y="5541352"/>
                </a:lnTo>
                <a:lnTo>
                  <a:pt x="10839399" y="5527306"/>
                </a:lnTo>
                <a:lnTo>
                  <a:pt x="10867490" y="5509749"/>
                </a:lnTo>
                <a:lnTo>
                  <a:pt x="10893240" y="5488681"/>
                </a:lnTo>
                <a:lnTo>
                  <a:pt x="10914308" y="5462931"/>
                </a:lnTo>
                <a:lnTo>
                  <a:pt x="10931865" y="5434840"/>
                </a:lnTo>
                <a:lnTo>
                  <a:pt x="10945910" y="5403238"/>
                </a:lnTo>
                <a:lnTo>
                  <a:pt x="10957615" y="5369294"/>
                </a:lnTo>
                <a:lnTo>
                  <a:pt x="10968149" y="5335351"/>
                </a:lnTo>
                <a:lnTo>
                  <a:pt x="10977513" y="5299067"/>
                </a:lnTo>
                <a:lnTo>
                  <a:pt x="10986876" y="5263953"/>
                </a:lnTo>
                <a:lnTo>
                  <a:pt x="10997410" y="5228839"/>
                </a:lnTo>
                <a:lnTo>
                  <a:pt x="11009115" y="5194896"/>
                </a:lnTo>
                <a:lnTo>
                  <a:pt x="11023160" y="5163294"/>
                </a:lnTo>
                <a:lnTo>
                  <a:pt x="11039547" y="5134032"/>
                </a:lnTo>
                <a:lnTo>
                  <a:pt x="11060615" y="5108282"/>
                </a:lnTo>
                <a:lnTo>
                  <a:pt x="11084024" y="5081362"/>
                </a:lnTo>
                <a:lnTo>
                  <a:pt x="11110945" y="5057952"/>
                </a:lnTo>
                <a:lnTo>
                  <a:pt x="11139036" y="5035714"/>
                </a:lnTo>
                <a:lnTo>
                  <a:pt x="11169468" y="5013475"/>
                </a:lnTo>
                <a:lnTo>
                  <a:pt x="11198729" y="4991236"/>
                </a:lnTo>
                <a:lnTo>
                  <a:pt x="11226820" y="4968998"/>
                </a:lnTo>
                <a:lnTo>
                  <a:pt x="11253741" y="4944418"/>
                </a:lnTo>
                <a:lnTo>
                  <a:pt x="11277150" y="4919838"/>
                </a:lnTo>
                <a:lnTo>
                  <a:pt x="11297048" y="4891747"/>
                </a:lnTo>
                <a:lnTo>
                  <a:pt x="11312264" y="4862486"/>
                </a:lnTo>
                <a:lnTo>
                  <a:pt x="11322798" y="4827372"/>
                </a:lnTo>
                <a:lnTo>
                  <a:pt x="11327480" y="4791088"/>
                </a:lnTo>
                <a:lnTo>
                  <a:pt x="11328650" y="4753633"/>
                </a:lnTo>
                <a:lnTo>
                  <a:pt x="11325139" y="4713838"/>
                </a:lnTo>
                <a:lnTo>
                  <a:pt x="11320457" y="4674042"/>
                </a:lnTo>
                <a:lnTo>
                  <a:pt x="11314605" y="4634247"/>
                </a:lnTo>
                <a:lnTo>
                  <a:pt x="11309923" y="4594451"/>
                </a:lnTo>
                <a:lnTo>
                  <a:pt x="11307582" y="4554655"/>
                </a:lnTo>
                <a:lnTo>
                  <a:pt x="11307582" y="4516030"/>
                </a:lnTo>
                <a:lnTo>
                  <a:pt x="11312264" y="4479746"/>
                </a:lnTo>
                <a:lnTo>
                  <a:pt x="11321628" y="4443462"/>
                </a:lnTo>
                <a:lnTo>
                  <a:pt x="11335673" y="4409519"/>
                </a:lnTo>
                <a:lnTo>
                  <a:pt x="11354400" y="4374405"/>
                </a:lnTo>
                <a:lnTo>
                  <a:pt x="11373128" y="4339291"/>
                </a:lnTo>
                <a:lnTo>
                  <a:pt x="11394196" y="4304177"/>
                </a:lnTo>
                <a:lnTo>
                  <a:pt x="11414094" y="4270234"/>
                </a:lnTo>
                <a:lnTo>
                  <a:pt x="11431650" y="4233950"/>
                </a:lnTo>
                <a:lnTo>
                  <a:pt x="11445696" y="4198836"/>
                </a:lnTo>
                <a:lnTo>
                  <a:pt x="11455060" y="4162552"/>
                </a:lnTo>
                <a:lnTo>
                  <a:pt x="11458571" y="4125097"/>
                </a:lnTo>
                <a:lnTo>
                  <a:pt x="11455060" y="4087643"/>
                </a:lnTo>
                <a:lnTo>
                  <a:pt x="11445696" y="4051358"/>
                </a:lnTo>
                <a:lnTo>
                  <a:pt x="11431650" y="4016245"/>
                </a:lnTo>
                <a:lnTo>
                  <a:pt x="11414094" y="3979961"/>
                </a:lnTo>
                <a:lnTo>
                  <a:pt x="11394196" y="3946017"/>
                </a:lnTo>
                <a:lnTo>
                  <a:pt x="11373128" y="3910903"/>
                </a:lnTo>
                <a:lnTo>
                  <a:pt x="11354400" y="3875790"/>
                </a:lnTo>
                <a:lnTo>
                  <a:pt x="11335673" y="3840676"/>
                </a:lnTo>
                <a:lnTo>
                  <a:pt x="11321628" y="3806733"/>
                </a:lnTo>
                <a:lnTo>
                  <a:pt x="11312264" y="3770449"/>
                </a:lnTo>
                <a:lnTo>
                  <a:pt x="11307582" y="3734164"/>
                </a:lnTo>
                <a:lnTo>
                  <a:pt x="11307582" y="3695539"/>
                </a:lnTo>
                <a:lnTo>
                  <a:pt x="11309923" y="3655744"/>
                </a:lnTo>
                <a:lnTo>
                  <a:pt x="11314605" y="3615948"/>
                </a:lnTo>
                <a:lnTo>
                  <a:pt x="11320457" y="3576152"/>
                </a:lnTo>
                <a:lnTo>
                  <a:pt x="11325139" y="3536357"/>
                </a:lnTo>
                <a:lnTo>
                  <a:pt x="11328650" y="3496561"/>
                </a:lnTo>
                <a:lnTo>
                  <a:pt x="11327480" y="3459107"/>
                </a:lnTo>
                <a:lnTo>
                  <a:pt x="11322798" y="3422822"/>
                </a:lnTo>
                <a:lnTo>
                  <a:pt x="11312264" y="3387709"/>
                </a:lnTo>
                <a:lnTo>
                  <a:pt x="11297048" y="3358447"/>
                </a:lnTo>
                <a:lnTo>
                  <a:pt x="11277150" y="3330356"/>
                </a:lnTo>
                <a:lnTo>
                  <a:pt x="11253741" y="3305777"/>
                </a:lnTo>
                <a:lnTo>
                  <a:pt x="11226820" y="3281197"/>
                </a:lnTo>
                <a:lnTo>
                  <a:pt x="11198729" y="3258958"/>
                </a:lnTo>
                <a:lnTo>
                  <a:pt x="11169468" y="3236720"/>
                </a:lnTo>
                <a:lnTo>
                  <a:pt x="11139036" y="3214481"/>
                </a:lnTo>
                <a:lnTo>
                  <a:pt x="11110945" y="3192242"/>
                </a:lnTo>
                <a:lnTo>
                  <a:pt x="11084024" y="3168833"/>
                </a:lnTo>
                <a:lnTo>
                  <a:pt x="11060615" y="3141913"/>
                </a:lnTo>
                <a:lnTo>
                  <a:pt x="11039547" y="3116162"/>
                </a:lnTo>
                <a:lnTo>
                  <a:pt x="11023160" y="3086901"/>
                </a:lnTo>
                <a:lnTo>
                  <a:pt x="11009115" y="3055299"/>
                </a:lnTo>
                <a:lnTo>
                  <a:pt x="10997410" y="3021355"/>
                </a:lnTo>
                <a:lnTo>
                  <a:pt x="10986876" y="2986242"/>
                </a:lnTo>
                <a:lnTo>
                  <a:pt x="10977513" y="2951128"/>
                </a:lnTo>
                <a:lnTo>
                  <a:pt x="10968149" y="2914844"/>
                </a:lnTo>
                <a:lnTo>
                  <a:pt x="10957615" y="2880900"/>
                </a:lnTo>
                <a:lnTo>
                  <a:pt x="10945910" y="2846957"/>
                </a:lnTo>
                <a:lnTo>
                  <a:pt x="10931865" y="2815355"/>
                </a:lnTo>
                <a:lnTo>
                  <a:pt x="10914308" y="2787264"/>
                </a:lnTo>
                <a:lnTo>
                  <a:pt x="10893240" y="2761514"/>
                </a:lnTo>
                <a:lnTo>
                  <a:pt x="10867490" y="2740445"/>
                </a:lnTo>
                <a:lnTo>
                  <a:pt x="10839399" y="2722888"/>
                </a:lnTo>
                <a:lnTo>
                  <a:pt x="10807796" y="2708843"/>
                </a:lnTo>
                <a:lnTo>
                  <a:pt x="10773853" y="2697138"/>
                </a:lnTo>
                <a:lnTo>
                  <a:pt x="10739910" y="2686604"/>
                </a:lnTo>
                <a:lnTo>
                  <a:pt x="10703626" y="2677241"/>
                </a:lnTo>
                <a:lnTo>
                  <a:pt x="10668512" y="2667877"/>
                </a:lnTo>
                <a:lnTo>
                  <a:pt x="10633398" y="2657343"/>
                </a:lnTo>
                <a:lnTo>
                  <a:pt x="10599455" y="2645638"/>
                </a:lnTo>
                <a:lnTo>
                  <a:pt x="10567852" y="2631593"/>
                </a:lnTo>
                <a:lnTo>
                  <a:pt x="10538591" y="2615206"/>
                </a:lnTo>
                <a:lnTo>
                  <a:pt x="10512841" y="2594138"/>
                </a:lnTo>
                <a:lnTo>
                  <a:pt x="10485920" y="2570729"/>
                </a:lnTo>
                <a:lnTo>
                  <a:pt x="10462511" y="2543808"/>
                </a:lnTo>
                <a:lnTo>
                  <a:pt x="10440272" y="2515717"/>
                </a:lnTo>
                <a:lnTo>
                  <a:pt x="10418034" y="2486456"/>
                </a:lnTo>
                <a:lnTo>
                  <a:pt x="10395795" y="2457194"/>
                </a:lnTo>
                <a:lnTo>
                  <a:pt x="10373556" y="2429103"/>
                </a:lnTo>
                <a:lnTo>
                  <a:pt x="10348977" y="2402183"/>
                </a:lnTo>
                <a:lnTo>
                  <a:pt x="10324397" y="2378774"/>
                </a:lnTo>
                <a:lnTo>
                  <a:pt x="10296306" y="2358876"/>
                </a:lnTo>
                <a:lnTo>
                  <a:pt x="10267044" y="2343660"/>
                </a:lnTo>
                <a:lnTo>
                  <a:pt x="10231931" y="2333126"/>
                </a:lnTo>
                <a:lnTo>
                  <a:pt x="10195647" y="2328444"/>
                </a:lnTo>
                <a:lnTo>
                  <a:pt x="10158192" y="2327274"/>
                </a:lnTo>
                <a:lnTo>
                  <a:pt x="10118396" y="2330785"/>
                </a:lnTo>
                <a:lnTo>
                  <a:pt x="10078601" y="2335467"/>
                </a:lnTo>
                <a:lnTo>
                  <a:pt x="10038805" y="2341319"/>
                </a:lnTo>
                <a:lnTo>
                  <a:pt x="9999010" y="2346001"/>
                </a:lnTo>
                <a:lnTo>
                  <a:pt x="9959214" y="2348342"/>
                </a:lnTo>
                <a:lnTo>
                  <a:pt x="9920589" y="2348342"/>
                </a:lnTo>
                <a:lnTo>
                  <a:pt x="9884305" y="2343660"/>
                </a:lnTo>
                <a:lnTo>
                  <a:pt x="9846850" y="2334296"/>
                </a:lnTo>
                <a:lnTo>
                  <a:pt x="9812907" y="2320251"/>
                </a:lnTo>
                <a:lnTo>
                  <a:pt x="9777793" y="2301524"/>
                </a:lnTo>
                <a:lnTo>
                  <a:pt x="9742679" y="2282796"/>
                </a:lnTo>
                <a:lnTo>
                  <a:pt x="9707566" y="2261728"/>
                </a:lnTo>
                <a:lnTo>
                  <a:pt x="9673622" y="2241830"/>
                </a:lnTo>
                <a:lnTo>
                  <a:pt x="9637338" y="2224273"/>
                </a:lnTo>
                <a:lnTo>
                  <a:pt x="9602224" y="2210228"/>
                </a:lnTo>
                <a:lnTo>
                  <a:pt x="9565940" y="2200864"/>
                </a:lnTo>
                <a:lnTo>
                  <a:pt x="9528486" y="2197353"/>
                </a:lnTo>
                <a:close/>
              </a:path>
            </a:pathLst>
          </a:custGeom>
          <a:solidFill>
            <a:schemeClr val="bg2"/>
          </a:solidFill>
          <a:ln w="10160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6F6FAD-4662-07EF-5027-3C40433D3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758" y="286789"/>
            <a:ext cx="7633742" cy="1119099"/>
          </a:xfrm>
        </p:spPr>
        <p:txBody>
          <a:bodyPr>
            <a:normAutofit/>
          </a:bodyPr>
          <a:lstStyle/>
          <a:p>
            <a:r>
              <a:rPr lang="en-US" dirty="0"/>
              <a:t>Academic Side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59146B5A-0BC2-431D-8B26-141ADDE36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664369" cy="51435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50445-A1A1-FEC1-8E29-8125E3BF6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909" y="923545"/>
            <a:ext cx="7916315" cy="393316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9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an academic society we do a wide variety of different academic socials to help support you when starting academic work at university</a:t>
            </a:r>
          </a:p>
          <a:p>
            <a:pPr>
              <a:lnSpc>
                <a:spcPct val="100000"/>
              </a:lnSpc>
            </a:pPr>
            <a:r>
              <a:rPr lang="en-US" sz="19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also have a Facebook group called, ‘Pass the Book’ which allows students to sell any old module texts they may have and do not want anymore for a much cheaper price!</a:t>
            </a:r>
          </a:p>
          <a:p>
            <a:pPr>
              <a:lnSpc>
                <a:spcPct val="100000"/>
              </a:lnSpc>
            </a:pPr>
            <a:r>
              <a:rPr lang="en-US" sz="19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hold study sessions both on campus and in Leamington as well as holding essay Q&amp;A’s where you can ask our exec, primarily the academic aid, any questions you may have surrounding writing university assignments</a:t>
            </a:r>
          </a:p>
          <a:p>
            <a:pPr>
              <a:lnSpc>
                <a:spcPct val="100000"/>
              </a:lnSpc>
            </a:pPr>
            <a:r>
              <a:rPr lang="en-US" sz="19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also put together a fresher starter pack surrounding academics which can be found by following the link in our Instagram bio.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A7DA0B-D1CC-428A-941E-C31E8E7BD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1402" y="0"/>
            <a:ext cx="21259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92648E-7C0A-3019-B6E8-62CF04FE1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4630" y="11904"/>
            <a:ext cx="2398754" cy="911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361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9E61C-6AB7-40D1-919D-1C227C4D3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4877E0-3739-7204-9FE3-F584A4FA7045}"/>
              </a:ext>
            </a:extLst>
          </p:cNvPr>
          <p:cNvSpPr txBox="1">
            <a:spLocks/>
          </p:cNvSpPr>
          <p:nvPr/>
        </p:nvSpPr>
        <p:spPr>
          <a:xfrm>
            <a:off x="699992" y="2380446"/>
            <a:ext cx="4898640" cy="25460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3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05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5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Every term we have welfare events which provide a safe space to come and destress or talk about how you’re feeling in a safe and supportive environment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Here are some examples of socials we do throughout the year: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Circles 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Bar crawls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Scavenger hunts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Day trips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71ACD-F7D0-9E17-F8F2-8792B5523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162" y="1006999"/>
            <a:ext cx="7869338" cy="1564752"/>
          </a:xfrm>
        </p:spPr>
        <p:txBody>
          <a:bodyPr>
            <a:normAutofit fontScale="85000" lnSpcReduction="20000"/>
          </a:bodyPr>
          <a:lstStyle/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Another major part of the society is the social side where every week we hold a variety of sober and non-sober socials but there is never any pressure to drink at any event</a:t>
            </a:r>
          </a:p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always have at least one member of our exec who remain completely sober who can look after and help with any issues during the event</a:t>
            </a:r>
          </a:p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also do charity events which are a great opportunity to raise money for amazing causes in fun ways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5870B0-5FD1-DCB5-D424-2B8C8C809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155" y="0"/>
            <a:ext cx="2810900" cy="1068276"/>
          </a:xfrm>
          <a:prstGeom prst="rect">
            <a:avLst/>
          </a:prstGeom>
        </p:spPr>
      </p:pic>
      <p:pic>
        <p:nvPicPr>
          <p:cNvPr id="6" name="Picture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954B5F40-3BA5-7105-84D4-440ABD183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632" y="2487603"/>
            <a:ext cx="3139646" cy="2354735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342FCE9-F1DB-9C4C-D387-797C581FFE89}"/>
              </a:ext>
            </a:extLst>
          </p:cNvPr>
          <p:cNvSpPr txBox="1">
            <a:spLocks/>
          </p:cNvSpPr>
          <p:nvPr/>
        </p:nvSpPr>
        <p:spPr>
          <a:xfrm>
            <a:off x="2293207" y="3653466"/>
            <a:ext cx="3468393" cy="1273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3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05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5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Bowling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Movie nights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Charity sports day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Welfare walks and meditation sessions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1170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64AD-0BE1-8BE1-8E1E-E2CE92F6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05502-679F-5298-801C-BD4D17A1A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129" y="1115569"/>
            <a:ext cx="7817371" cy="1456181"/>
          </a:xfrm>
        </p:spPr>
        <p:txBody>
          <a:bodyPr>
            <a:normAutofit/>
          </a:bodyPr>
          <a:lstStyle/>
          <a:p>
            <a:r>
              <a:rPr lang="en-US" sz="19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third aspect of our society is the creative side</a:t>
            </a:r>
          </a:p>
          <a:p>
            <a:r>
              <a:rPr lang="en-US" sz="19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create an open and welcoming environment for anyone who wants to        express their creativity regardless of degree subject or experience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841F6A-79AD-2709-E8F5-806EC6F40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928" y="0"/>
            <a:ext cx="2632031" cy="1000298"/>
          </a:xfrm>
          <a:prstGeom prst="rect">
            <a:avLst/>
          </a:prstGeom>
        </p:spPr>
      </p:pic>
      <p:pic>
        <p:nvPicPr>
          <p:cNvPr id="5" name="Picture 4" descr="A person standing in front of a whiteboard&#10;&#10;Description automatically generated">
            <a:extLst>
              <a:ext uri="{FF2B5EF4-FFF2-40B4-BE49-F238E27FC236}">
                <a16:creationId xmlns:a16="http://schemas.microsoft.com/office/drawing/2014/main" id="{B514FD68-340B-2398-3C80-E877380FF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9388" y="2295242"/>
            <a:ext cx="2043112" cy="247792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2FD0D7E-588C-3ED6-EC03-37225547E12D}"/>
              </a:ext>
            </a:extLst>
          </p:cNvPr>
          <p:cNvSpPr txBox="1">
            <a:spLocks/>
          </p:cNvSpPr>
          <p:nvPr/>
        </p:nvSpPr>
        <p:spPr>
          <a:xfrm>
            <a:off x="755129" y="2234668"/>
            <a:ext cx="5590630" cy="3063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3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05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110000"/>
              </a:lnSpc>
              <a:spcBef>
                <a:spcPts val="52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5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9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There is no pressure to perform, you can always just come and watch 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9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Here are some examples of creative events we do:</a:t>
            </a:r>
          </a:p>
          <a:p>
            <a:pPr marL="514350" marR="0" lvl="1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9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Open mic nights</a:t>
            </a:r>
          </a:p>
          <a:p>
            <a:pPr marL="514350" marR="0" lvl="1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9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Creative collabs with other societies</a:t>
            </a:r>
          </a:p>
          <a:p>
            <a:pPr marL="514350" marR="0" lvl="1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9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Slam poetry evenings</a:t>
            </a:r>
          </a:p>
          <a:p>
            <a:pPr marL="514350" marR="0" lvl="1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9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Creative collage sessions</a:t>
            </a:r>
          </a:p>
          <a:p>
            <a:pPr marL="171450" marR="0" lvl="0" indent="-171450" algn="l" defTabSz="685800" rtl="0" eaLnBrk="1" fontAlgn="auto" latinLnBrk="0" hangingPunct="1">
              <a:lnSpc>
                <a:spcPct val="110000"/>
              </a:lnSpc>
              <a:spcBef>
                <a:spcPts val="525"/>
              </a:spcBef>
              <a:spcAft>
                <a:spcPts val="0"/>
              </a:spcAft>
              <a:buClr>
                <a:srgbClr val="17131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0222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AD4B0-77B5-2A4C-5504-5B2136899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Bigger things we are </a:t>
            </a:r>
            <a:br>
              <a:rPr lang="en-US" dirty="0"/>
            </a:br>
            <a:r>
              <a:rPr lang="en-US" dirty="0"/>
              <a:t>doing this year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942E1-83E7-12B3-600D-37E18C26E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129" y="1265845"/>
            <a:ext cx="5732168" cy="3737612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Family scheme – a small group of first years are placed with two older students so they can ask any questions and have an immediate point of contact for any concerns surrounding university work </a:t>
            </a:r>
          </a:p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annual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Litsoc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ball – a great opportunity to come and celebrate the end of the year with all your friends</a:t>
            </a:r>
          </a:p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Recruiting Fresher Reps – this is a great opportunity to become a part of the exec and act as a spokesperson for your year and to express any ideas you may have surrounding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Litsoc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EA41C23E-E9E3-9A79-15FD-8A22D7131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0227" y="1265845"/>
            <a:ext cx="2377774" cy="317036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8F60B6-175F-4CF4-E8B7-7F0D65827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928" y="0"/>
            <a:ext cx="2632031" cy="100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0389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EF95A-988A-D5C4-A140-EFFEF0F84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757" y="483828"/>
            <a:ext cx="3268125" cy="990642"/>
          </a:xfrm>
        </p:spPr>
        <p:txBody>
          <a:bodyPr>
            <a:normAutofit/>
          </a:bodyPr>
          <a:lstStyle/>
          <a:p>
            <a:r>
              <a:rPr lang="en-US" sz="3100"/>
              <a:t>How to keep up to date!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52666-B20A-36F6-3B5D-79D906702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757" y="1714500"/>
            <a:ext cx="4292809" cy="2695194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 and look at our Instagram for a detailed look at all our upcoming events - </a:t>
            </a:r>
            <a:r>
              <a:rPr lang="en-US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sz="1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warwicklitsoc</a:t>
            </a:r>
            <a:endParaRPr lang="en-US" sz="16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 our WhatsApp group using this QR code, if you haven’t already, to hear about all upcoming events as well as having a direct contact with all the exec for any questions you may have. Or dm our Instagram and we can add you!</a:t>
            </a:r>
          </a:p>
        </p:txBody>
      </p:sp>
      <p:pic>
        <p:nvPicPr>
          <p:cNvPr id="6" name="Picture 5" descr="A qr code with a picture of a phone&#10;&#10;Description automatically generated">
            <a:extLst>
              <a:ext uri="{FF2B5EF4-FFF2-40B4-BE49-F238E27FC236}">
                <a16:creationId xmlns:a16="http://schemas.microsoft.com/office/drawing/2014/main" id="{76BF8E9F-8A12-FD0E-8E61-290C4D3218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288" r="-4" b="120"/>
          <a:stretch/>
        </p:blipFill>
        <p:spPr>
          <a:xfrm>
            <a:off x="5651292" y="2216405"/>
            <a:ext cx="2826481" cy="2739102"/>
          </a:xfrm>
          <a:prstGeom prst="rect">
            <a:avLst/>
          </a:prstGeom>
        </p:spPr>
      </p:pic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5D2CAD68-D66F-901B-4866-246686D020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708" r="-4" b="-4"/>
          <a:stretch/>
        </p:blipFill>
        <p:spPr>
          <a:xfrm>
            <a:off x="5651292" y="420504"/>
            <a:ext cx="2826481" cy="148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4994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72735A-89A1-614F-B65D-801F9DBE3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68325"/>
          <a:stretch/>
        </p:blipFill>
        <p:spPr>
          <a:xfrm>
            <a:off x="6359236" y="93519"/>
            <a:ext cx="2784764" cy="49232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E223F2-B775-4C43-8B6D-39F0C38111D3}"/>
              </a:ext>
            </a:extLst>
          </p:cNvPr>
          <p:cNvSpPr txBox="1"/>
          <p:nvPr/>
        </p:nvSpPr>
        <p:spPr>
          <a:xfrm>
            <a:off x="218209" y="322119"/>
            <a:ext cx="5445658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50" dirty="0">
                <a:solidFill>
                  <a:srgbClr val="622670"/>
                </a:solidFill>
                <a:latin typeface="Calibri" panose="020F0502020204030204"/>
              </a:rPr>
              <a:t>What is Widening Participation?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2293CA-096B-E74D-BD21-6C7C2E7FFF96}"/>
              </a:ext>
            </a:extLst>
          </p:cNvPr>
          <p:cNvSpPr txBox="1"/>
          <p:nvPr/>
        </p:nvSpPr>
        <p:spPr>
          <a:xfrm>
            <a:off x="220605" y="879396"/>
            <a:ext cx="5501488" cy="393569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>
                <a:solidFill>
                  <a:srgbClr val="03989E"/>
                </a:solidFill>
                <a:latin typeface="Calibri" panose="020F0502020204030204"/>
              </a:rPr>
              <a:t>Widening Participation (WP) aims to address the patterns of under-representation of some groups in Higher Education</a:t>
            </a:r>
          </a:p>
          <a:p>
            <a:endParaRPr lang="en-GB" dirty="0">
              <a:solidFill>
                <a:srgbClr val="03989E"/>
              </a:solidFill>
              <a:latin typeface="Calibri" panose="020F0502020204030204"/>
            </a:endParaRPr>
          </a:p>
          <a:p>
            <a:endParaRPr lang="en-GB" dirty="0">
              <a:solidFill>
                <a:srgbClr val="03989E"/>
              </a:solidFill>
              <a:latin typeface="Calibri" panose="020F0502020204030204"/>
            </a:endParaRPr>
          </a:p>
          <a:p>
            <a:endParaRPr lang="en-GB" dirty="0">
              <a:solidFill>
                <a:srgbClr val="03989E"/>
              </a:solidFill>
              <a:latin typeface="Calibri" panose="020F0502020204030204"/>
            </a:endParaRPr>
          </a:p>
          <a:p>
            <a:endParaRPr lang="en-GB" dirty="0">
              <a:solidFill>
                <a:srgbClr val="03989E"/>
              </a:solidFill>
              <a:latin typeface="Calibri" panose="020F0502020204030204"/>
            </a:endParaRPr>
          </a:p>
          <a:p>
            <a:endParaRPr lang="en-GB" dirty="0">
              <a:solidFill>
                <a:srgbClr val="03989E"/>
              </a:solidFill>
              <a:latin typeface="Calibri" panose="020F0502020204030204"/>
            </a:endParaRPr>
          </a:p>
          <a:p>
            <a:endParaRPr lang="en-GB" dirty="0">
              <a:solidFill>
                <a:srgbClr val="03989E"/>
              </a:solidFill>
              <a:latin typeface="Calibri" panose="020F0502020204030204"/>
            </a:endParaRPr>
          </a:p>
          <a:p>
            <a:endParaRPr lang="en-GB" dirty="0">
              <a:solidFill>
                <a:srgbClr val="03989E"/>
              </a:solidFill>
              <a:latin typeface="Calibri" panose="020F0502020204030204"/>
            </a:endParaRPr>
          </a:p>
          <a:p>
            <a:endParaRPr lang="en-GB" dirty="0">
              <a:solidFill>
                <a:srgbClr val="03989E"/>
              </a:solidFill>
              <a:latin typeface="Calibri" panose="020F0502020204030204"/>
            </a:endParaRPr>
          </a:p>
          <a:p>
            <a:pPr marL="213995" indent="-21399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3989E"/>
                </a:solidFill>
                <a:latin typeface="Calibri" panose="020F0502020204030204"/>
              </a:rPr>
              <a:t>Transformations</a:t>
            </a:r>
            <a:endParaRPr lang="en-GB" dirty="0">
              <a:solidFill>
                <a:srgbClr val="03989E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213995" indent="-21399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3989E"/>
                </a:solidFill>
                <a:latin typeface="Calibri" panose="020F0502020204030204"/>
              </a:rPr>
              <a:t>A-level lecture series</a:t>
            </a:r>
            <a:endParaRPr lang="en-GB" dirty="0">
              <a:solidFill>
                <a:srgbClr val="03989E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213995" indent="-21399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3989E"/>
                </a:solidFill>
                <a:latin typeface="Calibri" panose="020F0502020204030204"/>
              </a:rPr>
              <a:t>Book donations – email </a:t>
            </a:r>
            <a:r>
              <a:rPr lang="en-GB" dirty="0" err="1">
                <a:solidFill>
                  <a:srgbClr val="03989E"/>
                </a:solidFill>
                <a:latin typeface="Calibri" panose="020F0502020204030204"/>
              </a:rPr>
              <a:t>alex.breeze</a:t>
            </a:r>
            <a:r>
              <a:rPr lang="en-GB" dirty="0">
                <a:solidFill>
                  <a:srgbClr val="03989E"/>
                </a:solidFill>
                <a:latin typeface="Calibri" panose="020F050202020403020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@warwick.ac.uk</a:t>
            </a:r>
            <a:r>
              <a:rPr lang="en-GB" dirty="0">
                <a:solidFill>
                  <a:srgbClr val="03989E"/>
                </a:solidFill>
                <a:latin typeface="Calibri" panose="020F0502020204030204"/>
              </a:rPr>
              <a:t> for a list</a:t>
            </a:r>
            <a:endParaRPr lang="en-GB" dirty="0">
              <a:solidFill>
                <a:srgbClr val="03989E"/>
              </a:solidFill>
              <a:latin typeface="Calibri" panose="020F0502020204030204"/>
              <a:ea typeface="Calibri"/>
              <a:cs typeface="Calibri"/>
            </a:endParaRPr>
          </a:p>
          <a:p>
            <a:pPr marL="213995" indent="-21399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3989E"/>
                </a:solidFill>
                <a:latin typeface="Calibri" panose="020F0502020204030204"/>
              </a:rPr>
              <a:t>Performance and Pedagogy</a:t>
            </a:r>
            <a:endParaRPr lang="en-GB" dirty="0">
              <a:solidFill>
                <a:srgbClr val="03989E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213995" indent="-21399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3989E"/>
                </a:solidFill>
                <a:latin typeface="Calibri" panose="020F0502020204030204"/>
              </a:rPr>
              <a:t>University-wide Widening Participation projects</a:t>
            </a:r>
            <a:endParaRPr lang="en-GB" dirty="0">
              <a:solidFill>
                <a:srgbClr val="03989E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5A0D90-89D3-B843-A908-47BD2E61B72A}"/>
              </a:ext>
            </a:extLst>
          </p:cNvPr>
          <p:cNvSpPr txBox="1"/>
          <p:nvPr/>
        </p:nvSpPr>
        <p:spPr>
          <a:xfrm>
            <a:off x="218209" y="2295735"/>
            <a:ext cx="4811253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50" dirty="0">
                <a:solidFill>
                  <a:srgbClr val="622670"/>
                </a:solidFill>
                <a:latin typeface="Calibri" panose="020F0502020204030204"/>
              </a:rPr>
              <a:t>What does a WP Officer do?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D61E91-D7AF-1B4C-8CF4-0153830571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6082" y="4403044"/>
            <a:ext cx="1322243" cy="740456"/>
          </a:xfrm>
          <a:prstGeom prst="rect">
            <a:avLst/>
          </a:prstGeom>
        </p:spPr>
      </p:pic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38B4A9B6-B36E-567E-58F0-D620EF8E6D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962" b="40080"/>
          <a:stretch/>
        </p:blipFill>
        <p:spPr>
          <a:xfrm>
            <a:off x="5027514" y="2229142"/>
            <a:ext cx="4008879" cy="2021620"/>
          </a:xfrm>
          <a:prstGeom prst="rect">
            <a:avLst/>
          </a:prstGeom>
        </p:spPr>
      </p:pic>
      <p:pic>
        <p:nvPicPr>
          <p:cNvPr id="2" name="Picture 1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CF433F1E-FB46-4CF3-EF6B-58283D96DF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122" y="1393135"/>
            <a:ext cx="944219" cy="9442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5606E8-2626-9058-4EAC-6D3896F6FAC8}"/>
              </a:ext>
            </a:extLst>
          </p:cNvPr>
          <p:cNvSpPr txBox="1"/>
          <p:nvPr/>
        </p:nvSpPr>
        <p:spPr>
          <a:xfrm>
            <a:off x="1438274" y="1609724"/>
            <a:ext cx="3419475" cy="5078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7ECBB6"/>
                </a:solidFill>
                <a:ea typeface="Calibri"/>
                <a:cs typeface="Calibri"/>
              </a:rPr>
              <a:t>Scan here to find out more about WP at Warwick</a:t>
            </a:r>
            <a:endParaRPr lang="en-US" dirty="0">
              <a:solidFill>
                <a:srgbClr val="7ECBB6"/>
              </a:solidFill>
            </a:endParaRPr>
          </a:p>
        </p:txBody>
      </p:sp>
      <p:pic>
        <p:nvPicPr>
          <p:cNvPr id="10" name="Picture 9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44963DCA-5744-162D-C7F7-E8A5B0F544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524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246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7349D-6731-754B-5730-F6CC9B37B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 group of people in a room&#10;&#10;Description automatically generated">
            <a:extLst>
              <a:ext uri="{FF2B5EF4-FFF2-40B4-BE49-F238E27FC236}">
                <a16:creationId xmlns:a16="http://schemas.microsoft.com/office/drawing/2014/main" id="{38E80F45-7E3A-C3CD-5C3C-2BA38184C3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639" y="2978"/>
            <a:ext cx="8927174" cy="5120878"/>
          </a:xfrm>
        </p:spPr>
      </p:pic>
    </p:spTree>
    <p:extLst>
      <p:ext uri="{BB962C8B-B14F-4D97-AF65-F5344CB8AC3E}">
        <p14:creationId xmlns:p14="http://schemas.microsoft.com/office/powerpoint/2010/main" val="4162693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4310-08D2-C125-36B0-E7FEBDF47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 purple and white card with text and images&#10;&#10;Description automatically generated">
            <a:extLst>
              <a:ext uri="{FF2B5EF4-FFF2-40B4-BE49-F238E27FC236}">
                <a16:creationId xmlns:a16="http://schemas.microsoft.com/office/drawing/2014/main" id="{F121D54A-A909-0B33-3F12-56F8E91D78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5" y="2977"/>
            <a:ext cx="9150417" cy="5228034"/>
          </a:xfrm>
        </p:spPr>
      </p:pic>
    </p:spTree>
    <p:extLst>
      <p:ext uri="{BB962C8B-B14F-4D97-AF65-F5344CB8AC3E}">
        <p14:creationId xmlns:p14="http://schemas.microsoft.com/office/powerpoint/2010/main" val="395233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8AF47C9-AEC8-4D10-9ECC-C329A674F74F}"/>
              </a:ext>
            </a:extLst>
          </p:cNvPr>
          <p:cNvSpPr txBox="1">
            <a:spLocks/>
          </p:cNvSpPr>
          <p:nvPr/>
        </p:nvSpPr>
        <p:spPr>
          <a:xfrm>
            <a:off x="800099" y="2368342"/>
            <a:ext cx="7543801" cy="753666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b="1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Warwick Students’ Union</a:t>
            </a:r>
            <a:endParaRPr lang="en-GB" sz="4500" b="1" dirty="0">
              <a:solidFill>
                <a:srgbClr val="5C5D61"/>
              </a:solidFill>
              <a:latin typeface="Montserrat alternates" panose="00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EFFD779-3767-4EE4-B436-75F5293180F5}"/>
              </a:ext>
            </a:extLst>
          </p:cNvPr>
          <p:cNvSpPr txBox="1">
            <a:spLocks/>
          </p:cNvSpPr>
          <p:nvPr/>
        </p:nvSpPr>
        <p:spPr>
          <a:xfrm>
            <a:off x="1142999" y="3200397"/>
            <a:ext cx="6858000" cy="38906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Always Something For You</a:t>
            </a:r>
            <a:endParaRPr lang="en-GB" sz="1800" dirty="0">
              <a:solidFill>
                <a:srgbClr val="5C5D61"/>
              </a:solidFill>
              <a:latin typeface="Montserrat alternates" panose="000005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7E42B0-342B-4D3C-B94F-D786EA9F1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874" y="3589457"/>
            <a:ext cx="2197130" cy="11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314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D75BF8-BEDD-C64E-A799-399AF0533C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r="41273"/>
          <a:stretch/>
        </p:blipFill>
        <p:spPr>
          <a:xfrm rot="9915555">
            <a:off x="5259242" y="1448954"/>
            <a:ext cx="4142441" cy="39500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2DCB70-CEC2-3341-97AE-8D5FB0C07F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r="41273"/>
          <a:stretch/>
        </p:blipFill>
        <p:spPr>
          <a:xfrm>
            <a:off x="381236" y="-180438"/>
            <a:ext cx="4849147" cy="4376470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7903E719-1272-BE4B-9C09-AD0420345A95}"/>
              </a:ext>
            </a:extLst>
          </p:cNvPr>
          <p:cNvSpPr/>
          <p:nvPr/>
        </p:nvSpPr>
        <p:spPr>
          <a:xfrm>
            <a:off x="0" y="162699"/>
            <a:ext cx="5081155" cy="872837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1E1B23-C7C5-6D48-A9D2-B85C37425815}"/>
              </a:ext>
            </a:extLst>
          </p:cNvPr>
          <p:cNvSpPr txBox="1"/>
          <p:nvPr/>
        </p:nvSpPr>
        <p:spPr>
          <a:xfrm>
            <a:off x="218209" y="322119"/>
            <a:ext cx="4382225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50" dirty="0">
                <a:solidFill>
                  <a:srgbClr val="622670"/>
                </a:solidFill>
                <a:latin typeface="Calibri" panose="020F0502020204030204"/>
              </a:rPr>
              <a:t>What is </a:t>
            </a:r>
            <a:r>
              <a:rPr lang="en-US" sz="3150" i="1" dirty="0">
                <a:solidFill>
                  <a:srgbClr val="622670"/>
                </a:solidFill>
                <a:latin typeface="Calibri" panose="020F0502020204030204"/>
              </a:rPr>
              <a:t>Transformations</a:t>
            </a:r>
            <a:r>
              <a:rPr lang="en-US" sz="3150" dirty="0">
                <a:solidFill>
                  <a:srgbClr val="622670"/>
                </a:solidFill>
                <a:latin typeface="Calibri" panose="020F0502020204030204"/>
              </a:rPr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9349BF-DD2B-DF45-8254-AD9DA9CE10A5}"/>
              </a:ext>
            </a:extLst>
          </p:cNvPr>
          <p:cNvSpPr txBox="1"/>
          <p:nvPr/>
        </p:nvSpPr>
        <p:spPr>
          <a:xfrm>
            <a:off x="426513" y="1364488"/>
            <a:ext cx="231019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622670"/>
                </a:solidFill>
                <a:latin typeface="Calibri" panose="020F0502020204030204"/>
              </a:rPr>
              <a:t>Maryam </a:t>
            </a:r>
            <a:r>
              <a:rPr lang="en-US" dirty="0" err="1">
                <a:solidFill>
                  <a:srgbClr val="622670"/>
                </a:solidFill>
                <a:latin typeface="Calibri" panose="020F0502020204030204"/>
              </a:rPr>
              <a:t>Khonat</a:t>
            </a:r>
            <a:endParaRPr lang="en-US" dirty="0">
              <a:solidFill>
                <a:srgbClr val="622670"/>
              </a:solidFill>
              <a:latin typeface="Calibri" panose="020F0502020204030204"/>
            </a:endParaRPr>
          </a:p>
          <a:p>
            <a:pPr algn="ctr"/>
            <a:r>
              <a:rPr lang="en-US" dirty="0">
                <a:solidFill>
                  <a:srgbClr val="622670"/>
                </a:solidFill>
                <a:latin typeface="Calibri" panose="020F0502020204030204"/>
              </a:rPr>
              <a:t>Co-President</a:t>
            </a:r>
          </a:p>
          <a:p>
            <a:pPr algn="ctr"/>
            <a:r>
              <a:rPr lang="en-US" dirty="0">
                <a:solidFill>
                  <a:srgbClr val="622670"/>
                </a:solidFill>
                <a:latin typeface="Calibri" panose="020F0502020204030204"/>
              </a:rPr>
              <a:t>English Literature &amp; History Finalist</a:t>
            </a:r>
          </a:p>
          <a:p>
            <a:pPr algn="ctr"/>
            <a:endParaRPr lang="en-US" dirty="0">
              <a:solidFill>
                <a:srgbClr val="622670"/>
              </a:solidFill>
              <a:latin typeface="Calibri" panose="020F050202020403020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D8879A-0EEB-714E-9BC6-0CA5F7DF6DA5}"/>
              </a:ext>
            </a:extLst>
          </p:cNvPr>
          <p:cNvSpPr txBox="1"/>
          <p:nvPr/>
        </p:nvSpPr>
        <p:spPr>
          <a:xfrm>
            <a:off x="1922580" y="3792709"/>
            <a:ext cx="231019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622670"/>
                </a:solidFill>
                <a:latin typeface="Calibri" panose="020F0502020204030204"/>
              </a:rPr>
              <a:t>Bethan Davies</a:t>
            </a:r>
          </a:p>
          <a:p>
            <a:pPr algn="ctr"/>
            <a:r>
              <a:rPr lang="en-US" dirty="0">
                <a:solidFill>
                  <a:srgbClr val="622670"/>
                </a:solidFill>
                <a:latin typeface="Calibri" panose="020F0502020204030204"/>
              </a:rPr>
              <a:t>Co-President</a:t>
            </a:r>
          </a:p>
          <a:p>
            <a:pPr algn="ctr"/>
            <a:r>
              <a:rPr lang="en-US" dirty="0">
                <a:solidFill>
                  <a:srgbClr val="622670"/>
                </a:solidFill>
                <a:latin typeface="Calibri" panose="020F0502020204030204"/>
              </a:rPr>
              <a:t>English Literature &amp; History Finalist</a:t>
            </a:r>
          </a:p>
          <a:p>
            <a:pPr algn="ctr"/>
            <a:endParaRPr lang="en-US" dirty="0">
              <a:solidFill>
                <a:srgbClr val="622670"/>
              </a:solidFill>
              <a:latin typeface="Calibri" panose="020F0502020204030204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19D5322-7187-964D-B2DB-8AB057707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875" y="786983"/>
            <a:ext cx="1343025" cy="1828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237F2D-F279-CD4F-948D-840157B388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5017" y="786983"/>
            <a:ext cx="1333500" cy="18288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644DB1F-BB10-B244-812B-44EB3566AA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1128" y="786983"/>
            <a:ext cx="1323975" cy="18383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A41C020-E655-1B42-A1D6-834632D78E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6082" y="4403044"/>
            <a:ext cx="1322243" cy="740456"/>
          </a:xfrm>
          <a:prstGeom prst="rect">
            <a:avLst/>
          </a:prstGeom>
        </p:spPr>
      </p:pic>
      <p:pic>
        <p:nvPicPr>
          <p:cNvPr id="2" name="Picture 1" descr="A person smiling at camera&#10;&#10;Description automatically generated">
            <a:extLst>
              <a:ext uri="{FF2B5EF4-FFF2-40B4-BE49-F238E27FC236}">
                <a16:creationId xmlns:a16="http://schemas.microsoft.com/office/drawing/2014/main" id="{1E762D0C-3014-EE0D-580F-628E39F58E0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7" t="806" r="13580" b="-806"/>
          <a:stretch/>
        </p:blipFill>
        <p:spPr bwMode="auto">
          <a:xfrm>
            <a:off x="761313" y="3612378"/>
            <a:ext cx="1323892" cy="1297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person with curly hair and a white headband sitting in a room with people&#10;&#10;Description automatically generated">
            <a:extLst>
              <a:ext uri="{FF2B5EF4-FFF2-40B4-BE49-F238E27FC236}">
                <a16:creationId xmlns:a16="http://schemas.microsoft.com/office/drawing/2014/main" id="{14965753-21E2-205A-E54A-94096A363AB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-1333" r="15630" b="1333"/>
          <a:stretch/>
        </p:blipFill>
        <p:spPr bwMode="auto">
          <a:xfrm>
            <a:off x="2742060" y="1165534"/>
            <a:ext cx="1172068" cy="1664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2766BF2-9CC3-BC5A-31A1-DF7C0DA170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33281" y="3206222"/>
            <a:ext cx="2124956" cy="586488"/>
          </a:xfrm>
          <a:prstGeom prst="rect">
            <a:avLst/>
          </a:prstGeom>
        </p:spPr>
      </p:pic>
      <p:pic>
        <p:nvPicPr>
          <p:cNvPr id="8" name="Picture 7" descr="A group of people in a room&#10;&#10;Description automatically generated">
            <a:extLst>
              <a:ext uri="{FF2B5EF4-FFF2-40B4-BE49-F238E27FC236}">
                <a16:creationId xmlns:a16="http://schemas.microsoft.com/office/drawing/2014/main" id="{567431B9-AF1D-188D-B46D-77D4F5AA58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" name="Picture 9" descr="A group of posters with text&#10;&#10;Description automatically generated">
            <a:extLst>
              <a:ext uri="{FF2B5EF4-FFF2-40B4-BE49-F238E27FC236}">
                <a16:creationId xmlns:a16="http://schemas.microsoft.com/office/drawing/2014/main" id="{5D72537C-CC21-4614-C8F8-FB8238B4C54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715823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94D355-CD9C-A444-8256-3ED07BC1F4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" t="16970" r="2046" b="45859"/>
          <a:stretch/>
        </p:blipFill>
        <p:spPr>
          <a:xfrm>
            <a:off x="197428" y="904010"/>
            <a:ext cx="8728364" cy="22219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093DDD-0F73-2E45-9B19-C4955B32AA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1" t="60020" r="90805" b="28245"/>
          <a:stretch/>
        </p:blipFill>
        <p:spPr>
          <a:xfrm>
            <a:off x="288154" y="3196357"/>
            <a:ext cx="647472" cy="5853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1622B2-2E93-C843-9C64-25071E03214C}"/>
              </a:ext>
            </a:extLst>
          </p:cNvPr>
          <p:cNvSpPr txBox="1"/>
          <p:nvPr/>
        </p:nvSpPr>
        <p:spPr>
          <a:xfrm>
            <a:off x="309382" y="209736"/>
            <a:ext cx="405829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50" dirty="0">
                <a:solidFill>
                  <a:srgbClr val="622670"/>
                </a:solidFill>
                <a:latin typeface="Calibri" panose="020F0502020204030204"/>
              </a:rPr>
              <a:t>How can I get involved?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12E1C7-CA4A-4F4A-B339-F2EA01FE9B0C}"/>
              </a:ext>
            </a:extLst>
          </p:cNvPr>
          <p:cNvSpPr txBox="1"/>
          <p:nvPr/>
        </p:nvSpPr>
        <p:spPr>
          <a:xfrm>
            <a:off x="483749" y="992362"/>
            <a:ext cx="5093149" cy="2331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rgbClr val="622670"/>
                </a:solidFill>
                <a:latin typeface="Calibri" panose="020F0502020204030204"/>
              </a:rPr>
              <a:t>Come along to one of our Transformations information sessions:</a:t>
            </a:r>
          </a:p>
          <a:p>
            <a:endParaRPr lang="en-GB" u="sng" dirty="0">
              <a:solidFill>
                <a:srgbClr val="03989E"/>
              </a:solidFill>
              <a:latin typeface="Calibri" panose="020F0502020204030204"/>
            </a:endParaRPr>
          </a:p>
          <a:p>
            <a:endParaRPr lang="en-GB" dirty="0">
              <a:solidFill>
                <a:srgbClr val="03989E"/>
              </a:solidFill>
              <a:latin typeface="Calibri" panose="020F0502020204030204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622670"/>
                </a:solidFill>
                <a:latin typeface="Calibri" panose="020F0502020204030204"/>
              </a:rPr>
              <a:t>Tuesday 3rd Oct (week 1) 5-7pm, Student Hub (FAB5.49) - Info session, pizza and chat to Transformations member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500" dirty="0">
              <a:solidFill>
                <a:srgbClr val="622670"/>
              </a:solidFill>
              <a:latin typeface="Calibri" panose="020F0502020204030204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622670"/>
                </a:solidFill>
                <a:latin typeface="Calibri" panose="020F0502020204030204"/>
              </a:rPr>
              <a:t>Wednesday 11</a:t>
            </a:r>
            <a:r>
              <a:rPr lang="en-GB" sz="1500" baseline="30000" dirty="0">
                <a:solidFill>
                  <a:srgbClr val="622670"/>
                </a:solidFill>
                <a:latin typeface="Calibri" panose="020F0502020204030204"/>
              </a:rPr>
              <a:t>th</a:t>
            </a:r>
            <a:r>
              <a:rPr lang="en-GB" sz="1500" dirty="0">
                <a:solidFill>
                  <a:srgbClr val="622670"/>
                </a:solidFill>
                <a:latin typeface="Calibri" panose="020F0502020204030204"/>
              </a:rPr>
              <a:t> Oct (week 2) 1.45-3pm, Student Hub (FAB5.49)</a:t>
            </a:r>
          </a:p>
          <a:p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9E0A25-EC42-774F-BE51-726E09D92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4365" y="3565091"/>
            <a:ext cx="998827" cy="11098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78E8519-196D-3949-9377-3A33C4F511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biLevel thresh="25000"/>
          </a:blip>
          <a:srcRect l="43399" t="5803" r="32316" b="64654"/>
          <a:stretch/>
        </p:blipFill>
        <p:spPr>
          <a:xfrm>
            <a:off x="5414134" y="1597819"/>
            <a:ext cx="2018900" cy="1380876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5FD21FC-CA73-304C-8B3B-0E3545C2F815}"/>
              </a:ext>
            </a:extLst>
          </p:cNvPr>
          <p:cNvSpPr/>
          <p:nvPr/>
        </p:nvSpPr>
        <p:spPr>
          <a:xfrm>
            <a:off x="7400663" y="1184989"/>
            <a:ext cx="1285442" cy="120055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4FA71CC-539E-E341-BC39-574A93ED6C5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</a:blip>
          <a:srcRect l="61078" t="61831"/>
          <a:stretch/>
        </p:blipFill>
        <p:spPr>
          <a:xfrm>
            <a:off x="6203374" y="3133224"/>
            <a:ext cx="2722418" cy="1500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E908CAB-A647-5D4C-9D4D-6BBA0741C7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559" t="61831" r="37402"/>
          <a:stretch/>
        </p:blipFill>
        <p:spPr>
          <a:xfrm>
            <a:off x="5531962" y="3018055"/>
            <a:ext cx="1051876" cy="150097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0C5FE6D-7DA0-8A43-99FC-E3D9A7937458}"/>
              </a:ext>
            </a:extLst>
          </p:cNvPr>
          <p:cNvSpPr txBox="1"/>
          <p:nvPr/>
        </p:nvSpPr>
        <p:spPr>
          <a:xfrm>
            <a:off x="6422553" y="3418318"/>
            <a:ext cx="23674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622670"/>
                </a:solidFill>
                <a:latin typeface="Calibri" panose="020F0502020204030204"/>
              </a:rPr>
              <a:t>For more info, including videos, take a look at the Transformations page within the ‘Your Department’ section of the ECLS website</a:t>
            </a:r>
            <a:endParaRPr lang="en-US" dirty="0">
              <a:solidFill>
                <a:srgbClr val="622670"/>
              </a:solidFill>
              <a:latin typeface="Calibri" panose="020F0502020204030204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60DDC4F-6342-7D4C-8141-3659BC185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6082" y="4403044"/>
            <a:ext cx="1322243" cy="7404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9DFC2F-192C-2E0D-89FE-EED5879571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7403" y="1155172"/>
            <a:ext cx="1311962" cy="13119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29A82D7-B8AA-B926-2ED4-F7FEE7BD13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045" r="90158"/>
          <a:stretch/>
        </p:blipFill>
        <p:spPr>
          <a:xfrm>
            <a:off x="155683" y="3768544"/>
            <a:ext cx="912413" cy="9407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E49A8A-2918-3E49-4025-6DDCF4D7BD12}"/>
              </a:ext>
            </a:extLst>
          </p:cNvPr>
          <p:cNvSpPr txBox="1"/>
          <p:nvPr/>
        </p:nvSpPr>
        <p:spPr>
          <a:xfrm>
            <a:off x="1455088" y="3403542"/>
            <a:ext cx="215695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transformationswarwick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C65280-8CF8-54BE-07C7-3DFCE76CD425}"/>
              </a:ext>
            </a:extLst>
          </p:cNvPr>
          <p:cNvSpPr txBox="1"/>
          <p:nvPr/>
        </p:nvSpPr>
        <p:spPr>
          <a:xfrm>
            <a:off x="1455088" y="3972316"/>
            <a:ext cx="24629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transformations@warwick.ac.uk</a:t>
            </a:r>
          </a:p>
        </p:txBody>
      </p:sp>
      <p:pic>
        <p:nvPicPr>
          <p:cNvPr id="2" name="Picture 1" descr="A purple and white poster with text and images&#10;&#10;Description automatically generated">
            <a:extLst>
              <a:ext uri="{FF2B5EF4-FFF2-40B4-BE49-F238E27FC236}">
                <a16:creationId xmlns:a16="http://schemas.microsoft.com/office/drawing/2014/main" id="{2E416CFD-B415-B17D-BFE6-C1F2542CCB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Picture 10" descr="A group of posters with text&#10;&#10;Description automatically generated">
            <a:extLst>
              <a:ext uri="{FF2B5EF4-FFF2-40B4-BE49-F238E27FC236}">
                <a16:creationId xmlns:a16="http://schemas.microsoft.com/office/drawing/2014/main" id="{FA5C155F-1E36-C68D-79F3-F2B39B2BB7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Picture 11" descr="A close-up of a flyer&#10;&#10;Description automatically generated">
            <a:extLst>
              <a:ext uri="{FF2B5EF4-FFF2-40B4-BE49-F238E27FC236}">
                <a16:creationId xmlns:a16="http://schemas.microsoft.com/office/drawing/2014/main" id="{AF14158A-3F36-265F-8D64-07CAFB8DE3E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84960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B958F-EFA7-12DB-A79B-C7C2738CE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 group of people looking at a computer screen&#10;&#10;Description automatically generated">
            <a:extLst>
              <a:ext uri="{FF2B5EF4-FFF2-40B4-BE49-F238E27FC236}">
                <a16:creationId xmlns:a16="http://schemas.microsoft.com/office/drawing/2014/main" id="{61F453C4-3D8D-7B21-6F18-6C3D58781E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571" y="-2380"/>
            <a:ext cx="9140977" cy="5141289"/>
          </a:xfrm>
        </p:spPr>
      </p:pic>
    </p:spTree>
    <p:extLst>
      <p:ext uri="{BB962C8B-B14F-4D97-AF65-F5344CB8AC3E}">
        <p14:creationId xmlns:p14="http://schemas.microsoft.com/office/powerpoint/2010/main" val="21580913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5AB8513-5A5F-2FAD-D06C-39F8BD886C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0322E7-7968-E675-5CC0-4F6FE32EFD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543922-8A0F-E275-01F3-40C4BA95B5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5695" y="2061633"/>
            <a:ext cx="6994240" cy="2462958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>
                <a:latin typeface="Arial" panose="020B0604020202020204" pitchFamily="34" charset="0"/>
                <a:ea typeface="Times New Roman" panose="02020603050405020304" pitchFamily="18" charset="0"/>
              </a:rPr>
              <a:t>Department EDI Officer: </a:t>
            </a:r>
            <a:br>
              <a:rPr lang="en-GB" sz="2800" b="1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GB" sz="2800" dirty="0">
                <a:latin typeface="Arial" panose="020B0604020202020204" pitchFamily="34" charset="0"/>
                <a:ea typeface="Times New Roman" panose="02020603050405020304" pitchFamily="18" charset="0"/>
              </a:rPr>
              <a:t>Dr Emma Francis</a:t>
            </a: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hlinkClick r:id="rId2"/>
              </a:rPr>
              <a:t>e.j.francis@warwick.ac.uk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GB" sz="20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https://warwick.ac.uk/fac/arts/english/people/francisdremma/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GB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05B323-647A-D309-5A25-F03A094869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8676" y="1302050"/>
            <a:ext cx="5373684" cy="380867"/>
          </a:xfrm>
        </p:spPr>
        <p:txBody>
          <a:bodyPr/>
          <a:lstStyle/>
          <a:p>
            <a:r>
              <a:rPr lang="en-GB" sz="2000" b="1" dirty="0">
                <a:latin typeface="Arial" panose="020B0604020202020204" pitchFamily="34" charset="0"/>
                <a:ea typeface="Times New Roman" panose="02020603050405020304" pitchFamily="18" charset="0"/>
              </a:rPr>
              <a:t>Equality, Diversity, Inclusion in ECLS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57071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4FFFE1B-CF98-94A5-C8FD-494C5B6B51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38280-B735-7798-61F9-BAEB8B1F2E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E4206-AC3A-220C-97CE-9BD160B8B7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58E586-3BEB-EE87-F899-AFD1EF5F5D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99445C-E0B1-7787-628E-4DF0F9C4D6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857" b="6635"/>
          <a:stretch/>
        </p:blipFill>
        <p:spPr>
          <a:xfrm>
            <a:off x="587828" y="50937"/>
            <a:ext cx="7968343" cy="480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4847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6375C-8866-4B6D-873A-6CDB8AF1F7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5320" y="1275842"/>
            <a:ext cx="5672214" cy="2742540"/>
          </a:xfrm>
        </p:spPr>
        <p:txBody>
          <a:bodyPr lIns="91440" tIns="45720" rIns="91440" bIns="45720" anchor="t"/>
          <a:lstStyle/>
          <a:p>
            <a:pPr marL="0" indent="0" algn="ctr">
              <a:buNone/>
            </a:pPr>
            <a:r>
              <a:rPr lang="en-GB" dirty="0"/>
              <a:t>If the induction slides or </a:t>
            </a:r>
            <a:r>
              <a:rPr lang="en-GB" dirty="0">
                <a:hlinkClick r:id="rId2"/>
              </a:rPr>
              <a:t>induction handout </a:t>
            </a:r>
            <a:r>
              <a:rPr lang="en-GB" dirty="0"/>
              <a:t>don’t answer your </a:t>
            </a:r>
            <a:r>
              <a:rPr lang="en-GB" b="1" dirty="0"/>
              <a:t>question about Tabula/seminar sign-up, or other administrative issues </a:t>
            </a:r>
            <a:r>
              <a:rPr lang="en-GB" dirty="0"/>
              <a:t>then get in touch with the UG office:</a:t>
            </a:r>
            <a:endParaRPr lang="en-GB" dirty="0">
              <a:ea typeface="Calibri"/>
              <a:cs typeface="Calibri"/>
            </a:endParaRPr>
          </a:p>
          <a:p>
            <a:pPr marL="0" indent="0" algn="ctr">
              <a:buNone/>
            </a:pPr>
            <a:r>
              <a:rPr lang="en-GB" b="1" dirty="0">
                <a:ea typeface="Calibri"/>
                <a:cs typeface="Calibri"/>
              </a:rPr>
              <a:t>FAB 5.42 </a:t>
            </a:r>
            <a:endParaRPr lang="en-GB" dirty="0">
              <a:ea typeface="Calibri"/>
              <a:cs typeface="Calibri"/>
            </a:endParaRPr>
          </a:p>
          <a:p>
            <a:pPr algn="ctr">
              <a:buNone/>
            </a:pPr>
            <a:r>
              <a:rPr lang="en-GB" dirty="0">
                <a:solidFill>
                  <a:srgbClr val="383838"/>
                </a:solidFill>
                <a:ea typeface="Calibri"/>
                <a:cs typeface="Calibri"/>
              </a:rPr>
              <a:t>Monday-Thursday 10am - 12pm &amp; 2pm – 4pm </a:t>
            </a:r>
            <a:endParaRPr lang="en-GB" dirty="0">
              <a:ea typeface="Calibri"/>
              <a:cs typeface="Calibri"/>
            </a:endParaRPr>
          </a:p>
          <a:p>
            <a:pPr algn="ctr">
              <a:buNone/>
            </a:pPr>
            <a:r>
              <a:rPr lang="en-GB" dirty="0">
                <a:solidFill>
                  <a:srgbClr val="383838"/>
                </a:solidFill>
                <a:ea typeface="Calibri"/>
                <a:cs typeface="Calibri"/>
              </a:rPr>
              <a:t>Friday 10am - 12pm &amp; 2pm - 3pm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Or email </a:t>
            </a:r>
            <a:r>
              <a:rPr lang="en-GB" dirty="0">
                <a:hlinkClick r:id="rId3"/>
              </a:rPr>
              <a:t>ugenglish@warwick.ac.uk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4252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F826D0-63AE-0570-67D6-F929043691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6986" y="1206392"/>
            <a:ext cx="6607692" cy="3772861"/>
          </a:xfrm>
          <a:solidFill>
            <a:schemeClr val="accent6">
              <a:lumMod val="20000"/>
              <a:lumOff val="80000"/>
            </a:schemeClr>
          </a:solidFill>
        </p:spPr>
        <p:txBody>
          <a:bodyPr lIns="91440" tIns="45720" rIns="91440" bIns="45720" anchor="t">
            <a:normAutofit/>
          </a:bodyPr>
          <a:lstStyle/>
          <a:p>
            <a:pPr marL="0" indent="0" algn="ctr">
              <a:buNone/>
            </a:pPr>
            <a:r>
              <a:rPr lang="en-GB" sz="2600" b="1" dirty="0"/>
              <a:t>Dr Sarah Wood</a:t>
            </a:r>
            <a:br>
              <a:rPr lang="en-GB" sz="2600" b="1" dirty="0"/>
            </a:br>
            <a:r>
              <a:rPr lang="en-GB" sz="2600" b="1" dirty="0">
                <a:hlinkClick r:id="rId2"/>
              </a:rPr>
              <a:t>sarah.wood@warwick.ac.uk</a:t>
            </a:r>
            <a:r>
              <a:rPr lang="en-GB" sz="2600" b="1" dirty="0"/>
              <a:t> </a:t>
            </a:r>
          </a:p>
          <a:p>
            <a:pPr marL="0" indent="0">
              <a:buNone/>
            </a:pPr>
            <a:r>
              <a:rPr lang="en-GB" sz="1900" dirty="0"/>
              <a:t>I mostly oversee communications about academic work, support your academic first year, and help with:</a:t>
            </a:r>
          </a:p>
          <a:p>
            <a:pPr>
              <a:buFontTx/>
              <a:buChar char="-"/>
            </a:pPr>
            <a:r>
              <a:rPr lang="en-GB" sz="1900"/>
              <a:t>Course transfers (in first 3 weeks) and restarts</a:t>
            </a:r>
          </a:p>
          <a:p>
            <a:pPr>
              <a:buFontTx/>
              <a:buChar char="-"/>
            </a:pPr>
            <a:r>
              <a:rPr lang="en-GB" sz="1900" dirty="0"/>
              <a:t>Temporary withdrawal from study</a:t>
            </a:r>
          </a:p>
          <a:p>
            <a:pPr>
              <a:buFontTx/>
              <a:buChar char="-"/>
            </a:pP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8140848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D19A20-7326-7678-21E2-F6A7BBEE90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5300" y="1575791"/>
            <a:ext cx="6110339" cy="2462958"/>
          </a:xfrm>
        </p:spPr>
        <p:txBody>
          <a:bodyPr lIns="91440" tIns="45720" rIns="91440" bIns="45720" anchor="t"/>
          <a:lstStyle/>
          <a:p>
            <a:r>
              <a:rPr lang="en-GB" dirty="0"/>
              <a:t>2pm Workshop: Looking out for yourself and your friends (Woods-Scawen Room</a:t>
            </a:r>
            <a:r>
              <a:rPr lang="en-GB"/>
              <a:t>, Arts Centre)</a:t>
            </a:r>
            <a:endParaRPr lang="en-GB" dirty="0"/>
          </a:p>
          <a:p>
            <a:r>
              <a:rPr lang="en-GB" dirty="0"/>
              <a:t>VQ32 </a:t>
            </a:r>
            <a:r>
              <a:rPr lang="en-GB" b="1" dirty="0"/>
              <a:t>English and History students </a:t>
            </a:r>
            <a:r>
              <a:rPr lang="en-GB" dirty="0"/>
              <a:t>have a </a:t>
            </a:r>
            <a:r>
              <a:rPr lang="en-GB" b="1" dirty="0"/>
              <a:t>degree specific </a:t>
            </a:r>
            <a:r>
              <a:rPr lang="en-GB" dirty="0"/>
              <a:t>meeting with Dr Alice Kelly in FAB 5.03 at 3pm, plus meeting with </a:t>
            </a:r>
            <a:r>
              <a:rPr lang="en-GB" b="1" dirty="0"/>
              <a:t>History dept </a:t>
            </a:r>
            <a:r>
              <a:rPr lang="en-GB" dirty="0"/>
              <a:t>12-1pm FAB2.43.</a:t>
            </a:r>
          </a:p>
          <a:p>
            <a:r>
              <a:rPr lang="en-GB" b="1" dirty="0"/>
              <a:t>Visiting Students </a:t>
            </a:r>
            <a:r>
              <a:rPr lang="en-GB" dirty="0"/>
              <a:t>have an induction with Dr Natalya Din-Kariuki 1-2pm in FAB2.43.</a:t>
            </a:r>
          </a:p>
          <a:p>
            <a:r>
              <a:rPr lang="en-GB" b="0" i="0" u="none" strike="noStrike" dirty="0">
                <a:solidFill>
                  <a:srgbClr val="242424"/>
                </a:solidFill>
                <a:effectLst/>
                <a:latin typeface="Georgia"/>
              </a:rPr>
              <a:t>And next Monday (week 1) – Hidden Curriculum talk </a:t>
            </a:r>
            <a:r>
              <a:rPr lang="en-GB" dirty="0">
                <a:solidFill>
                  <a:srgbClr val="242424"/>
                </a:solidFill>
                <a:latin typeface="Georgia"/>
              </a:rPr>
              <a:t>9am</a:t>
            </a:r>
            <a:r>
              <a:rPr lang="en-GB" b="0" i="0" u="none" strike="noStrike" dirty="0">
                <a:solidFill>
                  <a:srgbClr val="242424"/>
                </a:solidFill>
                <a:effectLst/>
                <a:latin typeface="Georgia"/>
              </a:rPr>
              <a:t>. Room TBC on Tabula.</a:t>
            </a:r>
            <a:endParaRPr lang="en-GB" dirty="0">
              <a:latin typeface="Georgia"/>
            </a:endParaRPr>
          </a:p>
          <a:p>
            <a:pPr marL="0" indent="0">
              <a:buNone/>
            </a:pPr>
            <a:br>
              <a:rPr lang="en-GB" dirty="0">
                <a:highlight>
                  <a:srgbClr val="FFFF00"/>
                </a:highlight>
              </a:rPr>
            </a:b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374181-AA73-F15A-F8D2-72E4F24DA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9519" y="1194924"/>
            <a:ext cx="5373684" cy="380867"/>
          </a:xfrm>
        </p:spPr>
        <p:txBody>
          <a:bodyPr/>
          <a:lstStyle/>
          <a:p>
            <a:r>
              <a:rPr lang="en-GB" dirty="0"/>
              <a:t>What’s next today?</a:t>
            </a:r>
          </a:p>
        </p:txBody>
      </p:sp>
    </p:spTree>
    <p:extLst>
      <p:ext uri="{BB962C8B-B14F-4D97-AF65-F5344CB8AC3E}">
        <p14:creationId xmlns:p14="http://schemas.microsoft.com/office/powerpoint/2010/main" val="1647990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D2F1389-C91B-E6DD-E5BF-2E250F1427B9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7D5DA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Montserrat alternates" panose="00000500000000000000" pitchFamily="2" charset="0"/>
              </a:rPr>
              <a:t>Your Democratic Representation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34472-0044-D98C-EAF0-CD0A8B56F0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52"/>
          <a:stretch/>
        </p:blipFill>
        <p:spPr bwMode="auto">
          <a:xfrm>
            <a:off x="6221720" y="3003936"/>
            <a:ext cx="3623288" cy="2141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995302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C5DC870A-57F8-F219-6C68-E69B686CBE30}"/>
              </a:ext>
            </a:extLst>
          </p:cNvPr>
          <p:cNvSpPr/>
          <p:nvPr/>
        </p:nvSpPr>
        <p:spPr>
          <a:xfrm>
            <a:off x="0" y="538842"/>
            <a:ext cx="5265965" cy="571500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dirty="0">
                <a:latin typeface="Montserrat alternates" panose="00000500000000000000" pitchFamily="2" charset="0"/>
              </a:rPr>
              <a:t>Officer Team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15D6371-38BE-8B9F-130B-7BAC9DC9B6E3}"/>
              </a:ext>
            </a:extLst>
          </p:cNvPr>
          <p:cNvSpPr txBox="1"/>
          <p:nvPr/>
        </p:nvSpPr>
        <p:spPr>
          <a:xfrm>
            <a:off x="205128" y="2518617"/>
            <a:ext cx="1167493" cy="5539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Enaya Nihal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 panose="00000500000000000000" pitchFamily="2" charset="0"/>
              </a:rPr>
              <a:t>President</a:t>
            </a: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She/Her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E7C2585-8AF4-D061-5DE8-BE4672D39A1E}"/>
              </a:ext>
            </a:extLst>
          </p:cNvPr>
          <p:cNvSpPr txBox="1"/>
          <p:nvPr/>
        </p:nvSpPr>
        <p:spPr>
          <a:xfrm>
            <a:off x="3968865" y="2519472"/>
            <a:ext cx="1273628" cy="5539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Alijah Taha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 panose="00000500000000000000" pitchFamily="2" charset="0"/>
              </a:rPr>
              <a:t>VP Postgraduates</a:t>
            </a: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He/Him</a:t>
            </a:r>
            <a:endParaRPr lang="en-GB" sz="1050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2B7556D-82A0-AAD4-4F1C-A62257358C5D}"/>
              </a:ext>
            </a:extLst>
          </p:cNvPr>
          <p:cNvSpPr txBox="1"/>
          <p:nvPr/>
        </p:nvSpPr>
        <p:spPr>
          <a:xfrm>
            <a:off x="2711563" y="2507871"/>
            <a:ext cx="1273628" cy="5539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Sasha King- Smith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 panose="00000500000000000000" pitchFamily="2" charset="0"/>
              </a:rPr>
              <a:t>VP Democracy &amp; Development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8800A67-3478-6AA4-09E6-AB7CBC6E1FCA}"/>
              </a:ext>
            </a:extLst>
          </p:cNvPr>
          <p:cNvSpPr txBox="1"/>
          <p:nvPr/>
        </p:nvSpPr>
        <p:spPr>
          <a:xfrm>
            <a:off x="6516121" y="2509308"/>
            <a:ext cx="1167493" cy="5539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Joe Stanley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 panose="00000500000000000000" pitchFamily="2" charset="0"/>
              </a:rPr>
              <a:t>VP Societies</a:t>
            </a: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He/Him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C03651-AB0B-036F-0DEE-4495ACB03765}"/>
              </a:ext>
            </a:extLst>
          </p:cNvPr>
          <p:cNvSpPr txBox="1"/>
          <p:nvPr/>
        </p:nvSpPr>
        <p:spPr>
          <a:xfrm>
            <a:off x="5242493" y="2509308"/>
            <a:ext cx="1167493" cy="715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Naomi Carter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 panose="00000500000000000000" pitchFamily="2" charset="0"/>
              </a:rPr>
              <a:t>VP Welfare &amp; Campaigns</a:t>
            </a: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She/Her</a:t>
            </a:r>
            <a:endParaRPr lang="en-GB" sz="1050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F9E4E68-0884-C56A-053E-3B294C33BDAD}"/>
              </a:ext>
            </a:extLst>
          </p:cNvPr>
          <p:cNvSpPr txBox="1"/>
          <p:nvPr/>
        </p:nvSpPr>
        <p:spPr>
          <a:xfrm>
            <a:off x="1458343" y="2507871"/>
            <a:ext cx="1236893" cy="5539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Muneeba Amjad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 panose="00000500000000000000" pitchFamily="2" charset="0"/>
              </a:rPr>
              <a:t>VP Education</a:t>
            </a: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She/They</a:t>
            </a:r>
            <a:endParaRPr lang="en-GB" sz="1050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BFF8103-E198-BECF-62F3-AFF60D76B732}"/>
              </a:ext>
            </a:extLst>
          </p:cNvPr>
          <p:cNvSpPr txBox="1"/>
          <p:nvPr/>
        </p:nvSpPr>
        <p:spPr>
          <a:xfrm>
            <a:off x="7748924" y="2509307"/>
            <a:ext cx="1167493" cy="5539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Louis Gosling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 panose="00000500000000000000" pitchFamily="2" charset="0"/>
              </a:rPr>
              <a:t>VP Sports</a:t>
            </a: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He/Him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3E76C4-B5A0-B1A2-2631-14E3625C2BEB}"/>
              </a:ext>
            </a:extLst>
          </p:cNvPr>
          <p:cNvSpPr/>
          <p:nvPr/>
        </p:nvSpPr>
        <p:spPr>
          <a:xfrm>
            <a:off x="1" y="0"/>
            <a:ext cx="6074228" cy="571500"/>
          </a:xfrm>
          <a:prstGeom prst="rect">
            <a:avLst/>
          </a:prstGeom>
          <a:solidFill>
            <a:srgbClr val="7D5DA4"/>
          </a:solidFill>
          <a:ln>
            <a:solidFill>
              <a:srgbClr val="7D5D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Montserrat alternates" panose="00000500000000000000" pitchFamily="2" charset="0"/>
              </a:rPr>
              <a:t>Your Democratic Representation</a:t>
            </a:r>
          </a:p>
        </p:txBody>
      </p:sp>
      <p:pic>
        <p:nvPicPr>
          <p:cNvPr id="2" name="Picture 1" descr="A person in a black shirt&#10;&#10;Description automatically generated">
            <a:extLst>
              <a:ext uri="{FF2B5EF4-FFF2-40B4-BE49-F238E27FC236}">
                <a16:creationId xmlns:a16="http://schemas.microsoft.com/office/drawing/2014/main" id="{7F74BA47-BC14-CAEC-F154-A84044790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3" y="1221580"/>
            <a:ext cx="1250157" cy="1178720"/>
          </a:xfrm>
          <a:prstGeom prst="rect">
            <a:avLst/>
          </a:prstGeom>
        </p:spPr>
      </p:pic>
      <p:pic>
        <p:nvPicPr>
          <p:cNvPr id="3" name="Picture 2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42E35916-6741-0B9B-3C08-347471956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268" y="1193007"/>
            <a:ext cx="1128713" cy="1171576"/>
          </a:xfrm>
          <a:prstGeom prst="rect">
            <a:avLst/>
          </a:prstGeom>
        </p:spPr>
      </p:pic>
      <p:pic>
        <p:nvPicPr>
          <p:cNvPr id="4" name="Picture 3" descr="A person wearing a green head scarf&#10;&#10;Description automatically generated">
            <a:extLst>
              <a:ext uri="{FF2B5EF4-FFF2-40B4-BE49-F238E27FC236}">
                <a16:creationId xmlns:a16="http://schemas.microsoft.com/office/drawing/2014/main" id="{45684BEC-1AD8-981A-3143-109F79AD5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9815" y="1212652"/>
            <a:ext cx="1243013" cy="1173362"/>
          </a:xfrm>
          <a:prstGeom prst="rect">
            <a:avLst/>
          </a:prstGeom>
        </p:spPr>
      </p:pic>
      <p:pic>
        <p:nvPicPr>
          <p:cNvPr id="5" name="Picture 4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CFF8DE30-63C5-60D7-2907-12865FD11B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7145" y="1110745"/>
            <a:ext cx="1235870" cy="1253729"/>
          </a:xfrm>
          <a:prstGeom prst="rect">
            <a:avLst/>
          </a:prstGeom>
        </p:spPr>
      </p:pic>
      <p:pic>
        <p:nvPicPr>
          <p:cNvPr id="6" name="Picture 5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2807B207-8C47-669A-E7A2-5A2B198C73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7397" y="1103710"/>
            <a:ext cx="1235869" cy="1257300"/>
          </a:xfrm>
          <a:prstGeom prst="rect">
            <a:avLst/>
          </a:prstGeom>
        </p:spPr>
      </p:pic>
      <p:pic>
        <p:nvPicPr>
          <p:cNvPr id="7" name="Picture 6" descr="A person with curly hair wearing a denim shirt&#10;&#10;Description automatically generated">
            <a:extLst>
              <a:ext uri="{FF2B5EF4-FFF2-40B4-BE49-F238E27FC236}">
                <a16:creationId xmlns:a16="http://schemas.microsoft.com/office/drawing/2014/main" id="{23228099-2027-3A60-DD05-5FDBE513ED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75646" y="1196579"/>
            <a:ext cx="1243013" cy="1171575"/>
          </a:xfrm>
          <a:prstGeom prst="rect">
            <a:avLst/>
          </a:prstGeom>
        </p:spPr>
      </p:pic>
      <p:pic>
        <p:nvPicPr>
          <p:cNvPr id="8" name="Picture 7" descr="A person in a blue shirt&#10;&#10;Description automatically generated">
            <a:extLst>
              <a:ext uri="{FF2B5EF4-FFF2-40B4-BE49-F238E27FC236}">
                <a16:creationId xmlns:a16="http://schemas.microsoft.com/office/drawing/2014/main" id="{EF385E8F-F961-2365-FF34-9F6483DFD6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5149" y="1039416"/>
            <a:ext cx="992981" cy="13287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9D81A3-2836-E846-CF7C-940ADF84C978}"/>
              </a:ext>
            </a:extLst>
          </p:cNvPr>
          <p:cNvSpPr txBox="1"/>
          <p:nvPr/>
        </p:nvSpPr>
        <p:spPr>
          <a:xfrm>
            <a:off x="239556" y="3875069"/>
            <a:ext cx="1167493" cy="715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Mads Wainman and Nye Steele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Disabled Students' Officer</a:t>
            </a:r>
            <a:endParaRPr lang="en-GB" sz="1050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743121-2B34-852C-E189-4CD447EB695E}"/>
              </a:ext>
            </a:extLst>
          </p:cNvPr>
          <p:cNvSpPr txBox="1"/>
          <p:nvPr/>
        </p:nvSpPr>
        <p:spPr>
          <a:xfrm>
            <a:off x="3934437" y="3875923"/>
            <a:ext cx="1273628" cy="715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Dorian Valentine and Isra Rai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Trans Students' Officer</a:t>
            </a:r>
            <a:endParaRPr lang="en-GB" sz="1050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283A8A-A607-B475-9F53-53D038FB9F0A}"/>
              </a:ext>
            </a:extLst>
          </p:cNvPr>
          <p:cNvSpPr txBox="1"/>
          <p:nvPr/>
        </p:nvSpPr>
        <p:spPr>
          <a:xfrm>
            <a:off x="2663363" y="3871209"/>
            <a:ext cx="1273628" cy="5539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Summer Jones and Ariane Dayes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LGBTQUA+ Officers</a:t>
            </a:r>
            <a:endParaRPr lang="en-GB" sz="1050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F8EE8C-8722-2D9F-AFC5-2206E1EAB567}"/>
              </a:ext>
            </a:extLst>
          </p:cNvPr>
          <p:cNvSpPr txBox="1"/>
          <p:nvPr/>
        </p:nvSpPr>
        <p:spPr>
          <a:xfrm>
            <a:off x="6075447" y="3872645"/>
            <a:ext cx="1167493" cy="3924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 err="1">
                <a:solidFill>
                  <a:srgbClr val="5C5D61"/>
                </a:solidFill>
                <a:latin typeface="Montserrat alternates"/>
              </a:rPr>
              <a:t>Gurismar</a:t>
            </a:r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 Kaur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Women's Officer</a:t>
            </a:r>
            <a:endParaRPr lang="en-GB" sz="1050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B34945-5A14-E0CC-D2A1-EE7E0C81F75F}"/>
              </a:ext>
            </a:extLst>
          </p:cNvPr>
          <p:cNvSpPr txBox="1"/>
          <p:nvPr/>
        </p:nvSpPr>
        <p:spPr>
          <a:xfrm>
            <a:off x="5042811" y="3872645"/>
            <a:ext cx="1167493" cy="103874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Mathew Stephenson and Aden Wood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Widening Participation Officers</a:t>
            </a:r>
            <a:endParaRPr lang="en-GB" sz="1050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00B2B9-8CB5-7891-7DBB-3A3EB50864EA}"/>
              </a:ext>
            </a:extLst>
          </p:cNvPr>
          <p:cNvSpPr txBox="1"/>
          <p:nvPr/>
        </p:nvSpPr>
        <p:spPr>
          <a:xfrm>
            <a:off x="1403259" y="3871209"/>
            <a:ext cx="1236893" cy="5539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Raj Hacker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Environment and Ethics Officer</a:t>
            </a:r>
            <a:endParaRPr lang="en-GB" sz="1050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EA9016-F6FA-AAE2-2797-6B06DB329965}"/>
              </a:ext>
            </a:extLst>
          </p:cNvPr>
          <p:cNvSpPr txBox="1"/>
          <p:nvPr/>
        </p:nvSpPr>
        <p:spPr>
          <a:xfrm>
            <a:off x="7163652" y="3872644"/>
            <a:ext cx="1167493" cy="3924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>
                <a:solidFill>
                  <a:srgbClr val="5C5D61"/>
                </a:solidFill>
                <a:latin typeface="Montserrat alternates"/>
              </a:rPr>
              <a:t>International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Officer (non-EU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B4CE2E-5848-B259-31D8-04A946DFC66E}"/>
              </a:ext>
            </a:extLst>
          </p:cNvPr>
          <p:cNvSpPr txBox="1"/>
          <p:nvPr/>
        </p:nvSpPr>
        <p:spPr>
          <a:xfrm>
            <a:off x="8182713" y="3872643"/>
            <a:ext cx="1167493" cy="3924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International Officer (EU)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0A50ED-1547-CC47-B118-070AA46E959A}"/>
              </a:ext>
            </a:extLst>
          </p:cNvPr>
          <p:cNvSpPr txBox="1"/>
          <p:nvPr/>
        </p:nvSpPr>
        <p:spPr>
          <a:xfrm>
            <a:off x="202369" y="3149661"/>
            <a:ext cx="1167493" cy="3924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 Mature Students Officer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CD636A-0DFE-BBD7-FB38-D1C3E33597E7}"/>
              </a:ext>
            </a:extLst>
          </p:cNvPr>
          <p:cNvSpPr txBox="1"/>
          <p:nvPr/>
        </p:nvSpPr>
        <p:spPr>
          <a:xfrm>
            <a:off x="1455537" y="3149660"/>
            <a:ext cx="1167493" cy="715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sz="1050" b="1" dirty="0">
                <a:solidFill>
                  <a:srgbClr val="5C5D61"/>
                </a:solidFill>
                <a:latin typeface="Montserrat alternates"/>
              </a:rPr>
              <a:t>Ethnic Minorities Students Officer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r>
              <a:rPr lang="en-GB" sz="1050" dirty="0" err="1">
                <a:solidFill>
                  <a:srgbClr val="5C5D61"/>
                </a:solidFill>
                <a:latin typeface="Montserrat alternates"/>
              </a:rPr>
              <a:t>Songjia</a:t>
            </a:r>
            <a:r>
              <a:rPr lang="en-GB" sz="1050" dirty="0">
                <a:solidFill>
                  <a:srgbClr val="5C5D61"/>
                </a:solidFill>
                <a:latin typeface="Montserrat alternates"/>
              </a:rPr>
              <a:t> Cao </a:t>
            </a:r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  <a:p>
            <a:endParaRPr lang="en-GB" sz="1050" b="1" dirty="0">
              <a:solidFill>
                <a:srgbClr val="5C5D61"/>
              </a:solidFill>
              <a:latin typeface="Montserrat alternate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07470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C5DC870A-57F8-F219-6C68-E69B686CBE30}"/>
              </a:ext>
            </a:extLst>
          </p:cNvPr>
          <p:cNvSpPr/>
          <p:nvPr/>
        </p:nvSpPr>
        <p:spPr>
          <a:xfrm>
            <a:off x="0" y="538842"/>
            <a:ext cx="5265965" cy="571500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dirty="0">
                <a:latin typeface="Montserrat alternates" panose="00000500000000000000" pitchFamily="2" charset="0"/>
              </a:rPr>
              <a:t>Forums, Student Council and ASV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4B7DF4-5FB0-D62C-6D4C-FC91672CF1A5}"/>
              </a:ext>
            </a:extLst>
          </p:cNvPr>
          <p:cNvSpPr/>
          <p:nvPr/>
        </p:nvSpPr>
        <p:spPr>
          <a:xfrm>
            <a:off x="1" y="0"/>
            <a:ext cx="6074228" cy="571500"/>
          </a:xfrm>
          <a:prstGeom prst="rect">
            <a:avLst/>
          </a:prstGeom>
          <a:solidFill>
            <a:srgbClr val="7D5DA4"/>
          </a:solidFill>
          <a:ln>
            <a:solidFill>
              <a:srgbClr val="7D5D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Montserrat alternates" panose="00000500000000000000" pitchFamily="2" charset="0"/>
              </a:rPr>
              <a:t>Your Democratic Representation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6DB445-5079-89E4-9B66-847C9984EFA5}"/>
              </a:ext>
            </a:extLst>
          </p:cNvPr>
          <p:cNvSpPr/>
          <p:nvPr/>
        </p:nvSpPr>
        <p:spPr>
          <a:xfrm>
            <a:off x="2633665" y="1275500"/>
            <a:ext cx="2017934" cy="747368"/>
          </a:xfrm>
          <a:prstGeom prst="rect">
            <a:avLst/>
          </a:prstGeom>
          <a:solidFill>
            <a:srgbClr val="7D5DA4"/>
          </a:solidFill>
          <a:ln>
            <a:solidFill>
              <a:srgbClr val="7D5D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Montserrat alternates" panose="00000500000000000000" pitchFamily="2" charset="0"/>
              </a:rPr>
              <a:t>Student Council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09BCA03-0110-761E-9254-A0FEEF9F6445}"/>
              </a:ext>
            </a:extLst>
          </p:cNvPr>
          <p:cNvSpPr/>
          <p:nvPr/>
        </p:nvSpPr>
        <p:spPr>
          <a:xfrm>
            <a:off x="6923314" y="1322610"/>
            <a:ext cx="1641020" cy="832757"/>
          </a:xfrm>
          <a:prstGeom prst="rect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Montserrat alternates" panose="00000500000000000000" pitchFamily="2" charset="0"/>
              </a:rPr>
              <a:t>SU Policy</a:t>
            </a:r>
          </a:p>
        </p:txBody>
      </p:sp>
      <p:pic>
        <p:nvPicPr>
          <p:cNvPr id="19" name="Picture 18" descr="A pink rectangular box with white text&#10;&#10;Description automatically generated">
            <a:extLst>
              <a:ext uri="{FF2B5EF4-FFF2-40B4-BE49-F238E27FC236}">
                <a16:creationId xmlns:a16="http://schemas.microsoft.com/office/drawing/2014/main" id="{7BD71E77-EE26-3D98-330B-9E088C0F12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153" y="2350677"/>
            <a:ext cx="2017934" cy="217379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A856293-655D-564F-299B-C43F49A529F7}"/>
              </a:ext>
            </a:extLst>
          </p:cNvPr>
          <p:cNvSpPr/>
          <p:nvPr/>
        </p:nvSpPr>
        <p:spPr>
          <a:xfrm>
            <a:off x="555172" y="2012496"/>
            <a:ext cx="1404257" cy="1118507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13" b="1" dirty="0">
                <a:latin typeface="Montserrat alternates" panose="00000500000000000000" pitchFamily="2" charset="0"/>
              </a:rPr>
              <a:t>Students Submit Motions</a:t>
            </a:r>
          </a:p>
        </p:txBody>
      </p:sp>
      <p:sp>
        <p:nvSpPr>
          <p:cNvPr id="27" name="Arrow: Bent-Up 26">
            <a:extLst>
              <a:ext uri="{FF2B5EF4-FFF2-40B4-BE49-F238E27FC236}">
                <a16:creationId xmlns:a16="http://schemas.microsoft.com/office/drawing/2014/main" id="{13CCC859-9182-C70C-B24E-639A2F191417}"/>
              </a:ext>
            </a:extLst>
          </p:cNvPr>
          <p:cNvSpPr>
            <a:spLocks/>
          </p:cNvSpPr>
          <p:nvPr/>
        </p:nvSpPr>
        <p:spPr>
          <a:xfrm rot="5400000">
            <a:off x="4668082" y="2686572"/>
            <a:ext cx="2531972" cy="555172"/>
          </a:xfrm>
          <a:prstGeom prst="bentUpArrow">
            <a:avLst>
              <a:gd name="adj1" fmla="val 19118"/>
              <a:gd name="adj2" fmla="val 8824"/>
              <a:gd name="adj3" fmla="val 50000"/>
            </a:avLst>
          </a:prstGeom>
          <a:solidFill>
            <a:srgbClr val="757D83"/>
          </a:solidFill>
          <a:ln>
            <a:solidFill>
              <a:srgbClr val="757D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29" name="Arrow: Bent-Up 28">
            <a:extLst>
              <a:ext uri="{FF2B5EF4-FFF2-40B4-BE49-F238E27FC236}">
                <a16:creationId xmlns:a16="http://schemas.microsoft.com/office/drawing/2014/main" id="{F9B64CB4-E366-4544-F11D-D4DABE310127}"/>
              </a:ext>
            </a:extLst>
          </p:cNvPr>
          <p:cNvSpPr/>
          <p:nvPr/>
        </p:nvSpPr>
        <p:spPr>
          <a:xfrm rot="5400000">
            <a:off x="1372435" y="3336995"/>
            <a:ext cx="674601" cy="1005572"/>
          </a:xfrm>
          <a:prstGeom prst="bentUpArrow">
            <a:avLst>
              <a:gd name="adj1" fmla="val 12898"/>
              <a:gd name="adj2" fmla="val 25000"/>
              <a:gd name="adj3" fmla="val 25000"/>
            </a:avLst>
          </a:prstGeom>
          <a:solidFill>
            <a:srgbClr val="757D83"/>
          </a:solidFill>
          <a:ln>
            <a:solidFill>
              <a:srgbClr val="757D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E5A5EACD-67E4-F857-F969-048768D65290}"/>
              </a:ext>
            </a:extLst>
          </p:cNvPr>
          <p:cNvSpPr>
            <a:spLocks/>
          </p:cNvSpPr>
          <p:nvPr/>
        </p:nvSpPr>
        <p:spPr>
          <a:xfrm>
            <a:off x="4835976" y="1585907"/>
            <a:ext cx="1926772" cy="273504"/>
          </a:xfrm>
          <a:prstGeom prst="rightArrow">
            <a:avLst>
              <a:gd name="adj1" fmla="val 38060"/>
              <a:gd name="adj2" fmla="val 50000"/>
            </a:avLst>
          </a:prstGeom>
          <a:solidFill>
            <a:srgbClr val="757D83"/>
          </a:solidFill>
          <a:ln>
            <a:solidFill>
              <a:srgbClr val="757D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99BA29BC-E61F-0C67-379A-34E821D79B40}"/>
              </a:ext>
            </a:extLst>
          </p:cNvPr>
          <p:cNvSpPr>
            <a:spLocks/>
          </p:cNvSpPr>
          <p:nvPr/>
        </p:nvSpPr>
        <p:spPr>
          <a:xfrm>
            <a:off x="5715000" y="4038285"/>
            <a:ext cx="963386" cy="281669"/>
          </a:xfrm>
          <a:prstGeom prst="rightArrow">
            <a:avLst>
              <a:gd name="adj1" fmla="val 38405"/>
              <a:gd name="adj2" fmla="val 47102"/>
            </a:avLst>
          </a:prstGeom>
          <a:solidFill>
            <a:srgbClr val="757D83"/>
          </a:solidFill>
          <a:ln>
            <a:solidFill>
              <a:srgbClr val="757D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21EE5E3-C54B-08B0-28D9-47BAA7A8C767}"/>
              </a:ext>
            </a:extLst>
          </p:cNvPr>
          <p:cNvSpPr/>
          <p:nvPr/>
        </p:nvSpPr>
        <p:spPr>
          <a:xfrm>
            <a:off x="6923314" y="3575490"/>
            <a:ext cx="1641020" cy="1170059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Montserrat alternates" panose="00000500000000000000" pitchFamily="2" charset="0"/>
              </a:rPr>
              <a:t>All Student Vote</a:t>
            </a:r>
            <a:br>
              <a:rPr lang="en-GB" sz="1500" b="1" dirty="0">
                <a:latin typeface="Montserrat alternates" panose="00000500000000000000" pitchFamily="2" charset="0"/>
              </a:rPr>
            </a:br>
            <a:r>
              <a:rPr lang="en-GB" sz="1500" b="1" dirty="0">
                <a:latin typeface="Montserrat alternates" panose="00000500000000000000" pitchFamily="2" charset="0"/>
              </a:rPr>
              <a:t>(ASV)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8C40F43E-890F-1824-441E-676CC9D4A4F2}"/>
              </a:ext>
            </a:extLst>
          </p:cNvPr>
          <p:cNvSpPr>
            <a:spLocks/>
          </p:cNvSpPr>
          <p:nvPr/>
        </p:nvSpPr>
        <p:spPr>
          <a:xfrm rot="16200000">
            <a:off x="3529583" y="2018936"/>
            <a:ext cx="221073" cy="335672"/>
          </a:xfrm>
          <a:prstGeom prst="rightArrow">
            <a:avLst>
              <a:gd name="adj1" fmla="val 35406"/>
              <a:gd name="adj2" fmla="val 50000"/>
            </a:avLst>
          </a:prstGeom>
          <a:solidFill>
            <a:srgbClr val="757D83"/>
          </a:solidFill>
          <a:ln>
            <a:solidFill>
              <a:srgbClr val="757D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6AA68F4D-E48F-AE24-12FA-01B5EC6D8357}"/>
              </a:ext>
            </a:extLst>
          </p:cNvPr>
          <p:cNvSpPr>
            <a:spLocks/>
          </p:cNvSpPr>
          <p:nvPr/>
        </p:nvSpPr>
        <p:spPr>
          <a:xfrm rot="16200000">
            <a:off x="7297539" y="2700578"/>
            <a:ext cx="892567" cy="335672"/>
          </a:xfrm>
          <a:prstGeom prst="rightArrow">
            <a:avLst>
              <a:gd name="adj1" fmla="val 30542"/>
              <a:gd name="adj2" fmla="val 50000"/>
            </a:avLst>
          </a:prstGeom>
          <a:solidFill>
            <a:srgbClr val="757D83"/>
          </a:solidFill>
          <a:ln>
            <a:solidFill>
              <a:srgbClr val="757D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816B2E-6900-BACC-D556-21BF42FC274B}"/>
              </a:ext>
            </a:extLst>
          </p:cNvPr>
          <p:cNvSpPr/>
          <p:nvPr/>
        </p:nvSpPr>
        <p:spPr>
          <a:xfrm>
            <a:off x="2631152" y="4577843"/>
            <a:ext cx="2017934" cy="318407"/>
          </a:xfrm>
          <a:prstGeom prst="rect">
            <a:avLst/>
          </a:prstGeom>
          <a:solidFill>
            <a:srgbClr val="E34386"/>
          </a:solidFill>
          <a:ln>
            <a:solidFill>
              <a:srgbClr val="E343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GB" sz="900" dirty="0">
                <a:latin typeface="Montserrat alternates"/>
              </a:rPr>
              <a:t>Postgraduate Forum</a:t>
            </a:r>
            <a:endParaRPr lang="en-GB" sz="900" dirty="0">
              <a:latin typeface="Montserrat alternate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7847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C5DC870A-57F8-F219-6C68-E69B686CBE30}"/>
              </a:ext>
            </a:extLst>
          </p:cNvPr>
          <p:cNvSpPr/>
          <p:nvPr/>
        </p:nvSpPr>
        <p:spPr>
          <a:xfrm>
            <a:off x="0" y="538842"/>
            <a:ext cx="5265965" cy="571500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dirty="0">
                <a:latin typeface="Montserrat alternates" panose="00000500000000000000" pitchFamily="2" charset="0"/>
              </a:rPr>
              <a:t>Termly Elections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A71F8CD-7FCE-B0B2-F96C-0CEE7AB0ADD7}"/>
              </a:ext>
            </a:extLst>
          </p:cNvPr>
          <p:cNvSpPr/>
          <p:nvPr/>
        </p:nvSpPr>
        <p:spPr>
          <a:xfrm>
            <a:off x="1" y="0"/>
            <a:ext cx="6074228" cy="571500"/>
          </a:xfrm>
          <a:prstGeom prst="rect">
            <a:avLst/>
          </a:prstGeom>
          <a:solidFill>
            <a:srgbClr val="7D5DA4"/>
          </a:solidFill>
          <a:ln>
            <a:solidFill>
              <a:srgbClr val="7D5D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Montserrat alternates" panose="00000500000000000000" pitchFamily="2" charset="0"/>
              </a:rPr>
              <a:t>Your Democratic Representation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0E17C5A-5BCA-579B-252C-22EDF2C6035B}"/>
              </a:ext>
            </a:extLst>
          </p:cNvPr>
          <p:cNvSpPr/>
          <p:nvPr/>
        </p:nvSpPr>
        <p:spPr>
          <a:xfrm>
            <a:off x="6853896" y="1705427"/>
            <a:ext cx="1890000" cy="1890000"/>
          </a:xfrm>
          <a:prstGeom prst="ellipse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75" b="1" dirty="0">
                <a:latin typeface="Montserrat alternates" panose="00000500000000000000" pitchFamily="2" charset="0"/>
              </a:rPr>
              <a:t>Society and Club Leadership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80F41F1-BAC7-D585-446E-8EDC94C5BC43}"/>
              </a:ext>
            </a:extLst>
          </p:cNvPr>
          <p:cNvSpPr/>
          <p:nvPr/>
        </p:nvSpPr>
        <p:spPr>
          <a:xfrm>
            <a:off x="400104" y="1705427"/>
            <a:ext cx="1890000" cy="1890000"/>
          </a:xfrm>
          <a:prstGeom prst="ellipse">
            <a:avLst/>
          </a:prstGeom>
          <a:solidFill>
            <a:srgbClr val="E34386"/>
          </a:solidFill>
          <a:ln>
            <a:solidFill>
              <a:srgbClr val="E343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latin typeface="Montserrat alternates" panose="00000500000000000000" pitchFamily="2" charset="0"/>
              </a:rPr>
              <a:t>Officers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71503D0-ACD2-0E73-48B1-BDD75E7E33FB}"/>
              </a:ext>
            </a:extLst>
          </p:cNvPr>
          <p:cNvSpPr/>
          <p:nvPr/>
        </p:nvSpPr>
        <p:spPr>
          <a:xfrm>
            <a:off x="4702632" y="1705427"/>
            <a:ext cx="1890000" cy="1890000"/>
          </a:xfrm>
          <a:prstGeom prst="ellipse">
            <a:avLst/>
          </a:prstGeom>
          <a:solidFill>
            <a:srgbClr val="F4AFCA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25" b="1" dirty="0">
                <a:latin typeface="Montserrat alternates" panose="00000500000000000000" pitchFamily="2" charset="0"/>
              </a:rPr>
              <a:t>Academic Reps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A0AB0AC-D1BC-E2E7-6545-6033EAA61BAC}"/>
              </a:ext>
            </a:extLst>
          </p:cNvPr>
          <p:cNvSpPr/>
          <p:nvPr/>
        </p:nvSpPr>
        <p:spPr>
          <a:xfrm>
            <a:off x="2551368" y="1705427"/>
            <a:ext cx="1890000" cy="1890000"/>
          </a:xfrm>
          <a:prstGeom prst="ellipse">
            <a:avLst/>
          </a:prstGeom>
          <a:solidFill>
            <a:srgbClr val="3C5589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latin typeface="Montserrat alternates" panose="00000500000000000000" pitchFamily="2" charset="0"/>
              </a:rPr>
              <a:t>Forum Reps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2B887F-3F4C-4797-53E6-ECEA394F120C}"/>
              </a:ext>
            </a:extLst>
          </p:cNvPr>
          <p:cNvSpPr txBox="1"/>
          <p:nvPr/>
        </p:nvSpPr>
        <p:spPr>
          <a:xfrm>
            <a:off x="1661432" y="3913512"/>
            <a:ext cx="5821136" cy="71558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en-GB" sz="2100" b="1" dirty="0">
                <a:latin typeface="Montserrat alternates"/>
              </a:rPr>
              <a:t>Nominations close 4th October and voting opens 7-11th October!</a:t>
            </a:r>
          </a:p>
        </p:txBody>
      </p:sp>
    </p:spTree>
    <p:extLst>
      <p:ext uri="{BB962C8B-B14F-4D97-AF65-F5344CB8AC3E}">
        <p14:creationId xmlns:p14="http://schemas.microsoft.com/office/powerpoint/2010/main" val="39467164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C5DC870A-57F8-F219-6C68-E69B686CBE30}"/>
              </a:ext>
            </a:extLst>
          </p:cNvPr>
          <p:cNvSpPr/>
          <p:nvPr/>
        </p:nvSpPr>
        <p:spPr>
          <a:xfrm>
            <a:off x="0" y="538842"/>
            <a:ext cx="5265965" cy="571500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GB" sz="2100" dirty="0">
                <a:latin typeface="Montserrat alternates"/>
              </a:rPr>
              <a:t> VOTE HERE</a:t>
            </a:r>
            <a:endParaRPr lang="en-GB" sz="2100" dirty="0">
              <a:latin typeface="Montserrat alternates" panose="00000500000000000000" pitchFamily="2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A71F8CD-7FCE-B0B2-F96C-0CEE7AB0ADD7}"/>
              </a:ext>
            </a:extLst>
          </p:cNvPr>
          <p:cNvSpPr/>
          <p:nvPr/>
        </p:nvSpPr>
        <p:spPr>
          <a:xfrm>
            <a:off x="1" y="0"/>
            <a:ext cx="6074228" cy="571500"/>
          </a:xfrm>
          <a:prstGeom prst="rect">
            <a:avLst/>
          </a:prstGeom>
          <a:solidFill>
            <a:srgbClr val="7D5DA4"/>
          </a:solidFill>
          <a:ln>
            <a:solidFill>
              <a:srgbClr val="7D5D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Montserrat alternates" panose="00000500000000000000" pitchFamily="2" charset="0"/>
              </a:rPr>
              <a:t>Your Democratic Representation</a:t>
            </a:r>
          </a:p>
        </p:txBody>
      </p:sp>
      <p:pic>
        <p:nvPicPr>
          <p:cNvPr id="2" name="Picture 1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86DFFFE6-0B98-AF0F-F976-59CEDFF74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291" y="1758740"/>
            <a:ext cx="2872304" cy="287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606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D2F1389-C91B-E6DD-E5BF-2E250F1427B9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C558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Montserrat alternates" panose="00000500000000000000" pitchFamily="2" charset="0"/>
              </a:rPr>
              <a:t>Your Academics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34472-0044-D98C-EAF0-CD0A8B56F0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52"/>
          <a:stretch/>
        </p:blipFill>
        <p:spPr bwMode="auto">
          <a:xfrm>
            <a:off x="6221720" y="3003936"/>
            <a:ext cx="3623288" cy="2141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2175449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d11e5ced-ba8c-4cd8-a1a0-d35e0a409574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SU student facing intro pag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Badge">
  <a:themeElements>
    <a:clrScheme name="Custom 1">
      <a:dk1>
        <a:srgbClr val="000000"/>
      </a:dk1>
      <a:lt1>
        <a:srgbClr val="FFFFFF"/>
      </a:lt1>
      <a:dk2>
        <a:srgbClr val="171312"/>
      </a:dk2>
      <a:lt2>
        <a:srgbClr val="F7F0DF"/>
      </a:lt2>
      <a:accent1>
        <a:srgbClr val="008F51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CE2F29E067A4C87762CA27C5D4069" ma:contentTypeVersion="6" ma:contentTypeDescription="Create a new document." ma:contentTypeScope="" ma:versionID="6240b7a63f8c281925a534c0a41cbc66">
  <xsd:schema xmlns:xsd="http://www.w3.org/2001/XMLSchema" xmlns:xs="http://www.w3.org/2001/XMLSchema" xmlns:p="http://schemas.microsoft.com/office/2006/metadata/properties" xmlns:ns2="4a3f4a00-2e42-4f65-b45d-089377c1b32b" xmlns:ns3="480d81cf-f601-4b90-897f-3aa41fb42a92" targetNamespace="http://schemas.microsoft.com/office/2006/metadata/properties" ma:root="true" ma:fieldsID="1aabe737cc22ece48b1c088ca94ac2b8" ns2:_="" ns3:_="">
    <xsd:import namespace="4a3f4a00-2e42-4f65-b45d-089377c1b32b"/>
    <xsd:import namespace="480d81cf-f601-4b90-897f-3aa41fb42a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3f4a00-2e42-4f65-b45d-089377c1b3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d81cf-f601-4b90-897f-3aa41fb42a9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EA2512-3947-49E9-BEDF-4FF1C9BCE7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3f4a00-2e42-4f65-b45d-089377c1b32b"/>
    <ds:schemaRef ds:uri="480d81cf-f601-4b90-897f-3aa41fb42a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26E030-428D-4441-BBE9-5E27F2BB6E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E29F14-F79D-4407-AD4A-DB8B6FF70E1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896</TotalTime>
  <Words>1564</Words>
  <Application>Microsoft Office PowerPoint</Application>
  <PresentationFormat>On-screen Show (16:9)</PresentationFormat>
  <Paragraphs>224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Office Theme</vt:lpstr>
      <vt:lpstr>1_Office Theme</vt:lpstr>
      <vt:lpstr>WSU student facing intro page</vt:lpstr>
      <vt:lpstr>Custom Design</vt:lpstr>
      <vt:lpstr>1_Custom Design</vt:lpstr>
      <vt:lpstr>Badge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Warwick Literature Society</vt:lpstr>
      <vt:lpstr>What We Do</vt:lpstr>
      <vt:lpstr>Academic Side</vt:lpstr>
      <vt:lpstr>Social</vt:lpstr>
      <vt:lpstr>Creative</vt:lpstr>
      <vt:lpstr>Bigger things we are  doing this year</vt:lpstr>
      <vt:lpstr>How to keep up to date!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Wood, Sarah</cp:lastModifiedBy>
  <cp:revision>262</cp:revision>
  <dcterms:created xsi:type="dcterms:W3CDTF">2017-04-05T11:04:35Z</dcterms:created>
  <dcterms:modified xsi:type="dcterms:W3CDTF">2024-09-24T08:38:45Z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0x010100C92CE2F29E067A4C87762CA27C5D4069</vt:lpwstr>
  </property>
</Properties>
</file>