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5" r:id="rId1"/>
    <p:sldMasterId id="2147483660" r:id="rId2"/>
  </p:sldMasterIdLst>
  <p:notesMasterIdLst>
    <p:notesMasterId r:id="rId16"/>
  </p:notesMasterIdLst>
  <p:handoutMasterIdLst>
    <p:handoutMasterId r:id="rId17"/>
  </p:handoutMasterIdLst>
  <p:sldIdLst>
    <p:sldId id="269" r:id="rId3"/>
    <p:sldId id="294" r:id="rId4"/>
    <p:sldId id="298" r:id="rId5"/>
    <p:sldId id="274" r:id="rId6"/>
    <p:sldId id="295" r:id="rId7"/>
    <p:sldId id="297" r:id="rId8"/>
    <p:sldId id="292" r:id="rId9"/>
    <p:sldId id="290" r:id="rId10"/>
    <p:sldId id="277" r:id="rId11"/>
    <p:sldId id="279" r:id="rId12"/>
    <p:sldId id="296" r:id="rId13"/>
    <p:sldId id="287" r:id="rId14"/>
    <p:sldId id="289" r:id="rId15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82" autoAdjust="0"/>
    <p:restoredTop sz="90923"/>
  </p:normalViewPr>
  <p:slideViewPr>
    <p:cSldViewPr showGuides="1">
      <p:cViewPr varScale="1">
        <p:scale>
          <a:sx n="101" d="100"/>
          <a:sy n="101" d="100"/>
        </p:scale>
        <p:origin x="147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41" tIns="45821" rIns="91641" bIns="4582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335" y="0"/>
            <a:ext cx="294534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41" tIns="45821" rIns="91641" bIns="458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814"/>
            <a:ext cx="2945341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41" tIns="45821" rIns="91641" bIns="4582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335" y="9431814"/>
            <a:ext cx="294534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41" tIns="45821" rIns="91641" bIns="458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41" tIns="45821" rIns="91641" bIns="4582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35" y="0"/>
            <a:ext cx="294534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41" tIns="45821" rIns="91641" bIns="458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993" y="4715907"/>
            <a:ext cx="4983689" cy="446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41" tIns="45821" rIns="91641" bIns="458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814"/>
            <a:ext cx="2945341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41" tIns="45821" rIns="91641" bIns="4582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35" y="9431814"/>
            <a:ext cx="294534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41" tIns="45821" rIns="91641" bIns="458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39422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*</a:t>
            </a:r>
            <a:r>
              <a:rPr lang="es-ES" dirty="0" err="1"/>
              <a:t>Students</a:t>
            </a:r>
            <a:r>
              <a:rPr lang="es-ES" baseline="0" dirty="0"/>
              <a:t> can use the TRC to </a:t>
            </a:r>
            <a:r>
              <a:rPr lang="es-ES" baseline="0" dirty="0" err="1"/>
              <a:t>study</a:t>
            </a:r>
            <a:r>
              <a:rPr lang="es-ES" baseline="0" dirty="0"/>
              <a:t> and </a:t>
            </a:r>
            <a:r>
              <a:rPr lang="es-ES" baseline="0" dirty="0" err="1"/>
              <a:t>they</a:t>
            </a:r>
            <a:r>
              <a:rPr lang="es-ES" baseline="0" dirty="0"/>
              <a:t> can </a:t>
            </a:r>
            <a:r>
              <a:rPr lang="es-ES" baseline="0" dirty="0" err="1"/>
              <a:t>also</a:t>
            </a:r>
            <a:r>
              <a:rPr lang="es-ES" baseline="0" dirty="0"/>
              <a:t> </a:t>
            </a:r>
            <a:r>
              <a:rPr lang="es-ES" baseline="0" dirty="0" err="1"/>
              <a:t>find</a:t>
            </a:r>
            <a:r>
              <a:rPr lang="es-ES" baseline="0" dirty="0"/>
              <a:t> a </a:t>
            </a:r>
            <a:r>
              <a:rPr lang="es-ES" baseline="0" dirty="0" err="1"/>
              <a:t>collection</a:t>
            </a:r>
            <a:r>
              <a:rPr lang="es-ES" baseline="0" dirty="0"/>
              <a:t> of films in </a:t>
            </a:r>
            <a:r>
              <a:rPr lang="es-ES" baseline="0" dirty="0" err="1"/>
              <a:t>multiple</a:t>
            </a:r>
            <a:r>
              <a:rPr lang="es-ES" baseline="0" dirty="0"/>
              <a:t> </a:t>
            </a:r>
            <a:r>
              <a:rPr lang="es-ES" baseline="0" dirty="0" err="1"/>
              <a:t>languages</a:t>
            </a:r>
            <a:r>
              <a:rPr lang="es-ES" baseline="0" dirty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42820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*if you </a:t>
            </a:r>
            <a:r>
              <a:rPr lang="es-ES" dirty="0" err="1"/>
              <a:t>really</a:t>
            </a:r>
            <a:r>
              <a:rPr lang="es-ES" dirty="0"/>
              <a:t> need to </a:t>
            </a:r>
            <a:r>
              <a:rPr lang="es-ES" dirty="0" err="1"/>
              <a:t>reach</a:t>
            </a:r>
            <a:r>
              <a:rPr lang="es-ES" dirty="0"/>
              <a:t> a </a:t>
            </a:r>
            <a:r>
              <a:rPr lang="es-ES" dirty="0" err="1"/>
              <a:t>high</a:t>
            </a:r>
            <a:r>
              <a:rPr lang="es-ES" dirty="0"/>
              <a:t> level </a:t>
            </a:r>
            <a:r>
              <a:rPr lang="es-ES" dirty="0" err="1"/>
              <a:t>quickly</a:t>
            </a:r>
            <a:r>
              <a:rPr lang="es-ES" dirty="0"/>
              <a:t>,</a:t>
            </a:r>
            <a:r>
              <a:rPr lang="es-ES" baseline="0" dirty="0"/>
              <a:t> </a:t>
            </a:r>
            <a:r>
              <a:rPr lang="es-ES" baseline="0" dirty="0" err="1"/>
              <a:t>we</a:t>
            </a:r>
            <a:r>
              <a:rPr lang="es-ES" baseline="0" dirty="0"/>
              <a:t> </a:t>
            </a:r>
            <a:r>
              <a:rPr lang="es-ES" baseline="0" dirty="0" err="1"/>
              <a:t>have</a:t>
            </a:r>
            <a:r>
              <a:rPr lang="es-ES" baseline="0" dirty="0"/>
              <a:t> the </a:t>
            </a:r>
            <a:r>
              <a:rPr lang="es-ES" baseline="0" dirty="0" err="1"/>
              <a:t>accelerated</a:t>
            </a:r>
            <a:r>
              <a:rPr lang="es-ES" baseline="0" dirty="0"/>
              <a:t> modules.</a:t>
            </a:r>
          </a:p>
          <a:p>
            <a:r>
              <a:rPr lang="es-ES" baseline="0" dirty="0"/>
              <a:t>*if you want to </a:t>
            </a:r>
            <a:r>
              <a:rPr lang="es-ES" baseline="0" dirty="0" err="1"/>
              <a:t>study</a:t>
            </a:r>
            <a:r>
              <a:rPr lang="es-ES" baseline="0" dirty="0"/>
              <a:t> </a:t>
            </a:r>
            <a:r>
              <a:rPr lang="es-ES" baseline="0" dirty="0" err="1"/>
              <a:t>abroad</a:t>
            </a:r>
            <a:r>
              <a:rPr lang="es-ES" baseline="0" dirty="0"/>
              <a:t> and you </a:t>
            </a:r>
            <a:r>
              <a:rPr lang="es-ES" baseline="0" dirty="0" err="1"/>
              <a:t>have</a:t>
            </a:r>
            <a:r>
              <a:rPr lang="es-ES" baseline="0" dirty="0"/>
              <a:t> </a:t>
            </a:r>
            <a:r>
              <a:rPr lang="es-ES" baseline="0" dirty="0" err="1"/>
              <a:t>never</a:t>
            </a:r>
            <a:r>
              <a:rPr lang="es-ES" baseline="0" dirty="0"/>
              <a:t> </a:t>
            </a:r>
            <a:r>
              <a:rPr lang="es-ES" baseline="0" dirty="0" err="1"/>
              <a:t>studied</a:t>
            </a:r>
            <a:r>
              <a:rPr lang="es-ES" baseline="0" dirty="0"/>
              <a:t> </a:t>
            </a:r>
            <a:r>
              <a:rPr lang="es-ES" baseline="0" dirty="0" err="1"/>
              <a:t>that</a:t>
            </a:r>
            <a:r>
              <a:rPr lang="es-ES" baseline="0" dirty="0"/>
              <a:t> Language, </a:t>
            </a:r>
            <a:r>
              <a:rPr lang="es-ES" baseline="0" dirty="0" err="1"/>
              <a:t>it</a:t>
            </a:r>
            <a:r>
              <a:rPr lang="es-ES" baseline="0" dirty="0"/>
              <a:t> </a:t>
            </a:r>
            <a:r>
              <a:rPr lang="es-ES" baseline="0" dirty="0" err="1"/>
              <a:t>is</a:t>
            </a:r>
            <a:r>
              <a:rPr lang="es-ES" baseline="0" dirty="0"/>
              <a:t> </a:t>
            </a:r>
            <a:r>
              <a:rPr lang="es-ES" baseline="0" dirty="0" err="1"/>
              <a:t>still</a:t>
            </a:r>
            <a:r>
              <a:rPr lang="es-ES" baseline="0" dirty="0"/>
              <a:t> </a:t>
            </a:r>
            <a:r>
              <a:rPr lang="es-ES" baseline="0" dirty="0" err="1"/>
              <a:t>possible</a:t>
            </a:r>
            <a:r>
              <a:rPr lang="es-ES" baseline="0" dirty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71033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en-GB" altLang="en-US" dirty="0"/>
              <a:t>2 hours per week for European languages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GB" altLang="en-US" dirty="0"/>
              <a:t>3 hours per week for Arabic, Chinese, Japanese and accelerated modules</a:t>
            </a:r>
          </a:p>
          <a:p>
            <a:pPr>
              <a:buNone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81905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163436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76850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115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17/08/2020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17/08/2020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17/08/2020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17/08/2020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17/08/2020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17/08/2020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17/08/2020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17/08/2020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17/08/2020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17/08/2020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17/08/2020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17/08/2020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microsoft.com/office/2007/relationships/media" Target="../media/media11.m4a"/><Relationship Id="rId1" Type="http://schemas.openxmlformats.org/officeDocument/2006/relationships/audio" Target="NULL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microsoft.com/office/2007/relationships/media" Target="../media/media12.m4a"/><Relationship Id="rId1" Type="http://schemas.openxmlformats.org/officeDocument/2006/relationships/audio" Target="NULL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10.png"/><Relationship Id="rId4" Type="http://schemas.openxmlformats.org/officeDocument/2006/relationships/hyperlink" Target="http://www.hear.ac.uk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microsoft.com/office/2007/relationships/media" Target="../media/media13.m4a"/><Relationship Id="rId1" Type="http://schemas.openxmlformats.org/officeDocument/2006/relationships/audio" Target="NULL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microsoft.com/office/2007/relationships/media" Target="../media/media2.m4a"/><Relationship Id="rId1" Type="http://schemas.openxmlformats.org/officeDocument/2006/relationships/audio" Target="NULL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microsoft.com/office/2007/relationships/media" Target="../media/media3.m4a"/><Relationship Id="rId1" Type="http://schemas.openxmlformats.org/officeDocument/2006/relationships/audio" Target="NULL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microsoft.com/office/2007/relationships/media" Target="../media/media4.m4a"/><Relationship Id="rId1" Type="http://schemas.openxmlformats.org/officeDocument/2006/relationships/audio" Target="NULL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microsoft.com/office/2007/relationships/media" Target="../media/media5.m4a"/><Relationship Id="rId1" Type="http://schemas.openxmlformats.org/officeDocument/2006/relationships/audio" Target="NULL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6.png"/><Relationship Id="rId5" Type="http://schemas.openxmlformats.org/officeDocument/2006/relationships/image" Target="../media/image8.tmp"/><Relationship Id="rId4" Type="http://schemas.openxmlformats.org/officeDocument/2006/relationships/hyperlink" Target="https://warwick.ac.uk/fac/arts/languagecentre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media8.m4a"/><Relationship Id="rId2" Type="http://schemas.microsoft.com/office/2007/relationships/media" Target="../media/media8.m4a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media9.m4a"/><Relationship Id="rId2" Type="http://schemas.microsoft.com/office/2007/relationships/media" Target="../media/media9.m4a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79512" y="4725144"/>
            <a:ext cx="7056784" cy="1296144"/>
          </a:xfrm>
        </p:spPr>
        <p:txBody>
          <a:bodyPr>
            <a:normAutofit fontScale="90000"/>
          </a:bodyPr>
          <a:lstStyle/>
          <a:p>
            <a:r>
              <a:rPr lang="en-GB" altLang="en-US" sz="2800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School of Modern Languages </a:t>
            </a:r>
            <a:br>
              <a:rPr lang="en-GB" altLang="en-US" sz="2800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altLang="en-US" sz="2800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Cultures</a:t>
            </a:r>
            <a:r>
              <a:rPr lang="en-GB" altLang="en-US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GB" altLang="en-US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altLang="en-US" dirty="0"/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79512" y="5877272"/>
            <a:ext cx="6400800" cy="1327299"/>
          </a:xfrm>
        </p:spPr>
        <p:txBody>
          <a:bodyPr/>
          <a:lstStyle/>
          <a:p>
            <a:r>
              <a:rPr lang="en-GB" altLang="en-US" sz="3600" b="1" dirty="0">
                <a:solidFill>
                  <a:schemeClr val="tx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Language Centre</a:t>
            </a:r>
          </a:p>
          <a:p>
            <a:endParaRPr lang="en-GB" altLang="en-US" dirty="0"/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6F39527A-3785-A545-83E9-EBDC59A0E7F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841" end="607.6689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70"/>
    </mc:Choice>
    <mc:Fallback xmlns="">
      <p:transition spd="slow" advTm="66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2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6779096" cy="1080120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Enrolment – Lifelong Language Learning Programme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91264" cy="3888432"/>
          </a:xfrm>
        </p:spPr>
        <p:txBody>
          <a:bodyPr/>
          <a:lstStyle/>
          <a:p>
            <a:pPr marL="514350" indent="-514350">
              <a:buFont typeface="Wingdings" panose="05000000000000000000" pitchFamily="2" charset="2"/>
              <a:buAutoNum type="arabicPeriod"/>
              <a:defRPr/>
            </a:pPr>
            <a:r>
              <a:rPr lang="es-ES" altLang="en-US" dirty="0"/>
              <a:t>Choose your language and level from our website.</a:t>
            </a:r>
          </a:p>
          <a:p>
            <a:pPr marL="514350" indent="-514350">
              <a:buFont typeface="Wingdings" panose="05000000000000000000" pitchFamily="2" charset="2"/>
              <a:buAutoNum type="arabicPeriod"/>
              <a:defRPr/>
            </a:pPr>
            <a:r>
              <a:rPr lang="es-ES" altLang="en-US" dirty="0"/>
              <a:t>Contact tutor only if you need to discuss which level (level can be changed in the first few weeks)</a:t>
            </a:r>
          </a:p>
          <a:p>
            <a:pPr marL="514350" indent="-514350">
              <a:buFont typeface="Wingdings" panose="05000000000000000000" pitchFamily="2" charset="2"/>
              <a:buAutoNum type="arabicPeriod"/>
              <a:defRPr/>
            </a:pPr>
            <a:r>
              <a:rPr lang="es-ES" altLang="en-US" dirty="0"/>
              <a:t>Register and pay online.</a:t>
            </a:r>
            <a:endParaRPr lang="en-GB" altLang="en-US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26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119"/>
    </mc:Choice>
    <mc:Fallback xmlns="">
      <p:transition spd="slow" advTm="181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0688"/>
            <a:ext cx="8229600" cy="1143000"/>
          </a:xfrm>
        </p:spPr>
        <p:txBody>
          <a:bodyPr/>
          <a:lstStyle/>
          <a:p>
            <a:r>
              <a:rPr lang="es-ES" sz="3200" b="1" dirty="0" err="1"/>
              <a:t>Think</a:t>
            </a:r>
            <a:r>
              <a:rPr lang="es-ES" sz="3200" b="1" dirty="0"/>
              <a:t> </a:t>
            </a:r>
            <a:r>
              <a:rPr lang="es-ES" sz="3200" b="1" dirty="0" err="1"/>
              <a:t>now</a:t>
            </a:r>
            <a:r>
              <a:rPr lang="es-ES" sz="3200" b="1" dirty="0"/>
              <a:t> </a:t>
            </a:r>
            <a:r>
              <a:rPr lang="es-ES" sz="3200" b="1" dirty="0" err="1"/>
              <a:t>about</a:t>
            </a:r>
            <a:r>
              <a:rPr lang="es-ES" sz="3200" b="1" dirty="0"/>
              <a:t> your </a:t>
            </a:r>
            <a:r>
              <a:rPr lang="es-ES" sz="3200" b="1" dirty="0" err="1"/>
              <a:t>future</a:t>
            </a:r>
            <a:r>
              <a:rPr lang="es-ES" sz="3200" b="1" dirty="0"/>
              <a:t>!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960440"/>
          </a:xfrm>
        </p:spPr>
        <p:txBody>
          <a:bodyPr/>
          <a:lstStyle/>
          <a:p>
            <a:pPr marL="0" indent="0">
              <a:buNone/>
            </a:pPr>
            <a:r>
              <a:rPr lang="es-ES" b="1" dirty="0"/>
              <a:t>Year </a:t>
            </a:r>
            <a:r>
              <a:rPr lang="es-ES" b="1" dirty="0" err="1"/>
              <a:t>abroad</a:t>
            </a:r>
            <a:r>
              <a:rPr lang="es-ES" dirty="0"/>
              <a:t>  </a:t>
            </a:r>
            <a:br>
              <a:rPr lang="es-ES" dirty="0"/>
            </a:br>
            <a:r>
              <a:rPr lang="es-ES" dirty="0"/>
              <a:t>- </a:t>
            </a:r>
            <a:r>
              <a:rPr lang="es-ES" sz="2800" dirty="0"/>
              <a:t>Universities </a:t>
            </a:r>
            <a:r>
              <a:rPr lang="es-ES" sz="2800" dirty="0" err="1"/>
              <a:t>usually</a:t>
            </a:r>
            <a:r>
              <a:rPr lang="es-ES" sz="2800" dirty="0"/>
              <a:t> </a:t>
            </a:r>
            <a:r>
              <a:rPr lang="es-ES" sz="2800" dirty="0" err="1"/>
              <a:t>require</a:t>
            </a:r>
            <a:r>
              <a:rPr lang="es-ES" sz="2800" dirty="0"/>
              <a:t> a </a:t>
            </a:r>
            <a:r>
              <a:rPr lang="es-ES" sz="2800" dirty="0" err="1"/>
              <a:t>minimum</a:t>
            </a:r>
            <a:r>
              <a:rPr lang="es-ES" sz="2800" dirty="0"/>
              <a:t> level of Language </a:t>
            </a:r>
            <a:r>
              <a:rPr lang="es-ES" sz="2800" dirty="0" err="1"/>
              <a:t>proficiency</a:t>
            </a:r>
            <a:r>
              <a:rPr lang="es-ES" sz="2800" dirty="0"/>
              <a:t> to </a:t>
            </a:r>
            <a:r>
              <a:rPr lang="es-ES" sz="2800" dirty="0" err="1"/>
              <a:t>offer</a:t>
            </a:r>
            <a:r>
              <a:rPr lang="es-ES" sz="2800" dirty="0"/>
              <a:t> you a place.</a:t>
            </a:r>
          </a:p>
          <a:p>
            <a:pPr marL="0" indent="0">
              <a:buNone/>
            </a:pPr>
            <a:r>
              <a:rPr lang="es-ES" sz="2800" dirty="0"/>
              <a:t>- For a </a:t>
            </a:r>
            <a:r>
              <a:rPr lang="es-ES" sz="2800" dirty="0" err="1"/>
              <a:t>work</a:t>
            </a:r>
            <a:r>
              <a:rPr lang="es-ES" sz="2800" dirty="0"/>
              <a:t> </a:t>
            </a:r>
            <a:r>
              <a:rPr lang="es-ES" sz="2800" dirty="0" err="1"/>
              <a:t>placement</a:t>
            </a:r>
            <a:r>
              <a:rPr lang="es-ES" sz="2800" dirty="0"/>
              <a:t> </a:t>
            </a:r>
            <a:r>
              <a:rPr lang="es-ES" sz="2800" dirty="0" err="1"/>
              <a:t>how</a:t>
            </a:r>
            <a:r>
              <a:rPr lang="es-ES" sz="2800" dirty="0"/>
              <a:t> </a:t>
            </a:r>
            <a:r>
              <a:rPr lang="es-ES" sz="2800" dirty="0" err="1"/>
              <a:t>confident</a:t>
            </a:r>
            <a:r>
              <a:rPr lang="es-ES" sz="2800" dirty="0"/>
              <a:t> are you </a:t>
            </a:r>
            <a:r>
              <a:rPr lang="es-ES" sz="2800" dirty="0" err="1"/>
              <a:t>with</a:t>
            </a:r>
            <a:r>
              <a:rPr lang="es-ES" sz="2800" dirty="0"/>
              <a:t> your language </a:t>
            </a:r>
            <a:r>
              <a:rPr lang="es-ES" sz="2800" dirty="0" err="1"/>
              <a:t>skills</a:t>
            </a:r>
            <a:r>
              <a:rPr lang="es-ES" sz="2800" dirty="0"/>
              <a:t>?</a:t>
            </a:r>
          </a:p>
          <a:p>
            <a:pPr marL="0" indent="0">
              <a:buNone/>
            </a:pPr>
            <a:r>
              <a:rPr lang="es-ES" b="1" dirty="0" err="1"/>
              <a:t>Employability</a:t>
            </a:r>
            <a:r>
              <a:rPr lang="es-ES" b="1" dirty="0"/>
              <a:t/>
            </a:r>
            <a:br>
              <a:rPr lang="es-ES" b="1" dirty="0"/>
            </a:br>
            <a:r>
              <a:rPr lang="es-ES" sz="2800" dirty="0"/>
              <a:t>Employers </a:t>
            </a:r>
            <a:r>
              <a:rPr lang="es-ES" sz="2800" dirty="0" err="1"/>
              <a:t>value</a:t>
            </a:r>
            <a:r>
              <a:rPr lang="es-ES" sz="2800" dirty="0"/>
              <a:t> </a:t>
            </a:r>
            <a:r>
              <a:rPr lang="es-ES" sz="2800" dirty="0" err="1"/>
              <a:t>people</a:t>
            </a:r>
            <a:r>
              <a:rPr lang="es-ES" sz="2800" dirty="0"/>
              <a:t> </a:t>
            </a:r>
            <a:r>
              <a:rPr lang="es-ES" sz="2800" dirty="0" err="1"/>
              <a:t>with</a:t>
            </a:r>
            <a:r>
              <a:rPr lang="es-ES" sz="2800" dirty="0"/>
              <a:t> a </a:t>
            </a:r>
            <a:r>
              <a:rPr lang="es-ES" sz="2800" dirty="0" err="1"/>
              <a:t>knowledge</a:t>
            </a:r>
            <a:r>
              <a:rPr lang="es-ES" sz="2800" dirty="0"/>
              <a:t> of </a:t>
            </a:r>
            <a:r>
              <a:rPr lang="es-ES" sz="2800" dirty="0" err="1"/>
              <a:t>languages</a:t>
            </a:r>
            <a:r>
              <a:rPr lang="es-ES" sz="2800" dirty="0"/>
              <a:t> and intercultural </a:t>
            </a:r>
            <a:r>
              <a:rPr lang="es-ES" sz="2800" dirty="0" err="1"/>
              <a:t>awareness</a:t>
            </a:r>
            <a:r>
              <a:rPr lang="es-ES" sz="2800" dirty="0"/>
              <a:t>.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6296" y="5373216"/>
            <a:ext cx="1807218" cy="1357145"/>
          </a:xfrm>
          <a:prstGeom prst="rect">
            <a:avLst/>
          </a:prstGeom>
        </p:spPr>
      </p:pic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F3C6CB56-03B2-6343-A891-2618A6FFAC8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290" end="2120.0725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834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731"/>
    </mc:Choice>
    <mc:Fallback xmlns="">
      <p:transition spd="slow" advTm="487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2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7211144" cy="796950"/>
          </a:xfrm>
        </p:spPr>
        <p:txBody>
          <a:bodyPr>
            <a:normAutofit fontScale="90000"/>
          </a:bodyPr>
          <a:lstStyle/>
          <a:p>
            <a:r>
              <a:rPr lang="en-GB" altLang="en-US" b="1" dirty="0"/>
              <a:t/>
            </a:r>
            <a:br>
              <a:rPr lang="en-GB" altLang="en-US" b="1" dirty="0"/>
            </a:br>
            <a:r>
              <a:rPr lang="en-GB" altLang="en-US" b="1" dirty="0"/>
              <a:t>Certification</a:t>
            </a:r>
            <a:br>
              <a:rPr lang="en-GB" altLang="en-US" b="1" dirty="0"/>
            </a:b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en-GB" altLang="en-US" dirty="0"/>
              <a:t>Language learning appears on HEAR</a:t>
            </a:r>
            <a:r>
              <a:rPr lang="en-GB" altLang="en-US" dirty="0">
                <a:solidFill>
                  <a:schemeClr val="accent6"/>
                </a:solidFill>
              </a:rPr>
              <a:t> </a:t>
            </a:r>
            <a:r>
              <a:rPr lang="en-GB" altLang="en-US" dirty="0"/>
              <a:t>(</a:t>
            </a:r>
            <a:r>
              <a:rPr lang="en-GB" altLang="en-US" dirty="0">
                <a:hlinkClick r:id="rId4"/>
              </a:rPr>
              <a:t>Higher Education Achievement Record</a:t>
            </a:r>
            <a:r>
              <a:rPr lang="en-GB" altLang="en-US" dirty="0"/>
              <a:t>)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en-GB" altLang="en-US" dirty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GB" altLang="en-US" dirty="0"/>
              <a:t>Expressed in terms of CEFR (Common European Framework of Reference)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GB" altLang="en-US" dirty="0"/>
              <a:t>e.g. A2, B1, B2, C1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104" y="4293096"/>
            <a:ext cx="1885950" cy="1743075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8A7D062D-622A-864B-9698-2EDB6793BC0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996" end="3513.399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38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151"/>
    </mc:Choice>
    <mc:Fallback xmlns="">
      <p:transition spd="slow" advTm="321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2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23528" y="2992825"/>
            <a:ext cx="8229600" cy="3416300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Thank you</a:t>
            </a:r>
          </a:p>
          <a:p>
            <a:pPr marL="0" indent="0" algn="ctr">
              <a:buNone/>
            </a:pPr>
            <a:r>
              <a:rPr lang="ar-AE" b="1" dirty="0"/>
              <a:t>شكرا</a:t>
            </a:r>
            <a:r>
              <a:rPr lang="en-GB" b="1" dirty="0"/>
              <a:t>		</a:t>
            </a:r>
            <a:r>
              <a:rPr lang="ja-JP" altLang="en-US" b="1" dirty="0">
                <a:solidFill>
                  <a:schemeClr val="accent4"/>
                </a:solidFill>
              </a:rPr>
              <a:t>谢谢您</a:t>
            </a:r>
            <a:r>
              <a:rPr lang="en-GB" altLang="ja-JP" b="1" dirty="0"/>
              <a:t>	</a:t>
            </a:r>
            <a:r>
              <a:rPr lang="en-GB" b="1" dirty="0" err="1">
                <a:solidFill>
                  <a:schemeClr val="accent5">
                    <a:lumMod val="75000"/>
                  </a:schemeClr>
                </a:solidFill>
              </a:rPr>
              <a:t>Merci</a:t>
            </a:r>
            <a:r>
              <a:rPr lang="el-GR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GB" b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GB" b="1" dirty="0" err="1">
                <a:solidFill>
                  <a:schemeClr val="accent6">
                    <a:lumMod val="75000"/>
                  </a:schemeClr>
                </a:solidFill>
              </a:rPr>
              <a:t>Danke</a:t>
            </a:r>
            <a:r>
              <a:rPr lang="en-GB" b="1" dirty="0"/>
              <a:t> 	</a:t>
            </a:r>
            <a:r>
              <a:rPr lang="el-GR" b="1" dirty="0">
                <a:solidFill>
                  <a:srgbClr val="FFC000"/>
                </a:solidFill>
              </a:rPr>
              <a:t>σας ευχαριστώ</a:t>
            </a:r>
            <a:endParaRPr lang="en-GB" altLang="ja-JP" b="1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en-GB" altLang="ja-JP" b="1" dirty="0">
                <a:solidFill>
                  <a:schemeClr val="accent2"/>
                </a:solidFill>
              </a:rPr>
              <a:t>Grazie</a:t>
            </a:r>
            <a:r>
              <a:rPr lang="en-GB" altLang="ja-JP" b="1" dirty="0"/>
              <a:t>	</a:t>
            </a:r>
            <a:r>
              <a:rPr lang="ja-JP" altLang="en-US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ありがとう </a:t>
            </a:r>
            <a:endParaRPr lang="en-GB" altLang="ja-JP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GB" b="1" dirty="0" err="1">
                <a:solidFill>
                  <a:schemeClr val="accent3">
                    <a:lumMod val="75000"/>
                  </a:schemeClr>
                </a:solidFill>
              </a:rPr>
              <a:t>Obrigada</a:t>
            </a:r>
            <a:r>
              <a:rPr lang="en-GB" b="1" dirty="0"/>
              <a:t>	</a:t>
            </a:r>
            <a:r>
              <a:rPr lang="az-Cyrl-AZ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Спасибо</a:t>
            </a:r>
            <a:r>
              <a:rPr lang="az-Cyrl-AZ" b="1" dirty="0"/>
              <a:t> </a:t>
            </a:r>
            <a:r>
              <a:rPr lang="en-GB" dirty="0"/>
              <a:t>	</a:t>
            </a:r>
            <a:r>
              <a:rPr lang="en-GB" b="1" dirty="0"/>
              <a:t> </a:t>
            </a:r>
            <a:r>
              <a:rPr lang="en-GB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Gracias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11560" y="2060848"/>
            <a:ext cx="8229600" cy="93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GB" b="1" dirty="0"/>
              <a:t>We look forward to meeting you!</a:t>
            </a: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E0FAC6C0-B9CD-E645-9476-B23826F4BBF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097" end="3163.7346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19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234"/>
    </mc:Choice>
    <mc:Fallback xmlns="">
      <p:transition spd="slow" advTm="132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2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6766520" cy="936104"/>
          </a:xfrm>
        </p:spPr>
        <p:txBody>
          <a:bodyPr>
            <a:normAutofit fontScale="90000"/>
          </a:bodyPr>
          <a:lstStyle/>
          <a:p>
            <a:r>
              <a:rPr lang="en-GB" altLang="en-US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GB" altLang="en-US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altLang="en-US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Language Centre</a:t>
            </a:r>
            <a:br>
              <a:rPr lang="en-GB" altLang="en-US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941168"/>
            <a:ext cx="7772400" cy="1656184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GB" altLang="en-US" dirty="0"/>
              <a:t>Located on the central campus, on the ground floor of the Humanities Building</a:t>
            </a:r>
          </a:p>
          <a:p>
            <a:pPr>
              <a:lnSpc>
                <a:spcPct val="80000"/>
              </a:lnSpc>
              <a:defRPr/>
            </a:pPr>
            <a:r>
              <a:rPr lang="es-ES" altLang="en-US" dirty="0" err="1"/>
              <a:t>Transnational</a:t>
            </a:r>
            <a:r>
              <a:rPr lang="es-ES" altLang="en-US" dirty="0"/>
              <a:t> Resource Centre</a:t>
            </a:r>
            <a:endParaRPr lang="en-GB" altLang="en-US" dirty="0"/>
          </a:p>
          <a:p>
            <a:pPr>
              <a:lnSpc>
                <a:spcPct val="80000"/>
              </a:lnSpc>
              <a:defRPr/>
            </a:pPr>
            <a:endParaRPr lang="en-GB" altLang="en-US" dirty="0"/>
          </a:p>
          <a:p>
            <a:pPr>
              <a:lnSpc>
                <a:spcPct val="80000"/>
              </a:lnSpc>
              <a:buFont typeface="Wingdings" charset="2"/>
              <a:buChar char="Ø"/>
              <a:defRPr/>
            </a:pPr>
            <a:endParaRPr lang="en-GB" altLang="en-US" dirty="0"/>
          </a:p>
          <a:p>
            <a:pPr>
              <a:lnSpc>
                <a:spcPct val="80000"/>
              </a:lnSpc>
              <a:buFont typeface="Wingdings" charset="2"/>
              <a:buChar char="Ø"/>
              <a:defRPr/>
            </a:pPr>
            <a:endParaRPr lang="en-GB" altLang="en-US" dirty="0"/>
          </a:p>
          <a:p>
            <a:pPr marL="0" indent="0">
              <a:lnSpc>
                <a:spcPct val="80000"/>
              </a:lnSpc>
              <a:buNone/>
              <a:defRPr/>
            </a:pPr>
            <a:endParaRPr lang="en-GB" altLang="en-U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938" y="1550843"/>
            <a:ext cx="5699780" cy="3205406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287" end="1379.9705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00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789"/>
    </mc:Choice>
    <mc:Fallback xmlns="">
      <p:transition spd="slow" advTm="137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608512"/>
          </a:xfrm>
        </p:spPr>
        <p:txBody>
          <a:bodyPr/>
          <a:lstStyle/>
          <a:p>
            <a:pPr marL="0" lvl="0" indent="0">
              <a:buNone/>
            </a:pPr>
            <a:r>
              <a:rPr lang="en-GB" b="1" dirty="0"/>
              <a:t>Academic Programme – Modules for credits</a:t>
            </a:r>
            <a:endParaRPr lang="en-GB" dirty="0"/>
          </a:p>
          <a:p>
            <a:pPr lvl="0"/>
            <a:r>
              <a:rPr lang="en-GB" dirty="0"/>
              <a:t>normally taken as part of an undergraduate degree course</a:t>
            </a:r>
          </a:p>
          <a:p>
            <a:pPr lvl="0"/>
            <a:r>
              <a:rPr lang="en-GB" dirty="0"/>
              <a:t>but also open to others (not for credit - for a £500 fee)</a:t>
            </a:r>
          </a:p>
          <a:p>
            <a:pPr marL="0" lvl="0" indent="0">
              <a:buNone/>
            </a:pPr>
            <a:r>
              <a:rPr lang="en-GB" b="1" dirty="0"/>
              <a:t>Lifelong Language Learning (LLL) Programme – (not for credit)</a:t>
            </a:r>
            <a:endParaRPr lang="en-GB" dirty="0"/>
          </a:p>
          <a:p>
            <a:pPr lvl="0"/>
            <a:r>
              <a:rPr lang="en-GB" dirty="0"/>
              <a:t>language courses for students and staff</a:t>
            </a:r>
          </a:p>
          <a:p>
            <a:endParaRPr lang="en-GB" dirty="0"/>
          </a:p>
        </p:txBody>
      </p:sp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85F19652-B234-8541-8C52-B32E2F974B1A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56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1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172"/>
    </mc:Choice>
    <mc:Fallback xmlns="">
      <p:transition spd="slow" advTm="511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2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4411"/>
            <a:ext cx="6480720" cy="5184576"/>
          </a:xfrm>
        </p:spPr>
        <p:txBody>
          <a:bodyPr>
            <a:normAutofit lnSpcReduction="10000"/>
          </a:bodyPr>
          <a:lstStyle/>
          <a:p>
            <a:pPr marL="0" indent="0">
              <a:buSzPct val="75000"/>
              <a:buNone/>
            </a:pPr>
            <a:r>
              <a:rPr lang="en-GB" altLang="en-US" sz="2800" b="1" dirty="0">
                <a:cs typeface="Arial" panose="020B0604020202020204" pitchFamily="34" charset="0"/>
              </a:rPr>
              <a:t>LANGUAGES </a:t>
            </a:r>
            <a:br>
              <a:rPr lang="en-GB" altLang="en-US" sz="2800" b="1" dirty="0">
                <a:cs typeface="Arial" panose="020B0604020202020204" pitchFamily="34" charset="0"/>
              </a:rPr>
            </a:br>
            <a:endParaRPr lang="en-GB" altLang="en-US" sz="2800" dirty="0">
              <a:cs typeface="Arial" panose="020B0604020202020204" pitchFamily="34" charset="0"/>
            </a:endParaRPr>
          </a:p>
          <a:p>
            <a:pPr>
              <a:buSzPct val="75000"/>
            </a:pPr>
            <a:r>
              <a:rPr lang="en-GB" altLang="en-US" sz="2800" dirty="0">
                <a:cs typeface="Arial" panose="020B0604020202020204" pitchFamily="34" charset="0"/>
              </a:rPr>
              <a:t>Arabic </a:t>
            </a:r>
          </a:p>
          <a:p>
            <a:pPr>
              <a:buSzPct val="75000"/>
            </a:pPr>
            <a:r>
              <a:rPr lang="en-GB" altLang="en-US" sz="2800" dirty="0">
                <a:cs typeface="Arial" panose="020B0604020202020204" pitchFamily="34" charset="0"/>
              </a:rPr>
              <a:t>Chinese (Mandarin)</a:t>
            </a:r>
          </a:p>
          <a:p>
            <a:pPr>
              <a:buSzPct val="75000"/>
            </a:pPr>
            <a:r>
              <a:rPr lang="en-GB" altLang="en-US" sz="2800" dirty="0">
                <a:cs typeface="Arial" panose="020B0604020202020204" pitchFamily="34" charset="0"/>
              </a:rPr>
              <a:t>French </a:t>
            </a:r>
          </a:p>
          <a:p>
            <a:pPr>
              <a:buSzPct val="75000"/>
            </a:pPr>
            <a:r>
              <a:rPr lang="en-GB" altLang="en-US" sz="2800" dirty="0">
                <a:cs typeface="Arial" panose="020B0604020202020204" pitchFamily="34" charset="0"/>
              </a:rPr>
              <a:t>German </a:t>
            </a:r>
          </a:p>
          <a:p>
            <a:pPr>
              <a:buSzPct val="75000"/>
            </a:pPr>
            <a:r>
              <a:rPr lang="en-GB" altLang="en-US" sz="2800" dirty="0">
                <a:cs typeface="Arial" panose="020B0604020202020204" pitchFamily="34" charset="0"/>
              </a:rPr>
              <a:t>Italian </a:t>
            </a:r>
          </a:p>
          <a:p>
            <a:pPr>
              <a:buSzPct val="75000"/>
            </a:pPr>
            <a:r>
              <a:rPr lang="en-GB" altLang="en-US" sz="2800" dirty="0">
                <a:cs typeface="Arial" panose="020B0604020202020204" pitchFamily="34" charset="0"/>
              </a:rPr>
              <a:t>Japanese </a:t>
            </a:r>
          </a:p>
          <a:p>
            <a:pPr>
              <a:buSzPct val="75000"/>
            </a:pPr>
            <a:r>
              <a:rPr lang="en-GB" altLang="en-US" sz="2800" dirty="0">
                <a:cs typeface="Arial" panose="020B0604020202020204" pitchFamily="34" charset="0"/>
              </a:rPr>
              <a:t>Korean (LLL only)</a:t>
            </a:r>
          </a:p>
          <a:p>
            <a:pPr>
              <a:buSzPct val="75000"/>
            </a:pPr>
            <a:r>
              <a:rPr lang="en-GB" altLang="en-US" sz="2800" dirty="0">
                <a:cs typeface="Arial" panose="020B0604020202020204" pitchFamily="34" charset="0"/>
              </a:rPr>
              <a:t>Russian (academic only)</a:t>
            </a:r>
          </a:p>
          <a:p>
            <a:pPr>
              <a:buSzPct val="75000"/>
            </a:pPr>
            <a:r>
              <a:rPr lang="en-GB" altLang="en-US" sz="2800" dirty="0">
                <a:cs typeface="Arial" panose="020B0604020202020204" pitchFamily="34" charset="0"/>
              </a:rPr>
              <a:t>Spanish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660232" y="1194410"/>
            <a:ext cx="1656184" cy="518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75000"/>
              <a:buNone/>
            </a:pPr>
            <a:endParaRPr lang="en-GB" altLang="en-US" sz="2800" dirty="0">
              <a:cs typeface="Arial" panose="020B0604020202020204" pitchFamily="34" charset="0"/>
            </a:endParaRP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79857462-5580-E546-BC8D-BE1C48EC0B1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328" end="1654.0521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46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351"/>
    </mc:Choice>
    <mc:Fallback xmlns="">
      <p:transition spd="slow" advTm="253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20000" showWhenStopped="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3145478"/>
            <a:ext cx="7772400" cy="2520280"/>
          </a:xfrm>
        </p:spPr>
        <p:txBody>
          <a:bodyPr/>
          <a:lstStyle/>
          <a:p>
            <a:pPr>
              <a:buClr>
                <a:schemeClr val="bg2"/>
              </a:buClr>
              <a:buSzPct val="75000"/>
              <a:buNone/>
            </a:pPr>
            <a:r>
              <a:rPr lang="en-GB" altLang="en-US" b="1" dirty="0">
                <a:cs typeface="Arial" panose="020B0604020202020204" pitchFamily="34" charset="0"/>
              </a:rPr>
              <a:t>Accelerated Modules for able linguists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en-GB" altLang="en-US" dirty="0">
                <a:cs typeface="Arial" panose="020B0604020202020204" pitchFamily="34" charset="0"/>
              </a:rPr>
              <a:t>In one year,</a:t>
            </a:r>
            <a:endParaRPr lang="en-GB" altLang="en-US" b="1" dirty="0">
              <a:cs typeface="Arial" panose="020B0604020202020204" pitchFamily="34" charset="0"/>
            </a:endParaRP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en-GB" altLang="en-US" dirty="0">
                <a:cs typeface="Arial" panose="020B0604020202020204" pitchFamily="34" charset="0"/>
              </a:rPr>
              <a:t>Beginners – Covers levels 1 and 2 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en-GB" altLang="en-US" dirty="0">
                <a:cs typeface="Arial" panose="020B0604020202020204" pitchFamily="34" charset="0"/>
              </a:rPr>
              <a:t>Intermediate – Covers levels 3 and 4</a:t>
            </a:r>
            <a:endParaRPr lang="en-GB" dirty="0"/>
          </a:p>
        </p:txBody>
      </p:sp>
      <p:pic>
        <p:nvPicPr>
          <p:cNvPr id="7" name="Picture 6" descr="Rocket | Free Stock Photo | Illustration of a blue rocket ...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36712"/>
            <a:ext cx="2016224" cy="2308766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91" end="750.4784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593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40"/>
    </mc:Choice>
    <mc:Fallback xmlns="">
      <p:transition spd="slow" advTm="97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46" y="692696"/>
            <a:ext cx="8229600" cy="1143000"/>
          </a:xfrm>
        </p:spPr>
        <p:txBody>
          <a:bodyPr/>
          <a:lstStyle/>
          <a:p>
            <a:r>
              <a:rPr lang="es-ES" b="1" dirty="0" err="1"/>
              <a:t>What</a:t>
            </a:r>
            <a:r>
              <a:rPr lang="es-ES" b="1" dirty="0"/>
              <a:t> to </a:t>
            </a:r>
            <a:r>
              <a:rPr lang="es-ES" b="1" dirty="0" err="1"/>
              <a:t>expect</a:t>
            </a:r>
            <a:r>
              <a:rPr lang="es-ES" b="1" dirty="0"/>
              <a:t> from </a:t>
            </a:r>
            <a:br>
              <a:rPr lang="es-ES" b="1" dirty="0"/>
            </a:br>
            <a:r>
              <a:rPr lang="es-ES" b="1" dirty="0" err="1"/>
              <a:t>an</a:t>
            </a:r>
            <a:r>
              <a:rPr lang="es-ES" b="1" dirty="0"/>
              <a:t> </a:t>
            </a:r>
            <a:r>
              <a:rPr lang="es-ES" b="1" dirty="0" err="1"/>
              <a:t>Academic</a:t>
            </a:r>
            <a:r>
              <a:rPr lang="es-ES" b="1" dirty="0"/>
              <a:t> Module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s-ES" sz="3600" b="1" dirty="0" err="1"/>
              <a:t>Class</a:t>
            </a:r>
            <a:r>
              <a:rPr lang="es-ES" sz="3600" b="1" dirty="0"/>
              <a:t> </a:t>
            </a:r>
            <a:r>
              <a:rPr lang="es-ES" sz="3600" b="1" dirty="0" err="1"/>
              <a:t>contact</a:t>
            </a:r>
            <a:endParaRPr lang="es-ES" sz="3600" b="1" dirty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es-ES" dirty="0"/>
              <a:t>	</a:t>
            </a:r>
            <a:r>
              <a:rPr lang="en-GB" altLang="en-US" sz="2800" dirty="0"/>
              <a:t>2-4 hours per week depending on language and level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GB" altLang="en-US" sz="2800" dirty="0"/>
              <a:t>    + independent study and online language learning</a:t>
            </a:r>
          </a:p>
          <a:p>
            <a:pPr marL="0" indent="0">
              <a:buNone/>
            </a:pPr>
            <a:r>
              <a:rPr lang="es-ES" b="1" dirty="0" err="1"/>
              <a:t>Skills</a:t>
            </a:r>
            <a:endParaRPr lang="es-ES" b="1" dirty="0"/>
          </a:p>
          <a:p>
            <a:pPr>
              <a:buFont typeface="Arial" panose="020B0604020202020204" pitchFamily="34" charset="0"/>
              <a:buChar char="•"/>
            </a:pPr>
            <a:r>
              <a:rPr lang="es-ES" sz="2800" dirty="0" err="1"/>
              <a:t>listening</a:t>
            </a:r>
            <a:r>
              <a:rPr lang="es-ES" sz="2800" dirty="0"/>
              <a:t>, </a:t>
            </a:r>
            <a:r>
              <a:rPr lang="es-ES" sz="2800" dirty="0" err="1"/>
              <a:t>speaking</a:t>
            </a:r>
            <a:r>
              <a:rPr lang="es-ES" sz="2800" dirty="0"/>
              <a:t>, </a:t>
            </a:r>
            <a:r>
              <a:rPr lang="es-ES" sz="2800" dirty="0" err="1"/>
              <a:t>reading</a:t>
            </a:r>
            <a:r>
              <a:rPr lang="es-ES" sz="2800" dirty="0"/>
              <a:t>, </a:t>
            </a:r>
            <a:r>
              <a:rPr lang="es-ES" sz="2800" dirty="0" err="1"/>
              <a:t>writing</a:t>
            </a:r>
            <a:r>
              <a:rPr lang="es-ES" sz="2800" dirty="0"/>
              <a:t>, intercultural </a:t>
            </a:r>
            <a:r>
              <a:rPr lang="es-ES" sz="2800" dirty="0" err="1"/>
              <a:t>awareness</a:t>
            </a:r>
            <a:endParaRPr lang="es-ES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es-ES" sz="2800" dirty="0" err="1"/>
              <a:t>lexis</a:t>
            </a:r>
            <a:r>
              <a:rPr lang="es-ES" sz="2800" dirty="0"/>
              <a:t> and </a:t>
            </a:r>
            <a:r>
              <a:rPr lang="es-ES" sz="2800" dirty="0" err="1"/>
              <a:t>grammar</a:t>
            </a:r>
            <a:endParaRPr lang="es-ES" sz="2800" dirty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fr-FR" altLang="en-US" sz="2800" dirty="0" err="1"/>
              <a:t>preparation</a:t>
            </a:r>
            <a:r>
              <a:rPr lang="fr-FR" altLang="en-US" sz="2800" dirty="0"/>
              <a:t> for </a:t>
            </a:r>
            <a:r>
              <a:rPr lang="fr-FR" altLang="en-US" sz="2800" dirty="0" err="1"/>
              <a:t>taking</a:t>
            </a:r>
            <a:r>
              <a:rPr lang="fr-FR" altLang="en-US" sz="2800" dirty="0"/>
              <a:t> an active part in </a:t>
            </a:r>
            <a:r>
              <a:rPr lang="fr-FR" altLang="en-US" sz="2800" dirty="0" err="1"/>
              <a:t>academic</a:t>
            </a:r>
            <a:r>
              <a:rPr lang="fr-FR" altLang="en-US" sz="2800" dirty="0"/>
              <a:t> or social life in country of </a:t>
            </a:r>
            <a:r>
              <a:rPr lang="fr-FR" altLang="en-US" sz="2800" dirty="0" err="1"/>
              <a:t>language</a:t>
            </a:r>
            <a:r>
              <a:rPr lang="fr-FR" altLang="en-US" sz="2800" dirty="0"/>
              <a:t> </a:t>
            </a:r>
            <a:r>
              <a:rPr lang="fr-FR" altLang="en-US" sz="2800" dirty="0" err="1"/>
              <a:t>studied</a:t>
            </a:r>
            <a:endParaRPr lang="en-GB" altLang="en-US" sz="2800" dirty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5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141"/>
    </mc:Choice>
    <mc:Fallback xmlns="">
      <p:transition spd="slow" advTm="241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ENROLMENT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Details of enrolment for both programmes:</a:t>
            </a:r>
          </a:p>
          <a:p>
            <a:pPr marL="0" indent="0">
              <a:buNone/>
            </a:pPr>
            <a:r>
              <a:rPr lang="en-GB" dirty="0">
                <a:hlinkClick r:id="rId4"/>
              </a:rPr>
              <a:t>Language Centre website.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996951"/>
            <a:ext cx="6192688" cy="3133317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380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748"/>
    </mc:Choice>
    <mc:Fallback xmlns="">
      <p:transition spd="slow" advTm="177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8560" y="417349"/>
            <a:ext cx="8229600" cy="1143000"/>
          </a:xfrm>
        </p:spPr>
        <p:txBody>
          <a:bodyPr/>
          <a:lstStyle/>
          <a:p>
            <a:r>
              <a:rPr lang="en-GB" sz="3600" b="1" dirty="0"/>
              <a:t>Enrolment – Academic Programme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1210" y="1294472"/>
            <a:ext cx="748983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+mn-lt"/>
                <a:cs typeface="+mn-cs"/>
              </a:rPr>
              <a:t>Please follow the steps below to </a:t>
            </a:r>
            <a:r>
              <a:rPr lang="en-US" sz="2800" b="1" dirty="0" err="1">
                <a:latin typeface="+mn-lt"/>
                <a:cs typeface="+mn-cs"/>
              </a:rPr>
              <a:t>enrol</a:t>
            </a:r>
            <a:r>
              <a:rPr lang="en-US" sz="2800" b="1" dirty="0">
                <a:latin typeface="+mn-lt"/>
                <a:cs typeface="+mn-cs"/>
              </a:rPr>
              <a:t> with us:</a:t>
            </a:r>
            <a:endParaRPr lang="en-US" sz="2800" dirty="0">
              <a:latin typeface="+mn-lt"/>
              <a:cs typeface="+mn-cs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8357" y="1844824"/>
            <a:ext cx="1925371" cy="4882847"/>
          </a:xfr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GB" sz="2000" b="1" dirty="0">
                <a:solidFill>
                  <a:schemeClr val="accent6">
                    <a:lumMod val="50000"/>
                  </a:schemeClr>
                </a:solidFill>
              </a:rPr>
              <a:t>1. Decide which language you would like to learn.</a:t>
            </a:r>
          </a:p>
          <a:p>
            <a:pPr marL="0" indent="0">
              <a:buNone/>
            </a:pPr>
            <a:r>
              <a:rPr lang="en-GB" sz="2000" dirty="0"/>
              <a:t>Are you taking the course as part of your degree (for credit) or separately from your degree study (not for credit)?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 bwMode="auto">
          <a:xfrm>
            <a:off x="2281236" y="1844824"/>
            <a:ext cx="2251611" cy="48965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en-GB" sz="2000" b="1" dirty="0">
                <a:solidFill>
                  <a:schemeClr val="accent6">
                    <a:lumMod val="50000"/>
                  </a:schemeClr>
                </a:solidFill>
              </a:rPr>
              <a:t>2. Select and complete pre-enrolment form</a:t>
            </a:r>
            <a:r>
              <a:rPr lang="en-GB" sz="2800" b="1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0" indent="0">
              <a:spcBef>
                <a:spcPts val="480"/>
              </a:spcBef>
              <a:buFont typeface="Arial" charset="0"/>
              <a:buNone/>
            </a:pPr>
            <a:r>
              <a:rPr lang="en-GB" sz="2000" dirty="0"/>
              <a:t>Fill in the correct pre-enrolment form for you. If you are taking a module not for credit payment must be made at this time.</a:t>
            </a:r>
          </a:p>
          <a:p>
            <a:pPr marL="0" indent="0">
              <a:spcBef>
                <a:spcPts val="480"/>
              </a:spcBef>
              <a:buFont typeface="Arial" charset="0"/>
              <a:buNone/>
            </a:pPr>
            <a:r>
              <a:rPr lang="en-GB" sz="2000" dirty="0"/>
              <a:t>You will also be asked to complete an online diagnostic test in your chosen language</a:t>
            </a:r>
          </a:p>
        </p:txBody>
      </p:sp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4660259" y="1844824"/>
            <a:ext cx="2360013" cy="4896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GB" sz="2000" b="1" dirty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en-GB" sz="2800" b="1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en-GB" sz="2000" b="1" dirty="0">
                <a:solidFill>
                  <a:schemeClr val="accent6">
                    <a:lumMod val="50000"/>
                  </a:schemeClr>
                </a:solidFill>
              </a:rPr>
              <a:t>A tutor from your chosen language will contact you:</a:t>
            </a:r>
          </a:p>
          <a:p>
            <a:pPr marL="0" indent="0">
              <a:buFont typeface="Arial" charset="0"/>
              <a:buNone/>
            </a:pPr>
            <a:r>
              <a:rPr lang="en-GB" sz="2000" b="1" dirty="0"/>
              <a:t>Enrolment for 2020/21 will take place remotely</a:t>
            </a:r>
          </a:p>
          <a:p>
            <a:pPr marL="0" indent="0">
              <a:buFont typeface="Arial" charset="0"/>
              <a:buNone/>
            </a:pPr>
            <a:r>
              <a:rPr lang="en-GB" sz="2000" dirty="0"/>
              <a:t>Once your completed form has been received, a tutor will be in touch to discuss your options – this may include a call via MS Teams. </a:t>
            </a:r>
            <a:endParaRPr lang="en-GB" sz="2000" b="1" dirty="0"/>
          </a:p>
        </p:txBody>
      </p:sp>
      <p:sp>
        <p:nvSpPr>
          <p:cNvPr id="8" name="Content Placeholder 4"/>
          <p:cNvSpPr txBox="1">
            <a:spLocks/>
          </p:cNvSpPr>
          <p:nvPr/>
        </p:nvSpPr>
        <p:spPr bwMode="auto">
          <a:xfrm>
            <a:off x="7177780" y="1844824"/>
            <a:ext cx="1766951" cy="4896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s-ES" sz="2000" b="1" dirty="0">
                <a:solidFill>
                  <a:schemeClr val="accent6">
                    <a:lumMod val="50000"/>
                  </a:schemeClr>
                </a:solidFill>
              </a:rPr>
              <a:t>4. If you are </a:t>
            </a:r>
            <a:r>
              <a:rPr lang="es-ES" sz="2000" b="1" dirty="0" err="1">
                <a:solidFill>
                  <a:schemeClr val="accent6">
                    <a:lumMod val="50000"/>
                  </a:schemeClr>
                </a:solidFill>
              </a:rPr>
              <a:t>taking</a:t>
            </a:r>
            <a:r>
              <a:rPr lang="es-ES" sz="2000" b="1" dirty="0">
                <a:solidFill>
                  <a:schemeClr val="accent6">
                    <a:lumMod val="50000"/>
                  </a:schemeClr>
                </a:solidFill>
              </a:rPr>
              <a:t> the module for </a:t>
            </a:r>
            <a:r>
              <a:rPr lang="es-ES" sz="2000" b="1" dirty="0" err="1">
                <a:solidFill>
                  <a:schemeClr val="accent6">
                    <a:lumMod val="50000"/>
                  </a:schemeClr>
                </a:solidFill>
              </a:rPr>
              <a:t>credit</a:t>
            </a:r>
            <a:r>
              <a:rPr lang="es-ES" sz="2000" b="1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0" indent="0">
              <a:buFont typeface="Arial" charset="0"/>
              <a:buNone/>
            </a:pPr>
            <a:r>
              <a:rPr lang="es-ES" sz="2000" dirty="0" err="1"/>
              <a:t>Ensure</a:t>
            </a:r>
            <a:r>
              <a:rPr lang="es-ES" sz="2000" dirty="0"/>
              <a:t> your module </a:t>
            </a:r>
            <a:r>
              <a:rPr lang="es-ES" sz="2000" dirty="0" err="1"/>
              <a:t>registration</a:t>
            </a:r>
            <a:r>
              <a:rPr lang="es-ES" sz="2000" dirty="0"/>
              <a:t> </a:t>
            </a:r>
            <a:r>
              <a:rPr lang="es-ES" sz="2000" dirty="0" err="1"/>
              <a:t>is</a:t>
            </a:r>
            <a:r>
              <a:rPr lang="es-ES" sz="2000" dirty="0"/>
              <a:t> </a:t>
            </a:r>
            <a:r>
              <a:rPr lang="es-ES" sz="2000" dirty="0" err="1"/>
              <a:t>updated</a:t>
            </a:r>
            <a:r>
              <a:rPr lang="es-ES" sz="2000" dirty="0"/>
              <a:t> </a:t>
            </a:r>
            <a:r>
              <a:rPr lang="es-ES" sz="2000" dirty="0" err="1"/>
              <a:t>accordingly</a:t>
            </a:r>
            <a:r>
              <a:rPr lang="es-ES" sz="2000" dirty="0"/>
              <a:t> </a:t>
            </a:r>
            <a:r>
              <a:rPr lang="es-ES" sz="2000" dirty="0" err="1"/>
              <a:t>with</a:t>
            </a:r>
            <a:r>
              <a:rPr lang="es-ES" sz="2000" dirty="0"/>
              <a:t> your home </a:t>
            </a:r>
            <a:r>
              <a:rPr lang="es-ES" sz="2000" dirty="0" err="1"/>
              <a:t>department</a:t>
            </a:r>
            <a:r>
              <a:rPr lang="es-ES" sz="2000" dirty="0"/>
              <a:t>.</a:t>
            </a:r>
            <a:endParaRPr lang="en-GB" sz="2000" dirty="0"/>
          </a:p>
        </p:txBody>
      </p:sp>
      <p:pic>
        <p:nvPicPr>
          <p:cNvPr id="22" name="Audio 2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7759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100"/>
    </mc:Choice>
    <mc:Fallback xmlns="">
      <p:transition spd="slow" advTm="421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5" grpId="0" build="p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656692"/>
            <a:ext cx="7772400" cy="5940660"/>
          </a:xfrm>
        </p:spPr>
        <p:txBody>
          <a:bodyPr/>
          <a:lstStyle/>
          <a:p>
            <a:pPr>
              <a:buClr>
                <a:schemeClr val="bg2"/>
              </a:buClr>
              <a:buSzPct val="75000"/>
              <a:buNone/>
            </a:pPr>
            <a:r>
              <a:rPr lang="en-GB" sz="3600" b="1" dirty="0"/>
              <a:t>Placement and Diagnostic Testing</a:t>
            </a:r>
          </a:p>
          <a:p>
            <a:pPr>
              <a:buClr>
                <a:schemeClr val="bg2"/>
              </a:buClr>
              <a:buSzPct val="75000"/>
              <a:buNone/>
            </a:pPr>
            <a:r>
              <a:rPr lang="en-GB" altLang="en-US" sz="2800" dirty="0">
                <a:cs typeface="Arial" panose="020B0604020202020204" pitchFamily="34" charset="0"/>
              </a:rPr>
              <a:t>It is important that we help you to find the</a:t>
            </a:r>
          </a:p>
          <a:p>
            <a:pPr>
              <a:buClr>
                <a:schemeClr val="bg2"/>
              </a:buClr>
              <a:buSzPct val="75000"/>
              <a:buNone/>
            </a:pPr>
            <a:r>
              <a:rPr lang="en-GB" altLang="en-US" sz="2800" dirty="0">
                <a:cs typeface="Arial" panose="020B0604020202020204" pitchFamily="34" charset="0"/>
              </a:rPr>
              <a:t>right level for your chosen language</a:t>
            </a:r>
          </a:p>
          <a:p>
            <a:pPr>
              <a:buSzPct val="75000"/>
            </a:pPr>
            <a:r>
              <a:rPr lang="en-GB" altLang="en-US" sz="2800" dirty="0">
                <a:cs typeface="Arial" panose="020B0604020202020204" pitchFamily="34" charset="0"/>
              </a:rPr>
              <a:t>Look at previous qualifications</a:t>
            </a:r>
          </a:p>
          <a:p>
            <a:pPr>
              <a:buSzPct val="75000"/>
              <a:buFont typeface="Wingdings" panose="05000000000000000000" pitchFamily="2" charset="2"/>
              <a:buChar char="Ø"/>
            </a:pPr>
            <a:endParaRPr lang="es-ES" altLang="en-US" dirty="0">
              <a:cs typeface="Arial" panose="020B0604020202020204" pitchFamily="34" charset="0"/>
            </a:endParaRPr>
          </a:p>
          <a:p>
            <a:pPr>
              <a:buSzPct val="75000"/>
              <a:buFont typeface="Wingdings" panose="05000000000000000000" pitchFamily="2" charset="2"/>
              <a:buChar char="Ø"/>
            </a:pPr>
            <a:endParaRPr lang="es-ES" altLang="en-US" dirty="0">
              <a:cs typeface="Arial" panose="020B0604020202020204" pitchFamily="34" charset="0"/>
            </a:endParaRPr>
          </a:p>
          <a:p>
            <a:pPr>
              <a:buSzPct val="75000"/>
              <a:buFont typeface="Wingdings" panose="05000000000000000000" pitchFamily="2" charset="2"/>
              <a:buChar char="Ø"/>
            </a:pPr>
            <a:endParaRPr lang="en-GB" altLang="en-US" dirty="0">
              <a:cs typeface="Arial" panose="020B0604020202020204" pitchFamily="34" charset="0"/>
            </a:endParaRPr>
          </a:p>
          <a:p>
            <a:pPr>
              <a:buSzPct val="75000"/>
              <a:buFont typeface="Wingdings" panose="05000000000000000000" pitchFamily="2" charset="2"/>
              <a:buChar char="Ø"/>
            </a:pPr>
            <a:endParaRPr lang="en-GB" altLang="en-US" dirty="0">
              <a:cs typeface="Arial" panose="020B0604020202020204" pitchFamily="34" charset="0"/>
            </a:endParaRPr>
          </a:p>
          <a:p>
            <a:pPr marL="0" indent="0">
              <a:buSzPct val="75000"/>
              <a:buNone/>
            </a:pPr>
            <a:endParaRPr lang="en-GB" altLang="en-US" sz="2800" dirty="0">
              <a:cs typeface="Arial" panose="020B0604020202020204" pitchFamily="34" charset="0"/>
            </a:endParaRPr>
          </a:p>
          <a:p>
            <a:pPr>
              <a:buSzPct val="75000"/>
            </a:pPr>
            <a:r>
              <a:rPr lang="en-GB" altLang="en-US" sz="2800" dirty="0">
                <a:cs typeface="Arial" panose="020B0604020202020204" pitchFamily="34" charset="0"/>
              </a:rPr>
              <a:t>Brief online test /conversation with tutor</a:t>
            </a:r>
          </a:p>
          <a:p>
            <a:pPr>
              <a:buSzPct val="75000"/>
            </a:pPr>
            <a:r>
              <a:rPr lang="en-GB" altLang="en-US" sz="2800" dirty="0">
                <a:cs typeface="Arial" panose="020B0604020202020204" pitchFamily="34" charset="0"/>
              </a:rPr>
              <a:t>Possibility of change in first three weeks</a:t>
            </a:r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403648" y="2852936"/>
            <a:ext cx="5760640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bg2"/>
              </a:buClr>
              <a:buSzPct val="75000"/>
              <a:buFont typeface="Arial" charset="0"/>
              <a:buNone/>
            </a:pPr>
            <a:r>
              <a:rPr lang="en-GB" altLang="en-US" sz="2400" dirty="0">
                <a:cs typeface="Arial" panose="020B0604020202020204" pitchFamily="34" charset="0"/>
              </a:rPr>
              <a:t>GCSE → level 2</a:t>
            </a:r>
          </a:p>
          <a:p>
            <a:pPr>
              <a:buClr>
                <a:schemeClr val="bg2"/>
              </a:buClr>
              <a:buSzPct val="75000"/>
              <a:buFont typeface="Arial" charset="0"/>
              <a:buNone/>
            </a:pPr>
            <a:r>
              <a:rPr lang="en-GB" altLang="en-US" sz="2400" dirty="0" err="1">
                <a:cs typeface="Arial" panose="020B0604020202020204" pitchFamily="34" charset="0"/>
              </a:rPr>
              <a:t>Int</a:t>
            </a:r>
            <a:r>
              <a:rPr lang="en-GB" altLang="en-US" sz="2400" dirty="0">
                <a:cs typeface="Arial" panose="020B0604020202020204" pitchFamily="34" charset="0"/>
              </a:rPr>
              <a:t> bac standard grade 4 → level 3</a:t>
            </a:r>
          </a:p>
          <a:p>
            <a:pPr>
              <a:buClr>
                <a:schemeClr val="bg2"/>
              </a:buClr>
              <a:buSzPct val="75000"/>
              <a:buFont typeface="Arial" charset="0"/>
              <a:buNone/>
            </a:pPr>
            <a:r>
              <a:rPr lang="en-GB" altLang="en-US" sz="2400" dirty="0" err="1">
                <a:cs typeface="Arial" panose="020B0604020202020204" pitchFamily="34" charset="0"/>
              </a:rPr>
              <a:t>Int</a:t>
            </a:r>
            <a:r>
              <a:rPr lang="en-GB" altLang="en-US" sz="2400" dirty="0">
                <a:cs typeface="Arial" panose="020B0604020202020204" pitchFamily="34" charset="0"/>
              </a:rPr>
              <a:t> bac higher grade 4/5 → level 4</a:t>
            </a:r>
          </a:p>
          <a:p>
            <a:pPr>
              <a:buClr>
                <a:schemeClr val="bg2"/>
              </a:buClr>
              <a:buSzPct val="75000"/>
              <a:buFont typeface="Arial" charset="0"/>
              <a:buNone/>
            </a:pPr>
            <a:r>
              <a:rPr lang="en-GB" altLang="en-US" sz="2400" dirty="0">
                <a:cs typeface="Arial" panose="020B0604020202020204" pitchFamily="34" charset="0"/>
              </a:rPr>
              <a:t>AS level grade A/B → level 4</a:t>
            </a:r>
          </a:p>
          <a:p>
            <a:pPr>
              <a:buClr>
                <a:schemeClr val="bg2"/>
              </a:buClr>
              <a:buSzPct val="75000"/>
              <a:buFont typeface="Arial" charset="0"/>
              <a:buNone/>
            </a:pPr>
            <a:r>
              <a:rPr lang="en-GB" altLang="en-US" sz="2400" dirty="0">
                <a:cs typeface="Arial" panose="020B0604020202020204" pitchFamily="34" charset="0"/>
              </a:rPr>
              <a:t>A level grade A/B → level 5</a:t>
            </a:r>
          </a:p>
          <a:p>
            <a:pPr>
              <a:buClr>
                <a:schemeClr val="bg2"/>
              </a:buClr>
              <a:buSzPct val="75000"/>
              <a:buFont typeface="Arial" charset="0"/>
              <a:buNone/>
            </a:pPr>
            <a:r>
              <a:rPr lang="en-GB" altLang="en-US" sz="2400" dirty="0" err="1">
                <a:cs typeface="Arial" panose="020B0604020202020204" pitchFamily="34" charset="0"/>
              </a:rPr>
              <a:t>Int</a:t>
            </a:r>
            <a:r>
              <a:rPr lang="en-GB" altLang="en-US" sz="2400" dirty="0">
                <a:cs typeface="Arial" panose="020B0604020202020204" pitchFamily="34" charset="0"/>
              </a:rPr>
              <a:t> bac higher grade 6/7 → level 5</a:t>
            </a:r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B880FCC9-0298-2C4B-9202-AAFFCB8749BA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4963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785"/>
    </mc:Choice>
    <mc:Fallback xmlns="">
      <p:transition spd="slow" advTm="377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2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|0.7|2.1|2.5|6|7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9|2.6|10.1|8.7"/>
</p:tagLst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template_uni_of_warwick.pptx</Template>
  <TotalTime>1336</TotalTime>
  <Words>696</Words>
  <Application>Microsoft Office PowerPoint</Application>
  <PresentationFormat>On-screen Show (4:3)</PresentationFormat>
  <Paragraphs>97</Paragraphs>
  <Slides>13</Slides>
  <Notes>7</Notes>
  <HiddenSlides>0</HiddenSlides>
  <MMClips>13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ＭＳ Ｐゴシック</vt:lpstr>
      <vt:lpstr>Arial</vt:lpstr>
      <vt:lpstr>Arial Black</vt:lpstr>
      <vt:lpstr>Calibri</vt:lpstr>
      <vt:lpstr>Times New Roman</vt:lpstr>
      <vt:lpstr>Wingdings</vt:lpstr>
      <vt:lpstr>1_Custom Design</vt:lpstr>
      <vt:lpstr>Custom Design</vt:lpstr>
      <vt:lpstr>School of Modern Languages  and Cultures </vt:lpstr>
      <vt:lpstr> The Language Centre </vt:lpstr>
      <vt:lpstr>PowerPoint Presentation</vt:lpstr>
      <vt:lpstr>PowerPoint Presentation</vt:lpstr>
      <vt:lpstr>PowerPoint Presentation</vt:lpstr>
      <vt:lpstr>What to expect from  an Academic Module</vt:lpstr>
      <vt:lpstr>ENROLMENT</vt:lpstr>
      <vt:lpstr>Enrolment – Academic Programme</vt:lpstr>
      <vt:lpstr>PowerPoint Presentation</vt:lpstr>
      <vt:lpstr>Enrolment – Lifelong Language Learning Programme</vt:lpstr>
      <vt:lpstr>Think now about your future!</vt:lpstr>
      <vt:lpstr> Certification 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Paul Savva-Andreou</cp:lastModifiedBy>
  <cp:revision>79</cp:revision>
  <cp:lastPrinted>2015-09-22T16:29:39Z</cp:lastPrinted>
  <dcterms:created xsi:type="dcterms:W3CDTF">2015-06-12T09:20:06Z</dcterms:created>
  <dcterms:modified xsi:type="dcterms:W3CDTF">2020-08-17T08:50:36Z</dcterms:modified>
</cp:coreProperties>
</file>