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310" r:id="rId2"/>
    <p:sldId id="315" r:id="rId3"/>
    <p:sldId id="301" r:id="rId4"/>
    <p:sldId id="303" r:id="rId5"/>
    <p:sldId id="300" r:id="rId6"/>
    <p:sldId id="322" r:id="rId7"/>
    <p:sldId id="323" r:id="rId8"/>
    <p:sldId id="298" r:id="rId9"/>
    <p:sldId id="324" r:id="rId10"/>
    <p:sldId id="325" r:id="rId11"/>
    <p:sldId id="326" r:id="rId12"/>
    <p:sldId id="327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050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A06B6B-EA07-4B3C-9813-E4F86C7C8739}" v="10" dt="2023-09-22T08:03:23.8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/>
    <p:restoredTop sz="94694"/>
  </p:normalViewPr>
  <p:slideViewPr>
    <p:cSldViewPr snapToGrid="0" snapToObjects="1">
      <p:cViewPr varScale="1">
        <p:scale>
          <a:sx n="142" d="100"/>
          <a:sy n="142" d="100"/>
        </p:scale>
        <p:origin x="720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egoat, Claude" userId="2cf4b2ae-c821-43d1-97c9-39ebf43459fa" providerId="ADAL" clId="{A2A06B6B-EA07-4B3C-9813-E4F86C7C8739}"/>
    <pc:docChg chg="undo custSel modSld">
      <pc:chgData name="Tregoat, Claude" userId="2cf4b2ae-c821-43d1-97c9-39ebf43459fa" providerId="ADAL" clId="{A2A06B6B-EA07-4B3C-9813-E4F86C7C8739}" dt="2023-09-22T08:06:06.874" v="104" actId="20577"/>
      <pc:docMkLst>
        <pc:docMk/>
      </pc:docMkLst>
      <pc:sldChg chg="modSp mod">
        <pc:chgData name="Tregoat, Claude" userId="2cf4b2ae-c821-43d1-97c9-39ebf43459fa" providerId="ADAL" clId="{A2A06B6B-EA07-4B3C-9813-E4F86C7C8739}" dt="2023-09-22T08:06:06.874" v="104" actId="20577"/>
        <pc:sldMkLst>
          <pc:docMk/>
          <pc:sldMk cId="964581305" sldId="298"/>
        </pc:sldMkLst>
        <pc:spChg chg="mod">
          <ac:chgData name="Tregoat, Claude" userId="2cf4b2ae-c821-43d1-97c9-39ebf43459fa" providerId="ADAL" clId="{A2A06B6B-EA07-4B3C-9813-E4F86C7C8739}" dt="2023-09-22T08:06:06.874" v="104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addSp delSp modSp mod">
        <pc:chgData name="Tregoat, Claude" userId="2cf4b2ae-c821-43d1-97c9-39ebf43459fa" providerId="ADAL" clId="{A2A06B6B-EA07-4B3C-9813-E4F86C7C8739}" dt="2023-09-19T16:48:53.927" v="18" actId="14100"/>
        <pc:sldMkLst>
          <pc:docMk/>
          <pc:sldMk cId="1481951721" sldId="301"/>
        </pc:sldMkLst>
        <pc:spChg chg="mod">
          <ac:chgData name="Tregoat, Claude" userId="2cf4b2ae-c821-43d1-97c9-39ebf43459fa" providerId="ADAL" clId="{A2A06B6B-EA07-4B3C-9813-E4F86C7C8739}" dt="2023-09-19T16:48:53.927" v="18" actId="14100"/>
          <ac:spMkLst>
            <pc:docMk/>
            <pc:sldMk cId="1481951721" sldId="301"/>
            <ac:spMk id="2" creationId="{00000000-0000-0000-0000-000000000000}"/>
          </ac:spMkLst>
        </pc:spChg>
        <pc:spChg chg="mod">
          <ac:chgData name="Tregoat, Claude" userId="2cf4b2ae-c821-43d1-97c9-39ebf43459fa" providerId="ADAL" clId="{A2A06B6B-EA07-4B3C-9813-E4F86C7C8739}" dt="2023-09-19T16:47:34.103" v="12" actId="14100"/>
          <ac:spMkLst>
            <pc:docMk/>
            <pc:sldMk cId="1481951721" sldId="301"/>
            <ac:spMk id="3" creationId="{00000000-0000-0000-0000-000000000000}"/>
          </ac:spMkLst>
        </pc:spChg>
        <pc:spChg chg="mod">
          <ac:chgData name="Tregoat, Claude" userId="2cf4b2ae-c821-43d1-97c9-39ebf43459fa" providerId="ADAL" clId="{A2A06B6B-EA07-4B3C-9813-E4F86C7C8739}" dt="2023-09-19T16:48:39.743" v="17" actId="14100"/>
          <ac:spMkLst>
            <pc:docMk/>
            <pc:sldMk cId="1481951721" sldId="301"/>
            <ac:spMk id="5" creationId="{00000000-0000-0000-0000-000000000000}"/>
          </ac:spMkLst>
        </pc:spChg>
        <pc:picChg chg="add del mod">
          <ac:chgData name="Tregoat, Claude" userId="2cf4b2ae-c821-43d1-97c9-39ebf43459fa" providerId="ADAL" clId="{A2A06B6B-EA07-4B3C-9813-E4F86C7C8739}" dt="2023-09-19T16:48:11.291" v="13" actId="478"/>
          <ac:picMkLst>
            <pc:docMk/>
            <pc:sldMk cId="1481951721" sldId="301"/>
            <ac:picMk id="6" creationId="{7DF17ADD-4B71-F2E4-E9B6-F0C443E1A8EE}"/>
          </ac:picMkLst>
        </pc:picChg>
        <pc:picChg chg="add mod">
          <ac:chgData name="Tregoat, Claude" userId="2cf4b2ae-c821-43d1-97c9-39ebf43459fa" providerId="ADAL" clId="{A2A06B6B-EA07-4B3C-9813-E4F86C7C8739}" dt="2023-09-19T16:48:25.223" v="15" actId="1076"/>
          <ac:picMkLst>
            <pc:docMk/>
            <pc:sldMk cId="1481951721" sldId="301"/>
            <ac:picMk id="8" creationId="{AF0C07C9-6BA6-7F8D-97E0-343C4D6765DA}"/>
          </ac:picMkLst>
        </pc:picChg>
        <pc:picChg chg="del">
          <ac:chgData name="Tregoat, Claude" userId="2cf4b2ae-c821-43d1-97c9-39ebf43459fa" providerId="ADAL" clId="{A2A06B6B-EA07-4B3C-9813-E4F86C7C8739}" dt="2023-09-19T16:47:05.955" v="5" actId="478"/>
          <ac:picMkLst>
            <pc:docMk/>
            <pc:sldMk cId="1481951721" sldId="301"/>
            <ac:picMk id="12" creationId="{1E518633-EB52-D8AD-F765-5807482F7246}"/>
          </ac:picMkLst>
        </pc:picChg>
      </pc:sldChg>
      <pc:sldChg chg="addSp delSp modSp mod">
        <pc:chgData name="Tregoat, Claude" userId="2cf4b2ae-c821-43d1-97c9-39ebf43459fa" providerId="ADAL" clId="{A2A06B6B-EA07-4B3C-9813-E4F86C7C8739}" dt="2023-09-22T08:00:56.015" v="39" actId="20577"/>
        <pc:sldMkLst>
          <pc:docMk/>
          <pc:sldMk cId="731932674" sldId="303"/>
        </pc:sldMkLst>
        <pc:spChg chg="mod">
          <ac:chgData name="Tregoat, Claude" userId="2cf4b2ae-c821-43d1-97c9-39ebf43459fa" providerId="ADAL" clId="{A2A06B6B-EA07-4B3C-9813-E4F86C7C8739}" dt="2023-09-22T08:00:56.015" v="39" actId="20577"/>
          <ac:spMkLst>
            <pc:docMk/>
            <pc:sldMk cId="731932674" sldId="303"/>
            <ac:spMk id="3" creationId="{00000000-0000-0000-0000-000000000000}"/>
          </ac:spMkLst>
        </pc:spChg>
        <pc:spChg chg="mod">
          <ac:chgData name="Tregoat, Claude" userId="2cf4b2ae-c821-43d1-97c9-39ebf43459fa" providerId="ADAL" clId="{A2A06B6B-EA07-4B3C-9813-E4F86C7C8739}" dt="2023-09-19T16:56:50.801" v="30" actId="14100"/>
          <ac:spMkLst>
            <pc:docMk/>
            <pc:sldMk cId="731932674" sldId="303"/>
            <ac:spMk id="8" creationId="{00000000-0000-0000-0000-000000000000}"/>
          </ac:spMkLst>
        </pc:spChg>
        <pc:picChg chg="del">
          <ac:chgData name="Tregoat, Claude" userId="2cf4b2ae-c821-43d1-97c9-39ebf43459fa" providerId="ADAL" clId="{A2A06B6B-EA07-4B3C-9813-E4F86C7C8739}" dt="2023-09-19T16:56:31.543" v="26" actId="478"/>
          <ac:picMkLst>
            <pc:docMk/>
            <pc:sldMk cId="731932674" sldId="303"/>
            <ac:picMk id="2" creationId="{94B6D60B-10EE-4F9E-059B-2C3F8DA06935}"/>
          </ac:picMkLst>
        </pc:picChg>
        <pc:picChg chg="add del">
          <ac:chgData name="Tregoat, Claude" userId="2cf4b2ae-c821-43d1-97c9-39ebf43459fa" providerId="ADAL" clId="{A2A06B6B-EA07-4B3C-9813-E4F86C7C8739}" dt="2023-09-19T16:53:44.250" v="20" actId="22"/>
          <ac:picMkLst>
            <pc:docMk/>
            <pc:sldMk cId="731932674" sldId="303"/>
            <ac:picMk id="5" creationId="{6422E59D-2AF0-9592-AAD1-5C4D52955A8F}"/>
          </ac:picMkLst>
        </pc:picChg>
        <pc:picChg chg="add del mod">
          <ac:chgData name="Tregoat, Claude" userId="2cf4b2ae-c821-43d1-97c9-39ebf43459fa" providerId="ADAL" clId="{A2A06B6B-EA07-4B3C-9813-E4F86C7C8739}" dt="2023-09-19T16:56:29.753" v="25" actId="478"/>
          <ac:picMkLst>
            <pc:docMk/>
            <pc:sldMk cId="731932674" sldId="303"/>
            <ac:picMk id="1026" creationId="{98F0E2DB-6D2D-FAE0-4A75-8BDD5D9E0303}"/>
          </ac:picMkLst>
        </pc:picChg>
        <pc:picChg chg="add del mod">
          <ac:chgData name="Tregoat, Claude" userId="2cf4b2ae-c821-43d1-97c9-39ebf43459fa" providerId="ADAL" clId="{A2A06B6B-EA07-4B3C-9813-E4F86C7C8739}" dt="2023-09-19T16:56:29.753" v="25" actId="478"/>
          <ac:picMkLst>
            <pc:docMk/>
            <pc:sldMk cId="731932674" sldId="303"/>
            <ac:picMk id="1028" creationId="{4896A3EB-A929-3C91-6355-F2D8256FB858}"/>
          </ac:picMkLst>
        </pc:picChg>
        <pc:picChg chg="add mod">
          <ac:chgData name="Tregoat, Claude" userId="2cf4b2ae-c821-43d1-97c9-39ebf43459fa" providerId="ADAL" clId="{A2A06B6B-EA07-4B3C-9813-E4F86C7C8739}" dt="2023-09-19T16:56:47.055" v="29" actId="1076"/>
          <ac:picMkLst>
            <pc:docMk/>
            <pc:sldMk cId="731932674" sldId="303"/>
            <ac:picMk id="1030" creationId="{D9A802E7-A30D-FE87-461A-1E23DC0479DF}"/>
          </ac:picMkLst>
        </pc:picChg>
      </pc:sldChg>
      <pc:sldChg chg="addSp delSp modSp mod">
        <pc:chgData name="Tregoat, Claude" userId="2cf4b2ae-c821-43d1-97c9-39ebf43459fa" providerId="ADAL" clId="{A2A06B6B-EA07-4B3C-9813-E4F86C7C8739}" dt="2023-09-22T08:05:26.599" v="103" actId="1076"/>
        <pc:sldMkLst>
          <pc:docMk/>
          <pc:sldMk cId="3887824588" sldId="322"/>
        </pc:sldMkLst>
        <pc:spChg chg="mod">
          <ac:chgData name="Tregoat, Claude" userId="2cf4b2ae-c821-43d1-97c9-39ebf43459fa" providerId="ADAL" clId="{A2A06B6B-EA07-4B3C-9813-E4F86C7C8739}" dt="2023-09-22T08:05:23.044" v="102" actId="6549"/>
          <ac:spMkLst>
            <pc:docMk/>
            <pc:sldMk cId="3887824588" sldId="322"/>
            <ac:spMk id="3" creationId="{00000000-0000-0000-0000-000000000000}"/>
          </ac:spMkLst>
        </pc:spChg>
        <pc:picChg chg="add mod">
          <ac:chgData name="Tregoat, Claude" userId="2cf4b2ae-c821-43d1-97c9-39ebf43459fa" providerId="ADAL" clId="{A2A06B6B-EA07-4B3C-9813-E4F86C7C8739}" dt="2023-09-19T17:03:25.920" v="34" actId="1076"/>
          <ac:picMkLst>
            <pc:docMk/>
            <pc:sldMk cId="3887824588" sldId="322"/>
            <ac:picMk id="4" creationId="{1D889E88-E3FD-0F0A-9779-58E0F9A5781D}"/>
          </ac:picMkLst>
        </pc:picChg>
        <pc:picChg chg="del">
          <ac:chgData name="Tregoat, Claude" userId="2cf4b2ae-c821-43d1-97c9-39ebf43459fa" providerId="ADAL" clId="{A2A06B6B-EA07-4B3C-9813-E4F86C7C8739}" dt="2023-09-19T17:03:15.492" v="31" actId="478"/>
          <ac:picMkLst>
            <pc:docMk/>
            <pc:sldMk cId="3887824588" sldId="322"/>
            <ac:picMk id="6" creationId="{4911D314-08CD-2F77-FD32-C2F4684D851F}"/>
          </ac:picMkLst>
        </pc:picChg>
        <pc:picChg chg="add mod">
          <ac:chgData name="Tregoat, Claude" userId="2cf4b2ae-c821-43d1-97c9-39ebf43459fa" providerId="ADAL" clId="{A2A06B6B-EA07-4B3C-9813-E4F86C7C8739}" dt="2023-09-22T08:05:26.599" v="103" actId="1076"/>
          <ac:picMkLst>
            <pc:docMk/>
            <pc:sldMk cId="3887824588" sldId="322"/>
            <ac:picMk id="7" creationId="{84519EA4-9F9C-DD7E-B5C3-12925A60EF02}"/>
          </ac:picMkLst>
        </pc:picChg>
      </pc:sldChg>
      <pc:sldChg chg="modSp mod">
        <pc:chgData name="Tregoat, Claude" userId="2cf4b2ae-c821-43d1-97c9-39ebf43459fa" providerId="ADAL" clId="{A2A06B6B-EA07-4B3C-9813-E4F86C7C8739}" dt="2023-09-19T17:04:50.747" v="35" actId="948"/>
        <pc:sldMkLst>
          <pc:docMk/>
          <pc:sldMk cId="3099206812" sldId="324"/>
        </pc:sldMkLst>
        <pc:spChg chg="mod">
          <ac:chgData name="Tregoat, Claude" userId="2cf4b2ae-c821-43d1-97c9-39ebf43459fa" providerId="ADAL" clId="{A2A06B6B-EA07-4B3C-9813-E4F86C7C8739}" dt="2023-09-19T17:04:50.747" v="35" actId="948"/>
          <ac:spMkLst>
            <pc:docMk/>
            <pc:sldMk cId="3099206812" sldId="324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3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EF4050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>
                <a:latin typeface="+mn-lt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6687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EF4050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(3 column images)</a:t>
            </a:r>
          </a:p>
          <a:p>
            <a:pPr lvl="0"/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faucibus</a:t>
            </a:r>
            <a:r>
              <a:rPr lang="en-US" dirty="0"/>
              <a:t> et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pretium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Curabitur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6165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3" r:id="rId5"/>
    <p:sldLayoutId id="2147483684" r:id="rId6"/>
    <p:sldLayoutId id="2147483686" r:id="rId7"/>
    <p:sldLayoutId id="2147483688" r:id="rId8"/>
    <p:sldLayoutId id="2147483693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hear.ac.uk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arwick.ac.uk/fac/arts/languagecentre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  <p:pic>
        <p:nvPicPr>
          <p:cNvPr id="3" name="Picture 2" descr="Text">
            <a:extLst>
              <a:ext uri="{FF2B5EF4-FFF2-40B4-BE49-F238E27FC236}">
                <a16:creationId xmlns:a16="http://schemas.microsoft.com/office/drawing/2014/main" id="{9A3166ED-B420-9A4A-FC6E-2939389AE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59"/>
            <a:ext cx="9144000" cy="506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4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5072512" cy="295056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Language learning appears on HEAR</a:t>
            </a:r>
            <a:r>
              <a:rPr lang="en-GB" altLang="en-US" dirty="0">
                <a:solidFill>
                  <a:schemeClr val="accent6"/>
                </a:solidFill>
              </a:rPr>
              <a:t> </a:t>
            </a:r>
            <a:r>
              <a:rPr lang="en-GB" altLang="en-US" dirty="0"/>
              <a:t>(</a:t>
            </a:r>
            <a:r>
              <a:rPr lang="en-GB" altLang="en-US" dirty="0">
                <a:hlinkClick r:id="rId2"/>
              </a:rPr>
              <a:t>Higher Education Achievement Record</a:t>
            </a:r>
            <a:r>
              <a:rPr lang="en-GB" altLang="en-US" dirty="0"/>
              <a:t>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Expressed in terms of CEFR (Common European Framework of Reference)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e.g. A2, B1, B2, C1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+ Can count towards the</a:t>
            </a:r>
            <a:endParaRPr lang="en-GB" alt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b="1" dirty="0" err="1"/>
              <a:t>Certification</a:t>
            </a:r>
            <a:endParaRPr lang="en-GB" sz="2400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F47FE0A-0A68-D404-197B-5C822433E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Can count towards the Warwick Award: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 </a:t>
            </a:r>
            <a:r>
              <a:rPr kumimoji="0" lang="en-US" altLang="en-US" sz="49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  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371E3E-51DF-5EC4-2EBE-2165AF05A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086" y="3996741"/>
            <a:ext cx="285750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2D1B12-BA48-C757-514C-85A10565C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093" y="2187556"/>
            <a:ext cx="1414463" cy="130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9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dirty="0" err="1"/>
              <a:t>We</a:t>
            </a:r>
            <a:r>
              <a:rPr lang="es-ES" sz="2400" dirty="0"/>
              <a:t> look forward </a:t>
            </a:r>
            <a:r>
              <a:rPr lang="es-ES" sz="2400" dirty="0" err="1"/>
              <a:t>to</a:t>
            </a:r>
            <a:r>
              <a:rPr lang="es-ES" sz="2400" dirty="0"/>
              <a:t> meeting You!</a:t>
            </a:r>
            <a:endParaRPr lang="en-GB" sz="2400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F47FE0A-0A68-D404-197B-5C822433E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Can count towards the Warwick Award: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 </a:t>
            </a:r>
            <a:r>
              <a:rPr kumimoji="0" lang="en-US" altLang="en-US" sz="4900" b="0" i="0" u="none" strike="noStrike" cap="none" normalizeH="0" baseline="0">
                <a:ln>
                  <a:noFill/>
                </a:ln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  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FDD206-50D5-03BE-F888-0CBD0B5F9D92}"/>
              </a:ext>
            </a:extLst>
          </p:cNvPr>
          <p:cNvSpPr txBox="1">
            <a:spLocks/>
          </p:cNvSpPr>
          <p:nvPr/>
        </p:nvSpPr>
        <p:spPr>
          <a:xfrm>
            <a:off x="323528" y="2069433"/>
            <a:ext cx="6847293" cy="227156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Thank you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ar-AE" b="1" dirty="0"/>
              <a:t>شكرا</a:t>
            </a:r>
            <a:r>
              <a:rPr lang="en-GB" b="1" dirty="0"/>
              <a:t>		</a:t>
            </a:r>
            <a:r>
              <a:rPr lang="ja-JP" altLang="en-US" b="1" dirty="0">
                <a:solidFill>
                  <a:schemeClr val="accent4"/>
                </a:solidFill>
              </a:rPr>
              <a:t>谢谢您</a:t>
            </a:r>
            <a:r>
              <a:rPr lang="en-GB" altLang="ja-JP" b="1" dirty="0"/>
              <a:t>	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Merci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Danke</a:t>
            </a:r>
            <a:r>
              <a:rPr lang="en-GB" b="1" dirty="0"/>
              <a:t> 	</a:t>
            </a:r>
            <a:r>
              <a:rPr lang="el-GR" b="1" dirty="0">
                <a:solidFill>
                  <a:srgbClr val="FFC000"/>
                </a:solidFill>
              </a:rPr>
              <a:t>σας ευχαριστώ</a:t>
            </a:r>
            <a:endParaRPr lang="en-GB" altLang="ja-JP" b="1" dirty="0">
              <a:solidFill>
                <a:srgbClr val="FFC00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altLang="ja-JP" b="1" dirty="0" err="1">
                <a:solidFill>
                  <a:schemeClr val="accent2"/>
                </a:solidFill>
              </a:rPr>
              <a:t>Grazie</a:t>
            </a:r>
            <a:r>
              <a:rPr lang="en-GB" altLang="ja-JP" b="1" dirty="0"/>
              <a:t>	</a:t>
            </a:r>
            <a:r>
              <a:rPr lang="ja-JP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ありがとう </a:t>
            </a:r>
            <a:endParaRPr lang="en-GB" altLang="ja-JP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 err="1">
                <a:solidFill>
                  <a:schemeClr val="accent3">
                    <a:lumMod val="75000"/>
                  </a:schemeClr>
                </a:solidFill>
              </a:rPr>
              <a:t>Obrigada</a:t>
            </a:r>
            <a:r>
              <a:rPr lang="en-GB" b="1" dirty="0"/>
              <a:t>	</a:t>
            </a:r>
            <a:r>
              <a:rPr lang="az-Cyrl-AZ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Спасибо</a:t>
            </a:r>
            <a:r>
              <a:rPr lang="az-Cyrl-AZ" b="1" dirty="0"/>
              <a:t> </a:t>
            </a: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116694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EF4050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EF4050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EF4050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EF4050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EF4050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EF4050"/>
              </a:solidFill>
              <a:latin typeface="+mn-lt"/>
            </a:endParaRPr>
          </a:p>
        </p:txBody>
      </p:sp>
      <p:pic>
        <p:nvPicPr>
          <p:cNvPr id="3" name="Picture 2" descr="Text">
            <a:extLst>
              <a:ext uri="{FF2B5EF4-FFF2-40B4-BE49-F238E27FC236}">
                <a16:creationId xmlns:a16="http://schemas.microsoft.com/office/drawing/2014/main" id="{9A3166ED-B420-9A4A-FC6E-2939389AE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59"/>
            <a:ext cx="9144000" cy="506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8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075588B-4F47-3F46-D3AC-C94BE5D677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455151"/>
            <a:ext cx="7642141" cy="634178"/>
          </a:xfrm>
        </p:spPr>
        <p:txBody>
          <a:bodyPr/>
          <a:lstStyle/>
          <a:p>
            <a:pPr algn="ctr"/>
            <a:r>
              <a:rPr lang="en-GB" altLang="en-US" sz="24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Programmes</a:t>
            </a:r>
            <a:endParaRPr lang="en-US" sz="2400" dirty="0"/>
          </a:p>
          <a:p>
            <a:endParaRPr lang="en-GB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0A6A38E-62C2-0FB1-E6BD-47C080F598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84240" y="1089330"/>
            <a:ext cx="3449221" cy="2624418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GB" altLang="en-US" sz="2000" b="1" dirty="0">
                <a:cs typeface="Arial" panose="020B0604020202020204" pitchFamily="34" charset="0"/>
              </a:rPr>
              <a:t>Academic</a:t>
            </a:r>
            <a:endParaRPr lang="en-GB" altLang="en-US" sz="2000" dirty="0">
              <a:cs typeface="Arial" panose="020B0604020202020204" pitchFamily="34" charset="0"/>
            </a:endParaRPr>
          </a:p>
          <a:p>
            <a:r>
              <a:rPr lang="en-GB" altLang="en-US" sz="1800" dirty="0">
                <a:solidFill>
                  <a:srgbClr val="EF4050"/>
                </a:solidFill>
                <a:cs typeface="Arial" panose="020B0604020202020204" pitchFamily="34" charset="0"/>
              </a:rPr>
              <a:t>= Modules for credits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normally taken as part of an undergraduate degree course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also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for credit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for a £500 fee</a:t>
            </a:r>
          </a:p>
          <a:p>
            <a:endParaRPr lang="en-GB" altLang="en-US" sz="1800" dirty="0">
              <a:solidFill>
                <a:srgbClr val="EF4050"/>
              </a:solidFill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2120F64-B9F3-01A6-7BCE-9212F65CFF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92174" y="1089330"/>
            <a:ext cx="3449220" cy="2624417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80000"/>
              </a:lnSpc>
              <a:buClr>
                <a:schemeClr val="bg2"/>
              </a:buClr>
              <a:buSzPct val="75000"/>
              <a:buNone/>
            </a:pPr>
            <a:r>
              <a:rPr lang="en-GB" altLang="en-US" sz="2000" b="1" dirty="0">
                <a:cs typeface="Arial" panose="020B0604020202020204" pitchFamily="34" charset="0"/>
              </a:rPr>
              <a:t>Lifelong Language Learning (LLL)</a:t>
            </a:r>
          </a:p>
          <a:p>
            <a:pPr marL="0" indent="0">
              <a:lnSpc>
                <a:spcPct val="80000"/>
              </a:lnSpc>
              <a:buClr>
                <a:schemeClr val="bg2"/>
              </a:buClr>
              <a:buSzPct val="75000"/>
              <a:buNone/>
            </a:pPr>
            <a:r>
              <a:rPr lang="en-GB" altLang="en-US" sz="1800" dirty="0">
                <a:solidFill>
                  <a:srgbClr val="EF4050"/>
                </a:solidFill>
                <a:cs typeface="Arial" panose="020B0604020202020204" pitchFamily="34" charset="0"/>
              </a:rPr>
              <a:t>= Courses not for credit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language courses for students, staff, members of the public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More leisurely pace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£250 fee</a:t>
            </a:r>
          </a:p>
          <a:p>
            <a:pPr marL="285750" indent="-285750">
              <a:lnSpc>
                <a:spcPct val="80000"/>
              </a:lnSpc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Two terms - online</a:t>
            </a:r>
            <a:endParaRPr lang="en-GB" altLang="en-US" sz="1200" dirty="0"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12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51528" y="1582911"/>
            <a:ext cx="2474259" cy="2289374"/>
          </a:xfrm>
        </p:spPr>
        <p:txBody>
          <a:bodyPr/>
          <a:lstStyle/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Arabic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Chinese (Mandarin)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French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German 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Italian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13320" y="768403"/>
            <a:ext cx="2057652" cy="599355"/>
          </a:xfrm>
        </p:spPr>
        <p:txBody>
          <a:bodyPr/>
          <a:lstStyle/>
          <a:p>
            <a:r>
              <a:rPr lang="en-US" sz="2800" dirty="0"/>
              <a:t>Languages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986937" y="1582911"/>
            <a:ext cx="2973721" cy="2036269"/>
          </a:xfrm>
        </p:spPr>
        <p:txBody>
          <a:bodyPr/>
          <a:lstStyle/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Japanese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Korean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Portuguese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Russian (academic only)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Spanish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0C07C9-6BA6-7F8D-97E0-343C4D67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17" y="0"/>
            <a:ext cx="1286054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832530" y="455151"/>
            <a:ext cx="4814165" cy="896571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400" b="1" dirty="0">
                <a:cs typeface="Arial" panose="020B0604020202020204" pitchFamily="34" charset="0"/>
              </a:rPr>
              <a:t>Accelerated Academic Modules </a:t>
            </a:r>
          </a:p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400" b="1" dirty="0">
                <a:cs typeface="Arial" panose="020B0604020202020204" pitchFamily="34" charset="0"/>
              </a:rPr>
              <a:t>for Able </a:t>
            </a:r>
            <a:r>
              <a:rPr lang="en-GB" altLang="en-US" sz="2400" dirty="0">
                <a:cs typeface="Arial" panose="020B0604020202020204" pitchFamily="34" charset="0"/>
              </a:rPr>
              <a:t>L</a:t>
            </a:r>
            <a:r>
              <a:rPr lang="en-GB" altLang="en-US" sz="2400" b="1" dirty="0">
                <a:cs typeface="Arial" panose="020B0604020202020204" pitchFamily="34" charset="0"/>
              </a:rPr>
              <a:t>inguists</a:t>
            </a:r>
          </a:p>
          <a:p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02106" y="1583687"/>
            <a:ext cx="5244590" cy="151647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In one year:</a:t>
            </a:r>
            <a:endParaRPr lang="en-GB" altLang="en-US" sz="1800" b="1" dirty="0">
              <a:cs typeface="Arial" panose="020B0604020202020204" pitchFamily="34" charset="0"/>
            </a:endParaRP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Beginners Accelerated – Covers levels 1 and 2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Intermediate Accelerated – Covers levels 3 and 4</a:t>
            </a:r>
            <a:endParaRPr lang="en-GB" sz="1800" dirty="0"/>
          </a:p>
          <a:p>
            <a:endParaRPr lang="en-US" dirty="0">
              <a:latin typeface="+mn-lt"/>
            </a:endParaRPr>
          </a:p>
        </p:txBody>
      </p:sp>
      <p:pic>
        <p:nvPicPr>
          <p:cNvPr id="1030" name="Picture 6" descr="See related image detail. Phononic’s Solid State 5g Wireless Technology | TEC Products">
            <a:extLst>
              <a:ext uri="{FF2B5EF4-FFF2-40B4-BE49-F238E27FC236}">
                <a16:creationId xmlns:a16="http://schemas.microsoft.com/office/drawing/2014/main" id="{D9A802E7-A30D-FE87-461A-1E23DC047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96" y="248502"/>
            <a:ext cx="28003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93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371353" y="455151"/>
            <a:ext cx="5383033" cy="31877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1800" b="1" dirty="0" err="1"/>
              <a:t>Class</a:t>
            </a:r>
            <a:r>
              <a:rPr lang="es-ES" sz="1800" b="1" dirty="0"/>
              <a:t> </a:t>
            </a:r>
            <a:r>
              <a:rPr lang="es-ES" sz="1800" b="1" dirty="0" err="1"/>
              <a:t>Contact</a:t>
            </a:r>
            <a:endParaRPr lang="es-ES" sz="1800" b="1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ES" dirty="0"/>
              <a:t>	</a:t>
            </a:r>
            <a:r>
              <a:rPr lang="en-GB" altLang="en-US" sz="1600" dirty="0"/>
              <a:t>2-4 hours per week depending on language and level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    + independent study and online language learning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1800" b="1" dirty="0" err="1"/>
              <a:t>Skills</a:t>
            </a:r>
            <a:endParaRPr lang="es-ES" sz="18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1600" dirty="0" err="1"/>
              <a:t>Listening</a:t>
            </a:r>
            <a:r>
              <a:rPr lang="es-ES" sz="1600" dirty="0"/>
              <a:t>, </a:t>
            </a:r>
            <a:r>
              <a:rPr lang="es-ES" sz="1600" dirty="0" err="1"/>
              <a:t>speaking</a:t>
            </a:r>
            <a:r>
              <a:rPr lang="es-ES" sz="1600" dirty="0"/>
              <a:t>, </a:t>
            </a:r>
            <a:r>
              <a:rPr lang="es-ES" sz="1600" dirty="0" err="1"/>
              <a:t>reading</a:t>
            </a:r>
            <a:r>
              <a:rPr lang="es-ES" sz="1600" dirty="0"/>
              <a:t>, </a:t>
            </a:r>
            <a:r>
              <a:rPr lang="es-ES" sz="1600" dirty="0" err="1"/>
              <a:t>writing</a:t>
            </a:r>
            <a:r>
              <a:rPr lang="es-ES" sz="1600" dirty="0"/>
              <a:t>, intercultural </a:t>
            </a:r>
            <a:r>
              <a:rPr lang="es-ES" sz="1600" dirty="0" err="1"/>
              <a:t>awareness</a:t>
            </a:r>
            <a:endParaRPr lang="es-E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1600" dirty="0"/>
              <a:t>Lexis and </a:t>
            </a:r>
            <a:r>
              <a:rPr lang="es-ES" sz="1600" dirty="0" err="1"/>
              <a:t>grammar</a:t>
            </a:r>
            <a:endParaRPr lang="es-ES" sz="16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sz="1600" dirty="0" err="1"/>
              <a:t>P</a:t>
            </a:r>
            <a:r>
              <a:rPr lang="fr-FR" altLang="en-US" sz="1600" dirty="0" err="1"/>
              <a:t>reparation</a:t>
            </a:r>
            <a:r>
              <a:rPr lang="fr-FR" altLang="en-US" sz="1600" dirty="0"/>
              <a:t> for </a:t>
            </a:r>
            <a:r>
              <a:rPr lang="fr-FR" altLang="en-US" sz="1600" dirty="0" err="1"/>
              <a:t>taking</a:t>
            </a:r>
            <a:r>
              <a:rPr lang="fr-FR" altLang="en-US" sz="1600" dirty="0"/>
              <a:t> an active part in </a:t>
            </a:r>
            <a:r>
              <a:rPr lang="fr-FR" altLang="en-US" sz="1600" dirty="0" err="1"/>
              <a:t>academic</a:t>
            </a:r>
            <a:r>
              <a:rPr lang="fr-FR" altLang="en-US" sz="1600" dirty="0"/>
              <a:t>, </a:t>
            </a:r>
            <a:r>
              <a:rPr lang="fr-FR" altLang="en-US" sz="1600" dirty="0" err="1"/>
              <a:t>professional</a:t>
            </a:r>
            <a:r>
              <a:rPr lang="fr-FR" altLang="en-US" sz="1600" dirty="0"/>
              <a:t> and/or social life in country of </a:t>
            </a:r>
            <a:r>
              <a:rPr lang="fr-FR" altLang="en-US" sz="1600" dirty="0" err="1"/>
              <a:t>language</a:t>
            </a:r>
            <a:r>
              <a:rPr lang="fr-FR" altLang="en-US" sz="1600" dirty="0"/>
              <a:t> </a:t>
            </a:r>
            <a:r>
              <a:rPr lang="fr-FR" altLang="en-US" sz="1600" dirty="0" err="1"/>
              <a:t>studied</a:t>
            </a:r>
            <a:endParaRPr lang="en-GB" alt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64544" y="455151"/>
            <a:ext cx="2631880" cy="2509773"/>
          </a:xfrm>
        </p:spPr>
        <p:txBody>
          <a:bodyPr/>
          <a:lstStyle/>
          <a:p>
            <a:r>
              <a:rPr lang="es-ES" sz="2800" b="1" dirty="0" err="1"/>
              <a:t>What</a:t>
            </a:r>
            <a:r>
              <a:rPr lang="es-ES" sz="2800" b="1" dirty="0"/>
              <a:t> </a:t>
            </a:r>
            <a:r>
              <a:rPr lang="es-ES" sz="2800" b="1" dirty="0" err="1"/>
              <a:t>to</a:t>
            </a:r>
            <a:r>
              <a:rPr lang="es-ES" sz="2800" b="1" dirty="0"/>
              <a:t> </a:t>
            </a:r>
            <a:r>
              <a:rPr lang="es-ES" sz="2800" b="1" dirty="0" err="1"/>
              <a:t>expect</a:t>
            </a:r>
            <a:r>
              <a:rPr lang="es-ES" sz="2800" b="1" dirty="0"/>
              <a:t> </a:t>
            </a:r>
            <a:r>
              <a:rPr lang="es-ES" sz="2800" b="1" dirty="0" err="1"/>
              <a:t>from</a:t>
            </a:r>
            <a:r>
              <a:rPr lang="es-ES" sz="2800" b="1" dirty="0"/>
              <a:t> </a:t>
            </a:r>
            <a:br>
              <a:rPr lang="es-ES" sz="2800" b="1" dirty="0"/>
            </a:br>
            <a:r>
              <a:rPr lang="es-ES" sz="2800" b="1" dirty="0" err="1"/>
              <a:t>an</a:t>
            </a:r>
            <a:r>
              <a:rPr lang="es-ES" sz="2800" b="1" dirty="0"/>
              <a:t> </a:t>
            </a:r>
            <a:r>
              <a:rPr lang="es-ES" sz="2800" b="1" dirty="0" err="1"/>
              <a:t>Academic</a:t>
            </a:r>
            <a:r>
              <a:rPr lang="es-ES" sz="2800" b="1" dirty="0"/>
              <a:t> Module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4671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64544" y="455151"/>
            <a:ext cx="2140155" cy="950067"/>
          </a:xfrm>
        </p:spPr>
        <p:txBody>
          <a:bodyPr/>
          <a:lstStyle/>
          <a:p>
            <a:r>
              <a:rPr lang="en-GB" sz="2800" dirty="0">
                <a:hlinkClick r:id="rId2"/>
              </a:rPr>
              <a:t>Details of Enrolment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89E88-E3FD-0F0A-9779-58E0F9A57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707" y="94129"/>
            <a:ext cx="4741214" cy="35029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519EA4-9F9C-DD7E-B5C3-12925A60E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225" y="1565760"/>
            <a:ext cx="1914792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2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84241" y="246491"/>
            <a:ext cx="7642141" cy="389613"/>
          </a:xfrm>
        </p:spPr>
        <p:txBody>
          <a:bodyPr/>
          <a:lstStyle/>
          <a:p>
            <a:r>
              <a:rPr lang="es-ES" b="1" dirty="0" err="1"/>
              <a:t>Enrolment</a:t>
            </a:r>
            <a:r>
              <a:rPr lang="es-ES" b="1" dirty="0"/>
              <a:t> – </a:t>
            </a:r>
            <a:r>
              <a:rPr lang="es-ES" b="1" dirty="0" err="1"/>
              <a:t>Academic</a:t>
            </a:r>
            <a:r>
              <a:rPr lang="es-ES" b="1" dirty="0"/>
              <a:t> Module</a:t>
            </a:r>
            <a:endParaRPr lang="en-US" dirty="0"/>
          </a:p>
          <a:p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28C1995-4139-E2F1-6597-854C0DFF3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18" y="565673"/>
            <a:ext cx="7642142" cy="340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0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4148488" cy="2950565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It is important that we help you to find the right level for your chosen language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Look at previous qualifications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 panose="020B0604020202020204" pitchFamily="34" charset="0"/>
              </a:rPr>
              <a:t>Brief online test/conversation with tutor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r>
              <a:rPr lang="en-GB" altLang="en-US" sz="1800" dirty="0">
                <a:cs typeface="Arial"/>
              </a:rPr>
              <a:t>Possibility of transfer in first three weeks of term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sz="2400" b="1" dirty="0"/>
              <a:t>Placement and Diagnostic Testing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2ABB5B-9ADA-23BD-FC42-5D3763391CF3}"/>
              </a:ext>
            </a:extLst>
          </p:cNvPr>
          <p:cNvSpPr txBox="1">
            <a:spLocks/>
          </p:cNvSpPr>
          <p:nvPr/>
        </p:nvSpPr>
        <p:spPr bwMode="auto">
          <a:xfrm flipH="1">
            <a:off x="5447898" y="2571750"/>
            <a:ext cx="3455468" cy="15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GCSE → level 2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Int bac standard grade 4 → level 3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Int bac higher grade 4/5 → level 4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AS level grade A/B → level 4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A level grade A/B → level 5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Int bac higher grade 6/7 → level 5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393" y="1836751"/>
            <a:ext cx="5072512" cy="295056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s-ES" b="1" dirty="0" err="1"/>
              <a:t>Study</a:t>
            </a:r>
            <a:r>
              <a:rPr lang="es-ES" b="1" dirty="0"/>
              <a:t> </a:t>
            </a:r>
            <a:r>
              <a:rPr lang="es-ES" b="1" dirty="0" err="1"/>
              <a:t>Abroad</a:t>
            </a:r>
            <a:r>
              <a:rPr lang="es-ES" dirty="0"/>
              <a:t> 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err="1"/>
              <a:t>Universities</a:t>
            </a:r>
            <a:r>
              <a:rPr lang="es-ES" dirty="0"/>
              <a:t> </a:t>
            </a:r>
            <a:r>
              <a:rPr lang="es-ES" dirty="0" err="1"/>
              <a:t>usually</a:t>
            </a:r>
            <a:r>
              <a:rPr lang="es-ES" dirty="0"/>
              <a:t> </a:t>
            </a:r>
            <a:r>
              <a:rPr lang="es-ES" dirty="0" err="1"/>
              <a:t>require</a:t>
            </a:r>
            <a:r>
              <a:rPr lang="es-ES" dirty="0"/>
              <a:t> a </a:t>
            </a:r>
            <a:r>
              <a:rPr lang="es-ES" dirty="0" err="1"/>
              <a:t>minimum</a:t>
            </a:r>
            <a:r>
              <a:rPr lang="es-ES" dirty="0"/>
              <a:t> </a:t>
            </a:r>
            <a:r>
              <a:rPr lang="es-ES" dirty="0" err="1"/>
              <a:t>level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 </a:t>
            </a:r>
            <a:r>
              <a:rPr lang="es-ES" dirty="0" err="1"/>
              <a:t>Proficiency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offer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a place.</a:t>
            </a:r>
            <a:endParaRPr lang="en-US" dirty="0"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dirty="0" err="1"/>
              <a:t>For</a:t>
            </a:r>
            <a:r>
              <a:rPr lang="es-ES" dirty="0"/>
              <a:t> a </a:t>
            </a:r>
            <a:r>
              <a:rPr lang="es-ES" dirty="0" err="1"/>
              <a:t>work</a:t>
            </a:r>
            <a:r>
              <a:rPr lang="es-ES" dirty="0"/>
              <a:t> </a:t>
            </a:r>
            <a:r>
              <a:rPr lang="es-ES" dirty="0" err="1"/>
              <a:t>placement</a:t>
            </a:r>
            <a:r>
              <a:rPr lang="es-ES" dirty="0"/>
              <a:t>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confident</a:t>
            </a:r>
            <a:r>
              <a:rPr lang="es-ES" dirty="0"/>
              <a:t> are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 </a:t>
            </a:r>
            <a:r>
              <a:rPr lang="es-ES" dirty="0" err="1"/>
              <a:t>skills</a:t>
            </a:r>
            <a:r>
              <a:rPr lang="es-ES" dirty="0"/>
              <a:t>?</a:t>
            </a:r>
            <a:endParaRPr lang="es-ES" dirty="0">
              <a:cs typeface="Calibri"/>
            </a:endParaRPr>
          </a:p>
          <a:p>
            <a:pPr marL="0" indent="0">
              <a:buNone/>
            </a:pPr>
            <a:r>
              <a:rPr lang="es-ES" b="1" dirty="0" err="1"/>
              <a:t>Employability</a:t>
            </a:r>
            <a:br>
              <a:rPr lang="es-ES" b="1" dirty="0"/>
            </a:br>
            <a:r>
              <a:rPr lang="es-ES" dirty="0" err="1"/>
              <a:t>Employers</a:t>
            </a:r>
            <a:r>
              <a:rPr lang="es-ES" dirty="0"/>
              <a:t> </a:t>
            </a:r>
            <a:r>
              <a:rPr lang="es-ES" dirty="0" err="1"/>
              <a:t>value</a:t>
            </a:r>
            <a:r>
              <a:rPr lang="es-ES" dirty="0"/>
              <a:t> </a:t>
            </a:r>
            <a:r>
              <a:rPr lang="es-ES" dirty="0" err="1"/>
              <a:t>people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a </a:t>
            </a:r>
            <a:r>
              <a:rPr lang="es-ES" dirty="0" err="1"/>
              <a:t>knowledge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languages</a:t>
            </a:r>
            <a:r>
              <a:rPr lang="es-ES" dirty="0"/>
              <a:t> and intercultural </a:t>
            </a:r>
            <a:r>
              <a:rPr lang="es-ES" dirty="0" err="1"/>
              <a:t>awareness</a:t>
            </a:r>
            <a:r>
              <a:rPr lang="es-ES" dirty="0"/>
              <a:t>.</a:t>
            </a:r>
            <a:endParaRPr lang="en-GB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06392" y="1176794"/>
            <a:ext cx="5308634" cy="508883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s-ES" sz="2400" b="1" dirty="0" err="1"/>
              <a:t>Think</a:t>
            </a:r>
            <a:r>
              <a:rPr lang="es-ES" sz="2400" b="1" dirty="0"/>
              <a:t> </a:t>
            </a:r>
            <a:r>
              <a:rPr lang="es-ES" sz="2400" b="1" dirty="0" err="1"/>
              <a:t>now</a:t>
            </a:r>
            <a:r>
              <a:rPr lang="es-ES" sz="2400" b="1" dirty="0"/>
              <a:t> </a:t>
            </a:r>
            <a:r>
              <a:rPr lang="es-ES" sz="2400" b="1" dirty="0" err="1"/>
              <a:t>about</a:t>
            </a:r>
            <a:r>
              <a:rPr lang="es-ES" sz="2400" b="1" dirty="0"/>
              <a:t> </a:t>
            </a:r>
            <a:r>
              <a:rPr lang="es-ES" sz="2400" b="1" dirty="0" err="1"/>
              <a:t>your</a:t>
            </a:r>
            <a:r>
              <a:rPr lang="es-ES" sz="2400" b="1" dirty="0"/>
              <a:t> future!</a:t>
            </a:r>
            <a:endParaRPr lang="en-GB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464E9A-18C5-1507-095A-4BB56FFD8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619" y="2932631"/>
            <a:ext cx="2183036" cy="163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06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13251</TotalTime>
  <Words>534</Words>
  <Application>Microsoft Office PowerPoint</Application>
  <PresentationFormat>On-screen Show (16:9)</PresentationFormat>
  <Paragraphs>80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Avenir Next Demi Bold</vt:lpstr>
      <vt:lpstr>Calibri</vt:lpstr>
      <vt:lpstr>Lato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Tregoat, Claude</cp:lastModifiedBy>
  <cp:revision>154</cp:revision>
  <dcterms:created xsi:type="dcterms:W3CDTF">2017-04-05T11:04:35Z</dcterms:created>
  <dcterms:modified xsi:type="dcterms:W3CDTF">2023-09-22T08:06:16Z</dcterms:modified>
</cp:coreProperties>
</file>