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498" r:id="rId3"/>
    <p:sldId id="500" r:id="rId4"/>
    <p:sldId id="501" r:id="rId5"/>
    <p:sldId id="499" r:id="rId6"/>
    <p:sldId id="502" r:id="rId7"/>
    <p:sldId id="263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9E1"/>
    <a:srgbClr val="F1E2DB"/>
    <a:srgbClr val="ECE4E0"/>
    <a:srgbClr val="E5D9D3"/>
    <a:srgbClr val="F4ECEE"/>
    <a:srgbClr val="FCEE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3266" autoAdjust="0"/>
  </p:normalViewPr>
  <p:slideViewPr>
    <p:cSldViewPr snapToGrid="0">
      <p:cViewPr varScale="1">
        <p:scale>
          <a:sx n="52" d="100"/>
          <a:sy n="52" d="100"/>
        </p:scale>
        <p:origin x="116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4966B-8641-4AB0-AFA8-88774665624C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D38B3C-F791-48A6-B4C1-8DB167B5E3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115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F8F08-8C5A-485B-874C-5750A83757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033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F8F08-8C5A-485B-874C-5750A83757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054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Careers workshops mentioned are all scheduled to run during autumn term</a:t>
            </a:r>
          </a:p>
          <a:p>
            <a:endParaRPr lang="en-GB" dirty="0"/>
          </a:p>
          <a:p>
            <a:r>
              <a:rPr lang="en-GB" dirty="0"/>
              <a:t>Further details of careers fairs will be circulated closer to time (locations etc)</a:t>
            </a:r>
          </a:p>
          <a:p>
            <a:endParaRPr lang="en-GB" dirty="0"/>
          </a:p>
          <a:p>
            <a:r>
              <a:rPr lang="en-GB" dirty="0"/>
              <a:t>All events bookable via </a:t>
            </a:r>
            <a:r>
              <a:rPr lang="en-GB" dirty="0" err="1"/>
              <a:t>MyAdvantage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38B3C-F791-48A6-B4C1-8DB167B5E32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042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B2B59-3587-D58E-EAED-B018EB4CD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D76322-F10C-9459-3EF2-AC873DD9E0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1D7A2-04F1-F33B-6451-BFE31A2A8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2FDE7-2D52-EDC9-2BBA-1D4C06908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ECDB2-CDDF-2F0E-9E64-5B639961F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69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A012D-FD39-7B02-98AE-27F710B84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12DE85-8D99-4920-7752-083B8A7E65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2AFEF7-EC74-964A-A3BC-EAEF3CAF9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87161-9715-02E9-05CA-B6F651AF8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5D47D-18CC-E0FB-7BF2-79C2237CD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69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234F38-1E8B-550C-8B1B-87DE82BF6C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CC5CFA-A060-B8A9-0938-86601DFEB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C3EA9-755A-774C-5466-ECA095F15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C2A44-AC63-CF04-BE7C-C0D4E5453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4199B-6BE6-DA13-800A-C7E9EE1F1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69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7549B-4C1E-81A9-374F-EAE2A794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508C2-5094-24EC-9D36-86754C94E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A72B1-1EE5-6224-17E5-BE38D240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ECE1D-8059-DE5C-D284-639DBDF09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C2F70-C7CC-9C22-D451-87C6BF783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0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CCF3-3DB9-94C5-B1AF-8DF497BE9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1DA154-37DE-DAC3-B5BE-5D1D0AB17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49684-FA05-14ED-6FF5-70D4AC337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696DA-8344-E171-1744-A773344AF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60184-78F7-D529-A425-DFECFEA93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002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A3F06-52E7-AD45-A483-FF83ECD0C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9F744-37AB-97DF-E52F-4F60D552F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27CAF0-FED2-A579-8138-EEBA8C163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D3EDE-A3B4-4F70-86F1-83C63DA74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751FBB-D75F-0200-08B7-4DDD87A08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3FAB07-A055-92E8-A9E0-A48C0D6EF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356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14A0B-4A08-78DA-575D-7743C5D31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8C487-EB98-FB29-CD3B-F1896B476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C3BCD6-2549-0C54-1A1D-C8C8353D24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D2847C-9A4D-CA1A-949D-62682CF27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034B9D-8874-3077-78B4-169255B007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CCAFF7-6AD7-38EE-5BFD-7D33A107F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88513-2F18-3214-F612-FE4B5D7B9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C2D63C-ECB6-0069-DCAC-280F819A4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01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4EDD1-7930-4AD0-A36A-6E9F714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B3CB6B-6A69-F389-4C3D-6A3BE4BAB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6169BE-F293-8B00-F872-F72D543EC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BC7DC-3010-F288-6298-CBCEB5933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13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B3767D-6B81-D8B2-94E0-8E6E05432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E08D92-0664-4821-C2F0-F8490FF7B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67DC70-ECB0-80CA-0B28-93F307754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914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CC8A5-EE8E-30AF-CA88-215B827C9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42A57-9451-8486-CE6B-8867CDB6B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314AE1-2614-BFF9-1CEC-A304257456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6129F4-09CF-B028-62B5-0A575D000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4FAC6-0419-39CC-EF72-A0AA68BF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8DAE3-473C-771F-4B9A-C28BEDCED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588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5AD9D-10B8-D4C0-6CE3-53911D5A5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CB001E-C462-C172-CF25-303DFF13CB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AA9FC4-AF1D-F448-8C18-CE6E790071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0EFD8D-5E6C-54F4-2FAE-D5C463412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C8359B-FEE7-EB8F-8065-47B6D5634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08B83-2BB4-2585-1E92-B34B94207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093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B28ECB-5575-3F9B-79B2-918BECCD3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D63C-091E-B03B-E2DC-6FF5103664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50101-C163-9635-4408-1DB3BE96E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FC0FD-BC43-48AC-A4E6-33328612CB42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0A52E-861E-21FE-54D1-72492D99DA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D4B6E-D339-5126-F1E3-D79296ED78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354A5-88A3-4371-917B-E78400BB9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431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g"/><Relationship Id="rId5" Type="http://schemas.openxmlformats.org/officeDocument/2006/relationships/hyperlink" Target="mailto:careers@warwick.ac.uk" TargetMode="Externa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Ellie.Wetherhill@warwick.ac.uk" TargetMode="External"/><Relationship Id="rId2" Type="http://schemas.openxmlformats.org/officeDocument/2006/relationships/hyperlink" Target="https://myadvantage.warwick.ac.uk/students/appointments/app/topic/2?siteId=1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areers@warwick.ac.uk" TargetMode="External"/><Relationship Id="rId7" Type="http://schemas.openxmlformats.org/officeDocument/2006/relationships/hyperlink" Target="https://careersblog.warwick.ac.uk/" TargetMode="External"/><Relationship Id="rId2" Type="http://schemas.openxmlformats.org/officeDocument/2006/relationships/hyperlink" Target="warwick.ac.uk/services/careers/help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facebook.com/WarwickStudentOpportunity/" TargetMode="External"/><Relationship Id="rId5" Type="http://schemas.openxmlformats.org/officeDocument/2006/relationships/hyperlink" Target="https://www.youtube.com/user/careersandskills" TargetMode="External"/><Relationship Id="rId4" Type="http://schemas.openxmlformats.org/officeDocument/2006/relationships/hyperlink" Target="https://twitter.com/so_warwick?lang=e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9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DC8A19-C9F6-8480-541D-990446D979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6" b="89941" l="1167" r="98167">
                        <a14:foregroundMark x1="1333" y1="2663" x2="1333" y2="2663"/>
                        <a14:foregroundMark x1="9000" y1="3550" x2="9000" y2="3550"/>
                        <a14:foregroundMark x1="7333" y1="3254" x2="7333" y2="3254"/>
                        <a14:foregroundMark x1="11000" y1="2071" x2="11000" y2="2071"/>
                        <a14:foregroundMark x1="16333" y1="3550" x2="16333" y2="3550"/>
                        <a14:foregroundMark x1="17333" y1="4438" x2="58667" y2="296"/>
                        <a14:foregroundMark x1="58667" y1="296" x2="98167" y2="3846"/>
                      </a14:backgroundRemoval>
                    </a14:imgEffect>
                  </a14:imgLayer>
                </a14:imgProps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6DE9927B-00CB-79F4-1E84-64335CD2C389}"/>
              </a:ext>
            </a:extLst>
          </p:cNvPr>
          <p:cNvSpPr txBox="1">
            <a:spLocks/>
          </p:cNvSpPr>
          <p:nvPr/>
        </p:nvSpPr>
        <p:spPr>
          <a:xfrm>
            <a:off x="1145628" y="2714296"/>
            <a:ext cx="9827172" cy="14294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800" b="1" dirty="0">
                <a:solidFill>
                  <a:schemeClr val="bg1"/>
                </a:solidFill>
              </a:rPr>
              <a:t>Careers support for English &amp; CLS students at the University of Warwick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B04B7A8E-8E70-5477-6E1F-C0B502C81DA9}"/>
              </a:ext>
            </a:extLst>
          </p:cNvPr>
          <p:cNvSpPr txBox="1">
            <a:spLocks/>
          </p:cNvSpPr>
          <p:nvPr/>
        </p:nvSpPr>
        <p:spPr>
          <a:xfrm>
            <a:off x="3826966" y="4896506"/>
            <a:ext cx="4464496" cy="12086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002060"/>
                </a:solidFill>
              </a:rPr>
              <a:t>Ellie Wetherhill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3200" dirty="0">
                <a:solidFill>
                  <a:srgbClr val="002060"/>
                </a:solidFill>
              </a:rPr>
              <a:t>Careers Consultant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>
                <a:hlinkClick r:id="rId5"/>
              </a:rPr>
              <a:t>careers@warwick.ac.uk</a:t>
            </a:r>
            <a:r>
              <a:rPr lang="en-US" sz="2000" dirty="0"/>
              <a:t> </a:t>
            </a:r>
          </a:p>
        </p:txBody>
      </p:sp>
      <p:pic>
        <p:nvPicPr>
          <p:cNvPr id="7" name="Picture 6" descr="A person smiling at camera&#10;&#10;Description automatically generated">
            <a:extLst>
              <a:ext uri="{FF2B5EF4-FFF2-40B4-BE49-F238E27FC236}">
                <a16:creationId xmlns:a16="http://schemas.microsoft.com/office/drawing/2014/main" id="{D5316AD5-9945-6636-F662-F3066E38E9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133" y="4675789"/>
            <a:ext cx="1236058" cy="1429408"/>
          </a:xfrm>
          <a:prstGeom prst="rect">
            <a:avLst/>
          </a:prstGeom>
        </p:spPr>
      </p:pic>
      <p:pic>
        <p:nvPicPr>
          <p:cNvPr id="6" name="Picture 5" descr="A white background with blue and purple triangles&#10;&#10;Description automatically generated">
            <a:extLst>
              <a:ext uri="{FF2B5EF4-FFF2-40B4-BE49-F238E27FC236}">
                <a16:creationId xmlns:a16="http://schemas.microsoft.com/office/drawing/2014/main" id="{F4652193-1E4E-CC66-BC61-BD0F061259B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25250" y1="56500" x2="25250" y2="56500"/>
                        <a14:foregroundMark x1="33000" y1="54500" x2="33000" y2="54500"/>
                        <a14:foregroundMark x1="41500" y1="58750" x2="41500" y2="58750"/>
                        <a14:foregroundMark x1="46250" y1="56000" x2="46250" y2="56000"/>
                        <a14:foregroundMark x1="55000" y1="55500" x2="55000" y2="55500"/>
                        <a14:foregroundMark x1="63000" y1="56500" x2="63000" y2="56500"/>
                        <a14:foregroundMark x1="74500" y1="56000" x2="74500" y2="56000"/>
                        <a14:foregroundMark x1="13250" y1="67000" x2="13250" y2="67000"/>
                        <a14:foregroundMark x1="29500" y1="69750" x2="29500" y2="69750"/>
                        <a14:foregroundMark x1="40500" y1="68500" x2="40500" y2="68500"/>
                        <a14:foregroundMark x1="45500" y1="70250" x2="45500" y2="70250"/>
                        <a14:foregroundMark x1="53000" y1="69000" x2="53000" y2="69000"/>
                        <a14:foregroundMark x1="58250" y1="70750" x2="58250" y2="70750"/>
                        <a14:foregroundMark x1="68250" y1="68500" x2="68250" y2="68500"/>
                        <a14:foregroundMark x1="76500" y1="68000" x2="76500" y2="68000"/>
                        <a14:foregroundMark x1="81750" y1="68500" x2="81750" y2="68500"/>
                        <a14:foregroundMark x1="88500" y1="69750" x2="88500" y2="69750"/>
                        <a14:foregroundMark x1="20750" y1="67750" x2="20750" y2="67750"/>
                        <a14:backgroundMark x1="21000" y1="68500" x2="21000" y2="68500"/>
                        <a14:backgroundMark x1="21250" y1="67250" x2="21250" y2="67250"/>
                        <a14:backgroundMark x1="20750" y1="68500" x2="20750" y2="68500"/>
                        <a14:backgroundMark x1="28250" y1="67500" x2="28250" y2="67500"/>
                        <a14:backgroundMark x1="45500" y1="68000" x2="45500" y2="68000"/>
                        <a14:backgroundMark x1="13000" y1="67500" x2="13000" y2="67500"/>
                        <a14:backgroundMark x1="12750" y1="67250" x2="12750" y2="67250"/>
                        <a14:backgroundMark x1="14250" y1="67250" x2="14250" y2="67250"/>
                        <a14:backgroundMark x1="13500" y1="67250" x2="13500" y2="67250"/>
                        <a14:backgroundMark x1="20750" y1="67250" x2="20750" y2="67250"/>
                        <a14:backgroundMark x1="20750" y1="68500" x2="20750" y2="68500"/>
                        <a14:backgroundMark x1="21000" y1="68500" x2="21000" y2="68500"/>
                        <a14:backgroundMark x1="21000" y1="68250" x2="21000" y2="68250"/>
                        <a14:backgroundMark x1="41250" y1="59000" x2="41250" y2="59000"/>
                        <a14:backgroundMark x1="21000" y1="68000" x2="21000" y2="68000"/>
                        <a14:backgroundMark x1="21000" y1="68000" x2="21000" y2="6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71"/>
          <a:stretch/>
        </p:blipFill>
        <p:spPr>
          <a:xfrm>
            <a:off x="8930695" y="1423129"/>
            <a:ext cx="2425700" cy="129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828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9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2170F-7A31-DD36-9C2A-0895E211385B}"/>
              </a:ext>
            </a:extLst>
          </p:cNvPr>
          <p:cNvSpPr txBox="1">
            <a:spLocks/>
          </p:cNvSpPr>
          <p:nvPr/>
        </p:nvSpPr>
        <p:spPr>
          <a:xfrm>
            <a:off x="378373" y="332656"/>
            <a:ext cx="11424744" cy="7709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bg1"/>
                </a:solidFill>
                <a:latin typeface="+mn-lt"/>
              </a:rPr>
              <a:t>Career </a:t>
            </a:r>
            <a:r>
              <a:rPr lang="en-US" sz="4800" b="1" dirty="0">
                <a:solidFill>
                  <a:schemeClr val="bg1"/>
                </a:solidFill>
                <a:latin typeface="+mn-lt"/>
              </a:rPr>
              <a:t>Planning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3" name="Content Placeholder 5">
            <a:extLst>
              <a:ext uri="{FF2B5EF4-FFF2-40B4-BE49-F238E27FC236}">
                <a16:creationId xmlns:a16="http://schemas.microsoft.com/office/drawing/2014/main" id="{DF10BBC2-B1C2-DE94-5405-994308755D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1253203"/>
              </p:ext>
            </p:extLst>
          </p:nvPr>
        </p:nvGraphicFramePr>
        <p:xfrm>
          <a:off x="378373" y="1855827"/>
          <a:ext cx="11424744" cy="314634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56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6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6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561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695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002060"/>
                          </a:solidFill>
                        </a:rPr>
                        <a:t>Self-Awareness</a:t>
                      </a:r>
                    </a:p>
                  </a:txBody>
                  <a:tcPr marL="68598" marR="68598" marT="34299" marB="34299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88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002060"/>
                          </a:solidFill>
                        </a:rPr>
                        <a:t>Exploration</a:t>
                      </a:r>
                    </a:p>
                  </a:txBody>
                  <a:tcPr marL="68598" marR="68598" marT="34299" marB="34299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002060"/>
                          </a:solidFill>
                        </a:rPr>
                        <a:t>Decision-making</a:t>
                      </a:r>
                    </a:p>
                  </a:txBody>
                  <a:tcPr marL="68598" marR="68598" marT="34299" marB="34299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002060"/>
                          </a:solidFill>
                        </a:rPr>
                        <a:t>Action - Apply</a:t>
                      </a:r>
                    </a:p>
                  </a:txBody>
                  <a:tcPr marL="68598" marR="68598" marT="34299" marB="34299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9394"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GB" sz="1800" dirty="0">
                          <a:solidFill>
                            <a:srgbClr val="002060"/>
                          </a:solidFill>
                        </a:rPr>
                        <a:t>Knowing</a:t>
                      </a:r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 yourself</a:t>
                      </a:r>
                    </a:p>
                    <a:p>
                      <a:pPr algn="ctr"/>
                      <a:endParaRPr lang="en-GB" sz="800" baseline="0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Your interests, values, skills, strengths, weaknesses and motivations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 marL="68598" marR="68598" marT="34299" marB="34299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B9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2060"/>
                          </a:solidFill>
                        </a:rPr>
                        <a:t>Research your ideas and options</a:t>
                      </a:r>
                    </a:p>
                    <a:p>
                      <a:pPr algn="ctr"/>
                      <a:endParaRPr lang="en-GB" sz="800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GB" sz="1800" dirty="0">
                          <a:solidFill>
                            <a:srgbClr val="002060"/>
                          </a:solidFill>
                        </a:rPr>
                        <a:t>Trying out</a:t>
                      </a:r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 through gaining experience</a:t>
                      </a:r>
                    </a:p>
                    <a:p>
                      <a:pPr algn="ctr"/>
                      <a:endParaRPr lang="en-GB" sz="800" baseline="0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Talking to people in the role/sector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 marL="68598" marR="68598" marT="34299" marB="34299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2060"/>
                          </a:solidFill>
                        </a:rPr>
                        <a:t>Make</a:t>
                      </a:r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 choices :</a:t>
                      </a:r>
                    </a:p>
                    <a:p>
                      <a:pPr algn="ctr"/>
                      <a:endParaRPr lang="en-GB" sz="800" baseline="0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Work experience &amp; other opportunities</a:t>
                      </a:r>
                    </a:p>
                    <a:p>
                      <a:pPr algn="ctr"/>
                      <a:endParaRPr lang="en-GB" sz="800" baseline="0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Roles/sectors</a:t>
                      </a:r>
                    </a:p>
                    <a:p>
                      <a:pPr algn="ctr"/>
                      <a:endParaRPr lang="en-GB" sz="800" baseline="0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Next steps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 marL="68598" marR="68598" marT="34299" marB="34299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2060"/>
                          </a:solidFill>
                        </a:rPr>
                        <a:t>Put together</a:t>
                      </a:r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 a CV and get feedback</a:t>
                      </a:r>
                    </a:p>
                    <a:p>
                      <a:pPr algn="ctr"/>
                      <a:endParaRPr lang="en-GB" sz="800" baseline="0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Know how to write cover letters</a:t>
                      </a:r>
                    </a:p>
                    <a:p>
                      <a:pPr algn="ctr"/>
                      <a:endParaRPr lang="en-GB" sz="800" baseline="0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GB" sz="1800" baseline="0" dirty="0">
                          <a:solidFill>
                            <a:srgbClr val="002060"/>
                          </a:solidFill>
                        </a:rPr>
                        <a:t>Practice and prepare for interviews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 marL="68598" marR="68598" marT="34299" marB="34299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37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9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BB77FB45-DA82-0023-CF89-30E8519B4B94}"/>
              </a:ext>
            </a:extLst>
          </p:cNvPr>
          <p:cNvSpPr txBox="1">
            <a:spLocks/>
          </p:cNvSpPr>
          <p:nvPr/>
        </p:nvSpPr>
        <p:spPr>
          <a:xfrm>
            <a:off x="409904" y="388882"/>
            <a:ext cx="11414234" cy="7777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800" b="1" dirty="0">
                <a:solidFill>
                  <a:schemeClr val="bg1"/>
                </a:solidFill>
              </a:rPr>
              <a:t>1:1 careers support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8B41DF-1051-5E75-2959-DDA146BA307F}"/>
              </a:ext>
            </a:extLst>
          </p:cNvPr>
          <p:cNvSpPr txBox="1"/>
          <p:nvPr/>
        </p:nvSpPr>
        <p:spPr>
          <a:xfrm>
            <a:off x="409904" y="1700940"/>
            <a:ext cx="5602014" cy="34163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2400" b="1" dirty="0"/>
              <a:t>Careers guidance</a:t>
            </a:r>
          </a:p>
          <a:p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Face to face or via MS Teams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With a Careers Consultant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In-depth conversation about career planning and choices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Mock interviews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C33C9-9C8A-EE11-6C82-850293AE20A5}"/>
              </a:ext>
            </a:extLst>
          </p:cNvPr>
          <p:cNvSpPr txBox="1"/>
          <p:nvPr/>
        </p:nvSpPr>
        <p:spPr>
          <a:xfrm>
            <a:off x="6180085" y="1700940"/>
            <a:ext cx="5770179" cy="341632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2400" b="1" dirty="0"/>
              <a:t>Application feedback &amp; opportunity advice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Face to face, via MS Teams or written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With a member of the Job Search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Feedback on CVs, cover letters, personal statements and application forms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Advice on interviews, assessment centres, searching for work and networking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0489E5-AB23-2A57-2DCC-59F9C5F257C5}"/>
              </a:ext>
            </a:extLst>
          </p:cNvPr>
          <p:cNvSpPr txBox="1"/>
          <p:nvPr/>
        </p:nvSpPr>
        <p:spPr>
          <a:xfrm>
            <a:off x="415159" y="5651553"/>
            <a:ext cx="11408979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chemeClr val="tx1"/>
                </a:solidFill>
              </a:rPr>
              <a:t>Ellie Wetherhill is the Careers Consultant linked to English &amp; CLS</a:t>
            </a:r>
            <a:r>
              <a:rPr lang="en-GB" sz="2400" dirty="0">
                <a:solidFill>
                  <a:schemeClr val="tx1"/>
                </a:solidFill>
              </a:rPr>
              <a:t>: book an appointment by visiting </a:t>
            </a:r>
            <a:r>
              <a:rPr lang="en-GB" sz="2400" dirty="0" err="1">
                <a:solidFill>
                  <a:schemeClr val="tx1"/>
                </a:solidFill>
                <a:hlinkClick r:id="rId2"/>
              </a:rPr>
              <a:t>MyAdvantage</a:t>
            </a:r>
            <a:r>
              <a:rPr lang="en-GB" sz="2400" dirty="0">
                <a:solidFill>
                  <a:schemeClr val="tx1"/>
                </a:solidFill>
              </a:rPr>
              <a:t> or get in touch via email </a:t>
            </a:r>
            <a:r>
              <a:rPr lang="en-US" sz="2400" u="sng" dirty="0">
                <a:hlinkClick r:id="rId3"/>
              </a:rPr>
              <a:t>Ellie.Wetherhill@warwick.ac.uk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14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9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8C006F17-DF7A-4AB8-3E3D-EBB2BFF37F91}"/>
              </a:ext>
            </a:extLst>
          </p:cNvPr>
          <p:cNvSpPr txBox="1">
            <a:spLocks/>
          </p:cNvSpPr>
          <p:nvPr/>
        </p:nvSpPr>
        <p:spPr>
          <a:xfrm>
            <a:off x="409904" y="388882"/>
            <a:ext cx="11414234" cy="7777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800" b="1" dirty="0">
                <a:solidFill>
                  <a:schemeClr val="bg1"/>
                </a:solidFill>
              </a:rPr>
              <a:t>Events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E410F4-628E-BFCA-6D5E-2835225F926A}"/>
              </a:ext>
            </a:extLst>
          </p:cNvPr>
          <p:cNvSpPr/>
          <p:nvPr/>
        </p:nvSpPr>
        <p:spPr>
          <a:xfrm>
            <a:off x="409904" y="1638300"/>
            <a:ext cx="3479800" cy="47625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9DBD31-3A67-6E2E-3D72-855A165B34D8}"/>
              </a:ext>
            </a:extLst>
          </p:cNvPr>
          <p:cNvSpPr/>
          <p:nvPr/>
        </p:nvSpPr>
        <p:spPr>
          <a:xfrm>
            <a:off x="4356100" y="1638300"/>
            <a:ext cx="3479800" cy="95008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B0A15C-60D9-BA31-F0D6-A05DF8E18100}"/>
              </a:ext>
            </a:extLst>
          </p:cNvPr>
          <p:cNvSpPr/>
          <p:nvPr/>
        </p:nvSpPr>
        <p:spPr>
          <a:xfrm>
            <a:off x="8343906" y="1638300"/>
            <a:ext cx="3479800" cy="47625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239013-4356-E6AE-D909-738A09A8735B}"/>
              </a:ext>
            </a:extLst>
          </p:cNvPr>
          <p:cNvSpPr txBox="1"/>
          <p:nvPr/>
        </p:nvSpPr>
        <p:spPr>
          <a:xfrm>
            <a:off x="638504" y="1757392"/>
            <a:ext cx="3022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Careers Fairs</a:t>
            </a:r>
          </a:p>
          <a:p>
            <a:endParaRPr lang="en-GB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Autumn Fair- </a:t>
            </a:r>
            <a:r>
              <a:rPr lang="en-GB" sz="2400" dirty="0" err="1">
                <a:solidFill>
                  <a:schemeClr val="bg1"/>
                </a:solidFill>
              </a:rPr>
              <a:t>Thur</a:t>
            </a:r>
            <a:r>
              <a:rPr lang="en-GB" sz="2400" dirty="0">
                <a:solidFill>
                  <a:schemeClr val="bg1"/>
                </a:solidFill>
              </a:rPr>
              <a:t> 12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Oct (Week 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Law Fair- Tue 24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Oct (Week 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Creative Careers Fair- Tue 6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Feb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FEB26C-30EC-A10F-0D6B-FB28303876EC}"/>
              </a:ext>
            </a:extLst>
          </p:cNvPr>
          <p:cNvSpPr txBox="1"/>
          <p:nvPr/>
        </p:nvSpPr>
        <p:spPr>
          <a:xfrm>
            <a:off x="4571781" y="1882511"/>
            <a:ext cx="3090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Employer Talks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9F9EBF-DBF1-28EF-6AE1-9803FE860A2A}"/>
              </a:ext>
            </a:extLst>
          </p:cNvPr>
          <p:cNvSpPr/>
          <p:nvPr/>
        </p:nvSpPr>
        <p:spPr>
          <a:xfrm>
            <a:off x="4376905" y="2855968"/>
            <a:ext cx="3479800" cy="35623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006B16-5A33-1A1B-3C19-54DF31CD8000}"/>
              </a:ext>
            </a:extLst>
          </p:cNvPr>
          <p:cNvSpPr txBox="1"/>
          <p:nvPr/>
        </p:nvSpPr>
        <p:spPr>
          <a:xfrm>
            <a:off x="4491204" y="2995882"/>
            <a:ext cx="32095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Meet the Professionals</a:t>
            </a:r>
          </a:p>
          <a:p>
            <a:endParaRPr lang="en-GB" sz="2400" b="1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Events focused on marketing, tech and data, government and public sector, investment banking and more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CD0077-D7F4-4B17-A3B5-A03D79E0A7E9}"/>
              </a:ext>
            </a:extLst>
          </p:cNvPr>
          <p:cNvSpPr txBox="1"/>
          <p:nvPr/>
        </p:nvSpPr>
        <p:spPr>
          <a:xfrm>
            <a:off x="8538566" y="1864935"/>
            <a:ext cx="309047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Careers Workshops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CVs and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Interviews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Assessment Centres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LinkedIn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Career Planning &amp; Neurodivergence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Survive Job Rejection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20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9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C008DA85-82F4-14E1-D047-09516F92E772}"/>
              </a:ext>
            </a:extLst>
          </p:cNvPr>
          <p:cNvSpPr txBox="1">
            <a:spLocks/>
          </p:cNvSpPr>
          <p:nvPr/>
        </p:nvSpPr>
        <p:spPr>
          <a:xfrm>
            <a:off x="545876" y="255894"/>
            <a:ext cx="11110095" cy="9073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800" b="1" dirty="0">
                <a:solidFill>
                  <a:schemeClr val="bg1"/>
                </a:solidFill>
                <a:latin typeface="Calibri"/>
              </a:rPr>
              <a:t>Online resources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10DDD582-EB3E-8BDD-2BD3-5B29F7A01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65" y="1577864"/>
            <a:ext cx="11983066" cy="4311872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307468E8-5A6F-8BA4-6A68-3044BAD78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17" y="1958884"/>
            <a:ext cx="11919563" cy="354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7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9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206F85-6E99-D44E-4DE4-C3EBE9EEAD56}"/>
              </a:ext>
            </a:extLst>
          </p:cNvPr>
          <p:cNvSpPr txBox="1"/>
          <p:nvPr/>
        </p:nvSpPr>
        <p:spPr>
          <a:xfrm>
            <a:off x="483475" y="370526"/>
            <a:ext cx="11246069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bg1"/>
                </a:solidFill>
              </a:rPr>
              <a:t>Find us – contact 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CFBF6-1613-843A-F3FC-692446DE6C59}"/>
              </a:ext>
            </a:extLst>
          </p:cNvPr>
          <p:cNvSpPr txBox="1"/>
          <p:nvPr/>
        </p:nvSpPr>
        <p:spPr>
          <a:xfrm>
            <a:off x="701397" y="1459140"/>
            <a:ext cx="108571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Student Opportunity Hub: </a:t>
            </a:r>
            <a:r>
              <a:rPr lang="en-GB" sz="2800" dirty="0"/>
              <a:t>Ground floor, Senate House</a:t>
            </a:r>
            <a:endParaRPr lang="en-GB" sz="4000" dirty="0"/>
          </a:p>
          <a:p>
            <a:endParaRPr lang="en-GB" sz="2400" b="1" dirty="0"/>
          </a:p>
          <a:p>
            <a:r>
              <a:rPr lang="en-GB" sz="2400" b="1" dirty="0"/>
              <a:t>Find out more via the </a:t>
            </a:r>
            <a:r>
              <a:rPr lang="en-GB" sz="2400" b="1" dirty="0">
                <a:hlinkClick r:id="rId2" action="ppaction://hlinkfile"/>
              </a:rPr>
              <a:t>Warwick Careers website</a:t>
            </a:r>
            <a:endParaRPr lang="en-GB" sz="2400" b="1" dirty="0"/>
          </a:p>
          <a:p>
            <a:r>
              <a:rPr lang="en-GB" sz="2400" b="1" dirty="0"/>
              <a:t>Or email us </a:t>
            </a:r>
            <a:r>
              <a:rPr lang="en-GB" sz="2400" b="1" dirty="0">
                <a:hlinkClick r:id="rId3"/>
              </a:rPr>
              <a:t>careers@warwick.ac.uk</a:t>
            </a:r>
            <a:r>
              <a:rPr lang="en-GB" sz="2400" b="1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9C676C-8BA0-B973-955F-DD0117B098A2}"/>
              </a:ext>
            </a:extLst>
          </p:cNvPr>
          <p:cNvSpPr txBox="1"/>
          <p:nvPr/>
        </p:nvSpPr>
        <p:spPr>
          <a:xfrm>
            <a:off x="667407" y="4218282"/>
            <a:ext cx="1085718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can also find us on the following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channels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Twitter: @so_warwick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YouTube: Careers and Skills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hlinkClick r:id="" action="ppaction://noaction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" action="ppaction://noaction"/>
              </a:rPr>
              <a:t>Facebook: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WarwickStudentOpportunity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7"/>
              </a:rPr>
              <a:t>Warwick Careers Blog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6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and person looking at a cell phone&#10;&#10;Description automatically generated with medium confidence">
            <a:extLst>
              <a:ext uri="{FF2B5EF4-FFF2-40B4-BE49-F238E27FC236}">
                <a16:creationId xmlns:a16="http://schemas.microsoft.com/office/drawing/2014/main" id="{C54AB6AD-AAEE-D3EF-34D0-C541C1F3DD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46"/>
          <a:stretch/>
        </p:blipFill>
        <p:spPr>
          <a:xfrm>
            <a:off x="27" y="1282"/>
            <a:ext cx="12191973" cy="6856719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35030FFC-95E9-8D8B-955C-8DE12C3AD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364" y="576686"/>
            <a:ext cx="4283056" cy="118062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BF6F8FC-A4A4-56AF-F618-33AF3C5745F6}"/>
              </a:ext>
            </a:extLst>
          </p:cNvPr>
          <p:cNvSpPr/>
          <p:nvPr/>
        </p:nvSpPr>
        <p:spPr>
          <a:xfrm>
            <a:off x="-1" y="3254734"/>
            <a:ext cx="12192001" cy="3601985"/>
          </a:xfrm>
          <a:prstGeom prst="rect">
            <a:avLst/>
          </a:prstGeom>
          <a:solidFill>
            <a:srgbClr val="5698D2">
              <a:alpha val="79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4B253C-0C86-EA5B-B66C-09C9968CBC2E}"/>
              </a:ext>
            </a:extLst>
          </p:cNvPr>
          <p:cNvSpPr txBox="1"/>
          <p:nvPr/>
        </p:nvSpPr>
        <p:spPr>
          <a:xfrm>
            <a:off x="214667" y="3352695"/>
            <a:ext cx="7609419" cy="3334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67" b="1" dirty="0">
                <a:solidFill>
                  <a:schemeClr val="bg1">
                    <a:lumMod val="95000"/>
                  </a:schemeClr>
                </a:solidFill>
              </a:rPr>
              <a:t>Shape your future with the Warwick Award</a:t>
            </a:r>
          </a:p>
          <a:p>
            <a:endParaRPr lang="en-GB" sz="1867" dirty="0">
              <a:solidFill>
                <a:schemeClr val="bg1">
                  <a:lumMod val="95000"/>
                </a:schemeClr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867" dirty="0">
                <a:solidFill>
                  <a:schemeClr val="bg1">
                    <a:lumMod val="95000"/>
                  </a:schemeClr>
                </a:solidFill>
              </a:rPr>
              <a:t>Develop &amp; </a:t>
            </a:r>
            <a:r>
              <a:rPr lang="en-GB" sz="1867">
                <a:solidFill>
                  <a:schemeClr val="bg1">
                    <a:lumMod val="95000"/>
                  </a:schemeClr>
                </a:solidFill>
              </a:rPr>
              <a:t>showcase your </a:t>
            </a:r>
            <a:r>
              <a:rPr lang="en-GB" sz="1867" dirty="0">
                <a:solidFill>
                  <a:schemeClr val="bg1">
                    <a:lumMod val="95000"/>
                  </a:schemeClr>
                </a:solidFill>
              </a:rPr>
              <a:t>employability skills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GB" sz="1867" dirty="0">
              <a:solidFill>
                <a:schemeClr val="bg1">
                  <a:lumMod val="95000"/>
                </a:schemeClr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867" dirty="0">
                <a:solidFill>
                  <a:schemeClr val="bg1">
                    <a:lumMod val="95000"/>
                  </a:schemeClr>
                </a:solidFill>
              </a:rPr>
              <a:t>Free to join &amp; recognised by the University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GB" sz="1867" dirty="0">
              <a:solidFill>
                <a:schemeClr val="bg1">
                  <a:lumMod val="95000"/>
                </a:schemeClr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867" dirty="0">
                <a:solidFill>
                  <a:schemeClr val="bg1">
                    <a:lumMod val="95000"/>
                  </a:schemeClr>
                </a:solidFill>
              </a:rPr>
              <a:t>Personalise it to fit your needs &amp; complete it at a time that suits you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GB" sz="1867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GB" sz="2667" b="1" dirty="0">
                <a:solidFill>
                  <a:schemeClr val="bg1">
                    <a:lumMod val="95000"/>
                  </a:schemeClr>
                </a:solidFill>
              </a:rPr>
              <a:t>Find out more: warwick.ac.uk/</a:t>
            </a:r>
            <a:r>
              <a:rPr lang="en-GB" sz="2667" b="1" dirty="0" err="1">
                <a:solidFill>
                  <a:schemeClr val="bg1">
                    <a:lumMod val="95000"/>
                  </a:schemeClr>
                </a:solidFill>
              </a:rPr>
              <a:t>warwickaward</a:t>
            </a:r>
            <a:r>
              <a:rPr lang="en-GB" sz="2667" b="1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r>
              <a:rPr lang="en-GB" sz="2667" b="1" dirty="0">
                <a:solidFill>
                  <a:schemeClr val="bg1">
                    <a:lumMod val="95000"/>
                  </a:schemeClr>
                </a:solidFill>
              </a:rPr>
              <a:t>or scan the QR code</a:t>
            </a:r>
            <a:endParaRPr lang="en-GB" sz="2133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0F61B2-FCA3-82BA-F04C-CD4AE1F6BA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024742" y="3882999"/>
            <a:ext cx="2794772" cy="279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39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6fed87a1-41f2-4eea-9036-8e7721705d6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412</Words>
  <Application>Microsoft Office PowerPoint</Application>
  <PresentationFormat>Widescreen</PresentationFormat>
  <Paragraphs>93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Wetherhill, Ellie</dc:creator>
  <cp:lastModifiedBy>Wetherhill, Ellie</cp:lastModifiedBy>
  <cp:revision>8</cp:revision>
  <dcterms:created xsi:type="dcterms:W3CDTF">2023-09-20T11:18:56Z</dcterms:created>
  <dcterms:modified xsi:type="dcterms:W3CDTF">2023-09-22T10:42:51Z</dcterms:modified>
</cp:coreProperties>
</file>