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  <p:sldMasterId id="2147483712" r:id="rId5"/>
    <p:sldMasterId id="2147483722" r:id="rId6"/>
  </p:sldMasterIdLst>
  <p:notesMasterIdLst>
    <p:notesMasterId r:id="rId50"/>
  </p:notesMasterIdLst>
  <p:sldIdLst>
    <p:sldId id="267" r:id="rId7"/>
    <p:sldId id="298" r:id="rId8"/>
    <p:sldId id="299" r:id="rId9"/>
    <p:sldId id="313" r:id="rId10"/>
    <p:sldId id="365" r:id="rId11"/>
    <p:sldId id="352" r:id="rId12"/>
    <p:sldId id="360" r:id="rId13"/>
    <p:sldId id="315" r:id="rId14"/>
    <p:sldId id="350" r:id="rId15"/>
    <p:sldId id="363" r:id="rId16"/>
    <p:sldId id="348" r:id="rId17"/>
    <p:sldId id="321" r:id="rId18"/>
    <p:sldId id="347" r:id="rId19"/>
    <p:sldId id="257" r:id="rId20"/>
    <p:sldId id="261" r:id="rId21"/>
    <p:sldId id="331" r:id="rId22"/>
    <p:sldId id="349" r:id="rId23"/>
    <p:sldId id="325" r:id="rId24"/>
    <p:sldId id="332" r:id="rId25"/>
    <p:sldId id="334" r:id="rId26"/>
    <p:sldId id="384" r:id="rId27"/>
    <p:sldId id="322" r:id="rId28"/>
    <p:sldId id="310" r:id="rId29"/>
    <p:sldId id="385" r:id="rId30"/>
    <p:sldId id="301" r:id="rId31"/>
    <p:sldId id="303" r:id="rId32"/>
    <p:sldId id="328" r:id="rId33"/>
    <p:sldId id="386" r:id="rId34"/>
    <p:sldId id="323" r:id="rId35"/>
    <p:sldId id="387" r:id="rId36"/>
    <p:sldId id="324" r:id="rId37"/>
    <p:sldId id="388" r:id="rId38"/>
    <p:sldId id="326" r:id="rId39"/>
    <p:sldId id="327" r:id="rId40"/>
    <p:sldId id="256" r:id="rId41"/>
    <p:sldId id="268" r:id="rId42"/>
    <p:sldId id="270" r:id="rId43"/>
    <p:sldId id="272" r:id="rId44"/>
    <p:sldId id="389" r:id="rId45"/>
    <p:sldId id="284" r:id="rId46"/>
    <p:sldId id="280" r:id="rId47"/>
    <p:sldId id="281" r:id="rId48"/>
    <p:sldId id="351" r:id="rId49"/>
  </p:sldIdLst>
  <p:sldSz cx="9144000" cy="5143500" type="screen16x9"/>
  <p:notesSz cx="6797675" cy="9926638"/>
  <p:custDataLst>
    <p:tags r:id="rId51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CFAFE7"/>
    <a:srgbClr val="B07BD7"/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0E89DE-37C5-2686-10A0-6D534C2B3FB4}" v="83" dt="2024-09-16T09:11:16.5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32"/>
  </p:normalViewPr>
  <p:slideViewPr>
    <p:cSldViewPr snapToGrid="0">
      <p:cViewPr varScale="1">
        <p:scale>
          <a:sx n="116" d="100"/>
          <a:sy n="116" d="100"/>
        </p:scale>
        <p:origin x="984" y="184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microsoft.com/office/2015/10/relationships/revisionInfo" Target="revisionInfo.xml"/><Relationship Id="rId8" Type="http://schemas.openxmlformats.org/officeDocument/2006/relationships/slide" Target="slides/slide2.xml"/><Relationship Id="rId51" Type="http://schemas.openxmlformats.org/officeDocument/2006/relationships/tags" Target="tags/tag1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183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2939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11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74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02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18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60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0" y="-67296"/>
            <a:ext cx="9364192" cy="1448464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>
                <a:latin typeface="+mn-lt"/>
              </a:rPr>
              <a:t>Important parts of the text can be 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err="1">
                <a:latin typeface="+mn-lt"/>
              </a:rPr>
              <a:t>Nunc</a:t>
            </a:r>
            <a:r>
              <a:rPr lang="en-US">
                <a:latin typeface="+mn-lt"/>
              </a:rPr>
              <a:t> a </a:t>
            </a:r>
            <a:r>
              <a:rPr lang="en-US" err="1">
                <a:latin typeface="+mn-lt"/>
              </a:rPr>
              <a:t>nisl</a:t>
            </a:r>
            <a:r>
              <a:rPr lang="en-US">
                <a:latin typeface="+mn-lt"/>
              </a:rPr>
              <a:t> vitae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>
                <a:latin typeface="+mn-lt"/>
              </a:rPr>
              <a:t>. </a:t>
            </a:r>
            <a:r>
              <a:rPr lang="en-US" err="1">
                <a:latin typeface="+mn-lt"/>
              </a:rPr>
              <a:t>Sed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bibendum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mauris</a:t>
            </a:r>
            <a:r>
              <a:rPr lang="en-US">
                <a:latin typeface="+mn-lt"/>
              </a:rPr>
              <a:t> id </a:t>
            </a:r>
            <a:r>
              <a:rPr lang="en-US" err="1">
                <a:latin typeface="+mn-lt"/>
              </a:rPr>
              <a:t>rutrum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feugiat</a:t>
            </a:r>
            <a:r>
              <a:rPr lang="en-US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b="1" err="1"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5648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EF4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534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EF4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3195925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052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743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EF4050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291501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523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>
                <a:latin typeface="+mn-lt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4790496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4790496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>
                <a:latin typeface="+mn-lt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5137945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295255" y="964856"/>
            <a:ext cx="3351440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04674" y="-505326"/>
            <a:ext cx="5125853" cy="439152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95254" y="455151"/>
            <a:ext cx="33514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(single picture)</a:t>
            </a:r>
          </a:p>
          <a:p>
            <a:pPr lvl="0"/>
            <a:endParaRPr lang="en-US" dirty="0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295255" y="1583687"/>
            <a:ext cx="3351440" cy="1516473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 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688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7900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520574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71268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883124"/>
            <a:ext cx="7642141" cy="380867"/>
          </a:xfrm>
          <a:prstGeom prst="rect">
            <a:avLst/>
          </a:prstGeom>
        </p:spPr>
        <p:txBody>
          <a:bodyPr/>
          <a:lstStyle>
            <a:lvl1pPr>
              <a:buClr>
                <a:srgbClr val="EF4050"/>
              </a:buClr>
              <a:buSzPct val="100000"/>
              <a:defRPr sz="2000" b="1" i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(3 column images)</a:t>
            </a:r>
          </a:p>
          <a:p>
            <a:pPr lvl="0"/>
            <a:endParaRPr lang="en-US" dirty="0"/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1" y="3173755"/>
            <a:ext cx="2363784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3440464" y="3173755"/>
            <a:ext cx="23502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</a:t>
            </a:r>
            <a:r>
              <a:rPr lang="en-US" dirty="0" err="1"/>
              <a:t>faucibus</a:t>
            </a:r>
            <a:r>
              <a:rPr lang="en-US" dirty="0"/>
              <a:t> et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gravida</a:t>
            </a:r>
            <a:r>
              <a:rPr lang="en-US" dirty="0"/>
              <a:t> </a:t>
            </a:r>
            <a:r>
              <a:rPr lang="en-US" dirty="0" err="1"/>
              <a:t>pretium</a:t>
            </a:r>
            <a:endParaRPr lang="en-US" dirty="0"/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5991058" y="3173755"/>
            <a:ext cx="23503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Curabitur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53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0" y="-67296"/>
            <a:ext cx="9364192" cy="1448463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EF4050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EF4050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EF4050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EF4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37013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28B89-4299-C547-BB05-B027853C78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805B3B-D604-768F-873E-D8820E76C1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DBD36-9806-F42E-377E-2B6639F8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20AFD-1B88-8A32-4E60-D0B2A7B7C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B24B9-A547-6F22-7204-1941717C9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51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015D-9C6D-5066-C11B-F4A713EBC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8B414-092E-E010-D5E3-1121FFCE5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D0F45-950E-E64C-3ED5-A5FC342AA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AC5E1-956A-22AE-F1F6-659F97F49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11C6B-DACE-56F8-4201-8760AEA68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4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64C02-5AC1-6B54-79BB-18CF83A6A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F5F18A-BD83-BEF7-1687-0D3B40861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0AED32-5782-3C2B-8D2F-621BAE85D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96F13-4025-B41C-538D-D188A5F8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B71DA-E032-94F3-3C50-88FDFAF42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88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A84E2-0887-D7A5-8C94-0091C2A68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8D602-3D4B-75CD-45D3-9DA122EB8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4E53E4-4B18-6DEA-EBE4-0B780BF72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0F90C4-35B4-EC88-7331-1CA5B5C3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AB1BCF-32E8-3B5C-6BDF-CE505B8A7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B2B6D4-BE14-DEF5-F84D-24DD0AD9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532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FFC13-231B-590B-0F82-9C772E32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786B3-2A83-8613-41FC-BB99CD9BD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88D65C-580F-A8AD-94E5-5E016ED8CF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CA82A-9465-FDBE-49F6-9A55F6CB67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C54E07-2DB9-5E51-1CBD-D933286777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8EDDC3-8460-2F9E-7F90-657C3F193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9A6A33-9D36-61B2-682C-0FCBABF20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8559F-A758-B4BD-F403-B6FEF49A5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6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A1D50-5EFB-6ED8-18AE-D12C7044E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D77E27-F918-E6DB-62B5-C6B187180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6CAA86-13CF-D404-6D55-04F85690B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3A2B2A-A266-B5EA-BD5D-923FDBFD0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89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265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82489E-306F-91EE-F46B-3924D084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63261E-3684-BAFC-ACBA-53BFDBDA3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74188D-B272-372C-BA0D-C701D6932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10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FC8A-7113-BD64-C0E1-89BCAC562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C397D-4B05-1494-D18E-838287EE4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DC375-22BC-1F3A-4184-E05BBDF31B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C4887B-27FF-9554-BB5E-3BCEF99A9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99779-1EF6-7416-B450-68E398580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C89E0-BF84-EE64-96DD-0900F20EB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77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B4D44-E885-13EB-02F1-3E82EDE1C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5F9361-BA28-FB6F-F67A-D75DA99CF5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4E6FE-4ACE-0A74-ECBB-6B0713E54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7CA2D0-E3F8-0F87-0EDB-ABF2B3862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0D2E5D-6115-92B6-8650-E9E2EDF2F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3A3BC5-7B2C-2165-9773-5E2E8E62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36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C1B04-6C3B-D28E-C4AE-CDD1FA09B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89C780-FBCA-F299-976C-D2784D2967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32208-DF02-97C6-ED0B-43D5DF3DD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2B7CB-BDF3-80B5-4E9E-DFDAE7B1A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B8D39-B0E5-64A8-8B93-E0C4BC74F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00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32172-B229-74E2-1B7D-C5025E840A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55C647-A572-C5D1-8FA8-4E2FA3ED01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0DBB3-54E6-52B8-DE80-D279F81B4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52A11-486C-BE87-7766-2BBE6E46F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58FFE-0238-6F51-E439-3CD8B9D9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32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97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13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93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0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13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8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41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9" r:id="rId12"/>
    <p:sldLayoutId id="2147483710" r:id="rId13"/>
    <p:sldLayoutId id="214748371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52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2975A5-8D2D-DBCD-BF98-376B1936C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9DC579-3D6A-6D82-D5C2-AC693873F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D22E7-D54B-1597-5E89-F0912630EF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E2FC43-5266-450B-BD7F-FA2B67528241}" type="datetimeFigureOut">
              <a:rPr lang="fr-FR" smtClean="0"/>
              <a:pPr/>
              <a:t>24/09/2024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B639F-4E20-1432-EE1E-29F7984B4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5F05E-894B-D7D7-5B0E-03E9314B0F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E64A41-48FA-44E1-B001-4ED5023847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73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modules/fulllist/first/en101" TargetMode="External"/><Relationship Id="rId2" Type="http://schemas.openxmlformats.org/officeDocument/2006/relationships/hyperlink" Target="mailto:j.west.1@warwick.ac.uk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modules/fulllist/first/en121/" TargetMode="External"/><Relationship Id="rId7" Type="http://schemas.openxmlformats.org/officeDocument/2006/relationships/image" Target="../media/image17.jpeg"/><Relationship Id="rId2" Type="http://schemas.openxmlformats.org/officeDocument/2006/relationships/hyperlink" Target="mailto:sarah.wood@warwick.ac.uk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arwick.ac.uk/fac/arts/english/currentstudents/undergraduate/modules/fulllist/first/en121/readingmiddleenglish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hyperlink" Target="mailto:M.Abramson@warwick.ac.uk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modules/fulllist/first/en123/" TargetMode="External"/><Relationship Id="rId2" Type="http://schemas.openxmlformats.org/officeDocument/2006/relationships/hyperlink" Target="mailto:m.niblett@warwick.ac.uk" TargetMode="Externa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warwick.ac.uk/fac/arts/languagecentre/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www.hear.ac.uk/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mailto:sarah.wood@warwick.ac.uk" TargetMode="Externa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s://livewarwickac-my.sharepoint.com/:v:/g/personal/u1770603_live_warwick_ac_uk/EdG0c_JsxOtInc_pmnzdKKEB7jeH7dYrE1oRqDkkNvmfog?e=LWDAuT&amp;nav=eyJyZWZlcnJhbEluZm8iOnsicmVmZXJyYWxBcHAiOiJTdHJlYW1XZWJBcHAiLCJyZWZlcnJhbFZpZXciOiJTaGFyZURpYWxvZy1MaW5rIiwicmVmZXJyYWxBcHBQbGF0Zm9ybSI6IldlYiIsInJlZmVycmFsTW9kZSI6InZpZXcifX0%3D" TargetMode="External"/><Relationship Id="rId13" Type="http://schemas.openxmlformats.org/officeDocument/2006/relationships/image" Target="../media/image38.jpeg"/><Relationship Id="rId3" Type="http://schemas.openxmlformats.org/officeDocument/2006/relationships/hyperlink" Target="mailto:r.navas@warwick.ac.uk" TargetMode="External"/><Relationship Id="rId7" Type="http://schemas.openxmlformats.org/officeDocument/2006/relationships/hyperlink" Target="mailto:D.Hall.3@warwick.ac.uk" TargetMode="External"/><Relationship Id="rId12" Type="http://schemas.openxmlformats.org/officeDocument/2006/relationships/hyperlink" Target="mailto:cecilia.piantanida@warwick.ac.uk" TargetMode="External"/><Relationship Id="rId2" Type="http://schemas.openxmlformats.org/officeDocument/2006/relationships/hyperlink" Target="https://livewarwickac-my.sharepoint.com/personal/u1373653_live_warwick_ac_uk/_layouts/15/stream.aspx?id=%2Fpersonal%2Fu1373653%5Flive%5Fwarwick%5Fac%5Fuk%2FDocuments%2FRecordings%2FHP103%20Language%2C%20text%20and%20identity%2D20230911%5F200135%2DMeeting%20Recording%2Emp4&amp;ga=1" TargetMode="Externa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livewarwickac-my.sharepoint.com/personal/u1474522_live_warwick_ac_uk/_layouts/15/stream.aspx?id=%2Fpersonal%2Fu1474522%5Flive%5Fwarwick%5Fac%5Fuk%2FDocuments%2FRecordings%2FIntroduction%20to%20GE112%2Emp4&amp;nav=eyJyZWZlcnJhbEluZm8iOnsicmVmZXJyYWxBcHAiOiJTdHJlYW1XZWJBcHAiLCJyZWZlcnJhbFZpZXciOiJTaGFyZURpYWxvZyIsInJlZmVycmFsQXBwUGxhdGZvcm0iOiJXZWIiLCJyZWZlcnJhbE1vZGUiOiJ2aWV3In19&amp;nav=eyJyZWZlcnJhbEluZm8iOnsicmVmZXJyYWxBcHAiOiJTdHJlYW1XZWJBcHAiLCJyZWZlcnJhbFZpZXciOiJTaGFyZURpYWxvZyIsInJlZmVycmFsQXBwUGxhdGZvcm0iOiJXZWIiLCJyZWZlcnJhbE1vZGUiOiJ2aWV3In19&amp;ga=1" TargetMode="External"/><Relationship Id="rId11" Type="http://schemas.openxmlformats.org/officeDocument/2006/relationships/hyperlink" Target="https://livewarwickac-my.sharepoint.com/:v:/r/personal/u2073542_live_warwick_ac_uk/Documents/Recording-20240911_170802.webm?csf=1&amp;web=1&amp;e=dUlLDo&amp;nav=eyJyZWZlcnJhbEluZm8iOnsicmVmZXJyYWxBcHAiOiJTdHJlYW1XZWJBcHAiLCJyZWZlcnJhbFZpZXciOiJTaGFyZURpYWxvZy1MaW5rIiwicmVmZXJyYWxBcHBQbGF0Zm9ybSI6IldlYiIsInJlZmVycmFsTW9kZSI6InZpZXcifX0%3D" TargetMode="External"/><Relationship Id="rId5" Type="http://schemas.openxmlformats.org/officeDocument/2006/relationships/hyperlink" Target="mailto:m.coletta@warwick.ac.uk" TargetMode="External"/><Relationship Id="rId10" Type="http://schemas.openxmlformats.org/officeDocument/2006/relationships/hyperlink" Target="mailto:P.Le-Goff@warwick.ac.uk" TargetMode="External"/><Relationship Id="rId4" Type="http://schemas.openxmlformats.org/officeDocument/2006/relationships/hyperlink" Target="https://livewarwickac-my.sharepoint.com/:v:/g/personal/u1373667_live_warwick_ac_uk/EUNMDvOw3QhMigRbArqqOmIBNQ6_xi3lvPToz6sflN5SdA?xsdata=MDV8MDJ8Qy5TLkkuVHJlZ29hdEB3YXJ3aWNrLmFjLnVrfGJmZTRiMTQzZjM4OTRlMmVjMzYzMDhkY2Q1YTJiZWMyfDA5YmFjZmJkNDdlZjQ0NjU5MjY1MzU0NmYyZWFmNmJjfDB8MHw2Mzg2MjAxNDIxNjA4MDI0NDZ8VW5rbm93bnxUV0ZwYkdac2IzZDhleUpXSWpvaU1DNHdMakF3TURBaUxDSlFJam9pVjJsdU16SWlMQ0pCVGlJNklrMWhhV3dpTENKWFZDSTZNbjA9fDB8fHw%3d&amp;sdata=bG40eVJXY0IrQ1Q4TVRFVU0zQ2FIVVMzV3psbnIzbE5Ud29jalNSZ0doMD0%3d" TargetMode="External"/><Relationship Id="rId9" Type="http://schemas.openxmlformats.org/officeDocument/2006/relationships/hyperlink" Target="mailto:C.M.Hampton@warwick.ac.uk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hyperlink" Target="https://warwick.ac.uk/fac/arts/english/currentstudents/undergraduate/firstundergraduateyearinfo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about/" TargetMode="External"/><Relationship Id="rId2" Type="http://schemas.openxmlformats.org/officeDocument/2006/relationships/hyperlink" Target="mailto:ugenglish@warwick.ac.uk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0256"/>
            <a:ext cx="9143999" cy="609375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667759" y="-227984"/>
            <a:ext cx="3164958" cy="3320715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4242" y="347930"/>
            <a:ext cx="3033960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>
                <a:latin typeface="+mn-lt"/>
              </a:rPr>
              <a:t>Welcome </a:t>
            </a:r>
            <a:br>
              <a:rPr lang="en-US" sz="4000">
                <a:latin typeface="+mn-lt"/>
              </a:rPr>
            </a:br>
            <a:r>
              <a:rPr lang="en-US" sz="4000">
                <a:latin typeface="+mn-lt"/>
              </a:rPr>
              <a:t>to ECLS!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84241" y="1713539"/>
            <a:ext cx="3318791" cy="13791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latin typeface="+mn-lt"/>
              </a:rPr>
              <a:t>Induction 1 for Q300, QW34, VQ32</a:t>
            </a:r>
            <a:br>
              <a:rPr lang="en-US" sz="1400">
                <a:latin typeface="+mn-lt"/>
              </a:rPr>
            </a:br>
            <a:r>
              <a:rPr lang="en-US" sz="1400">
                <a:latin typeface="+mn-lt"/>
              </a:rPr>
              <a:t>&amp; Visiting Students</a:t>
            </a:r>
            <a:br>
              <a:rPr lang="en-US" sz="1400">
                <a:latin typeface="+mn-lt"/>
              </a:rPr>
            </a:br>
            <a:endParaRPr lang="en-US" sz="1400">
              <a:latin typeface="+mn-lt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884241" y="2647938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Monday 23rd September</a:t>
            </a:r>
            <a:r>
              <a:rPr lang="en-US" sz="9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 </a:t>
            </a:r>
            <a:r>
              <a:rPr lang="en-US" sz="90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2024</a:t>
            </a:r>
            <a:endParaRPr lang="en-US" sz="900" b="0" i="0">
              <a:solidFill>
                <a:schemeClr val="bg1"/>
              </a:solidFill>
              <a:latin typeface="+mn-lt"/>
              <a:ea typeface="Avenir Next" charset="0"/>
              <a:cs typeface="Avenir Next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319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29BB431-5AD2-4592-B5CE-97C8BD0E9623}"/>
              </a:ext>
            </a:extLst>
          </p:cNvPr>
          <p:cNvSpPr/>
          <p:nvPr/>
        </p:nvSpPr>
        <p:spPr>
          <a:xfrm>
            <a:off x="278977" y="2902213"/>
            <a:ext cx="1338156" cy="11448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err="1">
                <a:cs typeface="Calibri"/>
              </a:rPr>
              <a:t>HoD</a:t>
            </a:r>
            <a:endParaRPr lang="en-GB" err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5EE714-0831-47C9-8B61-9B9EA56B3BA9}"/>
              </a:ext>
            </a:extLst>
          </p:cNvPr>
          <p:cNvSpPr/>
          <p:nvPr/>
        </p:nvSpPr>
        <p:spPr>
          <a:xfrm>
            <a:off x="278977" y="1784613"/>
            <a:ext cx="1338156" cy="967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cs typeface="Calibri"/>
              </a:rPr>
              <a:t>Senior Tutor</a:t>
            </a:r>
            <a:endParaRPr lang="en-GB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2A1B12-7F93-4293-9B03-549457DE844A}"/>
              </a:ext>
            </a:extLst>
          </p:cNvPr>
          <p:cNvSpPr/>
          <p:nvPr/>
        </p:nvSpPr>
        <p:spPr>
          <a:xfrm>
            <a:off x="278977" y="551421"/>
            <a:ext cx="1338156" cy="1082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cs typeface="Calibri"/>
              </a:rPr>
              <a:t>DUGS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1201CC-6A3E-11BC-2B3B-426A02B9E17B}"/>
              </a:ext>
            </a:extLst>
          </p:cNvPr>
          <p:cNvSpPr txBox="1"/>
          <p:nvPr/>
        </p:nvSpPr>
        <p:spPr>
          <a:xfrm>
            <a:off x="1941287" y="656961"/>
            <a:ext cx="4680856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>
                <a:cs typeface="Calibri"/>
              </a:rPr>
              <a:t>Generally you will be referred to DUGs by your Personal Tutor </a:t>
            </a:r>
            <a:r>
              <a:rPr lang="en-GB" sz="1400">
                <a:cs typeface="Calibri"/>
              </a:rPr>
              <a:t>for course transfers, wider academic issues. </a:t>
            </a:r>
            <a:endParaRPr lang="en-GB" sz="1400">
              <a:ea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D02F70-D822-447A-4FE4-0AAAAC75E4CC}"/>
              </a:ext>
            </a:extLst>
          </p:cNvPr>
          <p:cNvSpPr txBox="1"/>
          <p:nvPr/>
        </p:nvSpPr>
        <p:spPr>
          <a:xfrm>
            <a:off x="1941287" y="1797560"/>
            <a:ext cx="468085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cs typeface="Calibri"/>
              </a:rPr>
              <a:t>Unless the ST contacts you directly, generally you will be referred to the ST by your Personal Tutor </a:t>
            </a:r>
            <a:r>
              <a:rPr lang="en-GB" sz="1400">
                <a:cs typeface="Calibri"/>
              </a:rPr>
              <a:t>for help with managing how health and wellbeing issues impact your studies.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4C58BF-ACA8-6CC6-06F9-31CC3317A7FA}"/>
              </a:ext>
            </a:extLst>
          </p:cNvPr>
          <p:cNvSpPr txBox="1"/>
          <p:nvPr/>
        </p:nvSpPr>
        <p:spPr>
          <a:xfrm>
            <a:off x="1941287" y="2997585"/>
            <a:ext cx="46808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cs typeface="Calibri"/>
              </a:rPr>
              <a:t>If you have been to all other sources of help and there is an extremely serious issue you need assistance with, you will be referred to the Head of Department.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070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880CDE-7B49-4A2E-954B-C499422D746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83293" y="1623220"/>
            <a:ext cx="7010400" cy="32635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400" b="1">
                <a:cs typeface="Calibri"/>
              </a:rPr>
              <a:t>ALL THE FOLLOWING ECLS modules</a:t>
            </a:r>
            <a:r>
              <a:rPr lang="en-GB" sz="2400">
                <a:cs typeface="Calibri"/>
              </a:rPr>
              <a:t> have an informal meet and greet with seminar groups in week 1 (i.e. next week).</a:t>
            </a:r>
            <a:br>
              <a:rPr lang="en-GB" sz="2400">
                <a:cs typeface="Calibri"/>
              </a:rPr>
            </a:br>
            <a:endParaRPr lang="en-GB" sz="2400">
              <a:cs typeface="Calibri"/>
            </a:endParaRPr>
          </a:p>
          <a:p>
            <a:r>
              <a:rPr lang="en-GB" sz="2400">
                <a:cs typeface="Calibri"/>
              </a:rPr>
              <a:t>There will be lectures to attend in week 1.</a:t>
            </a:r>
          </a:p>
          <a:p>
            <a:endParaRPr lang="en-GB" sz="2400"/>
          </a:p>
          <a:p>
            <a:pPr marL="0" indent="0">
              <a:buNone/>
            </a:pPr>
            <a:endParaRPr lang="en-GB">
              <a:cs typeface="Calibri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28A989-53AA-0B1A-1A50-166152BF022F}"/>
              </a:ext>
            </a:extLst>
          </p:cNvPr>
          <p:cNvSpPr txBox="1">
            <a:spLocks/>
          </p:cNvSpPr>
          <p:nvPr/>
        </p:nvSpPr>
        <p:spPr>
          <a:xfrm>
            <a:off x="0" y="456481"/>
            <a:ext cx="7010400" cy="380867"/>
          </a:xfrm>
          <a:prstGeom prst="rect">
            <a:avLst/>
          </a:prstGeom>
          <a:solidFill>
            <a:srgbClr val="7030A0"/>
          </a:solidFill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>
                <a:solidFill>
                  <a:schemeClr val="bg1"/>
                </a:solidFill>
              </a:rPr>
              <a:t>YOUR MODULES WITH ECLS</a:t>
            </a:r>
          </a:p>
        </p:txBody>
      </p:sp>
    </p:spTree>
    <p:extLst>
      <p:ext uri="{BB962C8B-B14F-4D97-AF65-F5344CB8AC3E}">
        <p14:creationId xmlns:p14="http://schemas.microsoft.com/office/powerpoint/2010/main" val="433546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EE78C-7790-464F-9EB4-31BB8F043D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3866" y="2355185"/>
            <a:ext cx="6110339" cy="2462958"/>
          </a:xfrm>
        </p:spPr>
        <p:txBody>
          <a:bodyPr lIns="91440" tIns="45720" rIns="91440" bIns="45720" anchor="t"/>
          <a:lstStyle/>
          <a:p>
            <a:pPr marL="0" indent="0" algn="ctr">
              <a:buNone/>
            </a:pPr>
            <a:r>
              <a:rPr lang="en-GB"/>
              <a:t>Convenor: Dr John West</a:t>
            </a:r>
          </a:p>
          <a:p>
            <a:pPr algn="ctr">
              <a:buNone/>
            </a:pPr>
            <a:r>
              <a:rPr lang="en-GB" sz="1400">
                <a:solidFill>
                  <a:srgbClr val="15766D"/>
                </a:solidFill>
                <a:latin typeface="Lato"/>
                <a:ea typeface="Lato"/>
                <a:cs typeface="Lato"/>
                <a:hlinkClick r:id="rId2"/>
              </a:rPr>
              <a:t>j</a:t>
            </a:r>
            <a:r>
              <a:rPr lang="en-GB" sz="1400" i="0">
                <a:solidFill>
                  <a:srgbClr val="15766D"/>
                </a:solidFill>
                <a:effectLst/>
                <a:latin typeface="Lato"/>
                <a:ea typeface="Lato"/>
                <a:cs typeface="La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1400">
                <a:solidFill>
                  <a:srgbClr val="15766D"/>
                </a:solidFill>
                <a:latin typeface="Lato"/>
                <a:ea typeface="Lato"/>
                <a:cs typeface="La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west</a:t>
            </a:r>
            <a:r>
              <a:rPr lang="en-GB" sz="1400" i="0">
                <a:solidFill>
                  <a:srgbClr val="15766D"/>
                </a:solidFill>
                <a:effectLst/>
                <a:latin typeface="Lato"/>
                <a:ea typeface="Lato"/>
                <a:cs typeface="La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1400">
                <a:solidFill>
                  <a:srgbClr val="15766D"/>
                </a:solidFill>
                <a:latin typeface="Lato"/>
                <a:ea typeface="Lato"/>
                <a:cs typeface="La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</a:t>
            </a:r>
            <a:r>
              <a:rPr lang="en-GB" sz="1400" i="0">
                <a:solidFill>
                  <a:srgbClr val="15766D"/>
                </a:solidFill>
                <a:effectLst/>
                <a:latin typeface="Lato"/>
                <a:ea typeface="Lato"/>
                <a:cs typeface="La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@warwick.ac.uk</a:t>
            </a:r>
            <a:endParaRPr lang="en-GB" sz="1400">
              <a:solidFill>
                <a:srgbClr val="15766D"/>
              </a:solidFill>
              <a:latin typeface="Lato"/>
              <a:ea typeface="Lato"/>
              <a:cs typeface="Lato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r>
              <a:rPr lang="en-GB">
                <a:ea typeface="+mn-lt"/>
                <a:cs typeface="+mn-lt"/>
                <a:hlinkClick r:id="rId3"/>
              </a:rPr>
              <a:t>EN101 Epic into Novel </a:t>
            </a:r>
            <a:endParaRPr lang="en-GB">
              <a:ea typeface="Calibri"/>
              <a:cs typeface="Calibri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131817" y="1551913"/>
            <a:ext cx="5373684" cy="38086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4000"/>
              <a:t>EN101: Epic into Novel</a:t>
            </a:r>
            <a:endParaRPr lang="en-US" sz="40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665FC1-3FBB-2D67-56AB-0576996F5752}"/>
              </a:ext>
            </a:extLst>
          </p:cNvPr>
          <p:cNvSpPr txBox="1"/>
          <p:nvPr/>
        </p:nvSpPr>
        <p:spPr>
          <a:xfrm>
            <a:off x="2445658" y="4189648"/>
            <a:ext cx="2264228" cy="71558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Epic is Compulsory for Q300</a:t>
            </a:r>
          </a:p>
          <a:p>
            <a:endParaRPr lang="en-GB">
              <a:solidFill>
                <a:schemeClr val="bg1"/>
              </a:solidFill>
            </a:endParaRPr>
          </a:p>
          <a:p>
            <a:r>
              <a:rPr lang="en-GB">
                <a:solidFill>
                  <a:schemeClr val="bg1"/>
                </a:solidFill>
              </a:rPr>
              <a:t>Optional for QW34 and VQ32</a:t>
            </a:r>
          </a:p>
        </p:txBody>
      </p:sp>
    </p:spTree>
    <p:extLst>
      <p:ext uri="{BB962C8B-B14F-4D97-AF65-F5344CB8AC3E}">
        <p14:creationId xmlns:p14="http://schemas.microsoft.com/office/powerpoint/2010/main" val="3959766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8D0DFB6-1152-4672-B6EF-ED351A4FDCEE}"/>
              </a:ext>
            </a:extLst>
          </p:cNvPr>
          <p:cNvSpPr txBox="1">
            <a:spLocks/>
          </p:cNvSpPr>
          <p:nvPr/>
        </p:nvSpPr>
        <p:spPr>
          <a:xfrm>
            <a:off x="3724073" y="301824"/>
            <a:ext cx="5234546" cy="436604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b="1">
                <a:latin typeface="+mn-lt"/>
                <a:ea typeface="+mn-ea"/>
                <a:cs typeface="+mn-cs"/>
              </a:rPr>
              <a:t>Epic into Novel: </a:t>
            </a:r>
            <a:br>
              <a:rPr lang="en-US" sz="3200" b="1">
                <a:latin typeface="+mn-lt"/>
                <a:ea typeface="+mn-ea"/>
                <a:cs typeface="+mn-cs"/>
              </a:rPr>
            </a:br>
            <a:r>
              <a:rPr lang="en-US" sz="3200" b="1">
                <a:latin typeface="+mn-lt"/>
                <a:ea typeface="+mn-ea"/>
                <a:cs typeface="+mn-cs"/>
              </a:rPr>
              <a:t>What to do in Week 1</a:t>
            </a:r>
            <a:endParaRPr lang="en-US" sz="1800" b="1"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Acquire a copy of Andrew George’s Penguin Classics translation of </a:t>
            </a:r>
            <a:r>
              <a:rPr lang="en-GB" sz="16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The Epic of Gilgamesh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  Make sure you get the most recent (2020) edition – this is available in paperback and Kindle.   Read the “Standard Version”, which is Chapter 1 – it is quite short!</a:t>
            </a:r>
            <a:b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Acquire a copy of Caroline Alexander’s translation of Homer’s </a:t>
            </a:r>
            <a:r>
              <a:rPr lang="en-GB" sz="16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Iliad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This is also available as an e-book in the library catalogue.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Start to read the set extracts from this translation in preparation for your seminars in week 2. These extracts are listed on front page of module website.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Note: you will get a free copy of both of these from the Department!</a:t>
            </a:r>
            <a:b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Attend the first lecture 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in week 1 as detailed on Tabula.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Attend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 your meet and greet </a:t>
            </a:r>
            <a:r>
              <a:rPr lang="en-GB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 in week 1.</a:t>
            </a:r>
          </a:p>
        </p:txBody>
      </p:sp>
      <p:pic>
        <p:nvPicPr>
          <p:cNvPr id="2" name="Picture 3" descr="Text&#10;&#10;Description automatically generated">
            <a:extLst>
              <a:ext uri="{FF2B5EF4-FFF2-40B4-BE49-F238E27FC236}">
                <a16:creationId xmlns:a16="http://schemas.microsoft.com/office/drawing/2014/main" id="{D8EC98E7-B681-4DBA-AA6B-71B498EBF1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3343"/>
          <a:stretch/>
        </p:blipFill>
        <p:spPr>
          <a:xfrm>
            <a:off x="20" y="10"/>
            <a:ext cx="3476673" cy="51434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500038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DA8F6-665C-C943-970F-BE2EBF67E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47" y="2847936"/>
            <a:ext cx="5253691" cy="1573214"/>
          </a:xfrm>
        </p:spPr>
        <p:txBody>
          <a:bodyPr vert="horz" lIns="68580" tIns="34290" rIns="68580" bIns="34290" rtlCol="0" anchor="t">
            <a:normAutofit fontScale="90000"/>
          </a:bodyPr>
          <a:lstStyle/>
          <a:p>
            <a:r>
              <a:rPr lang="en-US" sz="2400"/>
              <a:t>EN121 Medieval and Early Modern Literature</a:t>
            </a:r>
            <a:br>
              <a:rPr lang="en-US" sz="2400"/>
            </a:br>
            <a:br>
              <a:rPr lang="en-US" sz="2400"/>
            </a:br>
            <a:r>
              <a:rPr lang="en-US" sz="1500"/>
              <a:t>Dr Sarah Wood</a:t>
            </a:r>
            <a:br>
              <a:rPr lang="en-US" sz="1500"/>
            </a:br>
            <a:r>
              <a:rPr lang="en-US" sz="150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sarah.wood@warwick.ac.uk</a:t>
            </a:r>
            <a:br>
              <a:rPr lang="en-US" sz="1500">
                <a:solidFill>
                  <a:srgbClr val="00B0F0"/>
                </a:solidFill>
              </a:rPr>
            </a:br>
            <a:br>
              <a:rPr lang="en-US" sz="1500">
                <a:solidFill>
                  <a:srgbClr val="00B0F0"/>
                </a:solidFill>
              </a:rPr>
            </a:br>
            <a:r>
              <a:rPr lang="en-US" sz="150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https://warwick.ac.uk/fac/arts/english/currentstudents/undergraduate/modules/fulllist/first/en121/</a:t>
            </a:r>
            <a:br>
              <a:rPr lang="en-US" sz="2400"/>
            </a:br>
            <a:endParaRPr lang="en-US" sz="2250"/>
          </a:p>
        </p:txBody>
      </p:sp>
      <p:sp>
        <p:nvSpPr>
          <p:cNvPr id="2068" name="Freeform: Shape 2067">
            <a:extLst>
              <a:ext uri="{FF2B5EF4-FFF2-40B4-BE49-F238E27FC236}">
                <a16:creationId xmlns:a16="http://schemas.microsoft.com/office/drawing/2014/main" id="{D5C3FE89-A0B6-4C0E-A1F2-7CA2025B3A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367069" cy="2581871"/>
          </a:xfrm>
          <a:custGeom>
            <a:avLst/>
            <a:gdLst>
              <a:gd name="connsiteX0" fmla="*/ 0 w 3156092"/>
              <a:gd name="connsiteY0" fmla="*/ 0 h 3442494"/>
              <a:gd name="connsiteX1" fmla="*/ 2765641 w 3156092"/>
              <a:gd name="connsiteY1" fmla="*/ 0 h 3442494"/>
              <a:gd name="connsiteX2" fmla="*/ 2781296 w 3156092"/>
              <a:gd name="connsiteY2" fmla="*/ 20935 h 3442494"/>
              <a:gd name="connsiteX3" fmla="*/ 3156092 w 3156092"/>
              <a:gd name="connsiteY3" fmla="*/ 1247934 h 3442494"/>
              <a:gd name="connsiteX4" fmla="*/ 961532 w 3156092"/>
              <a:gd name="connsiteY4" fmla="*/ 3442494 h 3442494"/>
              <a:gd name="connsiteX5" fmla="*/ 107310 w 3156092"/>
              <a:gd name="connsiteY5" fmla="*/ 3270035 h 3442494"/>
              <a:gd name="connsiteX6" fmla="*/ 0 w 3156092"/>
              <a:gd name="connsiteY6" fmla="*/ 3218341 h 344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6092" h="3442494">
                <a:moveTo>
                  <a:pt x="0" y="0"/>
                </a:moveTo>
                <a:lnTo>
                  <a:pt x="2765641" y="0"/>
                </a:lnTo>
                <a:lnTo>
                  <a:pt x="2781296" y="20935"/>
                </a:lnTo>
                <a:cubicBezTo>
                  <a:pt x="3017923" y="371189"/>
                  <a:pt x="3156092" y="793426"/>
                  <a:pt x="3156092" y="1247934"/>
                </a:cubicBezTo>
                <a:cubicBezTo>
                  <a:pt x="3156092" y="2459956"/>
                  <a:pt x="2173554" y="3442494"/>
                  <a:pt x="961532" y="3442494"/>
                </a:cubicBezTo>
                <a:cubicBezTo>
                  <a:pt x="658527" y="3442494"/>
                  <a:pt x="369864" y="3381086"/>
                  <a:pt x="107310" y="3270035"/>
                </a:cubicBezTo>
                <a:lnTo>
                  <a:pt x="0" y="321834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0BDF93-53C5-DA47-A886-B5C1AAC404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" b="13475"/>
          <a:stretch/>
        </p:blipFill>
        <p:spPr>
          <a:xfrm>
            <a:off x="4" y="-1"/>
            <a:ext cx="2254012" cy="2468813"/>
          </a:xfrm>
          <a:custGeom>
            <a:avLst/>
            <a:gdLst/>
            <a:ahLst/>
            <a:cxnLst/>
            <a:rect l="l" t="t" r="r" b="b"/>
            <a:pathLst>
              <a:path w="3005349" h="3291750">
                <a:moveTo>
                  <a:pt x="0" y="0"/>
                </a:moveTo>
                <a:lnTo>
                  <a:pt x="2577617" y="0"/>
                </a:lnTo>
                <a:lnTo>
                  <a:pt x="2656297" y="105217"/>
                </a:lnTo>
                <a:cubicBezTo>
                  <a:pt x="2876670" y="431412"/>
                  <a:pt x="3005349" y="824646"/>
                  <a:pt x="3005349" y="1247934"/>
                </a:cubicBezTo>
                <a:cubicBezTo>
                  <a:pt x="3005349" y="2376702"/>
                  <a:pt x="2090301" y="3291750"/>
                  <a:pt x="961533" y="3291750"/>
                </a:cubicBezTo>
                <a:cubicBezTo>
                  <a:pt x="679341" y="3291750"/>
                  <a:pt x="410507" y="3234560"/>
                  <a:pt x="165988" y="3131137"/>
                </a:cubicBezTo>
                <a:lnTo>
                  <a:pt x="0" y="3051176"/>
                </a:lnTo>
                <a:close/>
              </a:path>
            </a:pathLst>
          </a:custGeom>
        </p:spPr>
      </p:pic>
      <p:sp>
        <p:nvSpPr>
          <p:cNvPr id="2070" name="Oval 2069">
            <a:extLst>
              <a:ext uri="{FF2B5EF4-FFF2-40B4-BE49-F238E27FC236}">
                <a16:creationId xmlns:a16="http://schemas.microsoft.com/office/drawing/2014/main" id="{8A6D7C84-6176-4F2A-985C-7F1B8C39D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51106" y="344503"/>
            <a:ext cx="2372868" cy="2372868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B79A0C4E-4010-614C-9A8B-F054A9C1CE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97" b="17511"/>
          <a:stretch/>
        </p:blipFill>
        <p:spPr bwMode="auto">
          <a:xfrm>
            <a:off x="2874550" y="467947"/>
            <a:ext cx="2125980" cy="2125980"/>
          </a:xfrm>
          <a:custGeom>
            <a:avLst/>
            <a:gdLst/>
            <a:ahLst/>
            <a:cxnLst/>
            <a:rect l="l" t="t" r="r" b="b"/>
            <a:pathLst>
              <a:path w="2990088" h="2990088">
                <a:moveTo>
                  <a:pt x="1495044" y="0"/>
                </a:moveTo>
                <a:cubicBezTo>
                  <a:pt x="2320734" y="0"/>
                  <a:pt x="2990088" y="669354"/>
                  <a:pt x="2990088" y="1495044"/>
                </a:cubicBezTo>
                <a:cubicBezTo>
                  <a:pt x="2990088" y="2320734"/>
                  <a:pt x="2320734" y="2990088"/>
                  <a:pt x="1495044" y="2990088"/>
                </a:cubicBezTo>
                <a:cubicBezTo>
                  <a:pt x="669354" y="2990088"/>
                  <a:pt x="0" y="2320734"/>
                  <a:pt x="0" y="1495044"/>
                </a:cubicBezTo>
                <a:cubicBezTo>
                  <a:pt x="0" y="669354"/>
                  <a:pt x="669354" y="0"/>
                  <a:pt x="149504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2" name="Freeform: Shape 2071">
            <a:extLst>
              <a:ext uri="{FF2B5EF4-FFF2-40B4-BE49-F238E27FC236}">
                <a16:creationId xmlns:a16="http://schemas.microsoft.com/office/drawing/2014/main" id="{C8E319B0-C403-46B6-8DDF-C46B5EB13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7112" y="1773414"/>
            <a:ext cx="2876888" cy="3370087"/>
          </a:xfrm>
          <a:custGeom>
            <a:avLst/>
            <a:gdLst>
              <a:gd name="connsiteX0" fmla="*/ 2839212 w 3835850"/>
              <a:gd name="connsiteY0" fmla="*/ 0 h 4493449"/>
              <a:gd name="connsiteX1" fmla="*/ 3683507 w 3835850"/>
              <a:gd name="connsiteY1" fmla="*/ 127646 h 4493449"/>
              <a:gd name="connsiteX2" fmla="*/ 3835850 w 3835850"/>
              <a:gd name="connsiteY2" fmla="*/ 183404 h 4493449"/>
              <a:gd name="connsiteX3" fmla="*/ 3835850 w 3835850"/>
              <a:gd name="connsiteY3" fmla="*/ 4493449 h 4493449"/>
              <a:gd name="connsiteX4" fmla="*/ 534850 w 3835850"/>
              <a:gd name="connsiteY4" fmla="*/ 4493449 h 4493449"/>
              <a:gd name="connsiteX5" fmla="*/ 484893 w 3835850"/>
              <a:gd name="connsiteY5" fmla="*/ 4426642 h 4493449"/>
              <a:gd name="connsiteX6" fmla="*/ 0 w 3835850"/>
              <a:gd name="connsiteY6" fmla="*/ 2839212 h 4493449"/>
              <a:gd name="connsiteX7" fmla="*/ 2839212 w 3835850"/>
              <a:gd name="connsiteY7" fmla="*/ 0 h 449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35850" h="4493449">
                <a:moveTo>
                  <a:pt x="2839212" y="0"/>
                </a:moveTo>
                <a:cubicBezTo>
                  <a:pt x="3133222" y="0"/>
                  <a:pt x="3416794" y="44689"/>
                  <a:pt x="3683507" y="127646"/>
                </a:cubicBezTo>
                <a:lnTo>
                  <a:pt x="3835850" y="183404"/>
                </a:lnTo>
                <a:lnTo>
                  <a:pt x="3835850" y="4493449"/>
                </a:lnTo>
                <a:lnTo>
                  <a:pt x="534850" y="4493449"/>
                </a:lnTo>
                <a:lnTo>
                  <a:pt x="484893" y="4426642"/>
                </a:lnTo>
                <a:cubicBezTo>
                  <a:pt x="178757" y="3973501"/>
                  <a:pt x="0" y="3427232"/>
                  <a:pt x="0" y="2839212"/>
                </a:cubicBezTo>
                <a:cubicBezTo>
                  <a:pt x="0" y="1271159"/>
                  <a:pt x="1271159" y="0"/>
                  <a:pt x="2839212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74" name="Freeform: Shape 2073">
            <a:extLst>
              <a:ext uri="{FF2B5EF4-FFF2-40B4-BE49-F238E27FC236}">
                <a16:creationId xmlns:a16="http://schemas.microsoft.com/office/drawing/2014/main" id="{E1E27C89-94CF-4F2D-8750-9361FD1D90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55528" y="1"/>
            <a:ext cx="2990088" cy="1820824"/>
          </a:xfrm>
          <a:custGeom>
            <a:avLst/>
            <a:gdLst>
              <a:gd name="connsiteX0" fmla="*/ 48890 w 3986784"/>
              <a:gd name="connsiteY0" fmla="*/ 0 h 2427765"/>
              <a:gd name="connsiteX1" fmla="*/ 3937894 w 3986784"/>
              <a:gd name="connsiteY1" fmla="*/ 0 h 2427765"/>
              <a:gd name="connsiteX2" fmla="*/ 3946285 w 3986784"/>
              <a:gd name="connsiteY2" fmla="*/ 32635 h 2427765"/>
              <a:gd name="connsiteX3" fmla="*/ 3986784 w 3986784"/>
              <a:gd name="connsiteY3" fmla="*/ 434373 h 2427765"/>
              <a:gd name="connsiteX4" fmla="*/ 1993392 w 3986784"/>
              <a:gd name="connsiteY4" fmla="*/ 2427765 h 2427765"/>
              <a:gd name="connsiteX5" fmla="*/ 0 w 3986784"/>
              <a:gd name="connsiteY5" fmla="*/ 434373 h 2427765"/>
              <a:gd name="connsiteX6" fmla="*/ 40499 w 3986784"/>
              <a:gd name="connsiteY6" fmla="*/ 32635 h 2427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86784" h="2427765">
                <a:moveTo>
                  <a:pt x="48890" y="0"/>
                </a:moveTo>
                <a:lnTo>
                  <a:pt x="3937894" y="0"/>
                </a:lnTo>
                <a:lnTo>
                  <a:pt x="3946285" y="32635"/>
                </a:lnTo>
                <a:cubicBezTo>
                  <a:pt x="3972839" y="162400"/>
                  <a:pt x="3986784" y="296758"/>
                  <a:pt x="3986784" y="434373"/>
                </a:cubicBezTo>
                <a:cubicBezTo>
                  <a:pt x="3986784" y="1535293"/>
                  <a:pt x="3094312" y="2427765"/>
                  <a:pt x="1993392" y="2427765"/>
                </a:cubicBezTo>
                <a:cubicBezTo>
                  <a:pt x="892472" y="2427765"/>
                  <a:pt x="0" y="1535293"/>
                  <a:pt x="0" y="434373"/>
                </a:cubicBezTo>
                <a:cubicBezTo>
                  <a:pt x="0" y="296758"/>
                  <a:pt x="13945" y="162400"/>
                  <a:pt x="40499" y="32635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75F32367-223A-344C-B44E-4B1AD92FBA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6" r="910" b="5"/>
          <a:stretch/>
        </p:blipFill>
        <p:spPr bwMode="auto">
          <a:xfrm>
            <a:off x="5378972" y="2"/>
            <a:ext cx="2743200" cy="1697380"/>
          </a:xfrm>
          <a:custGeom>
            <a:avLst/>
            <a:gdLst/>
            <a:ahLst/>
            <a:cxnLst/>
            <a:rect l="l" t="t" r="r" b="b"/>
            <a:pathLst>
              <a:path w="3657600" h="2263173">
                <a:moveTo>
                  <a:pt x="54075" y="0"/>
                </a:moveTo>
                <a:lnTo>
                  <a:pt x="3603525" y="0"/>
                </a:lnTo>
                <a:lnTo>
                  <a:pt x="3620445" y="65806"/>
                </a:lnTo>
                <a:cubicBezTo>
                  <a:pt x="3644807" y="184856"/>
                  <a:pt x="3657600" y="308121"/>
                  <a:pt x="3657600" y="434373"/>
                </a:cubicBezTo>
                <a:cubicBezTo>
                  <a:pt x="3657600" y="1444391"/>
                  <a:pt x="2838818" y="2263173"/>
                  <a:pt x="1828800" y="2263173"/>
                </a:cubicBezTo>
                <a:cubicBezTo>
                  <a:pt x="818782" y="2263173"/>
                  <a:pt x="0" y="1444391"/>
                  <a:pt x="0" y="434373"/>
                </a:cubicBezTo>
                <a:cubicBezTo>
                  <a:pt x="0" y="308121"/>
                  <a:pt x="12794" y="184856"/>
                  <a:pt x="37155" y="6580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01C8781F-2500-C34B-882F-A83C6929E7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29844"/>
          <a:stretch/>
        </p:blipFill>
        <p:spPr bwMode="auto">
          <a:xfrm>
            <a:off x="6390506" y="1896808"/>
            <a:ext cx="2753493" cy="3246692"/>
          </a:xfrm>
          <a:custGeom>
            <a:avLst/>
            <a:gdLst/>
            <a:ahLst/>
            <a:cxnLst/>
            <a:rect l="l" t="t" r="r" b="b"/>
            <a:pathLst>
              <a:path w="3671324" h="4328922">
                <a:moveTo>
                  <a:pt x="2674686" y="0"/>
                </a:moveTo>
                <a:cubicBezTo>
                  <a:pt x="2951659" y="0"/>
                  <a:pt x="3218799" y="42100"/>
                  <a:pt x="3470056" y="120249"/>
                </a:cubicBezTo>
                <a:lnTo>
                  <a:pt x="3671324" y="193914"/>
                </a:lnTo>
                <a:lnTo>
                  <a:pt x="3671324" y="4328922"/>
                </a:lnTo>
                <a:lnTo>
                  <a:pt x="575538" y="4328922"/>
                </a:lnTo>
                <a:lnTo>
                  <a:pt x="456795" y="4170129"/>
                </a:lnTo>
                <a:cubicBezTo>
                  <a:pt x="168398" y="3743246"/>
                  <a:pt x="0" y="3228632"/>
                  <a:pt x="0" y="2674686"/>
                </a:cubicBezTo>
                <a:cubicBezTo>
                  <a:pt x="0" y="1197498"/>
                  <a:pt x="1197498" y="0"/>
                  <a:pt x="267468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BFAE99-3278-D099-3275-2AD5F07D18DF}"/>
              </a:ext>
            </a:extLst>
          </p:cNvPr>
          <p:cNvSpPr txBox="1"/>
          <p:nvPr/>
        </p:nvSpPr>
        <p:spPr>
          <a:xfrm>
            <a:off x="3522470" y="4568164"/>
            <a:ext cx="2682945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1200"/>
              <a:t>This is Compulsory for Q300 and QW34.</a:t>
            </a:r>
          </a:p>
          <a:p>
            <a:r>
              <a:rPr lang="en-GB" sz="1200"/>
              <a:t>Optional for VQ32 </a:t>
            </a:r>
            <a:r>
              <a:rPr lang="en-GB" sz="120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833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0CB02-58BD-A947-91A7-F4FC6F600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074" y="11178"/>
            <a:ext cx="4939868" cy="1257452"/>
          </a:xfr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sz="4050"/>
              <a:t>What to do next: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8DFAB-7C6A-1548-92C9-04407358EE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24074" y="1268630"/>
            <a:ext cx="4939867" cy="3399235"/>
          </a:xfrm>
        </p:spPr>
        <p:txBody>
          <a:bodyPr vert="horz" lIns="68580" tIns="34290" rIns="68580" bIns="34290" rtlCol="0" anchor="t">
            <a:normAutofit/>
          </a:bodyPr>
          <a:lstStyle/>
          <a:p>
            <a:r>
              <a:rPr lang="en-US" sz="1600" dirty="0"/>
              <a:t>Acquire a copy of </a:t>
            </a:r>
            <a:r>
              <a:rPr lang="en-US" sz="1600" i="1" dirty="0"/>
              <a:t>The Norton Chaucer: The Canterbury Tales</a:t>
            </a:r>
            <a:r>
              <a:rPr lang="en-US" sz="1600" dirty="0"/>
              <a:t>, ed. by David Lawton (2019) </a:t>
            </a:r>
          </a:p>
          <a:p>
            <a:r>
              <a:rPr lang="en-US" sz="1600" dirty="0"/>
              <a:t>Attend the first lecture and welcome seminar in week </a:t>
            </a:r>
            <a:r>
              <a:rPr lang="en-US" sz="1600"/>
              <a:t>1. Lecture: Tues 12, MS0.01</a:t>
            </a:r>
            <a:endParaRPr lang="en-US" sz="1600" dirty="0">
              <a:ea typeface="Calibri"/>
              <a:cs typeface="Calibri"/>
            </a:endParaRPr>
          </a:p>
          <a:p>
            <a:r>
              <a:rPr lang="en-US" sz="1600" dirty="0"/>
              <a:t>Read </a:t>
            </a:r>
            <a:r>
              <a:rPr lang="en-US" sz="1600" i="1" dirty="0"/>
              <a:t>The General Prologue, The Miller’s Prologue and Tale</a:t>
            </a:r>
            <a:r>
              <a:rPr lang="en-US" sz="1600" dirty="0"/>
              <a:t>, and </a:t>
            </a:r>
            <a:r>
              <a:rPr lang="en-US" sz="1600" i="1" dirty="0"/>
              <a:t>The Reeve’s Prologue and Tale </a:t>
            </a:r>
            <a:r>
              <a:rPr lang="en-US" sz="1600" dirty="0"/>
              <a:t>for your seminar in week 2.</a:t>
            </a:r>
            <a:endParaRPr lang="en-US" sz="1600" dirty="0">
              <a:ea typeface="Calibri"/>
              <a:cs typeface="Calibri"/>
            </a:endParaRPr>
          </a:p>
          <a:p>
            <a:r>
              <a:rPr lang="en-US" sz="1600" dirty="0"/>
              <a:t>Visit the </a:t>
            </a:r>
            <a:r>
              <a:rPr lang="en-US" sz="1600" dirty="0">
                <a:hlinkClick r:id="rId2"/>
              </a:rPr>
              <a:t>Reading Middle English </a:t>
            </a:r>
            <a:r>
              <a:rPr lang="en-US" sz="1600" dirty="0"/>
              <a:t>page for information about the reading classes in weeks 2-5. </a:t>
            </a:r>
            <a:endParaRPr lang="en-US" sz="16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sz="150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07F3132-806D-5541-9815-55BDEB65843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39"/>
          <a:stretch/>
        </p:blipFill>
        <p:spPr bwMode="auto">
          <a:xfrm>
            <a:off x="16" y="7"/>
            <a:ext cx="3476678" cy="514349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392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EE78C-7790-464F-9EB4-31BB8F043D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42" y="2152937"/>
            <a:ext cx="7679767" cy="2462958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GB" b="1"/>
              <a:t>Course convenor: </a:t>
            </a:r>
            <a:r>
              <a:rPr lang="en-GB"/>
              <a:t>Dr Myka Tucker-Abramson</a:t>
            </a:r>
          </a:p>
          <a:p>
            <a:pPr marL="0" indent="0">
              <a:buNone/>
            </a:pPr>
            <a:r>
              <a:rPr lang="en-GB" b="1" i="0">
                <a:solidFill>
                  <a:srgbClr val="333333"/>
                </a:solidFill>
                <a:effectLst/>
                <a:latin typeface="Lato" panose="020F0502020204030203" pitchFamily="34" charset="0"/>
                <a:hlinkClick r:id="rId2"/>
              </a:rPr>
              <a:t>M.Abramson@warwick.ac.uk</a:t>
            </a:r>
            <a:r>
              <a:rPr lang="en-GB" b="1" i="0">
                <a:solidFill>
                  <a:srgbClr val="333333"/>
                </a:solidFill>
                <a:effectLst/>
                <a:latin typeface="Lato" panose="020F0502020204030203" pitchFamily="34" charset="0"/>
              </a:rPr>
              <a:t> 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36926" y="1393884"/>
            <a:ext cx="5893229" cy="38086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4000"/>
              <a:t>EN122: Modes of Reading</a:t>
            </a:r>
            <a:endParaRPr lang="en-US" sz="4000"/>
          </a:p>
        </p:txBody>
      </p:sp>
      <p:pic>
        <p:nvPicPr>
          <p:cNvPr id="7" name="Picture 7" descr="Text&#10;&#10;Description automatically generated">
            <a:extLst>
              <a:ext uri="{FF2B5EF4-FFF2-40B4-BE49-F238E27FC236}">
                <a16:creationId xmlns:a16="http://schemas.microsoft.com/office/drawing/2014/main" id="{BC0C0BB9-E920-4C9B-87D0-9953174D7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616" y="3229069"/>
            <a:ext cx="1103613" cy="1641889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12813AB3-A68D-4F67-ABD5-C77E6581D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802" y="3236861"/>
            <a:ext cx="1161532" cy="1659341"/>
          </a:xfrm>
          <a:prstGeom prst="rect">
            <a:avLst/>
          </a:prstGeom>
        </p:spPr>
      </p:pic>
      <p:pic>
        <p:nvPicPr>
          <p:cNvPr id="2050" name="Picture 2" descr="Chris Kraus ">
            <a:extLst>
              <a:ext uri="{FF2B5EF4-FFF2-40B4-BE49-F238E27FC236}">
                <a16:creationId xmlns:a16="http://schemas.microsoft.com/office/drawing/2014/main" id="{ED41DE54-3790-CE1F-D2B6-A567A8751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02" y="3218453"/>
            <a:ext cx="1096085" cy="167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864208-EC0F-21E1-C816-AF668A93DE3B}"/>
              </a:ext>
            </a:extLst>
          </p:cNvPr>
          <p:cNvSpPr txBox="1"/>
          <p:nvPr/>
        </p:nvSpPr>
        <p:spPr>
          <a:xfrm>
            <a:off x="6330155" y="2414926"/>
            <a:ext cx="2316915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This is Compulsory for Q300 </a:t>
            </a:r>
          </a:p>
          <a:p>
            <a:r>
              <a:rPr lang="en-GB" sz="1400">
                <a:solidFill>
                  <a:schemeClr val="bg1"/>
                </a:solidFill>
              </a:rPr>
              <a:t>Optional for VQ32 and QW34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31C919C4-55D6-D7FE-A9B9-852EDD19D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883" y="3234394"/>
            <a:ext cx="1090538" cy="163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Zong! (Wesleyan Poetry): Amazon.co.uk: Philip, M. NourbeSe, Boateng, Setaey  Adamu: 9780819571694: Books">
            <a:extLst>
              <a:ext uri="{FF2B5EF4-FFF2-40B4-BE49-F238E27FC236}">
                <a16:creationId xmlns:a16="http://schemas.microsoft.com/office/drawing/2014/main" id="{106C0A31-C069-D0D5-DE3E-8BB46C255BA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099" r="3624" b="4803"/>
          <a:stretch/>
        </p:blipFill>
        <p:spPr>
          <a:xfrm>
            <a:off x="1842694" y="3211700"/>
            <a:ext cx="1124780" cy="1695968"/>
          </a:xfrm>
          <a:prstGeom prst="rect">
            <a:avLst/>
          </a:prstGeom>
        </p:spPr>
      </p:pic>
      <p:pic>
        <p:nvPicPr>
          <p:cNvPr id="9" name="Picture 8" descr="TikTok - Make Your Day">
            <a:extLst>
              <a:ext uri="{FF2B5EF4-FFF2-40B4-BE49-F238E27FC236}">
                <a16:creationId xmlns:a16="http://schemas.microsoft.com/office/drawing/2014/main" id="{2569ED11-3546-40EA-B2C9-F108B14D71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27899" y="3242733"/>
            <a:ext cx="1642536" cy="164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118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68A817-F0E2-4A4E-BE84-83B38D072CBB}"/>
              </a:ext>
            </a:extLst>
          </p:cNvPr>
          <p:cNvSpPr txBox="1"/>
          <p:nvPr/>
        </p:nvSpPr>
        <p:spPr>
          <a:xfrm>
            <a:off x="326571" y="2100036"/>
            <a:ext cx="7852229" cy="20621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ea typeface="+mn-lt"/>
                <a:cs typeface="+mn-lt"/>
              </a:rPr>
              <a:t>What to do in week 1.</a:t>
            </a:r>
            <a:br>
              <a:rPr lang="en-US" sz="2800" b="1">
                <a:ea typeface="+mn-lt"/>
                <a:cs typeface="+mn-lt"/>
              </a:rPr>
            </a:br>
            <a:endParaRPr lang="en-US" sz="2800" b="1"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r>
              <a:rPr lang="en-US" sz="1800" b="1">
                <a:cs typeface="Calibri"/>
              </a:rPr>
              <a:t>Attend the meet and greet seminars with your seminar group in week 1.</a:t>
            </a:r>
          </a:p>
          <a:p>
            <a:pPr marL="457200" indent="-457200">
              <a:buFont typeface="Arial"/>
              <a:buChar char="•"/>
            </a:pPr>
            <a:r>
              <a:rPr lang="en-US" sz="1800">
                <a:ea typeface="+mn-lt"/>
                <a:cs typeface="+mn-lt"/>
              </a:rPr>
              <a:t>Attend </a:t>
            </a:r>
            <a:r>
              <a:rPr lang="en-US" sz="1800" b="1">
                <a:ea typeface="+mn-lt"/>
                <a:cs typeface="+mn-lt"/>
              </a:rPr>
              <a:t>the Lecture </a:t>
            </a:r>
            <a:r>
              <a:rPr lang="en-US" sz="1800">
                <a:ea typeface="+mn-lt"/>
                <a:cs typeface="+mn-lt"/>
              </a:rPr>
              <a:t>in week 1, Thursday 10-11am</a:t>
            </a:r>
            <a:endParaRPr lang="en-US" sz="1800" b="1"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r>
              <a:rPr lang="en-US" sz="1800">
                <a:ea typeface="+mn-lt"/>
                <a:cs typeface="+mn-lt"/>
              </a:rPr>
              <a:t>Please make sure that you have read </a:t>
            </a:r>
            <a:r>
              <a:rPr lang="en-US" sz="1800" i="1">
                <a:ea typeface="+mn-lt"/>
                <a:cs typeface="+mn-lt"/>
              </a:rPr>
              <a:t>I Love Dick </a:t>
            </a:r>
            <a:r>
              <a:rPr lang="en-US" sz="1800">
                <a:ea typeface="+mn-lt"/>
                <a:cs typeface="+mn-lt"/>
              </a:rPr>
              <a:t>by Chris Kraus for week 2.</a:t>
            </a:r>
            <a:endParaRPr lang="en-US" sz="1800" b="1"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endParaRPr lang="en-US" sz="1800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2431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EE78C-7790-464F-9EB4-31BB8F043D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2234" y="2382467"/>
            <a:ext cx="6110339" cy="2462958"/>
          </a:xfrm>
        </p:spPr>
        <p:txBody>
          <a:bodyPr lIns="91440" tIns="45720" rIns="91440" bIns="45720" anchor="t"/>
          <a:lstStyle/>
          <a:p>
            <a:pPr marL="0" indent="0" algn="ctr">
              <a:buNone/>
            </a:pPr>
            <a:r>
              <a:rPr lang="en-GB" b="1"/>
              <a:t>Convenor:</a:t>
            </a:r>
            <a:r>
              <a:rPr lang="en-GB"/>
              <a:t> </a:t>
            </a:r>
            <a:r>
              <a:rPr lang="en-GB" err="1"/>
              <a:t>Dr.</a:t>
            </a:r>
            <a:r>
              <a:rPr lang="en-GB"/>
              <a:t> Mike Niblett</a:t>
            </a:r>
          </a:p>
          <a:p>
            <a:pPr marL="0" indent="0" algn="ctr">
              <a:buNone/>
            </a:pPr>
            <a:r>
              <a:rPr lang="en-GB">
                <a:hlinkClick r:id="rId2"/>
              </a:rPr>
              <a:t>m.niblett@warwick.ac.uk</a:t>
            </a:r>
            <a:endParaRPr lang="en-GB"/>
          </a:p>
          <a:p>
            <a:pPr marL="0" indent="0" algn="ctr">
              <a:buNone/>
            </a:pPr>
            <a:r>
              <a:rPr lang="en-GB">
                <a:ea typeface="+mn-lt"/>
                <a:cs typeface="+mn-lt"/>
                <a:hlinkClick r:id="rId3"/>
              </a:rPr>
              <a:t>https://warwick.ac.uk/fac/arts/english/currentstudents/undergraduate/modules/fulllist/first/en123/</a:t>
            </a:r>
            <a:endParaRPr lang="en-GB"/>
          </a:p>
          <a:p>
            <a:pPr marL="0" indent="0" algn="ctr">
              <a:buNone/>
            </a:pPr>
            <a:endParaRPr lang="en-GB">
              <a:cs typeface="Calibri"/>
            </a:endParaRPr>
          </a:p>
          <a:p>
            <a:pPr marL="0" indent="0" algn="ctr">
              <a:buNone/>
            </a:pP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86175" y="1148688"/>
            <a:ext cx="5373684" cy="38086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en-GB" sz="4000"/>
              <a:t>EN123: MODERN WORLD LITERATURES</a:t>
            </a:r>
            <a:endParaRPr lang="en-US" sz="40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0228EF-4613-7121-3FAF-74B5D8B719E1}"/>
              </a:ext>
            </a:extLst>
          </p:cNvPr>
          <p:cNvSpPr txBox="1"/>
          <p:nvPr/>
        </p:nvSpPr>
        <p:spPr>
          <a:xfrm>
            <a:off x="1629738" y="4262664"/>
            <a:ext cx="4530121" cy="73866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Q300’s choose between this and a language module. </a:t>
            </a:r>
          </a:p>
          <a:p>
            <a:r>
              <a:rPr lang="en-GB" sz="1400">
                <a:solidFill>
                  <a:schemeClr val="bg1"/>
                </a:solidFill>
              </a:rPr>
              <a:t>Optional for VQ32. </a:t>
            </a:r>
          </a:p>
          <a:p>
            <a:r>
              <a:rPr lang="en-GB" sz="1400">
                <a:solidFill>
                  <a:schemeClr val="bg1"/>
                </a:solidFill>
              </a:rPr>
              <a:t>Not available for QW34 this year but can take at hons level.</a:t>
            </a:r>
          </a:p>
        </p:txBody>
      </p:sp>
    </p:spTree>
    <p:extLst>
      <p:ext uri="{BB962C8B-B14F-4D97-AF65-F5344CB8AC3E}">
        <p14:creationId xmlns:p14="http://schemas.microsoft.com/office/powerpoint/2010/main" val="3802687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7">
            <a:extLst>
              <a:ext uri="{FF2B5EF4-FFF2-40B4-BE49-F238E27FC236}">
                <a16:creationId xmlns:a16="http://schemas.microsoft.com/office/drawing/2014/main" id="{E196E418-363B-476C-BD64-86AC3BD3BB4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4138" b="4138"/>
          <a:stretch/>
        </p:blipFill>
        <p:spPr>
          <a:xfrm>
            <a:off x="521494" y="1288768"/>
            <a:ext cx="6582499" cy="375761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4DBC86-CD10-4811-8093-7792F8A813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0560" y="1227341"/>
            <a:ext cx="4360571" cy="380867"/>
          </a:xfrm>
          <a:solidFill>
            <a:schemeClr val="bg1"/>
          </a:solidFill>
        </p:spPr>
        <p:txBody>
          <a:bodyPr lIns="91440" tIns="45720" rIns="91440" bIns="45720" anchor="t"/>
          <a:lstStyle/>
          <a:p>
            <a:r>
              <a:rPr lang="en-GB"/>
              <a:t>Modern World Literatures</a:t>
            </a:r>
          </a:p>
        </p:txBody>
      </p:sp>
    </p:spTree>
    <p:extLst>
      <p:ext uri="{BB962C8B-B14F-4D97-AF65-F5344CB8AC3E}">
        <p14:creationId xmlns:p14="http://schemas.microsoft.com/office/powerpoint/2010/main" val="315840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4889" y="1340271"/>
            <a:ext cx="8386648" cy="3361029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en-GB" sz="1200">
                <a:effectLst/>
                <a:ea typeface="Times New Roman" panose="02020603050405020304" pitchFamily="18" charset="0"/>
              </a:rPr>
              <a:t>Welcome from the </a:t>
            </a:r>
            <a:r>
              <a:rPr lang="en-GB" sz="1200" b="1">
                <a:effectLst/>
                <a:ea typeface="Times New Roman" panose="02020603050405020304" pitchFamily="18" charset="0"/>
              </a:rPr>
              <a:t>Head of Department </a:t>
            </a:r>
            <a:r>
              <a:rPr lang="en-GB" sz="1200">
                <a:effectLst/>
                <a:ea typeface="Times New Roman" panose="02020603050405020304" pitchFamily="18" charset="0"/>
              </a:rPr>
              <a:t>(Prof. Paulo de Medeiros)</a:t>
            </a:r>
            <a:endParaRPr lang="en-GB" sz="1200">
              <a:ea typeface="Times New Roman" panose="02020603050405020304" pitchFamily="18" charset="0"/>
            </a:endParaRPr>
          </a:p>
          <a:p>
            <a:r>
              <a:rPr lang="en-GB" sz="1200">
                <a:effectLst/>
                <a:ea typeface="Times New Roman" panose="02020603050405020304" pitchFamily="18" charset="0"/>
              </a:rPr>
              <a:t>Welcome from the First Year </a:t>
            </a:r>
            <a:r>
              <a:rPr lang="en-GB" sz="1200" b="1">
                <a:effectLst/>
                <a:ea typeface="Times New Roman" panose="02020603050405020304" pitchFamily="18" charset="0"/>
              </a:rPr>
              <a:t>DUGS</a:t>
            </a:r>
            <a:r>
              <a:rPr lang="en-GB" sz="1200">
                <a:effectLst/>
                <a:ea typeface="Times New Roman" panose="02020603050405020304" pitchFamily="18" charset="0"/>
              </a:rPr>
              <a:t> (Dr Sarah Wood)</a:t>
            </a:r>
          </a:p>
          <a:p>
            <a:r>
              <a:rPr lang="en-GB" sz="1200">
                <a:ea typeface="Times New Roman" panose="02020603050405020304" pitchFamily="18" charset="0"/>
              </a:rPr>
              <a:t>Introduction to the English Department Office and practical information</a:t>
            </a:r>
            <a:endParaRPr lang="en-GB" sz="1200">
              <a:effectLst/>
              <a:ea typeface="Times New Roman" panose="02020603050405020304" pitchFamily="18" charset="0"/>
            </a:endParaRPr>
          </a:p>
          <a:p>
            <a:r>
              <a:rPr lang="en-GB" sz="1200">
                <a:effectLst/>
                <a:ea typeface="Times New Roman" panose="02020603050405020304" pitchFamily="18" charset="0"/>
              </a:rPr>
              <a:t>Introduction to First Year Modules</a:t>
            </a:r>
            <a:r>
              <a:rPr lang="en-GB" sz="1200">
                <a:ea typeface="Times New Roman" panose="02020603050405020304" pitchFamily="18" charset="0"/>
              </a:rPr>
              <a:t>:</a:t>
            </a:r>
            <a:endParaRPr lang="en-GB" sz="120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200" b="1">
                <a:ea typeface="Times New Roman" panose="02020603050405020304" pitchFamily="18" charset="0"/>
              </a:rPr>
              <a:t>   	</a:t>
            </a:r>
            <a:r>
              <a:rPr lang="en-GB" sz="1200" b="1">
                <a:effectLst/>
                <a:ea typeface="Times New Roman" panose="02020603050405020304" pitchFamily="18" charset="0"/>
              </a:rPr>
              <a:t>Epic into Novel </a:t>
            </a:r>
            <a:r>
              <a:rPr lang="en-GB" sz="1200">
                <a:effectLst/>
                <a:ea typeface="Times New Roman" panose="02020603050405020304" pitchFamily="18" charset="0"/>
              </a:rPr>
              <a:t>(</a:t>
            </a:r>
            <a:r>
              <a:rPr lang="en-GB" sz="1200">
                <a:ea typeface="Times New Roman" panose="02020603050405020304" pitchFamily="18" charset="0"/>
              </a:rPr>
              <a:t>Dr John West</a:t>
            </a:r>
            <a:r>
              <a:rPr lang="en-GB" sz="1200">
                <a:effectLst/>
                <a:ea typeface="Times New Roman" panose="02020603050405020304" pitchFamily="18" charset="0"/>
              </a:rPr>
              <a:t>) </a:t>
            </a:r>
            <a:br>
              <a:rPr lang="en-GB" sz="1200">
                <a:effectLst/>
                <a:ea typeface="Times New Roman" panose="02020603050405020304" pitchFamily="18" charset="0"/>
              </a:rPr>
            </a:br>
            <a:r>
              <a:rPr lang="en-GB" sz="1200" b="1">
                <a:ea typeface="Times New Roman" panose="02020603050405020304" pitchFamily="18" charset="0"/>
              </a:rPr>
              <a:t>   	</a:t>
            </a:r>
            <a:r>
              <a:rPr lang="en-GB" sz="1200" b="1">
                <a:effectLst/>
                <a:ea typeface="Times New Roman" panose="02020603050405020304" pitchFamily="18" charset="0"/>
              </a:rPr>
              <a:t>Med</a:t>
            </a:r>
            <a:r>
              <a:rPr lang="en-GB" sz="1200" b="1">
                <a:ea typeface="Times New Roman" panose="02020603050405020304" pitchFamily="18" charset="0"/>
              </a:rPr>
              <a:t>ieval and </a:t>
            </a:r>
            <a:r>
              <a:rPr lang="en-GB" sz="1200" b="1">
                <a:effectLst/>
                <a:ea typeface="Times New Roman" panose="02020603050405020304" pitchFamily="18" charset="0"/>
              </a:rPr>
              <a:t>Early Modern Literature </a:t>
            </a:r>
            <a:r>
              <a:rPr lang="en-GB" sz="1200">
                <a:effectLst/>
                <a:ea typeface="Times New Roman" panose="02020603050405020304" pitchFamily="18" charset="0"/>
              </a:rPr>
              <a:t>(Dr Sarah Wood</a:t>
            </a:r>
            <a:r>
              <a:rPr lang="en-GB" sz="1200">
                <a:ea typeface="Times New Roman" panose="02020603050405020304" pitchFamily="18" charset="0"/>
              </a:rPr>
              <a:t>)</a:t>
            </a:r>
            <a:r>
              <a:rPr lang="en-GB" sz="1200">
                <a:effectLst/>
                <a:ea typeface="Times New Roman" panose="02020603050405020304" pitchFamily="18" charset="0"/>
              </a:rPr>
              <a:t> </a:t>
            </a:r>
            <a:br>
              <a:rPr lang="en-GB" sz="1200">
                <a:effectLst/>
                <a:ea typeface="Times New Roman" panose="02020603050405020304" pitchFamily="18" charset="0"/>
              </a:rPr>
            </a:br>
            <a:r>
              <a:rPr lang="en-GB" sz="1200" b="1">
                <a:ea typeface="Times New Roman" panose="02020603050405020304" pitchFamily="18" charset="0"/>
              </a:rPr>
              <a:t>   	</a:t>
            </a:r>
            <a:r>
              <a:rPr lang="en-GB" sz="1200" b="1">
                <a:effectLst/>
                <a:ea typeface="Times New Roman" panose="02020603050405020304" pitchFamily="18" charset="0"/>
              </a:rPr>
              <a:t>Modes of Reading </a:t>
            </a:r>
            <a:r>
              <a:rPr lang="en-GB" sz="1200">
                <a:effectLst/>
                <a:ea typeface="Times New Roman" panose="02020603050405020304" pitchFamily="18" charset="0"/>
              </a:rPr>
              <a:t>(Dr Myka Tucker-Abramson) </a:t>
            </a:r>
            <a:br>
              <a:rPr lang="en-GB" sz="1200">
                <a:effectLst/>
                <a:ea typeface="Times New Roman" panose="02020603050405020304" pitchFamily="18" charset="0"/>
              </a:rPr>
            </a:br>
            <a:r>
              <a:rPr lang="en-GB" sz="1200" b="1">
                <a:ea typeface="Times New Roman" panose="02020603050405020304" pitchFamily="18" charset="0"/>
              </a:rPr>
              <a:t>  </a:t>
            </a:r>
            <a:r>
              <a:rPr lang="en-GB" sz="1200" b="1">
                <a:effectLst/>
                <a:ea typeface="Times New Roman" panose="02020603050405020304" pitchFamily="18" charset="0"/>
              </a:rPr>
              <a:t> 	Modern World Literatures</a:t>
            </a:r>
            <a:r>
              <a:rPr lang="en-GB" sz="1200">
                <a:effectLst/>
                <a:ea typeface="Times New Roman" panose="02020603050405020304" pitchFamily="18" charset="0"/>
              </a:rPr>
              <a:t> (Dr Mike Niblett)</a:t>
            </a:r>
          </a:p>
          <a:p>
            <a:r>
              <a:rPr lang="en-GB" sz="1200" b="1">
                <a:effectLst/>
                <a:ea typeface="Times New Roman" panose="02020603050405020304" pitchFamily="18" charset="0"/>
              </a:rPr>
              <a:t>Optional modules from School of Modern Languages and Culture </a:t>
            </a:r>
            <a:r>
              <a:rPr lang="en-GB" sz="1200">
                <a:effectLst/>
                <a:ea typeface="Times New Roman" panose="02020603050405020304" pitchFamily="18" charset="0"/>
              </a:rPr>
              <a:t>and from </a:t>
            </a:r>
            <a:r>
              <a:rPr lang="en-GB" sz="1200" b="1">
                <a:effectLst/>
                <a:ea typeface="Times New Roman" panose="02020603050405020304" pitchFamily="18" charset="0"/>
              </a:rPr>
              <a:t>The Language Centre </a:t>
            </a:r>
          </a:p>
          <a:p>
            <a:r>
              <a:rPr lang="en-GB" sz="1200" b="1">
                <a:effectLst/>
                <a:ea typeface="Times New Roman" panose="02020603050405020304" pitchFamily="18" charset="0"/>
              </a:rPr>
              <a:t>Q&amp;A</a:t>
            </a:r>
            <a:endParaRPr lang="en-GB" sz="1400"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86226" y="442277"/>
            <a:ext cx="5030784" cy="380867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702467-D23D-4A2B-B326-2C25C29A99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2038773"/>
            <a:ext cx="6110339" cy="2763495"/>
          </a:xfrm>
        </p:spPr>
        <p:txBody>
          <a:bodyPr lIns="91440" tIns="45720" rIns="91440" bIns="45720" anchor="t"/>
          <a:lstStyle/>
          <a:p>
            <a:r>
              <a:rPr lang="en-GB"/>
              <a:t>Familiarize yourself with the website</a:t>
            </a:r>
          </a:p>
          <a:p>
            <a:r>
              <a:rPr lang="en-GB"/>
              <a:t>Go through the syllabus reading list</a:t>
            </a:r>
          </a:p>
          <a:p>
            <a:r>
              <a:rPr lang="en-GB" b="1"/>
              <a:t>Attend the lecture in week 1, Tuesday, 2pm, as well as the week 1 meet and greet seminars</a:t>
            </a:r>
          </a:p>
          <a:p>
            <a:r>
              <a:rPr lang="en-GB"/>
              <a:t>Make a start on reading </a:t>
            </a:r>
            <a:r>
              <a:rPr lang="en-GB" i="1"/>
              <a:t>Faust Part 1</a:t>
            </a:r>
            <a:r>
              <a:rPr lang="en-GB"/>
              <a:t> for the lecture and seminars in week 2.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0CE491-B1B9-444B-9CEA-876CE1E02760}"/>
              </a:ext>
            </a:extLst>
          </p:cNvPr>
          <p:cNvSpPr txBox="1"/>
          <p:nvPr/>
        </p:nvSpPr>
        <p:spPr>
          <a:xfrm>
            <a:off x="1113971" y="1390650"/>
            <a:ext cx="523555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/>
              <a:t>What to do in week 1 for MWL.</a:t>
            </a:r>
            <a:endParaRPr lang="en-GB" sz="2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1845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476243" y="2653536"/>
            <a:ext cx="1284903" cy="1247524"/>
          </a:xfrm>
          <a:custGeom>
            <a:avLst/>
            <a:gdLst/>
            <a:ahLst/>
            <a:cxnLst/>
            <a:rect l="l" t="t" r="r" b="b"/>
            <a:pathLst>
              <a:path w="2569806" h="2495048">
                <a:moveTo>
                  <a:pt x="0" y="0"/>
                </a:moveTo>
                <a:lnTo>
                  <a:pt x="2569806" y="0"/>
                </a:lnTo>
                <a:lnTo>
                  <a:pt x="2569806" y="2495048"/>
                </a:lnTo>
                <a:lnTo>
                  <a:pt x="0" y="249504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300074" y="-281953"/>
            <a:ext cx="5759562" cy="5427946"/>
          </a:xfrm>
          <a:custGeom>
            <a:avLst/>
            <a:gdLst/>
            <a:ahLst/>
            <a:cxnLst/>
            <a:rect l="l" t="t" r="r" b="b"/>
            <a:pathLst>
              <a:path w="11519123" h="10855891">
                <a:moveTo>
                  <a:pt x="0" y="0"/>
                </a:moveTo>
                <a:lnTo>
                  <a:pt x="11519123" y="0"/>
                </a:lnTo>
                <a:lnTo>
                  <a:pt x="11519123" y="10855891"/>
                </a:lnTo>
                <a:lnTo>
                  <a:pt x="0" y="1085589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7000"/>
            </a:blip>
            <a:stretch>
              <a:fillRect l="-1904" t="-3679" r="-19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-427584" y="1439"/>
            <a:ext cx="8846715" cy="7209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50"/>
              </a:lnSpc>
            </a:pPr>
            <a:r>
              <a:rPr lang="en-US" sz="4250" b="1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First Year Core Text Scheme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0608" y="822908"/>
            <a:ext cx="8018086" cy="1110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170"/>
              </a:lnSpc>
            </a:pPr>
            <a:r>
              <a:rPr lang="en-US" sz="1550" b="1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We will be handing out free copies of selected core texts for modules at the following times in the </a:t>
            </a:r>
            <a:r>
              <a:rPr lang="en-US" sz="1550" b="1" u="sng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Student Hub </a:t>
            </a:r>
            <a:r>
              <a:rPr lang="en-US" sz="1550" b="1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(5th floor of the FAB, by the English Student Support Office) to all home students</a:t>
            </a:r>
          </a:p>
          <a:p>
            <a:pPr>
              <a:lnSpc>
                <a:spcPts val="2170"/>
              </a:lnSpc>
            </a:pPr>
            <a:endParaRPr lang="en-US" sz="1550" b="1">
              <a:solidFill>
                <a:srgbClr val="000000"/>
              </a:solidFill>
              <a:latin typeface="Open Sauce Bold"/>
              <a:ea typeface="Open Sauce Bold"/>
              <a:cs typeface="Open Sauce Bold"/>
              <a:sym typeface="Open Sauce Bold"/>
            </a:endParaRPr>
          </a:p>
          <a:p>
            <a:pPr>
              <a:lnSpc>
                <a:spcPts val="2170"/>
              </a:lnSpc>
              <a:spcBef>
                <a:spcPct val="0"/>
              </a:spcBef>
            </a:pPr>
            <a:r>
              <a:rPr lang="en-US" sz="1550" b="1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Please make a note of the time and date for your specified programme of study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0608" y="2384395"/>
            <a:ext cx="6158494" cy="2336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3850" lvl="1" indent="-161925">
              <a:lnSpc>
                <a:spcPts val="2310"/>
              </a:lnSpc>
              <a:buFont typeface="Arial"/>
              <a:buChar char="•"/>
            </a:pPr>
            <a:r>
              <a:rPr lang="en-US" sz="15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Monday 23rd September – 12.30pm to 1.30pm – English Literature Students (Surnames A to L)</a:t>
            </a:r>
          </a:p>
          <a:p>
            <a:pPr marL="323850" lvl="1" indent="-161925">
              <a:lnSpc>
                <a:spcPts val="2310"/>
              </a:lnSpc>
              <a:buFont typeface="Arial"/>
              <a:buChar char="•"/>
            </a:pPr>
            <a:r>
              <a:rPr lang="en-US" sz="15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Monday 23rd September – 2pm to 3pm – English Literature Students (Surnames M to Z)</a:t>
            </a:r>
          </a:p>
          <a:p>
            <a:pPr marL="323850" lvl="1" indent="-161925">
              <a:lnSpc>
                <a:spcPts val="2310"/>
              </a:lnSpc>
              <a:buFont typeface="Arial"/>
              <a:buChar char="•"/>
            </a:pPr>
            <a:r>
              <a:rPr lang="en-US" sz="15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Wednesday 25th September – 11am to 12pm – English and History Students</a:t>
            </a:r>
          </a:p>
          <a:p>
            <a:pPr marL="323850" lvl="1" indent="-161925">
              <a:lnSpc>
                <a:spcPts val="2310"/>
              </a:lnSpc>
              <a:buFont typeface="Arial"/>
              <a:buChar char="•"/>
            </a:pPr>
            <a:r>
              <a:rPr lang="en-US" sz="15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Thursday 26th September – 11.30am to 12.30pm – English and Theatre Studies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468124" y="4667537"/>
            <a:ext cx="5581956" cy="3480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400"/>
              </a:lnSpc>
              <a:spcBef>
                <a:spcPct val="0"/>
              </a:spcBef>
            </a:pPr>
            <a:r>
              <a:rPr lang="en-US" sz="1000" i="1">
                <a:solidFill>
                  <a:srgbClr val="000000"/>
                </a:solidFill>
                <a:latin typeface="Canva Sans Italics"/>
                <a:ea typeface="Canva Sans Italics"/>
                <a:cs typeface="Canva Sans Italics"/>
                <a:sym typeface="Canva Sans Italics"/>
              </a:rPr>
              <a:t>Please note, some module texts are considered ‘Optional Core’ so will not be available to students on some modes of study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CD4458-31A7-4D08-A438-0546D23F09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GB"/>
          </a:p>
          <a:p>
            <a:r>
              <a:rPr lang="en-GB"/>
              <a:t>Claude </a:t>
            </a:r>
            <a:r>
              <a:rPr lang="en-GB" err="1"/>
              <a:t>Trégoat</a:t>
            </a:r>
            <a:r>
              <a:rPr lang="en-GB"/>
              <a:t> (The Language Centre/</a:t>
            </a:r>
            <a:r>
              <a:rPr lang="en-GB">
                <a:ea typeface="Calibri"/>
                <a:cs typeface="Calibri"/>
              </a:rPr>
              <a:t>School of Modern Languages and Cultures)</a:t>
            </a:r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885158" y="1562736"/>
            <a:ext cx="5373684" cy="380867"/>
          </a:xfrm>
        </p:spPr>
        <p:txBody>
          <a:bodyPr>
            <a:normAutofit fontScale="70000" lnSpcReduction="20000"/>
          </a:bodyPr>
          <a:lstStyle/>
          <a:p>
            <a:r>
              <a:rPr lang="en-GB" sz="3600"/>
              <a:t>Language Options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3110361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EF4050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EF4050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EF4050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EF4050"/>
              </a:solidFill>
              <a:latin typeface="+mn-lt"/>
            </a:endParaRPr>
          </a:p>
        </p:txBody>
      </p:sp>
      <p:pic>
        <p:nvPicPr>
          <p:cNvPr id="3" name="Picture 2" descr="Text">
            <a:extLst>
              <a:ext uri="{FF2B5EF4-FFF2-40B4-BE49-F238E27FC236}">
                <a16:creationId xmlns:a16="http://schemas.microsoft.com/office/drawing/2014/main" id="{9A3166ED-B420-9A4A-FC6E-2939389AE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059"/>
            <a:ext cx="9144000" cy="506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645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075588B-4F47-3F46-D3AC-C94BE5D677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1" y="455151"/>
            <a:ext cx="7642141" cy="634178"/>
          </a:xfrm>
        </p:spPr>
        <p:txBody>
          <a:bodyPr/>
          <a:lstStyle/>
          <a:p>
            <a:pPr algn="ctr"/>
            <a:r>
              <a:rPr lang="en-GB" altLang="en-US" sz="24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 Programmes</a:t>
            </a:r>
            <a:endParaRPr lang="en-US" sz="2400" dirty="0"/>
          </a:p>
          <a:p>
            <a:endParaRPr lang="en-GB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A0A6A38E-62C2-0FB1-E6BD-47C080F598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84240" y="1089330"/>
            <a:ext cx="3449221" cy="2624418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GB" altLang="en-US" sz="2000" b="1" dirty="0">
                <a:cs typeface="Arial" panose="020B0604020202020204" pitchFamily="34" charset="0"/>
              </a:rPr>
              <a:t>Academic</a:t>
            </a:r>
            <a:endParaRPr lang="en-GB" altLang="en-US" sz="2000" dirty="0">
              <a:cs typeface="Arial" panose="020B0604020202020204" pitchFamily="34" charset="0"/>
            </a:endParaRPr>
          </a:p>
          <a:p>
            <a:r>
              <a:rPr lang="en-GB" altLang="en-US" sz="1800" dirty="0">
                <a:solidFill>
                  <a:srgbClr val="EF4050"/>
                </a:solidFill>
                <a:cs typeface="Arial" panose="020B0604020202020204" pitchFamily="34" charset="0"/>
              </a:rPr>
              <a:t>= Modules for credits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normally taken as part of an undergraduate degree course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also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 </a:t>
            </a:r>
            <a:r>
              <a:rPr lang="en-GB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for credit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for a £500 fee</a:t>
            </a:r>
          </a:p>
          <a:p>
            <a:endParaRPr lang="en-GB" altLang="en-US" sz="1800" dirty="0">
              <a:solidFill>
                <a:srgbClr val="EF4050"/>
              </a:solidFill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32120F64-B9F3-01A6-7BCE-9212F65CFFE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92174" y="1089330"/>
            <a:ext cx="3634208" cy="2624417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lnSpc>
                <a:spcPct val="80000"/>
              </a:lnSpc>
              <a:buClr>
                <a:schemeClr val="bg2"/>
              </a:buClr>
              <a:buSzPct val="75000"/>
              <a:buNone/>
            </a:pPr>
            <a:r>
              <a:rPr lang="en-GB" altLang="en-US" sz="2000" b="1" dirty="0">
                <a:cs typeface="Arial" panose="020B0604020202020204" pitchFamily="34" charset="0"/>
              </a:rPr>
              <a:t>Lifelong Language Learning (LLL)</a:t>
            </a:r>
          </a:p>
          <a:p>
            <a:pPr marL="0" indent="0">
              <a:lnSpc>
                <a:spcPct val="80000"/>
              </a:lnSpc>
              <a:buClr>
                <a:schemeClr val="bg2"/>
              </a:buClr>
              <a:buSzPct val="75000"/>
              <a:buNone/>
            </a:pPr>
            <a:r>
              <a:rPr lang="en-GB" altLang="en-US" sz="1800" dirty="0">
                <a:solidFill>
                  <a:srgbClr val="EF4050"/>
                </a:solidFill>
                <a:cs typeface="Arial" panose="020B0604020202020204" pitchFamily="34" charset="0"/>
              </a:rPr>
              <a:t>= Courses not for credit</a:t>
            </a:r>
          </a:p>
          <a:p>
            <a:pPr marL="285750" indent="-285750">
              <a:lnSpc>
                <a:spcPct val="80000"/>
              </a:lnSpc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language courses for students, staff, members of the public</a:t>
            </a:r>
          </a:p>
          <a:p>
            <a:pPr marL="285750" indent="-285750">
              <a:lnSpc>
                <a:spcPct val="80000"/>
              </a:lnSpc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More leisurely pace</a:t>
            </a:r>
          </a:p>
          <a:p>
            <a:pPr marL="285750" indent="-285750">
              <a:lnSpc>
                <a:spcPct val="80000"/>
              </a:lnSpc>
              <a:buSzPct val="75000"/>
              <a:buFont typeface="Wingdings" panose="05000000000000000000" pitchFamily="2" charset="2"/>
              <a:buChar char="Ø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£250 fee</a:t>
            </a:r>
          </a:p>
          <a:p>
            <a:pPr marL="285750" indent="-285750">
              <a:lnSpc>
                <a:spcPct val="80000"/>
              </a:lnSpc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Two terms - online</a:t>
            </a:r>
            <a:endParaRPr lang="en-GB" altLang="en-US" sz="1200" dirty="0"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1278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51528" y="1669774"/>
            <a:ext cx="2474259" cy="2105969"/>
          </a:xfrm>
        </p:spPr>
        <p:txBody>
          <a:bodyPr/>
          <a:lstStyle/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Arabic 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Chinese (Mandarin)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French 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German 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Hindi (LLL only)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13320" y="768403"/>
            <a:ext cx="2057652" cy="599355"/>
          </a:xfrm>
        </p:spPr>
        <p:txBody>
          <a:bodyPr/>
          <a:lstStyle/>
          <a:p>
            <a:r>
              <a:rPr lang="en-US" sz="2800" dirty="0"/>
              <a:t>Languages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986937" y="1367759"/>
            <a:ext cx="2973721" cy="2251422"/>
          </a:xfrm>
        </p:spPr>
        <p:txBody>
          <a:bodyPr/>
          <a:lstStyle/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Italian 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Japanese (academic only)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Korean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Portuguese (academic only)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Russian (academic only)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Spanish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0C07C9-6BA6-7F8D-97E0-343C4D676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17" y="0"/>
            <a:ext cx="1286054" cy="20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517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832530" y="455151"/>
            <a:ext cx="4814165" cy="896571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n-GB" altLang="en-US" sz="2400" b="1" dirty="0">
                <a:cs typeface="Arial" panose="020B0604020202020204" pitchFamily="34" charset="0"/>
              </a:rPr>
              <a:t>Accelerated Academic Modules </a:t>
            </a:r>
          </a:p>
          <a:p>
            <a:pPr>
              <a:buClr>
                <a:schemeClr val="bg2"/>
              </a:buClr>
              <a:buSzPct val="75000"/>
              <a:buNone/>
            </a:pPr>
            <a:r>
              <a:rPr lang="en-GB" altLang="en-US" sz="2400" b="1" dirty="0">
                <a:cs typeface="Arial" panose="020B0604020202020204" pitchFamily="34" charset="0"/>
              </a:rPr>
              <a:t>for Able </a:t>
            </a:r>
            <a:r>
              <a:rPr lang="en-GB" altLang="en-US" sz="2400" dirty="0">
                <a:cs typeface="Arial" panose="020B0604020202020204" pitchFamily="34" charset="0"/>
              </a:rPr>
              <a:t>L</a:t>
            </a:r>
            <a:r>
              <a:rPr lang="en-GB" altLang="en-US" sz="2400" b="1" dirty="0">
                <a:cs typeface="Arial" panose="020B0604020202020204" pitchFamily="34" charset="0"/>
              </a:rPr>
              <a:t>inguists</a:t>
            </a:r>
          </a:p>
          <a:p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402106" y="1583687"/>
            <a:ext cx="5244590" cy="151647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In one year:</a:t>
            </a:r>
            <a:endParaRPr lang="en-GB" altLang="en-US" sz="1800" b="1" dirty="0">
              <a:cs typeface="Arial" panose="020B0604020202020204" pitchFamily="34" charset="0"/>
            </a:endParaRP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Beginners Accelerated – Covers levels 1 and 2 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Intermediate Accelerated – Covers levels 3 and 4</a:t>
            </a:r>
            <a:endParaRPr lang="en-GB" sz="1800" dirty="0"/>
          </a:p>
          <a:p>
            <a:endParaRPr lang="en-US" dirty="0">
              <a:latin typeface="+mn-lt"/>
            </a:endParaRPr>
          </a:p>
        </p:txBody>
      </p:sp>
      <p:pic>
        <p:nvPicPr>
          <p:cNvPr id="1030" name="Picture 6" descr="See related image detail. Phononic’s Solid State 5g Wireless Technology | TEC Products">
            <a:extLst>
              <a:ext uri="{FF2B5EF4-FFF2-40B4-BE49-F238E27FC236}">
                <a16:creationId xmlns:a16="http://schemas.microsoft.com/office/drawing/2014/main" id="{D9A802E7-A30D-FE87-461A-1E23DC047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96" y="248502"/>
            <a:ext cx="280035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9326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DFC90-C544-CBAB-94D5-AAA9DF9C9E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7900" y="915531"/>
            <a:ext cx="2270125" cy="3004462"/>
          </a:xfrm>
        </p:spPr>
        <p:txBody>
          <a:bodyPr/>
          <a:lstStyle/>
          <a:p>
            <a:pPr marL="0" indent="0" algn="ctr">
              <a:buNone/>
            </a:pPr>
            <a:r>
              <a:rPr lang="es-ES" sz="1800" b="1" dirty="0" err="1"/>
              <a:t>Class</a:t>
            </a:r>
            <a:r>
              <a:rPr lang="es-ES" sz="1800" b="1" dirty="0"/>
              <a:t> </a:t>
            </a:r>
            <a:r>
              <a:rPr lang="es-ES" sz="1800" b="1" dirty="0" err="1"/>
              <a:t>Contact</a:t>
            </a:r>
            <a:endParaRPr lang="es-ES" sz="1800" b="1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es-ES" sz="1800" dirty="0"/>
              <a:t>	</a:t>
            </a:r>
            <a:r>
              <a:rPr lang="en-GB" altLang="en-US" sz="1800" dirty="0"/>
              <a:t>2-4 hours per week depending on language and level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sz="1800" dirty="0"/>
              <a:t>    + independent study and online language learning</a:t>
            </a:r>
          </a:p>
          <a:p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8636FC-8845-B47E-7B33-642041FF10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20574" y="915531"/>
            <a:ext cx="2713249" cy="2924949"/>
          </a:xfrm>
        </p:spPr>
        <p:txBody>
          <a:bodyPr/>
          <a:lstStyle/>
          <a:p>
            <a:pPr marL="0" indent="0" algn="ctr">
              <a:buNone/>
            </a:pPr>
            <a:r>
              <a:rPr lang="es-ES" sz="1800" b="1" dirty="0" err="1"/>
              <a:t>Skills</a:t>
            </a:r>
            <a:endParaRPr lang="es-ES" sz="18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1800" dirty="0" err="1"/>
              <a:t>Listening</a:t>
            </a:r>
            <a:r>
              <a:rPr lang="es-ES" sz="1800" dirty="0"/>
              <a:t>, </a:t>
            </a:r>
            <a:r>
              <a:rPr lang="es-ES" sz="1800" dirty="0" err="1"/>
              <a:t>speaking</a:t>
            </a:r>
            <a:r>
              <a:rPr lang="es-ES" sz="1800" dirty="0"/>
              <a:t>, </a:t>
            </a:r>
            <a:r>
              <a:rPr lang="es-ES" sz="1800" dirty="0" err="1"/>
              <a:t>reading</a:t>
            </a:r>
            <a:r>
              <a:rPr lang="es-ES" sz="1800" dirty="0"/>
              <a:t>, </a:t>
            </a:r>
            <a:r>
              <a:rPr lang="es-ES" sz="1800" dirty="0" err="1"/>
              <a:t>writing</a:t>
            </a:r>
            <a:r>
              <a:rPr lang="es-ES" sz="1800" dirty="0"/>
              <a:t>, intercultural </a:t>
            </a:r>
            <a:r>
              <a:rPr lang="es-ES" sz="1800" dirty="0" err="1"/>
              <a:t>awareness</a:t>
            </a:r>
            <a:endParaRPr lang="es-E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1800" dirty="0"/>
              <a:t>Lexis and </a:t>
            </a:r>
            <a:r>
              <a:rPr lang="es-ES" sz="1800" dirty="0" err="1"/>
              <a:t>grammar</a:t>
            </a:r>
            <a:endParaRPr lang="es-ES" sz="18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fr-FR" sz="1800" dirty="0" err="1"/>
              <a:t>P</a:t>
            </a:r>
            <a:r>
              <a:rPr lang="fr-FR" altLang="en-US" sz="1800" dirty="0" err="1"/>
              <a:t>reparation</a:t>
            </a:r>
            <a:r>
              <a:rPr lang="fr-FR" altLang="en-US" sz="1800" dirty="0"/>
              <a:t> for </a:t>
            </a:r>
            <a:r>
              <a:rPr lang="fr-FR" altLang="en-US" sz="1800" dirty="0" err="1"/>
              <a:t>taking</a:t>
            </a:r>
            <a:r>
              <a:rPr lang="fr-FR" altLang="en-US" sz="1800" dirty="0"/>
              <a:t> an active part in </a:t>
            </a:r>
            <a:r>
              <a:rPr lang="fr-FR" altLang="en-US" sz="1800" dirty="0" err="1"/>
              <a:t>academic</a:t>
            </a:r>
            <a:r>
              <a:rPr lang="fr-FR" altLang="en-US" sz="1800" dirty="0"/>
              <a:t>, </a:t>
            </a:r>
            <a:r>
              <a:rPr lang="fr-FR" altLang="en-US" sz="1800" dirty="0" err="1"/>
              <a:t>professional</a:t>
            </a:r>
            <a:r>
              <a:rPr lang="fr-FR" altLang="en-US" sz="1800" dirty="0"/>
              <a:t> and/or social life in country of </a:t>
            </a:r>
            <a:r>
              <a:rPr lang="fr-FR" altLang="en-US" sz="1800" dirty="0" err="1"/>
              <a:t>language</a:t>
            </a:r>
            <a:r>
              <a:rPr lang="fr-FR" altLang="en-US" sz="1800" dirty="0"/>
              <a:t> </a:t>
            </a:r>
            <a:r>
              <a:rPr lang="fr-FR" altLang="en-US" sz="1800" dirty="0" err="1"/>
              <a:t>studied</a:t>
            </a:r>
            <a:endParaRPr lang="fr-FR" altLang="en-US" sz="1800" dirty="0"/>
          </a:p>
          <a:p>
            <a:endParaRPr lang="en-GB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9BC9B8-179B-5630-4DBB-DA2A9DE9F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04167" y="915531"/>
            <a:ext cx="1837226" cy="2924948"/>
          </a:xfrm>
        </p:spPr>
        <p:txBody>
          <a:bodyPr/>
          <a:lstStyle/>
          <a:p>
            <a:pPr marL="0" indent="0" algn="ctr">
              <a:buNone/>
            </a:pPr>
            <a:r>
              <a:rPr lang="en-GB" sz="1800" b="1" dirty="0"/>
              <a:t>Assessment</a:t>
            </a:r>
          </a:p>
          <a:p>
            <a:pPr marL="0" indent="0">
              <a:buNone/>
            </a:pPr>
            <a:r>
              <a:rPr lang="en-GB" sz="1800" dirty="0"/>
              <a:t>Interim test OR Portfolio</a:t>
            </a:r>
          </a:p>
          <a:p>
            <a:pPr marL="0" indent="0">
              <a:buNone/>
            </a:pPr>
            <a:r>
              <a:rPr lang="en-GB" sz="1800" dirty="0"/>
              <a:t>+ R/W test </a:t>
            </a:r>
          </a:p>
          <a:p>
            <a:pPr marL="0" indent="0">
              <a:buNone/>
            </a:pPr>
            <a:r>
              <a:rPr lang="en-GB" sz="1800" dirty="0"/>
              <a:t>+ Oral test</a:t>
            </a:r>
          </a:p>
          <a:p>
            <a:pPr marL="0" indent="0">
              <a:buNone/>
            </a:pPr>
            <a:r>
              <a:rPr lang="en-GB" sz="1800" dirty="0"/>
              <a:t>(+ Listening test for Chinese)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F9DC66-1F0F-2D08-1D85-903FD764A8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 sz="2000" b="1" dirty="0" err="1"/>
              <a:t>What</a:t>
            </a:r>
            <a:r>
              <a:rPr lang="es-ES" sz="2000" b="1" dirty="0"/>
              <a:t> </a:t>
            </a:r>
            <a:r>
              <a:rPr lang="es-ES" sz="2000" b="1" dirty="0" err="1"/>
              <a:t>to</a:t>
            </a:r>
            <a:r>
              <a:rPr lang="es-ES" sz="2000" b="1" dirty="0"/>
              <a:t> </a:t>
            </a:r>
            <a:r>
              <a:rPr lang="es-ES" sz="2000" b="1" dirty="0" err="1"/>
              <a:t>expect</a:t>
            </a:r>
            <a:r>
              <a:rPr lang="es-ES" sz="2000" b="1" dirty="0"/>
              <a:t> </a:t>
            </a:r>
            <a:r>
              <a:rPr lang="es-ES" sz="2000" b="1" dirty="0" err="1"/>
              <a:t>from</a:t>
            </a:r>
            <a:r>
              <a:rPr lang="es-ES" sz="2000" b="1" dirty="0"/>
              <a:t> </a:t>
            </a:r>
            <a:r>
              <a:rPr lang="es-ES" sz="2000" b="1" dirty="0" err="1"/>
              <a:t>an</a:t>
            </a:r>
            <a:r>
              <a:rPr lang="es-ES" sz="2000" b="1" dirty="0"/>
              <a:t> </a:t>
            </a:r>
            <a:r>
              <a:rPr lang="es-ES" sz="2000" b="1" dirty="0" err="1"/>
              <a:t>Academic</a:t>
            </a:r>
            <a:r>
              <a:rPr lang="es-ES" sz="2000" b="1" dirty="0"/>
              <a:t> Module</a:t>
            </a:r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0261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64544" y="455151"/>
            <a:ext cx="2140155" cy="950067"/>
          </a:xfrm>
        </p:spPr>
        <p:txBody>
          <a:bodyPr/>
          <a:lstStyle/>
          <a:p>
            <a:r>
              <a:rPr lang="en-GB" sz="2800" dirty="0">
                <a:hlinkClick r:id="rId2"/>
              </a:rPr>
              <a:t>Details of Enrolment</a:t>
            </a:r>
          </a:p>
          <a:p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519EA4-9F9C-DD7E-B5C3-12925A60E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25" y="1565760"/>
            <a:ext cx="1914792" cy="18766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52F75E-5BB3-8C5B-D52B-45CDB870A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1162" y="70555"/>
            <a:ext cx="5458587" cy="43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8245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84241" y="246491"/>
            <a:ext cx="7642141" cy="389613"/>
          </a:xfrm>
        </p:spPr>
        <p:txBody>
          <a:bodyPr/>
          <a:lstStyle/>
          <a:p>
            <a:r>
              <a:rPr lang="es-ES" b="1" dirty="0" err="1"/>
              <a:t>Enrolment</a:t>
            </a:r>
            <a:r>
              <a:rPr lang="es-ES" b="1" dirty="0"/>
              <a:t> – </a:t>
            </a:r>
            <a:r>
              <a:rPr lang="es-ES" b="1" dirty="0" err="1"/>
              <a:t>Academic</a:t>
            </a:r>
            <a:r>
              <a:rPr lang="es-ES" b="1" dirty="0"/>
              <a:t> Module</a:t>
            </a:r>
            <a:endParaRPr lang="en-US" dirty="0"/>
          </a:p>
          <a:p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28C1995-4139-E2F1-6597-854C0DFF3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218" y="565673"/>
            <a:ext cx="7642142" cy="340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02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15408" y="2354678"/>
            <a:ext cx="6110339" cy="246295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>
                <a:solidFill>
                  <a:schemeClr val="tx1"/>
                </a:solidFill>
              </a:rPr>
              <a:t>Head of the Department </a:t>
            </a:r>
            <a:br>
              <a:rPr lang="en-GB">
                <a:solidFill>
                  <a:schemeClr val="tx1"/>
                </a:solidFill>
              </a:rPr>
            </a:br>
            <a:r>
              <a:rPr lang="en-GB">
                <a:solidFill>
                  <a:schemeClr val="tx1"/>
                </a:solidFill>
              </a:rPr>
              <a:t>of English and Comparative Literary Studies</a:t>
            </a:r>
          </a:p>
          <a:p>
            <a:pPr marL="0" indent="0" algn="ctr">
              <a:buNone/>
            </a:pPr>
            <a:br>
              <a:rPr lang="en-GB">
                <a:solidFill>
                  <a:schemeClr val="tx1"/>
                </a:solidFill>
              </a:rPr>
            </a:br>
            <a:r>
              <a:rPr lang="en-GB">
                <a:solidFill>
                  <a:schemeClr val="tx1"/>
                </a:solidFill>
              </a:rPr>
              <a:t>(also teaches and researches Critical Theory/World Literature/Lusophone Literature/Modernism/Postcolonial Studies)</a:t>
            </a:r>
            <a:br>
              <a:rPr lang="en-GB">
                <a:solidFill>
                  <a:schemeClr val="tx1"/>
                </a:solidFill>
              </a:rPr>
            </a:br>
            <a:endParaRPr lang="en-GB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>
                <a:solidFill>
                  <a:schemeClr val="tx1"/>
                </a:solidFill>
              </a:rPr>
              <a:t>My office is FAB 5.08</a:t>
            </a:r>
          </a:p>
          <a:p>
            <a:pPr marL="0" indent="0" algn="ctr">
              <a:buNone/>
            </a:pPr>
            <a:r>
              <a:rPr lang="en-GB">
                <a:solidFill>
                  <a:schemeClr val="tx1"/>
                </a:solidFill>
              </a:rPr>
              <a:t>My email address is: </a:t>
            </a:r>
            <a:r>
              <a:rPr lang="en-GB" u="sng" err="1">
                <a:solidFill>
                  <a:srgbClr val="0000FF"/>
                </a:solidFill>
              </a:rPr>
              <a:t>P.De-Medeiros@warwick.ac.uk</a:t>
            </a:r>
            <a:endParaRPr lang="en-GB" u="sng">
              <a:solidFill>
                <a:srgbClr val="0000FF"/>
              </a:solidFill>
            </a:endParaRPr>
          </a:p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791662" y="1657636"/>
            <a:ext cx="5373684" cy="380867"/>
          </a:xfrm>
        </p:spPr>
        <p:txBody>
          <a:bodyPr>
            <a:normAutofit fontScale="70000" lnSpcReduction="20000"/>
          </a:bodyPr>
          <a:lstStyle/>
          <a:p>
            <a:r>
              <a:rPr lang="en-GB" sz="3600"/>
              <a:t>Professor Paulo de Medeiros</a:t>
            </a:r>
            <a:endParaRPr lang="en-US" sz="3600"/>
          </a:p>
        </p:txBody>
      </p:sp>
      <p:pic>
        <p:nvPicPr>
          <p:cNvPr id="2" name="Picture 2" descr="Profile picture">
            <a:extLst>
              <a:ext uri="{FF2B5EF4-FFF2-40B4-BE49-F238E27FC236}">
                <a16:creationId xmlns:a16="http://schemas.microsoft.com/office/drawing/2014/main" id="{E2ECE730-96F1-26A9-4E98-36339942A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114" y="2185639"/>
            <a:ext cx="2433637" cy="257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6244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6393" y="1836751"/>
            <a:ext cx="4148488" cy="2950565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It is important that we help you to find the right level for your chosen language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Look at previous qualifications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Brief online test/conversation with tutor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/>
              </a:rPr>
              <a:t>Possibility of transfer in first three weeks of term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06392" y="1176794"/>
            <a:ext cx="5308634" cy="50888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n-GB" sz="2400" b="1" dirty="0"/>
              <a:t>Placement and Diagnostic Testing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32ABB5B-9ADA-23BD-FC42-5D3763391CF3}"/>
              </a:ext>
            </a:extLst>
          </p:cNvPr>
          <p:cNvSpPr txBox="1">
            <a:spLocks/>
          </p:cNvSpPr>
          <p:nvPr/>
        </p:nvSpPr>
        <p:spPr bwMode="auto">
          <a:xfrm flipH="1">
            <a:off x="5447898" y="2838616"/>
            <a:ext cx="3455468" cy="179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Arial" charset="0"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GCSE → level 2</a:t>
            </a:r>
          </a:p>
          <a:p>
            <a:pPr marL="342900" marR="0" lvl="0" indent="-34290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Arial" charset="0"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Int bac standard grade 4 → level 3</a:t>
            </a:r>
          </a:p>
          <a:p>
            <a:pPr marL="342900" marR="0" lvl="0" indent="-34290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Arial" charset="0"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Int bac higher grade 4/5 → level 4</a:t>
            </a:r>
          </a:p>
          <a:p>
            <a:pPr marL="342900" marR="0" lvl="0" indent="-34290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Arial" charset="0"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 level grade A/B → level 5</a:t>
            </a:r>
          </a:p>
          <a:p>
            <a:pPr marL="342900" marR="0" lvl="0" indent="-34290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Arial" charset="0"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Int bac higher grade 6/7 → level 5</a:t>
            </a:r>
          </a:p>
        </p:txBody>
      </p:sp>
    </p:spTree>
    <p:extLst>
      <p:ext uri="{BB962C8B-B14F-4D97-AF65-F5344CB8AC3E}">
        <p14:creationId xmlns:p14="http://schemas.microsoft.com/office/powerpoint/2010/main" val="151987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6393" y="1836751"/>
            <a:ext cx="5072512" cy="295056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s-ES" b="1" dirty="0" err="1"/>
              <a:t>Study</a:t>
            </a:r>
            <a:r>
              <a:rPr lang="es-ES" b="1" dirty="0"/>
              <a:t> </a:t>
            </a:r>
            <a:r>
              <a:rPr lang="es-ES" b="1" dirty="0" err="1"/>
              <a:t>Abroad</a:t>
            </a:r>
            <a:r>
              <a:rPr lang="es-ES" dirty="0"/>
              <a:t> 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err="1"/>
              <a:t>Universities</a:t>
            </a:r>
            <a:r>
              <a:rPr lang="es-ES" dirty="0"/>
              <a:t> </a:t>
            </a:r>
            <a:r>
              <a:rPr lang="es-ES" dirty="0" err="1"/>
              <a:t>usually</a:t>
            </a:r>
            <a:r>
              <a:rPr lang="es-ES" dirty="0"/>
              <a:t> </a:t>
            </a:r>
            <a:r>
              <a:rPr lang="es-ES" dirty="0" err="1"/>
              <a:t>require</a:t>
            </a:r>
            <a:r>
              <a:rPr lang="es-ES" dirty="0"/>
              <a:t> a </a:t>
            </a:r>
            <a:r>
              <a:rPr lang="es-ES" dirty="0" err="1"/>
              <a:t>minimum</a:t>
            </a:r>
            <a:r>
              <a:rPr lang="es-ES" dirty="0"/>
              <a:t> </a:t>
            </a:r>
            <a:r>
              <a:rPr lang="es-ES" dirty="0" err="1"/>
              <a:t>level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Language</a:t>
            </a:r>
            <a:r>
              <a:rPr lang="es-ES" dirty="0"/>
              <a:t> </a:t>
            </a:r>
            <a:r>
              <a:rPr lang="es-ES" dirty="0" err="1"/>
              <a:t>Proficiency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offer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a place.</a:t>
            </a:r>
            <a:endParaRPr lang="en-US" dirty="0">
              <a:cs typeface="Calibri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dirty="0" err="1"/>
              <a:t>For</a:t>
            </a:r>
            <a:r>
              <a:rPr lang="es-ES" dirty="0"/>
              <a:t> a </a:t>
            </a:r>
            <a:r>
              <a:rPr lang="es-ES" dirty="0" err="1"/>
              <a:t>work</a:t>
            </a:r>
            <a:r>
              <a:rPr lang="es-ES" dirty="0"/>
              <a:t> </a:t>
            </a:r>
            <a:r>
              <a:rPr lang="es-ES" dirty="0" err="1"/>
              <a:t>placement</a:t>
            </a:r>
            <a:r>
              <a:rPr lang="es-ES" dirty="0"/>
              <a:t>, </a:t>
            </a:r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confident</a:t>
            </a:r>
            <a:r>
              <a:rPr lang="es-ES" dirty="0"/>
              <a:t> are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your</a:t>
            </a:r>
            <a:r>
              <a:rPr lang="es-ES" dirty="0"/>
              <a:t> </a:t>
            </a:r>
            <a:r>
              <a:rPr lang="es-ES" dirty="0" err="1"/>
              <a:t>language</a:t>
            </a:r>
            <a:r>
              <a:rPr lang="es-ES" dirty="0"/>
              <a:t> </a:t>
            </a:r>
            <a:r>
              <a:rPr lang="es-ES" dirty="0" err="1"/>
              <a:t>skills</a:t>
            </a:r>
            <a:r>
              <a:rPr lang="es-ES" dirty="0"/>
              <a:t>?</a:t>
            </a:r>
            <a:endParaRPr lang="es-ES" dirty="0">
              <a:cs typeface="Calibri"/>
            </a:endParaRPr>
          </a:p>
          <a:p>
            <a:pPr marL="0" indent="0">
              <a:buNone/>
            </a:pPr>
            <a:r>
              <a:rPr lang="es-ES" b="1" dirty="0" err="1"/>
              <a:t>Employability</a:t>
            </a:r>
            <a:br>
              <a:rPr lang="es-ES" b="1" dirty="0"/>
            </a:br>
            <a:r>
              <a:rPr lang="es-ES" dirty="0" err="1"/>
              <a:t>Employers</a:t>
            </a:r>
            <a:r>
              <a:rPr lang="es-ES" dirty="0"/>
              <a:t> </a:t>
            </a:r>
            <a:r>
              <a:rPr lang="es-ES" dirty="0" err="1"/>
              <a:t>value</a:t>
            </a:r>
            <a:r>
              <a:rPr lang="es-ES" dirty="0"/>
              <a:t> </a:t>
            </a:r>
            <a:r>
              <a:rPr lang="es-ES" dirty="0" err="1"/>
              <a:t>people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a </a:t>
            </a:r>
            <a:r>
              <a:rPr lang="es-ES" dirty="0" err="1"/>
              <a:t>knowledge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languages</a:t>
            </a:r>
            <a:r>
              <a:rPr lang="es-ES" dirty="0"/>
              <a:t> and intercultural </a:t>
            </a:r>
            <a:r>
              <a:rPr lang="es-ES" dirty="0" err="1"/>
              <a:t>awareness</a:t>
            </a:r>
            <a:r>
              <a:rPr lang="es-ES" dirty="0"/>
              <a:t>.</a:t>
            </a:r>
            <a:endParaRPr lang="en-GB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06392" y="1176794"/>
            <a:ext cx="5308634" cy="50888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s-ES" sz="2400" b="1" dirty="0" err="1"/>
              <a:t>Think</a:t>
            </a:r>
            <a:r>
              <a:rPr lang="es-ES" sz="2400" b="1" dirty="0"/>
              <a:t> </a:t>
            </a:r>
            <a:r>
              <a:rPr lang="es-ES" sz="2400" b="1" dirty="0" err="1"/>
              <a:t>now</a:t>
            </a:r>
            <a:r>
              <a:rPr lang="es-ES" sz="2400" b="1" dirty="0"/>
              <a:t> </a:t>
            </a:r>
            <a:r>
              <a:rPr lang="es-ES" sz="2400" b="1" dirty="0" err="1"/>
              <a:t>about</a:t>
            </a:r>
            <a:r>
              <a:rPr lang="es-ES" sz="2400" b="1" dirty="0"/>
              <a:t> </a:t>
            </a:r>
            <a:r>
              <a:rPr lang="es-ES" sz="2400" b="1" dirty="0" err="1"/>
              <a:t>your</a:t>
            </a:r>
            <a:r>
              <a:rPr lang="es-ES" sz="2400" b="1" dirty="0"/>
              <a:t> future!</a:t>
            </a:r>
            <a:endParaRPr lang="en-GB" sz="2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464E9A-18C5-1507-095A-4BB56FFD8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619" y="2932631"/>
            <a:ext cx="2183036" cy="163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206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6393" y="1836751"/>
            <a:ext cx="5072512" cy="295056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Language learning appears on </a:t>
            </a:r>
            <a:r>
              <a:rPr lang="en-GB" altLang="en-US" b="1" dirty="0">
                <a:solidFill>
                  <a:srgbClr val="FF0000"/>
                </a:solidFill>
              </a:rPr>
              <a:t>HEAR</a:t>
            </a:r>
            <a:r>
              <a:rPr lang="en-GB" altLang="en-US" dirty="0">
                <a:solidFill>
                  <a:schemeClr val="accent6"/>
                </a:solidFill>
              </a:rPr>
              <a:t> </a:t>
            </a:r>
            <a:r>
              <a:rPr lang="en-GB" altLang="en-US" dirty="0"/>
              <a:t>(</a:t>
            </a:r>
            <a:r>
              <a:rPr lang="en-GB" altLang="en-US" dirty="0">
                <a:hlinkClick r:id="rId2"/>
              </a:rPr>
              <a:t>Higher Education Achievement Record</a:t>
            </a:r>
            <a:r>
              <a:rPr lang="en-GB" altLang="en-US" dirty="0"/>
              <a:t>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Expressed in terms of </a:t>
            </a:r>
            <a:r>
              <a:rPr lang="en-GB" altLang="en-US" b="1" dirty="0">
                <a:solidFill>
                  <a:srgbClr val="FF0000"/>
                </a:solidFill>
              </a:rPr>
              <a:t>CEFR</a:t>
            </a:r>
            <a:r>
              <a:rPr lang="en-GB" altLang="en-US" dirty="0"/>
              <a:t> (Common European Framework of Reference)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e.g. A2, B1, B2, C1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n-GB" altLang="en-US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+ Can count towards the</a:t>
            </a:r>
            <a:endParaRPr lang="en-GB" altLang="en-US" dirty="0">
              <a:solidFill>
                <a:schemeClr val="accent6"/>
              </a:solidFill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06392" y="1176794"/>
            <a:ext cx="5308634" cy="50888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s-ES" sz="2400" b="1" dirty="0" err="1"/>
              <a:t>Certification</a:t>
            </a:r>
            <a:endParaRPr lang="en-GB" sz="2400" b="1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F47FE0A-0A68-D404-197B-5C822433E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Lato" panose="020F0502020204030203" pitchFamily="34" charset="0"/>
                <a:ea typeface="+mn-ea"/>
                <a:cs typeface="+mn-cs"/>
              </a:rPr>
              <a:t>Can count towards the Warwick Award:</a:t>
            </a:r>
            <a:endParaRPr kumimoji="0" lang="en-US" altLang="en-US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Lato" panose="020F0502020204030203" pitchFamily="34" charset="0"/>
                <a:ea typeface="+mn-ea"/>
                <a:cs typeface="+mn-cs"/>
              </a:rPr>
              <a:t>  </a:t>
            </a:r>
            <a:r>
              <a:rPr kumimoji="0" lang="en-US" altLang="en-US" sz="49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Lato" panose="020F0502020204030203" pitchFamily="34" charset="0"/>
                <a:ea typeface="+mn-ea"/>
                <a:cs typeface="+mn-cs"/>
              </a:rPr>
              <a:t>                  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0371E3E-51DF-5EC4-2EBE-2165AF05A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921" y="3966706"/>
            <a:ext cx="285750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2D1B12-BA48-C757-514C-85A10565C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7540" y="2248076"/>
            <a:ext cx="1414463" cy="130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921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06392" y="1311964"/>
            <a:ext cx="5308634" cy="56454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s-ES" sz="2400" dirty="0" err="1"/>
              <a:t>We</a:t>
            </a:r>
            <a:r>
              <a:rPr lang="es-ES" sz="2400" dirty="0"/>
              <a:t> look forward </a:t>
            </a:r>
            <a:r>
              <a:rPr lang="es-ES" sz="2400" dirty="0" err="1"/>
              <a:t>to</a:t>
            </a:r>
            <a:r>
              <a:rPr lang="es-ES" sz="2400" dirty="0"/>
              <a:t> meeting You!</a:t>
            </a:r>
            <a:endParaRPr lang="en-GB" sz="2400" b="1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F47FE0A-0A68-D404-197B-5C822433E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Lato" panose="020F0502020204030203" pitchFamily="34" charset="0"/>
                <a:ea typeface="+mn-ea"/>
                <a:cs typeface="+mn-cs"/>
              </a:rPr>
              <a:t>Can count towards the Warwick Award:</a:t>
            </a:r>
            <a:endParaRPr kumimoji="0" lang="en-US" altLang="en-US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Lato" panose="020F0502020204030203" pitchFamily="34" charset="0"/>
                <a:ea typeface="+mn-ea"/>
                <a:cs typeface="+mn-cs"/>
              </a:rPr>
              <a:t>  </a:t>
            </a:r>
            <a:r>
              <a:rPr kumimoji="0" lang="en-US" altLang="en-US" sz="49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Lato" panose="020F0502020204030203" pitchFamily="34" charset="0"/>
                <a:ea typeface="+mn-ea"/>
                <a:cs typeface="+mn-cs"/>
              </a:rPr>
              <a:t>                  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FDD206-50D5-03BE-F888-0CBD0B5F9D92}"/>
              </a:ext>
            </a:extLst>
          </p:cNvPr>
          <p:cNvSpPr txBox="1">
            <a:spLocks/>
          </p:cNvSpPr>
          <p:nvPr/>
        </p:nvSpPr>
        <p:spPr>
          <a:xfrm>
            <a:off x="1709530" y="2456953"/>
            <a:ext cx="5461291" cy="226612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Thank you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ar-AE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شكرا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 </a:t>
            </a:r>
            <a:r>
              <a:rPr kumimoji="0" lang="ja-JP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谢谢您</a:t>
            </a:r>
            <a:r>
              <a:rPr kumimoji="0" lang="en-GB" altLang="ja-JP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	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Merci</a:t>
            </a:r>
            <a:r>
              <a:rPr kumimoji="0" lang="el-GR" sz="21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Danke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	</a:t>
            </a:r>
            <a:r>
              <a:rPr kumimoji="0" lang="el-GR" sz="2100" b="1" i="0" u="none" strike="noStrike" kern="1200" cap="none" spc="0" normalizeH="0" baseline="0" noProof="0" dirty="0">
                <a:ln>
                  <a:noFill/>
                </a:ln>
                <a:solidFill>
                  <a:srgbClr val="FA06E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σας ευχαριστώ</a:t>
            </a:r>
            <a:endParaRPr kumimoji="0" lang="en-GB" altLang="ja-JP" sz="2100" b="1" i="0" u="none" strike="noStrike" kern="1200" cap="none" spc="0" normalizeH="0" baseline="0" noProof="0" dirty="0">
              <a:ln>
                <a:noFill/>
              </a:ln>
              <a:solidFill>
                <a:srgbClr val="FA06E3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i-IN" altLang="ja-JP" sz="2100" b="1" i="0" u="none" strike="noStrike" kern="1200" cap="none" spc="0" normalizeH="0" baseline="0" noProof="0" dirty="0">
                <a:ln>
                  <a:noFill/>
                </a:ln>
                <a:solidFill>
                  <a:srgbClr val="EF405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Mangal" panose="02040503050203030202" pitchFamily="18" charset="0"/>
              </a:rPr>
              <a:t>धन्यवाद</a:t>
            </a:r>
            <a:r>
              <a:rPr kumimoji="0" lang="en-GB" altLang="ja-JP" sz="2100" b="1" i="0" u="none" strike="noStrike" kern="1200" cap="none" spc="0" normalizeH="0" baseline="0" noProof="0" dirty="0">
                <a:ln>
                  <a:noFill/>
                </a:ln>
                <a:solidFill>
                  <a:srgbClr val="EF405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GB" altLang="ja-JP" sz="21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    </a:t>
            </a:r>
            <a:r>
              <a:rPr kumimoji="0" lang="en-GB" altLang="ja-JP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Grazie</a:t>
            </a:r>
            <a:r>
              <a:rPr kumimoji="0" lang="en-GB" altLang="ja-JP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	   </a:t>
            </a:r>
            <a:r>
              <a:rPr kumimoji="0" lang="ja-JP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ありがとう </a:t>
            </a:r>
            <a:endParaRPr kumimoji="0" lang="en-GB" altLang="ja-JP" sz="21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Obrigada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az-Cyrl-AZ" sz="21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Спасибо</a:t>
            </a:r>
            <a:r>
              <a:rPr kumimoji="0" lang="az-Cyrl-AZ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1166945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EF4050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EF4050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EF4050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EF4050"/>
              </a:solidFill>
              <a:latin typeface="+mn-lt"/>
            </a:endParaRPr>
          </a:p>
        </p:txBody>
      </p:sp>
      <p:pic>
        <p:nvPicPr>
          <p:cNvPr id="3" name="Picture 2" descr="Text">
            <a:extLst>
              <a:ext uri="{FF2B5EF4-FFF2-40B4-BE49-F238E27FC236}">
                <a16:creationId xmlns:a16="http://schemas.microsoft.com/office/drawing/2014/main" id="{9A3166ED-B420-9A4A-FC6E-2939389AE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465" y="213987"/>
            <a:ext cx="9144000" cy="506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869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AFC454B-A080-4D23-B177-6D5356C6E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07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77107" y="165147"/>
            <a:ext cx="7066893" cy="4978355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8522" y="2501090"/>
            <a:ext cx="1456681" cy="14171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105860" y="822311"/>
            <a:ext cx="2240924" cy="2240924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8951" y="1454369"/>
            <a:ext cx="5733470" cy="2063315"/>
          </a:xfrm>
        </p:spPr>
        <p:txBody>
          <a:bodyPr>
            <a:normAutofit/>
          </a:bodyPr>
          <a:lstStyle/>
          <a:p>
            <a:pPr algn="r"/>
            <a:r>
              <a:rPr lang="en-GB" sz="3825"/>
              <a:t>Outside ‘Culture’ modules in SMLC (School of Modern Languages and Cultures)</a:t>
            </a:r>
            <a:endParaRPr lang="fr-FR" sz="3825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8951" y="3586741"/>
            <a:ext cx="5733470" cy="997082"/>
          </a:xfrm>
        </p:spPr>
        <p:txBody>
          <a:bodyPr vert="horz" lIns="68580" tIns="34290" rIns="68580" bIns="34290" rtlCol="0" anchor="t">
            <a:normAutofit/>
          </a:bodyPr>
          <a:lstStyle/>
          <a:p>
            <a:pPr algn="r"/>
            <a:r>
              <a:rPr lang="fr-FR" dirty="0"/>
              <a:t>2024-25</a:t>
            </a:r>
          </a:p>
        </p:txBody>
      </p:sp>
    </p:spTree>
    <p:extLst>
      <p:ext uri="{BB962C8B-B14F-4D97-AF65-F5344CB8AC3E}">
        <p14:creationId xmlns:p14="http://schemas.microsoft.com/office/powerpoint/2010/main" val="22082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125453" cy="51435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6" y="436555"/>
            <a:ext cx="2400300" cy="2578859"/>
          </a:xfrm>
        </p:spPr>
        <p:txBody>
          <a:bodyPr>
            <a:normAutofit fontScale="90000"/>
          </a:bodyPr>
          <a:lstStyle/>
          <a:p>
            <a:r>
              <a:rPr lang="fr-FR" sz="2400" dirty="0">
                <a:solidFill>
                  <a:srgbClr val="FFFFFF"/>
                </a:solidFill>
                <a:latin typeface="Aptos"/>
              </a:rPr>
              <a:t>HP103</a:t>
            </a:r>
            <a:br>
              <a:rPr lang="fr-FR" sz="2400" dirty="0">
                <a:latin typeface="Aptos"/>
              </a:rPr>
            </a:br>
            <a:br>
              <a:rPr lang="fr-FR" sz="2400" dirty="0">
                <a:latin typeface="Aptos"/>
              </a:rPr>
            </a:br>
            <a:r>
              <a:rPr lang="en-US" sz="2400" dirty="0">
                <a:solidFill>
                  <a:srgbClr val="FFFFFF"/>
                </a:solidFill>
                <a:latin typeface="Aptos"/>
              </a:rPr>
              <a:t>Language Text and Identity in the Hispanic World </a:t>
            </a:r>
            <a:br>
              <a:rPr lang="en-US" sz="2400" dirty="0">
                <a:latin typeface="Aptos"/>
              </a:rPr>
            </a:br>
            <a:br>
              <a:rPr lang="en-US" sz="2400" dirty="0">
                <a:latin typeface="Aptos"/>
              </a:rPr>
            </a:br>
            <a:r>
              <a:rPr lang="en-US" sz="2400" dirty="0">
                <a:solidFill>
                  <a:srgbClr val="FFFFFF"/>
                </a:solidFill>
                <a:latin typeface="Aptos"/>
              </a:rPr>
              <a:t>(</a:t>
            </a:r>
            <a:r>
              <a:rPr lang="fr-FR" sz="2400" dirty="0">
                <a:solidFill>
                  <a:srgbClr val="FFFFFF"/>
                </a:solidFill>
                <a:latin typeface="Aptos"/>
              </a:rPr>
              <a:t>no </a:t>
            </a:r>
            <a:r>
              <a:rPr lang="fr-FR" sz="2400" err="1">
                <a:solidFill>
                  <a:srgbClr val="FFFFFF"/>
                </a:solidFill>
                <a:latin typeface="Aptos"/>
              </a:rPr>
              <a:t>pre-requisite</a:t>
            </a:r>
            <a:r>
              <a:rPr lang="fr-FR" sz="2400" dirty="0">
                <a:solidFill>
                  <a:srgbClr val="FFFFFF"/>
                </a:solidFill>
                <a:latin typeface="Aptos"/>
              </a:rPr>
              <a:t>)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2" y="1841610"/>
            <a:ext cx="3062575" cy="3062575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2" y="443508"/>
            <a:ext cx="5179868" cy="4091459"/>
          </a:xfrm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rgbClr val="404040"/>
                </a:solidFill>
                <a:latin typeface="Aptos"/>
              </a:rPr>
              <a:t>How does the variety of Spanish spoken across different regions reflect and shape cultural and linguistic identities within Hispanic communities, especially in relation to other languages?</a:t>
            </a:r>
          </a:p>
          <a:p>
            <a:r>
              <a:rPr lang="en-GB" sz="1800" dirty="0">
                <a:solidFill>
                  <a:srgbClr val="404040"/>
                </a:solidFill>
                <a:latin typeface="Aptos"/>
              </a:rPr>
              <a:t>In what ways do writers working between languages, such as Latinx authors, navigate and express their identity through literature?</a:t>
            </a:r>
            <a:r>
              <a:rPr lang="en-US" sz="1800" dirty="0"/>
              <a:t> </a:t>
            </a:r>
          </a:p>
          <a:p>
            <a:r>
              <a:rPr lang="en-GB" sz="1800" dirty="0">
                <a:solidFill>
                  <a:srgbClr val="404040"/>
                </a:solidFill>
                <a:latin typeface="Aptos"/>
              </a:rPr>
              <a:t>How do language, literature, and cultural practices (such as football and tango) in Hispanic societies reflect and shape collective and individual identities?      </a:t>
            </a:r>
          </a:p>
        </p:txBody>
      </p:sp>
      <p:pic>
        <p:nvPicPr>
          <p:cNvPr id="4" name="Picture 3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238F3180-0FA5-E0E1-9C49-BED16729A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00" y="3282741"/>
            <a:ext cx="1616368" cy="162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08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125453" cy="51435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6" y="865180"/>
            <a:ext cx="2400300" cy="3345872"/>
          </a:xfrm>
        </p:spPr>
        <p:txBody>
          <a:bodyPr>
            <a:normAutofit fontScale="90000"/>
          </a:bodyPr>
          <a:lstStyle/>
          <a:p>
            <a:r>
              <a:rPr lang="fr-FR" sz="2400" dirty="0">
                <a:solidFill>
                  <a:srgbClr val="FFFFFF"/>
                </a:solidFill>
              </a:rPr>
              <a:t>HP 104 </a:t>
            </a:r>
            <a:br>
              <a:rPr lang="fr-FR" sz="2400" dirty="0"/>
            </a:br>
            <a:br>
              <a:rPr lang="fr-FR" sz="2400" dirty="0"/>
            </a:br>
            <a:r>
              <a:rPr lang="en-US" sz="2400" dirty="0">
                <a:solidFill>
                  <a:srgbClr val="FFFFFF"/>
                </a:solidFill>
              </a:rPr>
              <a:t>Icons and Representations of the Hispanic World</a:t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 </a:t>
            </a:r>
            <a:br>
              <a:rPr lang="en-US" sz="2400" dirty="0"/>
            </a:br>
            <a:r>
              <a:rPr lang="en-GB" sz="2400" dirty="0">
                <a:solidFill>
                  <a:srgbClr val="FFFFFF"/>
                </a:solidFill>
              </a:rPr>
              <a:t>(no pre-requisite)</a:t>
            </a:r>
            <a:br>
              <a:rPr lang="en-GB" sz="2550" dirty="0"/>
            </a:br>
            <a:br>
              <a:rPr lang="en-GB" sz="2550" dirty="0"/>
            </a:br>
            <a:br>
              <a:rPr lang="en-GB" sz="2550" dirty="0"/>
            </a:br>
            <a:endParaRPr lang="fr-FR" sz="255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2" y="1841610"/>
            <a:ext cx="3062575" cy="3062575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2" y="443509"/>
            <a:ext cx="5179868" cy="4189214"/>
          </a:xfrm>
        </p:spPr>
        <p:txBody>
          <a:bodyPr anchor="ctr">
            <a:normAutofit/>
          </a:bodyPr>
          <a:lstStyle/>
          <a:p>
            <a:r>
              <a:rPr lang="en-US" dirty="0"/>
              <a:t>Where did the </a:t>
            </a:r>
            <a:r>
              <a:rPr lang="en-US" b="1" dirty="0"/>
              <a:t>familiar stereotypes of Spain and Latin America </a:t>
            </a:r>
            <a:r>
              <a:rPr lang="en-US" dirty="0"/>
              <a:t>come from? </a:t>
            </a:r>
          </a:p>
          <a:p>
            <a:r>
              <a:rPr lang="en-US" dirty="0"/>
              <a:t>How have they circulated and been received at different times and in different places? </a:t>
            </a:r>
          </a:p>
          <a:p>
            <a:r>
              <a:rPr lang="en-US" dirty="0"/>
              <a:t>And how have cultural representations played out in the entangled histories of Spain and Latin America?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702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125453" cy="51435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6" y="865180"/>
            <a:ext cx="2400300" cy="3345872"/>
          </a:xfrm>
        </p:spPr>
        <p:txBody>
          <a:bodyPr>
            <a:normAutofit fontScale="90000"/>
          </a:bodyPr>
          <a:lstStyle/>
          <a:p>
            <a:r>
              <a:rPr lang="fr-FR" sz="2325" dirty="0">
                <a:solidFill>
                  <a:srgbClr val="FFFFFF"/>
                </a:solidFill>
              </a:rPr>
              <a:t>GE 112</a:t>
            </a:r>
            <a:br>
              <a:rPr lang="fr-FR" sz="2325" dirty="0">
                <a:solidFill>
                  <a:srgbClr val="FFFFFF"/>
                </a:solidFill>
              </a:rPr>
            </a:br>
            <a:br>
              <a:rPr lang="en-US" sz="2325" dirty="0">
                <a:solidFill>
                  <a:srgbClr val="FFFFFF"/>
                </a:solidFill>
              </a:rPr>
            </a:br>
            <a:r>
              <a:rPr lang="en-GB" sz="2325" dirty="0">
                <a:solidFill>
                  <a:srgbClr val="FFFFFF"/>
                </a:solidFill>
              </a:rPr>
              <a:t>Provincial—Pariah—Powerhouse: Reading German-language Culture in a Global Perspective </a:t>
            </a:r>
            <a:br>
              <a:rPr lang="en-GB" sz="2325" dirty="0">
                <a:solidFill>
                  <a:srgbClr val="FFFFFF"/>
                </a:solidFill>
              </a:rPr>
            </a:br>
            <a:br>
              <a:rPr lang="en-GB" sz="2325" dirty="0"/>
            </a:br>
            <a:r>
              <a:rPr lang="en-US" sz="2325" dirty="0">
                <a:solidFill>
                  <a:srgbClr val="FFFFFF"/>
                </a:solidFill>
              </a:rPr>
              <a:t>(</a:t>
            </a:r>
            <a:r>
              <a:rPr lang="en-GB" sz="2325" dirty="0">
                <a:solidFill>
                  <a:srgbClr val="FFFFFF"/>
                </a:solidFill>
              </a:rPr>
              <a:t>No pre-requisite)</a:t>
            </a:r>
            <a:br>
              <a:rPr lang="en-GB" sz="2325" dirty="0"/>
            </a:br>
            <a:endParaRPr lang="fr-FR" sz="2325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2" y="1841610"/>
            <a:ext cx="3062575" cy="3062575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2" y="850486"/>
            <a:ext cx="5179868" cy="3782237"/>
          </a:xfrm>
        </p:spPr>
        <p:txBody>
          <a:bodyPr anchor="ctr">
            <a:normAutofit lnSpcReduction="10000"/>
          </a:bodyPr>
          <a:lstStyle/>
          <a:p>
            <a:r>
              <a:rPr lang="en-GB" sz="1800" dirty="0">
                <a:solidFill>
                  <a:srgbClr val="404040"/>
                </a:solidFill>
                <a:latin typeface="Aptos"/>
              </a:rPr>
              <a:t>How did Germany develop from provinces </a:t>
            </a:r>
            <a:r>
              <a:rPr lang="en-GB" sz="1800" dirty="0">
                <a:solidFill>
                  <a:srgbClr val="383838"/>
                </a:solidFill>
                <a:latin typeface="Aptos"/>
              </a:rPr>
              <a:t>to a cultural, political and economic powerhouse? How does what Germany </a:t>
            </a:r>
            <a:r>
              <a:rPr lang="en-GB" sz="1800" b="1" dirty="0">
                <a:solidFill>
                  <a:srgbClr val="383838"/>
                </a:solidFill>
                <a:latin typeface="Aptos"/>
              </a:rPr>
              <a:t>was</a:t>
            </a:r>
            <a:r>
              <a:rPr lang="en-GB" sz="1800" dirty="0">
                <a:solidFill>
                  <a:srgbClr val="383838"/>
                </a:solidFill>
                <a:latin typeface="Aptos"/>
              </a:rPr>
              <a:t> influence what Germany </a:t>
            </a:r>
            <a:r>
              <a:rPr lang="en-GB" sz="1800" b="1" dirty="0">
                <a:solidFill>
                  <a:srgbClr val="383838"/>
                </a:solidFill>
                <a:latin typeface="Aptos"/>
              </a:rPr>
              <a:t>is</a:t>
            </a:r>
            <a:r>
              <a:rPr lang="en-GB" sz="1800" dirty="0">
                <a:solidFill>
                  <a:srgbClr val="383838"/>
                </a:solidFill>
                <a:latin typeface="Aptos"/>
              </a:rPr>
              <a:t>?</a:t>
            </a:r>
            <a:endParaRPr lang="en-US">
              <a:latin typeface="Aptos"/>
            </a:endParaRPr>
          </a:p>
          <a:p>
            <a:endParaRPr lang="en-GB" sz="1500" b="1" dirty="0"/>
          </a:p>
          <a:p>
            <a:r>
              <a:rPr lang="en-GB" sz="1800" dirty="0">
                <a:solidFill>
                  <a:srgbClr val="383838"/>
                </a:solidFill>
                <a:latin typeface="Aptos"/>
              </a:rPr>
              <a:t>The module focuses in four blocks on the media and representations through which many of us first encounter German-language culture: fairy-tales and their afterlives; performance; screen culture; music, art and museums.</a:t>
            </a:r>
            <a:endParaRPr lang="en-US" sz="1800">
              <a:solidFill>
                <a:srgbClr val="383838"/>
              </a:solidFill>
              <a:latin typeface="Aptos"/>
            </a:endParaRPr>
          </a:p>
          <a:p>
            <a:endParaRPr lang="en-GB" sz="1500" dirty="0"/>
          </a:p>
          <a:p>
            <a:r>
              <a:rPr lang="en-GB" sz="1800" dirty="0">
                <a:solidFill>
                  <a:srgbClr val="383838"/>
                </a:solidFill>
                <a:latin typeface="Aptos"/>
              </a:rPr>
              <a:t>Sample the works and ideas that have put Germany and the German language on the world map</a:t>
            </a:r>
            <a:r>
              <a:rPr lang="en-GB" sz="1800" dirty="0">
                <a:solidFill>
                  <a:srgbClr val="383838"/>
                </a:solidFill>
                <a:latin typeface="Century Gothic"/>
              </a:rPr>
              <a:t>.</a:t>
            </a:r>
            <a:endParaRPr lang="fr-FR" sz="1800" dirty="0">
              <a:solidFill>
                <a:srgbClr val="383838"/>
              </a:solidFill>
              <a:latin typeface="Century Gothic"/>
            </a:endParaRPr>
          </a:p>
          <a:p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85581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125453" cy="51435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6" y="865180"/>
            <a:ext cx="2400300" cy="3345872"/>
          </a:xfrm>
        </p:spPr>
        <p:txBody>
          <a:bodyPr>
            <a:normAutofit fontScale="90000"/>
          </a:bodyPr>
          <a:lstStyle/>
          <a:p>
            <a:r>
              <a:rPr lang="en-GB" sz="2775" dirty="0">
                <a:solidFill>
                  <a:srgbClr val="FFFFFF"/>
                </a:solidFill>
              </a:rPr>
              <a:t>FR121 </a:t>
            </a:r>
            <a:br>
              <a:rPr lang="en-GB" sz="2775" dirty="0">
                <a:solidFill>
                  <a:srgbClr val="FFFFFF"/>
                </a:solidFill>
              </a:rPr>
            </a:br>
            <a:br>
              <a:rPr lang="en-GB" sz="2775" dirty="0">
                <a:solidFill>
                  <a:srgbClr val="FFFFFF"/>
                </a:solidFill>
              </a:rPr>
            </a:br>
            <a:r>
              <a:rPr lang="en-GB" sz="2775" dirty="0">
                <a:solidFill>
                  <a:srgbClr val="FFFFFF"/>
                </a:solidFill>
              </a:rPr>
              <a:t>The Story of Modern France</a:t>
            </a:r>
            <a:br>
              <a:rPr lang="en-GB" sz="2775" dirty="0">
                <a:solidFill>
                  <a:srgbClr val="FFFFFF"/>
                </a:solidFill>
              </a:rPr>
            </a:br>
            <a:br>
              <a:rPr lang="en-GB" sz="2775" dirty="0"/>
            </a:br>
            <a:r>
              <a:rPr lang="en-GB" sz="2775" dirty="0">
                <a:solidFill>
                  <a:srgbClr val="FFFFFF"/>
                </a:solidFill>
              </a:rPr>
              <a:t>(</a:t>
            </a:r>
            <a:r>
              <a:rPr lang="en-US" sz="2775" dirty="0">
                <a:solidFill>
                  <a:srgbClr val="FFFFFF"/>
                </a:solidFill>
              </a:rPr>
              <a:t>some prior knowledge or GCSE required</a:t>
            </a:r>
            <a:r>
              <a:rPr lang="en-GB" sz="2775" dirty="0">
                <a:solidFill>
                  <a:srgbClr val="FFFFFF"/>
                </a:solidFill>
              </a:rPr>
              <a:t>)</a:t>
            </a:r>
            <a:br>
              <a:rPr lang="en-GB" sz="2775" dirty="0">
                <a:solidFill>
                  <a:srgbClr val="FFFFFF"/>
                </a:solidFill>
              </a:rPr>
            </a:br>
            <a:endParaRPr lang="fr-FR" sz="2775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2" y="1841610"/>
            <a:ext cx="3062575" cy="3062575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2" y="443509"/>
            <a:ext cx="5179868" cy="418921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950" dirty="0">
                <a:latin typeface="Aptos"/>
                <a:ea typeface="Times New Roman" panose="02020603050405020304" pitchFamily="18" charset="0"/>
              </a:rPr>
              <a:t>Through a mixture of genres spanning the 12</a:t>
            </a:r>
            <a:r>
              <a:rPr lang="en-GB" sz="1950" baseline="30000" dirty="0">
                <a:latin typeface="Aptos"/>
                <a:ea typeface="Times New Roman" panose="02020603050405020304" pitchFamily="18" charset="0"/>
              </a:rPr>
              <a:t>th</a:t>
            </a:r>
            <a:r>
              <a:rPr lang="en-GB" sz="1950" dirty="0">
                <a:latin typeface="Aptos"/>
                <a:ea typeface="Times New Roman" panose="02020603050405020304" pitchFamily="18" charset="0"/>
              </a:rPr>
              <a:t> to 21</a:t>
            </a:r>
            <a:r>
              <a:rPr lang="en-GB" sz="1950" baseline="30000" dirty="0">
                <a:latin typeface="Aptos"/>
                <a:ea typeface="Times New Roman" panose="02020603050405020304" pitchFamily="18" charset="0"/>
              </a:rPr>
              <a:t>st</a:t>
            </a:r>
            <a:r>
              <a:rPr lang="en-GB" sz="1950" dirty="0">
                <a:latin typeface="Aptos"/>
                <a:ea typeface="Times New Roman" panose="02020603050405020304" pitchFamily="18" charset="0"/>
              </a:rPr>
              <a:t> centuries (political prints and posters, short fiction, film, epic and essay), we’ll consider the following: </a:t>
            </a:r>
          </a:p>
          <a:p>
            <a:pPr marL="0" indent="0">
              <a:buNone/>
            </a:pPr>
            <a:endParaRPr lang="en-GB" sz="1950" dirty="0">
              <a:latin typeface="Aptos"/>
            </a:endParaRPr>
          </a:p>
          <a:p>
            <a:r>
              <a:rPr lang="en-GB" sz="1800" dirty="0">
                <a:latin typeface="Aptos"/>
              </a:rPr>
              <a:t>How should we understand modern French identity, and where do ideas about French and francophone identities come from?</a:t>
            </a:r>
          </a:p>
          <a:p>
            <a:r>
              <a:rPr lang="en-GB" sz="1800" dirty="0">
                <a:latin typeface="Aptos"/>
              </a:rPr>
              <a:t>How are national narratives created? Why are storytelling and mythmaking such powerful tools?</a:t>
            </a:r>
          </a:p>
          <a:p>
            <a:r>
              <a:rPr lang="en-GB" sz="1800" dirty="0">
                <a:latin typeface="Aptos"/>
              </a:rPr>
              <a:t>How has France's relationship with the francophone world developed and changed over time?</a:t>
            </a:r>
          </a:p>
          <a:p>
            <a:pPr marL="0" indent="0">
              <a:buNone/>
            </a:pPr>
            <a:endParaRPr lang="en-GB" sz="195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24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15865" y="2315725"/>
            <a:ext cx="6378985" cy="246295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 algn="ctr">
              <a:buNone/>
            </a:pPr>
            <a:r>
              <a:rPr lang="en-GB" b="1"/>
              <a:t>Director of Undergraduate Studies (DUGS) for First-Years</a:t>
            </a:r>
            <a:br>
              <a:rPr lang="en-GB"/>
            </a:br>
            <a:r>
              <a:rPr lang="en-GB"/>
              <a:t>(also Reader in Middle English Literature) </a:t>
            </a:r>
            <a:br>
              <a:rPr lang="en-GB"/>
            </a:br>
            <a:endParaRPr lang="en-GB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>
                <a:solidFill>
                  <a:schemeClr val="tx1"/>
                </a:solidFill>
              </a:rPr>
              <a:t>My office is </a:t>
            </a:r>
            <a:r>
              <a:rPr lang="en-GB"/>
              <a:t>FAB 5.57</a:t>
            </a:r>
            <a:endParaRPr lang="en-GB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>
                <a:solidFill>
                  <a:schemeClr val="tx1"/>
                </a:solidFill>
              </a:rPr>
              <a:t>My email address is: </a:t>
            </a:r>
            <a:r>
              <a:rPr lang="en-GB" u="sng">
                <a:solidFill>
                  <a:srgbClr val="0000FF"/>
                </a:solidFill>
                <a:hlinkClick r:id="rId2"/>
              </a:rPr>
              <a:t>sarah.wood@warwick.ac.uk</a:t>
            </a:r>
            <a:endParaRPr lang="en-GB" u="sng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en-GB" u="sng">
                <a:solidFill>
                  <a:srgbClr val="0000FF"/>
                </a:solidFill>
              </a:rPr>
              <a:t>https://warwick.ac.uk/fac/arts/english/people/drsarahwood/</a:t>
            </a:r>
          </a:p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013586" y="1544285"/>
            <a:ext cx="5373684" cy="380867"/>
          </a:xfrm>
        </p:spPr>
        <p:txBody>
          <a:bodyPr>
            <a:normAutofit fontScale="70000" lnSpcReduction="20000"/>
          </a:bodyPr>
          <a:lstStyle/>
          <a:p>
            <a:r>
              <a:rPr lang="en-GB" sz="3600"/>
              <a:t>Dr Sarah Wood</a:t>
            </a:r>
            <a:endParaRPr lang="en-US" sz="3600"/>
          </a:p>
        </p:txBody>
      </p:sp>
      <p:pic>
        <p:nvPicPr>
          <p:cNvPr id="2050" name="Picture 2" descr="sw">
            <a:extLst>
              <a:ext uri="{FF2B5EF4-FFF2-40B4-BE49-F238E27FC236}">
                <a16:creationId xmlns:a16="http://schemas.microsoft.com/office/drawing/2014/main" id="{C4989B61-B59A-6DA3-8330-B8CF6501E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538" y="2088995"/>
            <a:ext cx="2743462" cy="246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8918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125453" cy="51435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C8B25E-8619-4CCD-AC2A-CC2BB6A37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126" y="865180"/>
            <a:ext cx="2400300" cy="3345872"/>
          </a:xfrm>
        </p:spPr>
        <p:txBody>
          <a:bodyPr>
            <a:normAutofit fontScale="90000"/>
          </a:bodyPr>
          <a:lstStyle/>
          <a:p>
            <a:r>
              <a:rPr lang="en-US" sz="2550" dirty="0">
                <a:solidFill>
                  <a:srgbClr val="FFFFFF"/>
                </a:solidFill>
              </a:rPr>
              <a:t>IT116</a:t>
            </a:r>
            <a:br>
              <a:rPr lang="en-US" sz="2550" dirty="0">
                <a:solidFill>
                  <a:srgbClr val="FFFFFF"/>
                </a:solidFill>
              </a:rPr>
            </a:br>
            <a:br>
              <a:rPr lang="en-US" sz="2550" dirty="0"/>
            </a:br>
            <a:r>
              <a:rPr lang="en-GB" sz="2550" dirty="0">
                <a:solidFill>
                  <a:srgbClr val="FFFFFF"/>
                </a:solidFill>
              </a:rPr>
              <a:t>Introducing Italy: Local and Global Perspectives</a:t>
            </a:r>
            <a:br>
              <a:rPr lang="en-GB" sz="2550" dirty="0">
                <a:solidFill>
                  <a:srgbClr val="FFFFFF"/>
                </a:solidFill>
              </a:rPr>
            </a:br>
            <a:br>
              <a:rPr lang="en-GB" sz="2550" dirty="0"/>
            </a:br>
            <a:r>
              <a:rPr lang="en-US" sz="2550" dirty="0">
                <a:solidFill>
                  <a:srgbClr val="FFFFFF"/>
                </a:solidFill>
              </a:rPr>
              <a:t>(some prior knowledge or GCSE required)  </a:t>
            </a:r>
            <a:br>
              <a:rPr lang="en-US" sz="2550" dirty="0"/>
            </a:br>
            <a:endParaRPr lang="en-GB" sz="255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2" y="1841610"/>
            <a:ext cx="3062575" cy="3062575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1DE21-9B2C-4090-8016-4054DED69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5482" y="443509"/>
            <a:ext cx="5179868" cy="4189214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2E2B21"/>
                </a:solidFill>
                <a:latin typeface="Aptos Display"/>
                <a:cs typeface="Arial"/>
              </a:rPr>
              <a:t>What do we mean by Italian culture and </a:t>
            </a:r>
            <a:r>
              <a:rPr lang="en-GB" i="0" dirty="0">
                <a:solidFill>
                  <a:srgbClr val="2E2B21"/>
                </a:solidFill>
                <a:effectLst/>
                <a:latin typeface="Aptos Display"/>
                <a:cs typeface="Arial"/>
              </a:rPr>
              <a:t>Italian </a:t>
            </a:r>
            <a:r>
              <a:rPr lang="en-GB" dirty="0">
                <a:solidFill>
                  <a:srgbClr val="2E2B21"/>
                </a:solidFill>
                <a:latin typeface="Aptos Display"/>
                <a:cs typeface="Arial"/>
              </a:rPr>
              <a:t>identity?</a:t>
            </a:r>
            <a:endParaRPr lang="en-US" dirty="0">
              <a:latin typeface="Aptos Display"/>
            </a:endParaRPr>
          </a:p>
          <a:p>
            <a:r>
              <a:rPr lang="en-GB" dirty="0">
                <a:solidFill>
                  <a:srgbClr val="2E2B21"/>
                </a:solidFill>
                <a:latin typeface="Aptos Display"/>
                <a:cs typeface="Arial"/>
              </a:rPr>
              <a:t>How has </a:t>
            </a:r>
            <a:r>
              <a:rPr lang="en-GB" b="0" i="0" dirty="0">
                <a:solidFill>
                  <a:srgbClr val="2E2B21"/>
                </a:solidFill>
                <a:effectLst/>
                <a:latin typeface="Aptos Display"/>
                <a:cs typeface="Arial"/>
              </a:rPr>
              <a:t>interaction with other cultures </a:t>
            </a:r>
            <a:r>
              <a:rPr lang="en-GB">
                <a:solidFill>
                  <a:srgbClr val="2E2B21"/>
                </a:solidFill>
                <a:latin typeface="Aptos Display"/>
                <a:cs typeface="Arial"/>
              </a:rPr>
              <a:t>shaped Italian identities?</a:t>
            </a:r>
            <a:endParaRPr lang="en-GB" dirty="0">
              <a:latin typeface="Aptos Display"/>
            </a:endParaRPr>
          </a:p>
          <a:p>
            <a:r>
              <a:rPr lang="en-GB" dirty="0">
                <a:solidFill>
                  <a:srgbClr val="2E2B21"/>
                </a:solidFill>
                <a:latin typeface="Aptos Display"/>
                <a:cs typeface="Arial"/>
              </a:rPr>
              <a:t>How has </a:t>
            </a:r>
            <a:r>
              <a:rPr lang="en-GB" b="0" i="0" dirty="0">
                <a:solidFill>
                  <a:srgbClr val="2E2B21"/>
                </a:solidFill>
                <a:effectLst/>
                <a:latin typeface="Aptos Display"/>
                <a:cs typeface="Arial"/>
              </a:rPr>
              <a:t>Italian thought and culture shaped the world around us</a:t>
            </a:r>
            <a:r>
              <a:rPr lang="en-GB" dirty="0">
                <a:solidFill>
                  <a:srgbClr val="2E2B21"/>
                </a:solidFill>
                <a:latin typeface="Aptos Display"/>
                <a:cs typeface="Arial"/>
              </a:rPr>
              <a:t>?</a:t>
            </a:r>
            <a:endParaRPr lang="en-GB" dirty="0">
              <a:solidFill>
                <a:srgbClr val="000000"/>
              </a:solidFill>
              <a:latin typeface="Aptos Display"/>
              <a:cs typeface="Arial"/>
            </a:endParaRPr>
          </a:p>
          <a:p>
            <a:r>
              <a:rPr lang="en-GB" dirty="0">
                <a:solidFill>
                  <a:srgbClr val="2E2B21"/>
                </a:solidFill>
                <a:latin typeface="Aptos Display"/>
                <a:cs typeface="Arial"/>
              </a:rPr>
              <a:t>What </a:t>
            </a:r>
            <a:r>
              <a:rPr lang="en-GB" b="0" i="0" dirty="0">
                <a:solidFill>
                  <a:srgbClr val="2E2B21"/>
                </a:solidFill>
                <a:effectLst/>
                <a:latin typeface="Aptos Display"/>
                <a:cs typeface="Arial"/>
              </a:rPr>
              <a:t>impact </a:t>
            </a:r>
            <a:r>
              <a:rPr lang="en-GB" dirty="0">
                <a:solidFill>
                  <a:srgbClr val="2E2B21"/>
                </a:solidFill>
                <a:latin typeface="Aptos Display"/>
                <a:cs typeface="Arial"/>
              </a:rPr>
              <a:t>has </a:t>
            </a:r>
            <a:r>
              <a:rPr lang="en-GB" i="0" dirty="0">
                <a:solidFill>
                  <a:srgbClr val="2E2B21"/>
                </a:solidFill>
                <a:effectLst/>
                <a:latin typeface="Aptos Display"/>
                <a:cs typeface="Arial"/>
              </a:rPr>
              <a:t>mobility</a:t>
            </a:r>
            <a:r>
              <a:rPr lang="en-GB" b="0" i="0" dirty="0">
                <a:solidFill>
                  <a:srgbClr val="2E2B21"/>
                </a:solidFill>
                <a:effectLst/>
                <a:latin typeface="Aptos Display"/>
                <a:cs typeface="Arial"/>
              </a:rPr>
              <a:t> and </a:t>
            </a:r>
            <a:r>
              <a:rPr lang="en-GB" dirty="0">
                <a:solidFill>
                  <a:srgbClr val="2E2B21"/>
                </a:solidFill>
                <a:latin typeface="Aptos Display"/>
                <a:cs typeface="Arial"/>
              </a:rPr>
              <a:t>migration had on Italy? </a:t>
            </a:r>
            <a:endParaRPr lang="en-GB" dirty="0">
              <a:latin typeface="Aptos Display"/>
            </a:endParaRPr>
          </a:p>
          <a:p>
            <a:endParaRPr lang="en-GB" dirty="0">
              <a:latin typeface="Aptos Display"/>
            </a:endParaRPr>
          </a:p>
        </p:txBody>
      </p:sp>
    </p:spTree>
    <p:extLst>
      <p:ext uri="{BB962C8B-B14F-4D97-AF65-F5344CB8AC3E}">
        <p14:creationId xmlns:p14="http://schemas.microsoft.com/office/powerpoint/2010/main" val="17369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EE1D2-9B16-4FFD-9007-1270BAF42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0381" y="2746939"/>
            <a:ext cx="6429370" cy="582049"/>
          </a:xfrm>
        </p:spPr>
        <p:txBody>
          <a:bodyPr>
            <a:normAutofit/>
          </a:bodyPr>
          <a:lstStyle/>
          <a:p>
            <a:pPr defTabSz="342900"/>
            <a:r>
              <a:rPr lang="en-GB" sz="2700" dirty="0">
                <a:solidFill>
                  <a:schemeClr val="accent2">
                    <a:lumMod val="75000"/>
                  </a:schemeClr>
                </a:solidFill>
              </a:rPr>
              <a:t>Assessment patterns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30FE6-94C4-496F-8CE9-A4D328EA5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6268" y="3378412"/>
            <a:ext cx="6686550" cy="1638065"/>
          </a:xfrm>
        </p:spPr>
        <p:txBody>
          <a:bodyPr>
            <a:normAutofit/>
          </a:bodyPr>
          <a:lstStyle/>
          <a:p>
            <a:r>
              <a:rPr lang="en-GB" sz="1500" dirty="0"/>
              <a:t>Formative task during term 1</a:t>
            </a:r>
          </a:p>
          <a:p>
            <a:r>
              <a:rPr lang="en-GB" sz="1500" dirty="0"/>
              <a:t>Summative written tasks</a:t>
            </a:r>
          </a:p>
          <a:p>
            <a:r>
              <a:rPr lang="en-GB" sz="1500" dirty="0"/>
              <a:t>Presentations OR creative assignments</a:t>
            </a:r>
          </a:p>
          <a:p>
            <a:r>
              <a:rPr lang="en-GB" sz="1500" dirty="0"/>
              <a:t>Summer exam paper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9BFD382-FE85-84E9-3877-60F48C4C3CC0}"/>
              </a:ext>
            </a:extLst>
          </p:cNvPr>
          <p:cNvSpPr txBox="1">
            <a:spLocks/>
          </p:cNvSpPr>
          <p:nvPr/>
        </p:nvSpPr>
        <p:spPr>
          <a:xfrm>
            <a:off x="1730381" y="232339"/>
            <a:ext cx="6683765" cy="582049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342900"/>
            <a:r>
              <a:rPr lang="en-GB" sz="2700" dirty="0">
                <a:solidFill>
                  <a:srgbClr val="E97132">
                    <a:lumMod val="75000"/>
                  </a:srgbClr>
                </a:solidFill>
                <a:latin typeface="Aptos Display" panose="02110004020202020204"/>
              </a:rPr>
              <a:t>Teaching arrangements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F6BD0A7-FEF7-E7C2-5694-D5DD0C80ED37}"/>
              </a:ext>
            </a:extLst>
          </p:cNvPr>
          <p:cNvSpPr txBox="1">
            <a:spLocks/>
          </p:cNvSpPr>
          <p:nvPr/>
        </p:nvSpPr>
        <p:spPr>
          <a:xfrm>
            <a:off x="1949053" y="946055"/>
            <a:ext cx="6686550" cy="313731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342900">
              <a:spcBef>
                <a:spcPts val="750"/>
              </a:spcBef>
              <a:buClr>
                <a:srgbClr val="156082"/>
              </a:buClr>
            </a:pPr>
            <a:r>
              <a:rPr lang="en-GB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Weekly lectures and seminars</a:t>
            </a:r>
          </a:p>
          <a:p>
            <a:pPr marL="257175" indent="-257175" defTabSz="342900">
              <a:spcBef>
                <a:spcPts val="750"/>
              </a:spcBef>
              <a:buClr>
                <a:srgbClr val="156082"/>
              </a:buClr>
            </a:pPr>
            <a:r>
              <a:rPr lang="en-GB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Regular contribution to online discussion areas</a:t>
            </a:r>
          </a:p>
          <a:p>
            <a:pPr marL="257175" indent="-257175" defTabSz="342900">
              <a:spcBef>
                <a:spcPts val="750"/>
              </a:spcBef>
              <a:buClr>
                <a:srgbClr val="156082"/>
              </a:buClr>
            </a:pPr>
            <a:r>
              <a:rPr lang="en-GB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Working in partnership with other members of group outside the class</a:t>
            </a:r>
          </a:p>
          <a:p>
            <a:pPr marL="257175" indent="-257175" defTabSz="342900">
              <a:spcBef>
                <a:spcPts val="750"/>
              </a:spcBef>
              <a:buClr>
                <a:srgbClr val="156082"/>
              </a:buClr>
            </a:pPr>
            <a:r>
              <a:rPr lang="en-GB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110004020202020204"/>
              </a:rPr>
              <a:t>Teaching on cultural modules starts in week 1</a:t>
            </a:r>
          </a:p>
        </p:txBody>
      </p:sp>
    </p:spTree>
    <p:extLst>
      <p:ext uri="{BB962C8B-B14F-4D97-AF65-F5344CB8AC3E}">
        <p14:creationId xmlns:p14="http://schemas.microsoft.com/office/powerpoint/2010/main" val="109356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ACF39-5574-4ACE-9DA6-BFDADC6F8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388" y="89464"/>
            <a:ext cx="6683765" cy="543322"/>
          </a:xfrm>
        </p:spPr>
        <p:txBody>
          <a:bodyPr>
            <a:normAutofit/>
          </a:bodyPr>
          <a:lstStyle/>
          <a:p>
            <a:pPr algn="ctr"/>
            <a:r>
              <a:rPr lang="en-GB" sz="1800" dirty="0"/>
              <a:t>To sum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7B14-C88F-4E15-B9CD-82019BEF3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1795" y="715503"/>
            <a:ext cx="7586663" cy="3943250"/>
          </a:xfrm>
        </p:spPr>
        <p:txBody>
          <a:bodyPr vert="horz" lIns="68580" tIns="34290" rIns="68580" bIns="34290" rtlCol="0" anchor="t">
            <a:noAutofit/>
          </a:bodyPr>
          <a:lstStyle/>
          <a:p>
            <a:pPr fontAlgn="base"/>
            <a:r>
              <a:rPr lang="en-US" sz="1050" b="1" dirty="0">
                <a:solidFill>
                  <a:srgbClr val="000000"/>
                </a:solidFill>
                <a:latin typeface="Aptos Display"/>
                <a:ea typeface="Calibri"/>
                <a:cs typeface="Calibri"/>
              </a:rPr>
              <a:t>HP103 Language Text and Identity in the Hispanic World</a:t>
            </a:r>
            <a:endParaRPr lang="en-US" dirty="0"/>
          </a:p>
          <a:p>
            <a:pPr marL="0" indent="0" fontAlgn="base">
              <a:buNone/>
            </a:pPr>
            <a:r>
              <a:rPr lang="en-GB" sz="1050" dirty="0">
                <a:latin typeface="Aptos Display"/>
                <a:cs typeface="Calibri"/>
                <a:hlinkClick r:id="rId2"/>
              </a:rPr>
              <a:t>HP103 Language, text and identity-20230911_200135-Meeting Recording.mp4 (sharepoint.com)</a:t>
            </a:r>
            <a:endParaRPr lang="en-US" sz="1050">
              <a:solidFill>
                <a:srgbClr val="000000"/>
              </a:solidFill>
              <a:latin typeface="Aptos Display"/>
              <a:cs typeface="Calibri"/>
            </a:endParaRPr>
          </a:p>
          <a:p>
            <a:pPr marL="0" indent="0" fontAlgn="base">
              <a:buNone/>
            </a:pPr>
            <a:r>
              <a:rPr lang="en-US" sz="1050" dirty="0">
                <a:solidFill>
                  <a:srgbClr val="000000"/>
                </a:solidFill>
                <a:latin typeface="Aptos Display"/>
                <a:ea typeface="Calibri"/>
                <a:cs typeface="Calibri"/>
              </a:rPr>
              <a:t>Module Convenor: Raquel Navas </a:t>
            </a:r>
            <a:r>
              <a:rPr lang="en-US" sz="1050" u="sng" dirty="0">
                <a:solidFill>
                  <a:srgbClr val="0563C1"/>
                </a:solidFill>
                <a:latin typeface="Aptos Display"/>
                <a:ea typeface="Calibri"/>
                <a:cs typeface="Calibri"/>
                <a:hlinkClick r:id="rId3"/>
              </a:rPr>
              <a:t>r.navas@warwick.ac.uk</a:t>
            </a:r>
            <a:r>
              <a:rPr lang="en-US" sz="1050" dirty="0">
                <a:solidFill>
                  <a:srgbClr val="000000"/>
                </a:solidFill>
                <a:latin typeface="Aptos Display"/>
                <a:ea typeface="Calibri"/>
                <a:cs typeface="Calibri"/>
              </a:rPr>
              <a:t> </a:t>
            </a:r>
          </a:p>
          <a:p>
            <a:pPr algn="l" rtl="0" fontAlgn="base"/>
            <a:r>
              <a:rPr lang="en-US" sz="1050" b="1" dirty="0">
                <a:solidFill>
                  <a:srgbClr val="000000"/>
                </a:solidFill>
                <a:latin typeface="Aptos Display"/>
              </a:rPr>
              <a:t>HP104 Icons and Representations of the Hispanic World</a:t>
            </a:r>
            <a:endParaRPr lang="en-US" sz="1050" b="1" dirty="0">
              <a:solidFill>
                <a:srgbClr val="000000"/>
              </a:solidFill>
              <a:latin typeface="Aptos Display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en-US" sz="1050" dirty="0">
                <a:solidFill>
                  <a:srgbClr val="000000"/>
                </a:solidFill>
                <a:latin typeface="Aptos Display"/>
                <a:ea typeface="+mn-lt"/>
                <a:cs typeface="+mn-lt"/>
                <a:hlinkClick r:id="rId4"/>
              </a:rPr>
              <a:t>HP104</a:t>
            </a:r>
            <a:r>
              <a:rPr lang="en-US" sz="1050" dirty="0">
                <a:solidFill>
                  <a:srgbClr val="000000"/>
                </a:solidFill>
                <a:latin typeface="Aptos Display"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Introduction to the module 2024-25</a:t>
            </a:r>
            <a:r>
              <a:rPr lang="en-US" sz="1050" dirty="0">
                <a:solidFill>
                  <a:srgbClr val="000000"/>
                </a:solidFill>
                <a:latin typeface="Aptos Display"/>
                <a:ea typeface="+mn-lt"/>
                <a:cs typeface="+mn-lt"/>
              </a:rPr>
              <a:t> </a:t>
            </a:r>
            <a:endParaRPr lang="en-US" sz="1050">
              <a:latin typeface="Aptos Display"/>
            </a:endParaRPr>
          </a:p>
          <a:p>
            <a:pPr marL="0" indent="0" fontAlgn="base">
              <a:buNone/>
            </a:pPr>
            <a:r>
              <a:rPr lang="en-US" sz="1050" dirty="0">
                <a:solidFill>
                  <a:srgbClr val="000000"/>
                </a:solidFill>
                <a:latin typeface="Aptos Display"/>
                <a:ea typeface="Calibri"/>
                <a:cs typeface="Calibri"/>
              </a:rPr>
              <a:t>Module Convenor: Michela Coletta  </a:t>
            </a:r>
            <a:r>
              <a:rPr lang="en-US" sz="1050" dirty="0">
                <a:solidFill>
                  <a:srgbClr val="000000"/>
                </a:solidFill>
                <a:latin typeface="Aptos Display"/>
                <a:cs typeface="Courier New"/>
                <a:hlinkClick r:id="rId5"/>
              </a:rPr>
              <a:t>m.coletta@warwick.ac.uk</a:t>
            </a:r>
            <a:r>
              <a:rPr lang="en-US" sz="1050" dirty="0">
                <a:solidFill>
                  <a:srgbClr val="000000"/>
                </a:solidFill>
                <a:latin typeface="Aptos Display"/>
                <a:cs typeface="Courier New"/>
              </a:rPr>
              <a:t> </a:t>
            </a:r>
            <a:endParaRPr lang="en-GB" sz="1050" dirty="0">
              <a:solidFill>
                <a:srgbClr val="212529"/>
              </a:solidFill>
              <a:latin typeface="Aptos Display"/>
            </a:endParaRPr>
          </a:p>
          <a:p>
            <a:pPr defTabSz="342900" fontAlgn="base">
              <a:lnSpc>
                <a:spcPct val="100000"/>
              </a:lnSpc>
              <a:buClr>
                <a:srgbClr val="353535"/>
              </a:buClr>
              <a:defRPr/>
            </a:pPr>
            <a:r>
              <a:rPr lang="en-US" sz="1050" b="1" dirty="0">
                <a:latin typeface="Aptos Display"/>
                <a:ea typeface="Calibri"/>
                <a:cs typeface="Calibri"/>
              </a:rPr>
              <a:t>GE112 </a:t>
            </a:r>
            <a:r>
              <a:rPr lang="en-GB" sz="1050" b="1" dirty="0">
                <a:latin typeface="Aptos Display"/>
                <a:ea typeface="Calibri"/>
                <a:cs typeface="Calibri"/>
              </a:rPr>
              <a:t>Provincial—Pariah—Powerhouse: Reading German-language Culture in a Global Perspective</a:t>
            </a:r>
            <a:endParaRPr lang="en-US" sz="1050" b="1" dirty="0">
              <a:latin typeface="Aptos Display"/>
              <a:ea typeface="Calibri"/>
              <a:cs typeface="Calibri"/>
            </a:endParaRPr>
          </a:p>
          <a:p>
            <a:pPr marL="0" indent="0" defTabSz="342900" fontAlgn="base">
              <a:lnSpc>
                <a:spcPct val="100000"/>
              </a:lnSpc>
              <a:buClr>
                <a:srgbClr val="353535"/>
              </a:buClr>
              <a:buNone/>
              <a:defRPr/>
            </a:pPr>
            <a:r>
              <a:rPr lang="en-GB" sz="1050" dirty="0">
                <a:latin typeface="Aptos Display"/>
                <a:cs typeface="Calibri"/>
                <a:hlinkClick r:id="rId6"/>
              </a:rPr>
              <a:t>Introduction to GE112.mp4 (sharepoint.com)</a:t>
            </a:r>
            <a:endParaRPr lang="en-US" sz="1050">
              <a:solidFill>
                <a:srgbClr val="000000"/>
              </a:solidFill>
              <a:latin typeface="Aptos Display"/>
              <a:cs typeface="Calibri"/>
            </a:endParaRPr>
          </a:p>
          <a:p>
            <a:pPr marL="0" indent="0" defTabSz="342900" fontAlgn="base">
              <a:lnSpc>
                <a:spcPct val="100000"/>
              </a:lnSpc>
              <a:buClr>
                <a:srgbClr val="353535"/>
              </a:buClr>
              <a:buNone/>
              <a:defRPr/>
            </a:pPr>
            <a:r>
              <a:rPr lang="en-US" sz="1050" dirty="0">
                <a:solidFill>
                  <a:srgbClr val="000000"/>
                </a:solidFill>
                <a:latin typeface="Aptos Display"/>
                <a:ea typeface="Calibri"/>
                <a:cs typeface="Calibri"/>
              </a:rPr>
              <a:t>Module Convenor: Dan Hall.</a:t>
            </a:r>
            <a:r>
              <a:rPr lang="nl-NL" sz="1050" b="1" dirty="0">
                <a:solidFill>
                  <a:srgbClr val="212529"/>
                </a:solidFill>
                <a:latin typeface="Aptos Display"/>
              </a:rPr>
              <a:t> </a:t>
            </a:r>
            <a:r>
              <a:rPr lang="nl-NL" sz="1050" dirty="0">
                <a:solidFill>
                  <a:srgbClr val="212529"/>
                </a:solidFill>
                <a:latin typeface="Aptos Display"/>
                <a:hlinkClick r:id="rId7"/>
              </a:rPr>
              <a:t>D.Hall.3@warwick.ac.uk</a:t>
            </a:r>
            <a:r>
              <a:rPr lang="nl-NL" sz="1050" dirty="0">
                <a:solidFill>
                  <a:srgbClr val="212529"/>
                </a:solidFill>
                <a:latin typeface="Aptos Display"/>
              </a:rPr>
              <a:t> </a:t>
            </a:r>
          </a:p>
          <a:p>
            <a:pPr fontAlgn="base">
              <a:buClr>
                <a:srgbClr val="353535"/>
              </a:buClr>
              <a:defRPr/>
            </a:pPr>
            <a:r>
              <a:rPr lang="en-GB" sz="1050" b="1" dirty="0">
                <a:latin typeface="Aptos Display"/>
                <a:ea typeface="Calibri"/>
                <a:cs typeface="Calibri"/>
              </a:rPr>
              <a:t>FR121 The Story of Modern France </a:t>
            </a:r>
            <a:r>
              <a:rPr lang="en-US" sz="1050" b="1" dirty="0">
                <a:latin typeface="Aptos Display"/>
                <a:ea typeface="Calibri"/>
                <a:cs typeface="Calibri"/>
              </a:rPr>
              <a:t>(some prior knowledge of French or GCSE level)</a:t>
            </a:r>
            <a:endParaRPr lang="nl-NL" sz="1050" b="1" dirty="0">
              <a:latin typeface="Aptos Display"/>
              <a:ea typeface="Calibri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en-GB" sz="1050" dirty="0">
                <a:latin typeface="Aptos Display"/>
                <a:ea typeface="+mn-lt"/>
                <a:cs typeface="+mn-lt"/>
                <a:hlinkClick r:id="rId8"/>
              </a:rPr>
              <a:t>Watch 'French Welcome intro video Story of Modern France' | Microsoft Stream (Classic)</a:t>
            </a:r>
            <a:endParaRPr lang="en-GB" sz="1050" b="1">
              <a:latin typeface="Aptos Display"/>
              <a:cs typeface="Calibri"/>
              <a:hlinkClick r:id="rId8"/>
            </a:endParaRPr>
          </a:p>
          <a:p>
            <a:pPr marL="0" indent="0">
              <a:buNone/>
              <a:defRPr/>
            </a:pPr>
            <a:r>
              <a:rPr lang="en-GB" sz="1050" dirty="0">
                <a:solidFill>
                  <a:srgbClr val="212529"/>
                </a:solidFill>
                <a:latin typeface="Aptos Display"/>
              </a:rPr>
              <a:t>Module Convenor: Cathy Hampton </a:t>
            </a:r>
            <a:r>
              <a:rPr lang="en-GB" sz="1050" dirty="0">
                <a:solidFill>
                  <a:srgbClr val="212529"/>
                </a:solidFill>
                <a:latin typeface="Aptos Display"/>
                <a:hlinkClick r:id="rId9"/>
              </a:rPr>
              <a:t>C.M.Hampton@warwick.ac.uk</a:t>
            </a:r>
            <a:r>
              <a:rPr lang="en-GB" sz="1050" dirty="0">
                <a:solidFill>
                  <a:srgbClr val="212529"/>
                </a:solidFill>
                <a:latin typeface="Aptos Display"/>
              </a:rPr>
              <a:t> and Philippe Le Goff </a:t>
            </a:r>
            <a:r>
              <a:rPr lang="en-GB" sz="1050" dirty="0">
                <a:solidFill>
                  <a:srgbClr val="212529"/>
                </a:solidFill>
                <a:latin typeface="Aptos Display"/>
                <a:hlinkClick r:id="rId10"/>
              </a:rPr>
              <a:t>P.Le-Goff@warwick.ac.uk</a:t>
            </a:r>
            <a:r>
              <a:rPr lang="en-GB" sz="1050" dirty="0">
                <a:solidFill>
                  <a:srgbClr val="212529"/>
                </a:solidFill>
                <a:latin typeface="Aptos Display"/>
              </a:rPr>
              <a:t> </a:t>
            </a:r>
            <a:endParaRPr lang="nl-NL" sz="1050" b="1">
              <a:solidFill>
                <a:srgbClr val="212529"/>
              </a:solidFill>
              <a:latin typeface="Aptos Display"/>
              <a:ea typeface="Calibri"/>
              <a:cs typeface="Calibri" panose="020F0502020204030204" pitchFamily="34" charset="0"/>
            </a:endParaRPr>
          </a:p>
          <a:p>
            <a:pPr fontAlgn="base"/>
            <a:r>
              <a:rPr lang="en-US" sz="1050" b="1" dirty="0">
                <a:latin typeface="Aptos Display"/>
                <a:cs typeface="Calibri"/>
              </a:rPr>
              <a:t>IT116 </a:t>
            </a:r>
            <a:r>
              <a:rPr lang="en-GB" sz="1050" b="1" dirty="0">
                <a:latin typeface="Aptos Display"/>
                <a:cs typeface="Calibri"/>
              </a:rPr>
              <a:t>Introducing Italy: Local and Global Perspectives</a:t>
            </a:r>
            <a:r>
              <a:rPr lang="en-US" sz="1050" b="1" dirty="0">
                <a:latin typeface="Aptos Display"/>
                <a:cs typeface="Calibri"/>
              </a:rPr>
              <a:t> (some prior knowledge of Italian or GCSE level)</a:t>
            </a:r>
            <a:endParaRPr lang="en-US" sz="1050" b="1" dirty="0">
              <a:latin typeface="Aptos Display"/>
              <a:ea typeface="Calibri" panose="020F0502020204030204" pitchFamily="34" charset="0"/>
              <a:cs typeface="Calibri"/>
            </a:endParaRPr>
          </a:p>
          <a:p>
            <a:pPr marL="0" indent="0" fontAlgn="base">
              <a:buNone/>
            </a:pPr>
            <a:r>
              <a:rPr lang="en-GB" sz="1050" dirty="0">
                <a:latin typeface="Aptos Display"/>
                <a:ea typeface="Calibri"/>
                <a:cs typeface="Calibri"/>
                <a:hlinkClick r:id="rId11"/>
              </a:rPr>
              <a:t>Introductory video to IT116 Introducing Italy: Local and Global Perspectives</a:t>
            </a:r>
            <a:endParaRPr lang="en-GB" sz="1050">
              <a:latin typeface="Aptos Display"/>
              <a:ea typeface="Calibri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r>
              <a:rPr lang="en-US" sz="1050" dirty="0">
                <a:solidFill>
                  <a:srgbClr val="000000"/>
                </a:solidFill>
                <a:latin typeface="Aptos Display"/>
                <a:ea typeface="Calibri"/>
                <a:cs typeface="Calibri"/>
              </a:rPr>
              <a:t>Module Convenor: Cecilia Piantanida </a:t>
            </a:r>
            <a:r>
              <a:rPr lang="en-US" sz="1050" dirty="0">
                <a:solidFill>
                  <a:srgbClr val="000000"/>
                </a:solidFill>
                <a:latin typeface="Aptos Display"/>
                <a:ea typeface="Calibri"/>
                <a:cs typeface="Calibri"/>
                <a:hlinkClick r:id="rId12"/>
              </a:rPr>
              <a:t>cecilia.piantanida@warwick.ac.uk</a:t>
            </a:r>
            <a:r>
              <a:rPr lang="en-US" sz="1050" dirty="0">
                <a:solidFill>
                  <a:srgbClr val="000000"/>
                </a:solidFill>
                <a:latin typeface="Aptos Display"/>
                <a:ea typeface="Calibri"/>
                <a:cs typeface="Calibri"/>
              </a:rPr>
              <a:t> </a:t>
            </a:r>
          </a:p>
          <a:p>
            <a:pPr marL="0" indent="0" fontAlgn="base">
              <a:buNone/>
            </a:pPr>
            <a:endParaRPr lang="en-US" sz="1575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en-GB" sz="157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EDD181-C49F-32D1-9CB5-88D0D7F09243}"/>
              </a:ext>
            </a:extLst>
          </p:cNvPr>
          <p:cNvSpPr txBox="1"/>
          <p:nvPr/>
        </p:nvSpPr>
        <p:spPr>
          <a:xfrm>
            <a:off x="334642" y="4666271"/>
            <a:ext cx="8575131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IF YOU ARE NOT SURE ABOUT MODULE CHOICES, PLEASE  CONTACT THE MODULE CONVENOR CONCERNED.</a:t>
            </a:r>
          </a:p>
        </p:txBody>
      </p:sp>
      <p:pic>
        <p:nvPicPr>
          <p:cNvPr id="5" name="Picture 4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5C618001-31F3-AD16-BA5C-129FF4E483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67801" y="630906"/>
            <a:ext cx="542925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0E6349-E9F2-4F4B-9D8F-0624DFDC8CC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22027" y="1573077"/>
            <a:ext cx="8459838" cy="32480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b="1">
              <a:solidFill>
                <a:srgbClr val="7030A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b="1" u="sng">
                <a:solidFill>
                  <a:srgbClr val="7030A0"/>
                </a:solidFill>
                <a:cs typeface="Calibri"/>
              </a:rPr>
              <a:t>TOMORROW: Tues 24th Sept</a:t>
            </a:r>
            <a:endParaRPr lang="en-GB" b="1" u="sng">
              <a:solidFill>
                <a:srgbClr val="7030A0"/>
              </a:solidFill>
              <a:ea typeface="Calibri"/>
              <a:cs typeface="Calibri"/>
            </a:endParaRPr>
          </a:p>
          <a:p>
            <a:r>
              <a:rPr lang="en-GB" b="1">
                <a:ea typeface="+mn-lt"/>
                <a:cs typeface="+mn-lt"/>
              </a:rPr>
              <a:t>9.30am </a:t>
            </a:r>
            <a:r>
              <a:rPr lang="en-GB">
                <a:ea typeface="+mn-lt"/>
                <a:cs typeface="+mn-lt"/>
              </a:rPr>
              <a:t>Induction 2 for Q300, VQ32, QW34 and ECLS Visiting Students. Arts Centre Theatre</a:t>
            </a:r>
          </a:p>
          <a:p>
            <a:r>
              <a:rPr lang="en-GB">
                <a:ea typeface="+mn-lt"/>
                <a:cs typeface="+mn-lt"/>
              </a:rPr>
              <a:t>Events with Theatre department for students on QW34</a:t>
            </a:r>
          </a:p>
          <a:p>
            <a:pPr marL="0" indent="0">
              <a:buNone/>
            </a:pPr>
            <a:endParaRPr lang="en-GB">
              <a:ea typeface="+mn-lt"/>
              <a:cs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7C95E-776E-4F63-91A4-A40B4B95AE1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550334"/>
            <a:ext cx="7010400" cy="584196"/>
          </a:xfrm>
          <a:solidFill>
            <a:srgbClr val="7030A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>
                <a:solidFill>
                  <a:schemeClr val="bg1"/>
                </a:solidFill>
                <a:cs typeface="Calibri"/>
              </a:rPr>
              <a:t>WHAT’S NEXT?</a:t>
            </a:r>
          </a:p>
        </p:txBody>
      </p:sp>
    </p:spTree>
    <p:extLst>
      <p:ext uri="{BB962C8B-B14F-4D97-AF65-F5344CB8AC3E}">
        <p14:creationId xmlns:p14="http://schemas.microsoft.com/office/powerpoint/2010/main" val="423865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F826D0-63AE-0570-67D6-F929043691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ECLS has one DUGS for first years and one for Honours level (intermediate years and finalists), and they mostly oversee communications about academic work and help with:</a:t>
            </a:r>
          </a:p>
          <a:p>
            <a:pPr>
              <a:buFontTx/>
              <a:buChar char="-"/>
            </a:pPr>
            <a:r>
              <a:rPr lang="en-GB"/>
              <a:t>Course transfers (in first 3 weeks) and restarts</a:t>
            </a:r>
          </a:p>
          <a:p>
            <a:pPr>
              <a:buFontTx/>
              <a:buChar char="-"/>
            </a:pPr>
            <a:r>
              <a:rPr lang="en-GB"/>
              <a:t>Temporary withdrawal from study</a:t>
            </a:r>
          </a:p>
          <a:p>
            <a:pPr>
              <a:buFontTx/>
              <a:buChar char="-"/>
            </a:pP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7077F9-1411-90BD-E3DE-3CFE781DDD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Director of Undergraduate Studies (DUGS)</a:t>
            </a:r>
          </a:p>
        </p:txBody>
      </p:sp>
    </p:spTree>
    <p:extLst>
      <p:ext uri="{BB962C8B-B14F-4D97-AF65-F5344CB8AC3E}">
        <p14:creationId xmlns:p14="http://schemas.microsoft.com/office/powerpoint/2010/main" val="814084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6CD2C0-B068-44C9-B366-4D68921FA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27" y="1468453"/>
            <a:ext cx="4290528" cy="29891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>
                <a:ea typeface="+mn-lt"/>
                <a:cs typeface="+mn-lt"/>
              </a:rPr>
              <a:t>MAIN DEPARTMENT WEBPAGES</a:t>
            </a:r>
            <a:endParaRPr lang="en-GB"/>
          </a:p>
          <a:p>
            <a:r>
              <a:rPr lang="en-GB">
                <a:ea typeface="+mn-lt"/>
                <a:cs typeface="+mn-lt"/>
                <a:hlinkClick r:id="rId3"/>
              </a:rPr>
              <a:t>https://warwick.ac.uk/fac/arts/english/currentstudents/undergraduate/</a:t>
            </a:r>
            <a:endParaRPr lang="en-GB"/>
          </a:p>
          <a:p>
            <a:r>
              <a:rPr lang="en-GB">
                <a:ea typeface="+mn-lt"/>
                <a:cs typeface="+mn-lt"/>
              </a:rPr>
              <a:t>First Year UG Info for your first week or so:</a:t>
            </a:r>
            <a:br>
              <a:rPr lang="en-GB">
                <a:ea typeface="+mn-lt"/>
                <a:cs typeface="+mn-lt"/>
              </a:rPr>
            </a:br>
            <a:r>
              <a:rPr lang="en-GB">
                <a:ea typeface="+mn-lt"/>
                <a:cs typeface="+mn-lt"/>
                <a:hlinkClick r:id="rId4"/>
              </a:rPr>
              <a:t>https://warwick.ac.uk/fac/arts/english/currentstudents/undergraduate/firstundergraduateyearinfo/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4EEDB4-1371-4528-7108-9A4E71CABD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210" t="14641" r="16470" b="6181"/>
          <a:stretch/>
        </p:blipFill>
        <p:spPr>
          <a:xfrm>
            <a:off x="4572000" y="1468453"/>
            <a:ext cx="4433687" cy="289035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61EFB77-9FF8-B352-4904-4FDF3B84038F}"/>
              </a:ext>
            </a:extLst>
          </p:cNvPr>
          <p:cNvSpPr/>
          <p:nvPr/>
        </p:nvSpPr>
        <p:spPr>
          <a:xfrm>
            <a:off x="7514985" y="2658676"/>
            <a:ext cx="1567543" cy="4226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995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hecklist&#10;&#10;Description automatically generated">
            <a:extLst>
              <a:ext uri="{FF2B5EF4-FFF2-40B4-BE49-F238E27FC236}">
                <a16:creationId xmlns:a16="http://schemas.microsoft.com/office/drawing/2014/main" id="{84F0DC05-613A-787B-FC40-0AA18C50C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455" y="655945"/>
            <a:ext cx="5469659" cy="437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48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240229" y="2423072"/>
            <a:ext cx="6518553" cy="246295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b="1">
                <a:ea typeface="Calibri"/>
                <a:cs typeface="Calibri"/>
              </a:rPr>
              <a:t>FAB 5.42 </a:t>
            </a:r>
            <a:endParaRPr lang="en-GB">
              <a:ea typeface="Calibri"/>
              <a:cs typeface="Calibri"/>
            </a:endParaRPr>
          </a:p>
          <a:p>
            <a:pPr algn="ctr">
              <a:buNone/>
            </a:pPr>
            <a:r>
              <a:rPr lang="en-GB">
                <a:solidFill>
                  <a:srgbClr val="383838"/>
                </a:solidFill>
                <a:ea typeface="Calibri"/>
                <a:cs typeface="Calibri"/>
              </a:rPr>
              <a:t>Monday-Thursday 10am - 12pm &amp; 2pm – 4pm </a:t>
            </a:r>
            <a:endParaRPr lang="en-GB">
              <a:ea typeface="Calibri"/>
              <a:cs typeface="Calibri"/>
            </a:endParaRPr>
          </a:p>
          <a:p>
            <a:pPr algn="ctr">
              <a:buNone/>
            </a:pPr>
            <a:r>
              <a:rPr lang="en-GB">
                <a:solidFill>
                  <a:srgbClr val="383838"/>
                </a:solidFill>
                <a:ea typeface="Calibri"/>
                <a:cs typeface="Calibri"/>
              </a:rPr>
              <a:t>Friday 10am - 12pm &amp; 2pm - 3pm</a:t>
            </a:r>
            <a:endParaRPr lang="en-GB">
              <a:ea typeface="Calibri"/>
              <a:cs typeface="Calibri"/>
            </a:endParaRPr>
          </a:p>
          <a:p>
            <a:pPr marL="0" indent="0" algn="ctr">
              <a:buNone/>
            </a:pPr>
            <a:r>
              <a:rPr lang="en-GB">
                <a:ea typeface="Calibri"/>
                <a:cs typeface="Calibri"/>
              </a:rPr>
              <a:t>Or email </a:t>
            </a:r>
            <a:r>
              <a:rPr lang="en-GB">
                <a:ea typeface="Calibri"/>
                <a:cs typeface="Calibri"/>
                <a:hlinkClick r:id="rId2"/>
              </a:rPr>
              <a:t>ugenglish@warwick.ac.uk</a:t>
            </a:r>
            <a:r>
              <a:rPr lang="en-GB">
                <a:ea typeface="Calibri"/>
                <a:cs typeface="Calibri"/>
              </a:rPr>
              <a:t> </a:t>
            </a:r>
            <a:br>
              <a:rPr lang="en-GB"/>
            </a:br>
            <a:endParaRPr lang="en-GB"/>
          </a:p>
          <a:p>
            <a:pPr marL="0" indent="0" algn="ctr">
              <a:buNone/>
            </a:pPr>
            <a:r>
              <a:rPr lang="en-GB">
                <a:ea typeface="+mn-lt"/>
                <a:cs typeface="+mn-lt"/>
                <a:hlinkClick r:id="rId3"/>
              </a:rPr>
              <a:t>https://warwick.ac.uk/fac/arts/english/about/</a:t>
            </a:r>
            <a:r>
              <a:rPr lang="en-GB">
                <a:ea typeface="+mn-lt"/>
                <a:cs typeface="+mn-lt"/>
              </a:rPr>
              <a:t> </a:t>
            </a:r>
          </a:p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61139" y="1844621"/>
            <a:ext cx="8177268" cy="380867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algn="ctr"/>
            <a:r>
              <a:rPr lang="en-GB" sz="3600"/>
              <a:t>English Department Office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3151448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7E3C5B-BD46-4703-B6D8-CC1DB4B92C31}"/>
              </a:ext>
            </a:extLst>
          </p:cNvPr>
          <p:cNvSpPr/>
          <p:nvPr/>
        </p:nvSpPr>
        <p:spPr>
          <a:xfrm>
            <a:off x="64606" y="265203"/>
            <a:ext cx="1206499" cy="1115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cs typeface="Calibri"/>
              </a:rPr>
              <a:t>Personal Tutor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FA5A3F-EF89-4CAF-A21F-B2E4058C098E}"/>
              </a:ext>
            </a:extLst>
          </p:cNvPr>
          <p:cNvSpPr/>
          <p:nvPr/>
        </p:nvSpPr>
        <p:spPr>
          <a:xfrm>
            <a:off x="67732" y="2721745"/>
            <a:ext cx="1206499" cy="1142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cs typeface="Calibri"/>
              </a:rPr>
              <a:t>Module Tutor and/or Convenor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CE33AC-A2CA-4EEE-982D-EB097E7FF290}"/>
              </a:ext>
            </a:extLst>
          </p:cNvPr>
          <p:cNvSpPr/>
          <p:nvPr/>
        </p:nvSpPr>
        <p:spPr>
          <a:xfrm>
            <a:off x="58913" y="3939720"/>
            <a:ext cx="1206499" cy="12155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cs typeface="Calibri"/>
              </a:rPr>
              <a:t>English UG office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6B3CEC-663F-4820-A5B2-3E1B1DFCFBD0}"/>
              </a:ext>
            </a:extLst>
          </p:cNvPr>
          <p:cNvSpPr txBox="1"/>
          <p:nvPr/>
        </p:nvSpPr>
        <p:spPr>
          <a:xfrm>
            <a:off x="1502807" y="2879553"/>
            <a:ext cx="3396341" cy="8540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="1">
                <a:cs typeface="Calibri"/>
              </a:rPr>
              <a:t>Issue with module (e.g.):</a:t>
            </a:r>
          </a:p>
          <a:p>
            <a:r>
              <a:rPr lang="en-GB" sz="1200">
                <a:cs typeface="Calibri"/>
              </a:rPr>
              <a:t>Accessing lectures; Assessment ideas; Seminar absence; Issues with the seminar; Reading content</a:t>
            </a:r>
          </a:p>
          <a:p>
            <a:endParaRPr lang="en-GB"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7C0F4A-875C-4388-AD75-3BCACE0C32AF}"/>
              </a:ext>
            </a:extLst>
          </p:cNvPr>
          <p:cNvSpPr txBox="1"/>
          <p:nvPr/>
        </p:nvSpPr>
        <p:spPr>
          <a:xfrm>
            <a:off x="1502807" y="342242"/>
            <a:ext cx="5166507" cy="10387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="1">
                <a:cs typeface="Calibri"/>
              </a:rPr>
              <a:t>Issue with your academic/personal life</a:t>
            </a:r>
          </a:p>
          <a:p>
            <a:r>
              <a:rPr lang="en-GB" sz="1200">
                <a:cs typeface="Calibri"/>
              </a:rPr>
              <a:t>Constant low marks; Issues with writing; Advice about choosing modules</a:t>
            </a:r>
            <a:br>
              <a:rPr lang="en-GB" sz="1200">
                <a:cs typeface="Calibri"/>
              </a:rPr>
            </a:br>
            <a:r>
              <a:rPr lang="en-GB" sz="1200">
                <a:cs typeface="Calibri"/>
              </a:rPr>
              <a:t>Mitigating Circumstances; </a:t>
            </a:r>
            <a:r>
              <a:rPr lang="en-GB" sz="1200" b="1">
                <a:cs typeface="Calibri"/>
              </a:rPr>
              <a:t>When you aren't sure where to get help</a:t>
            </a:r>
            <a:br>
              <a:rPr lang="en-GB" sz="1200">
                <a:cs typeface="Calibri"/>
              </a:rPr>
            </a:br>
            <a:r>
              <a:rPr lang="en-GB" sz="1200">
                <a:cs typeface="Calibri"/>
              </a:rPr>
              <a:t>Course Transfer; Personal issues impacting your wellbeing</a:t>
            </a: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6BBB49-310F-41B0-A95F-F7349D3990E2}"/>
              </a:ext>
            </a:extLst>
          </p:cNvPr>
          <p:cNvSpPr txBox="1"/>
          <p:nvPr/>
        </p:nvSpPr>
        <p:spPr>
          <a:xfrm>
            <a:off x="1571168" y="4060687"/>
            <a:ext cx="2942771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="1">
                <a:cs typeface="Calibri"/>
              </a:rPr>
              <a:t>Administration issues (e.g.) </a:t>
            </a:r>
            <a:br>
              <a:rPr lang="en-GB" sz="1200" b="1">
                <a:cs typeface="Calibri"/>
              </a:rPr>
            </a:br>
            <a:r>
              <a:rPr lang="en-GB" sz="1200">
                <a:cs typeface="Calibri"/>
              </a:rPr>
              <a:t>Tabula/timetabling issues</a:t>
            </a:r>
            <a:br>
              <a:rPr lang="en-GB" sz="1200">
                <a:cs typeface="Calibri"/>
              </a:rPr>
            </a:br>
            <a:r>
              <a:rPr lang="en-GB" sz="1200">
                <a:cs typeface="Calibri"/>
              </a:rPr>
              <a:t>module registration</a:t>
            </a:r>
            <a:br>
              <a:rPr lang="en-GB" sz="1200">
                <a:cs typeface="Calibri"/>
              </a:rPr>
            </a:br>
            <a:r>
              <a:rPr lang="en-GB" sz="1200">
                <a:cs typeface="Calibri"/>
              </a:rPr>
              <a:t>enrolment</a:t>
            </a:r>
            <a:br>
              <a:rPr lang="en-GB">
                <a:cs typeface="Calibri"/>
              </a:rPr>
            </a:br>
            <a:r>
              <a:rPr lang="en-GB">
                <a:cs typeface="Calibri"/>
              </a:rPr>
              <a:t> </a:t>
            </a:r>
            <a:br>
              <a:rPr lang="en-GB">
                <a:cs typeface="Calibri"/>
              </a:rPr>
            </a:br>
            <a:br>
              <a:rPr lang="en-GB">
                <a:cs typeface="Calibri"/>
              </a:rPr>
            </a:br>
            <a:endParaRPr lang="en-GB" b="1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B08EAF-915F-8472-CDCC-7DCB5E5A63B2}"/>
              </a:ext>
            </a:extLst>
          </p:cNvPr>
          <p:cNvSpPr/>
          <p:nvPr/>
        </p:nvSpPr>
        <p:spPr>
          <a:xfrm>
            <a:off x="58913" y="1455964"/>
            <a:ext cx="1206499" cy="1115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cs typeface="Calibri"/>
              </a:rPr>
              <a:t>Academic Enrichment Tutor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ED27DB-8E5E-A706-C71B-9CEA60B20090}"/>
              </a:ext>
            </a:extLst>
          </p:cNvPr>
          <p:cNvSpPr txBox="1"/>
          <p:nvPr/>
        </p:nvSpPr>
        <p:spPr>
          <a:xfrm>
            <a:off x="1502807" y="1673417"/>
            <a:ext cx="46808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>
                <a:cs typeface="Calibri"/>
              </a:rPr>
              <a:t>Issue with your academic work more widely (e.g.):</a:t>
            </a:r>
          </a:p>
          <a:p>
            <a:r>
              <a:rPr lang="en-GB" sz="1200">
                <a:cs typeface="Calibri"/>
              </a:rPr>
              <a:t>Constant low marks; Issues with writing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9485462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fd499747-a7dc-4832-bd79-b03ea22fe222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CE2F29E067A4C87762CA27C5D4069" ma:contentTypeVersion="6" ma:contentTypeDescription="Create a new document." ma:contentTypeScope="" ma:versionID="6240b7a63f8c281925a534c0a41cbc66">
  <xsd:schema xmlns:xsd="http://www.w3.org/2001/XMLSchema" xmlns:xs="http://www.w3.org/2001/XMLSchema" xmlns:p="http://schemas.microsoft.com/office/2006/metadata/properties" xmlns:ns2="4a3f4a00-2e42-4f65-b45d-089377c1b32b" xmlns:ns3="480d81cf-f601-4b90-897f-3aa41fb42a92" targetNamespace="http://schemas.microsoft.com/office/2006/metadata/properties" ma:root="true" ma:fieldsID="1aabe737cc22ece48b1c088ca94ac2b8" ns2:_="" ns3:_="">
    <xsd:import namespace="4a3f4a00-2e42-4f65-b45d-089377c1b32b"/>
    <xsd:import namespace="480d81cf-f601-4b90-897f-3aa41fb42a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3f4a00-2e42-4f65-b45d-089377c1b3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d81cf-f601-4b90-897f-3aa41fb42a9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02B289-C630-43EC-8E1C-DB9A596BE3C5}">
  <ds:schemaRefs>
    <ds:schemaRef ds:uri="480d81cf-f601-4b90-897f-3aa41fb42a92"/>
    <ds:schemaRef ds:uri="4a3f4a00-2e42-4f65-b45d-089377c1b32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8C9EE48-F160-49A9-90D7-2C3B62DC01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BE773D-42D2-4964-913D-F2187A83E23A}">
  <ds:schemaRefs>
    <ds:schemaRef ds:uri="5637045c-31ba-46a5-9b59-b3849c4889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2640</Words>
  <Application>Microsoft Macintosh PowerPoint</Application>
  <PresentationFormat>On-screen Show (16:9)</PresentationFormat>
  <Paragraphs>258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62" baseType="lpstr">
      <vt:lpstr>Aptos</vt:lpstr>
      <vt:lpstr>Aptos Display</vt:lpstr>
      <vt:lpstr>Arial</vt:lpstr>
      <vt:lpstr>Arial Black</vt:lpstr>
      <vt:lpstr>Avenir Next Demi Bold</vt:lpstr>
      <vt:lpstr>Calibri</vt:lpstr>
      <vt:lpstr>Calibri Light</vt:lpstr>
      <vt:lpstr>Canva Sans</vt:lpstr>
      <vt:lpstr>Canva Sans Italics</vt:lpstr>
      <vt:lpstr>Century Gothic</vt:lpstr>
      <vt:lpstr>Lato</vt:lpstr>
      <vt:lpstr>Open Sauce Bold</vt:lpstr>
      <vt:lpstr>Segoe UI</vt:lpstr>
      <vt:lpstr>Times New Roman</vt:lpstr>
      <vt:lpstr>Wingdings</vt:lpstr>
      <vt:lpstr>Wingdings 3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EN121 Medieval and Early Modern Literature  Dr Sarah Wood sarah.wood@warwick.ac.uk  https://warwick.ac.uk/fac/arts/english/currentstudents/undergraduate/modules/fulllist/first/en121/ </vt:lpstr>
      <vt:lpstr>What to do next: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Outside ‘Culture’ modules in SMLC (School of Modern Languages and Cultures)</vt:lpstr>
      <vt:lpstr>HP103  Language Text and Identity in the Hispanic World   (no pre-requisite)</vt:lpstr>
      <vt:lpstr>HP 104   Icons and Representations of the Hispanic World   (no pre-requisite)   </vt:lpstr>
      <vt:lpstr>GE 112  Provincial—Pariah—Powerhouse: Reading German-language Culture in a Global Perspective   (No pre-requisite) </vt:lpstr>
      <vt:lpstr>FR121   The Story of Modern France  (some prior knowledge or GCSE required) </vt:lpstr>
      <vt:lpstr>IT116  Introducing Italy: Local and Global Perspectives  (some prior knowledge or GCSE required)   </vt:lpstr>
      <vt:lpstr>Assessment patterns </vt:lpstr>
      <vt:lpstr>To sum 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Wood, Sarah</cp:lastModifiedBy>
  <cp:revision>12</cp:revision>
  <cp:lastPrinted>2022-09-27T14:30:34Z</cp:lastPrinted>
  <dcterms:created xsi:type="dcterms:W3CDTF">2017-04-05T11:04:35Z</dcterms:created>
  <dcterms:modified xsi:type="dcterms:W3CDTF">2024-09-24T07:48:41Z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0x010100C92CE2F29E067A4C87762CA27C5D4069</vt:lpwstr>
  </property>
</Properties>
</file>