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94" r:id="rId5"/>
    <p:sldMasterId id="2147483706" r:id="rId6"/>
  </p:sldMasterIdLst>
  <p:notesMasterIdLst>
    <p:notesMasterId r:id="rId37"/>
  </p:notesMasterIdLst>
  <p:sldIdLst>
    <p:sldId id="267" r:id="rId7"/>
    <p:sldId id="298" r:id="rId8"/>
    <p:sldId id="312" r:id="rId9"/>
    <p:sldId id="506" r:id="rId10"/>
    <p:sldId id="318" r:id="rId11"/>
    <p:sldId id="316" r:id="rId12"/>
    <p:sldId id="507" r:id="rId13"/>
    <p:sldId id="508" r:id="rId14"/>
    <p:sldId id="509" r:id="rId15"/>
    <p:sldId id="510" r:id="rId16"/>
    <p:sldId id="511" r:id="rId17"/>
    <p:sldId id="512" r:id="rId18"/>
    <p:sldId id="300" r:id="rId19"/>
    <p:sldId id="319" r:id="rId20"/>
    <p:sldId id="344" r:id="rId21"/>
    <p:sldId id="503" r:id="rId22"/>
    <p:sldId id="365" r:id="rId23"/>
    <p:sldId id="505" r:id="rId24"/>
    <p:sldId id="299" r:id="rId25"/>
    <p:sldId id="314" r:id="rId26"/>
    <p:sldId id="504" r:id="rId27"/>
    <p:sldId id="364" r:id="rId28"/>
    <p:sldId id="366" r:id="rId29"/>
    <p:sldId id="367" r:id="rId30"/>
    <p:sldId id="370" r:id="rId31"/>
    <p:sldId id="371" r:id="rId32"/>
    <p:sldId id="372" r:id="rId33"/>
    <p:sldId id="373" r:id="rId34"/>
    <p:sldId id="374" r:id="rId35"/>
    <p:sldId id="315" r:id="rId36"/>
  </p:sldIdLst>
  <p:sldSz cx="9144000" cy="5143500" type="screen16x9"/>
  <p:notesSz cx="6858000" cy="9144000"/>
  <p:custDataLst>
    <p:tags r:id="rId38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EF50E2-CDEC-2BE2-3503-6D1F0CD84B80}" v="39" dt="2024-09-16T09:36:30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6/11/relationships/changesInfo" Target="changesInfos/changesInfo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od, Sarah" userId="S::ensnac@live.warwick.ac.uk::4fbfb9f8-f4d0-4b4b-9c6b-f2cf1a5ca290" providerId="AD" clId="Web-{7EEF50E2-CDEC-2BE2-3503-6D1F0CD84B80}"/>
    <pc:docChg chg="modSld">
      <pc:chgData name="Wood, Sarah" userId="S::ensnac@live.warwick.ac.uk::4fbfb9f8-f4d0-4b4b-9c6b-f2cf1a5ca290" providerId="AD" clId="Web-{7EEF50E2-CDEC-2BE2-3503-6D1F0CD84B80}" dt="2024-09-16T09:36:30.122" v="39" actId="20577"/>
      <pc:docMkLst>
        <pc:docMk/>
      </pc:docMkLst>
      <pc:sldChg chg="modSp">
        <pc:chgData name="Wood, Sarah" userId="S::ensnac@live.warwick.ac.uk::4fbfb9f8-f4d0-4b4b-9c6b-f2cf1a5ca290" providerId="AD" clId="Web-{7EEF50E2-CDEC-2BE2-3503-6D1F0CD84B80}" dt="2024-09-16T09:36:30.122" v="39" actId="20577"/>
        <pc:sldMkLst>
          <pc:docMk/>
          <pc:sldMk cId="893387062" sldId="315"/>
        </pc:sldMkLst>
        <pc:spChg chg="mod">
          <ac:chgData name="Wood, Sarah" userId="S::ensnac@live.warwick.ac.uk::4fbfb9f8-f4d0-4b4b-9c6b-f2cf1a5ca290" providerId="AD" clId="Web-{7EEF50E2-CDEC-2BE2-3503-6D1F0CD84B80}" dt="2024-09-16T09:36:30.122" v="39" actId="20577"/>
          <ac:spMkLst>
            <pc:docMk/>
            <pc:sldMk cId="893387062" sldId="315"/>
            <ac:spMk id="4" creationId="{EE9ABFA8-16F4-41DD-8889-30E5F7A92F13}"/>
          </ac:spMkLst>
        </pc:spChg>
      </pc:sldChg>
      <pc:sldChg chg="modSp">
        <pc:chgData name="Wood, Sarah" userId="S::ensnac@live.warwick.ac.uk::4fbfb9f8-f4d0-4b4b-9c6b-f2cf1a5ca290" providerId="AD" clId="Web-{7EEF50E2-CDEC-2BE2-3503-6D1F0CD84B80}" dt="2024-09-16T09:22:31.150" v="2" actId="20577"/>
        <pc:sldMkLst>
          <pc:docMk/>
          <pc:sldMk cId="814084809" sldId="365"/>
        </pc:sldMkLst>
        <pc:spChg chg="mod">
          <ac:chgData name="Wood, Sarah" userId="S::ensnac@live.warwick.ac.uk::4fbfb9f8-f4d0-4b4b-9c6b-f2cf1a5ca290" providerId="AD" clId="Web-{7EEF50E2-CDEC-2BE2-3503-6D1F0CD84B80}" dt="2024-09-16T09:22:31.150" v="2" actId="20577"/>
          <ac:spMkLst>
            <pc:docMk/>
            <pc:sldMk cId="814084809" sldId="365"/>
            <ac:spMk id="4" creationId="{EBF826D0-63AE-0570-67D6-F929043691EA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9-09T12:04:19.46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14570 4145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9-09T12:04:19.4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2469 6967 16383 0 0,'0'10'0'0'0,"0"8"0"0"0,0 6 0 0 0,0 4 0 0 0,0 2 0 0 0,0 0 0 0 0,0 1 0 0 0,0 0 0 0 0,0 9 0 0 0,0 7 0 0 0,0 6 0 0 0,0 4 0 0 0,0 17 0 0 0,0 10 0 0 0,0 5 0 0 0,0 8 0 0 0,0 7 0 0 0,0 0 0 0 0,-5-2 0 0 0,-1-5 0 0 0,-1-8 0 0 0,2-10 0 0 0,-8-8 0 0 0,-2-7 0 0 0,1-4 0 0 0,4-7 0 0 0,2-9 0 0 0,4-1 0 0 0,2 2 0 0 0,1-2 0 0 0,2-3 0 0 0,-1-14 0 0 0,1-16 0 0 0,-1-14 0 0 0,1-12 0 0 0,-1-8 0 0 0,0-5 0 0 0,5 3 0 0 0,7 6 0 0 0,6 5 0 0 0,4 7 0 0 0,4 3 0 0 0,8 4 0 0 0,7-4 0 0 0,2 0 0 0 0,-2 0 0 0 0,2 1 0 0 0,4 1 0 0 0,4 2 0 0 0,2 0 0 0 0,-7-4 0 0 0,-7-2 0 0 0,-5 1 0 0 0,-3 1 0 0 0,-2 2 0 0 0,-2 1 0 0 0,1 1 0 0 0,-1 0 0 0 0,1 2 0 0 0,0-1 0 0 0,0 0 0 0 0,1 0 0 0 0,0 0 0 0 0,0 1 0 0 0,0-1 0 0 0,0 0 0 0 0,0 0 0 0 0,-1 0 0 0 0,1 0 0 0 0,0 0 0 0 0,5 0 0 0 0,1 0 0 0 0,0-5 0 0 0,-1-2 0 0 0,-1-4 0 0 0,3 0 0 0 0,0 1 0 0 0,0 3 0 0 0,-2 2 0 0 0,3 2 0 0 0,0 2 0 0 0,-1 1 0 0 0,-2 0 0 0 0,-1 0 0 0 0,-3-4 0 0 0,0-2 0 0 0,-1 0 0 0 0,0 1 0 0 0,-1 2 0 0 0,1 1 0 0 0,-1 0 0 0 0,1 2 0 0 0,0 0 0 0 0,-1 0 0 0 0,1 0 0 0 0,0 1 0 0 0,0-1 0 0 0,0 0 0 0 0,0 0 0 0 0,-5 0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9-09T12:04:19.46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2587 6896 16383 0 0,'4'0'0'0'0,"13"0"0"0"0,12 0 0 0 0,11 0 0 0 0,4 0 0 0 0,-1 0 0 0 0,3 0 0 0 0,2 0 0 0 0,4 0 0 0 0,-3 0 0 0 0,1 0 0 0 0,-4 0 0 0 0,-4 0 0 0 0,-5 0 0 0 0,-4 0 0 0 0,-2 0 0 0 0,-2 0 0 0 0,0 0 0 0 0,-1 0 0 0 0,0 0 0 0 0,0 0 0 0 0,0 0 0 0 0,1 0 0 0 0,-1 0 0 0 0,1 0 0 0 0,0 0 0 0 0,0-5 0 0 0,0-2 0 0 0,0 1 0 0 0,-1 1 0 0 0,1 1 0 0 0,0 2 0 0 0,0 1 0 0 0,0 1 0 0 0,0 0 0 0 0,0 0 0 0 0,0 0 0 0 0,-1 0 0 0 0,1 1 0 0 0,0-1 0 0 0,0 0 0 0 0,0 0 0 0 0,0 0 0 0 0,0 0 0 0 0,-1 0 0 0 0,1 0 0 0 0,0 0 0 0 0,-5-5 0 0 0,-11-2 0 0 0,-14 1 0 0 0,-10 1 0 0 0,-9 2 0 0 0,-11 0 0 0 0,-5-3 0 0 0,-1-1 0 0 0,-4 1 0 0 0,-15 1 0 0 0,-3 2 0 0 0,-15 1 0 0 0,-6 1 0 0 0,1 1 0 0 0,0 0 0 0 0,-2 0 0 0 0,-2 0 0 0 0,-6 1 0 0 0,-3-1 0 0 0,0 0 0 0 0,0 0 0 0 0,2 0 0 0 0,6 0 0 0 0,7 0 0 0 0,-3 0 0 0 0,8 0 0 0 0,6 0 0 0 0,4 0 0 0 0,8 0 0 0 0,9 0 0 0 0,11 5 0 0 0,2 2 0 0 0,1-1 0 0 0,7 4 0 0 0,1 0 0 0 0,6 3 0 0 0,10 0 0 0 0,11-3 0 0 0,5 2 0 0 0,6-1 0 0 0,0 3 0 0 0,3-2 0 0 0,3-2 0 0 0,-2 2 0 0 0,-4 4 0 0 0,0-2 0 0 0,2 8 0 0 0,4 0 0 0 0,-2 0 0 0 0,0-2 0 0 0,3-6 0 0 0,-4 1 0 0 0,2 2 0 0 0,1 3 0 0 0,2-2 0 0 0,-3 1 0 0 0,-4 3 0 0 0,-6 1 0 0 0,-4 3 0 0 0,-3 1 0 0 0,-2 1 0 0 0,-1 6 0 0 0,4 2 0 0 0,1 0 0 0 0,1 3 0 0 0,-2 0 0 0 0,-1 4 0 0 0,-1-2 0 0 0,-1-2 0 0 0,0 3 0 0 0,-1 2 0 0 0,-1 5 0 0 0,1-1 0 0 0,0 0 0 0 0,0 3 0 0 0,-5 2 0 0 0,-2-3 0 0 0,1-5 0 0 0,1-1 0 0 0,1-2 0 0 0,2-4 0 0 0,1-3 0 0 0,0-3 0 0 0,1-2 0 0 0,1-1 0 0 0,-6-1 0 0 0,-1 1 0 0 0,0-1 0 0 0,1 0 0 0 0,1 1 0 0 0,2-1 0 0 0,-4 6 0 0 0,-1 1 0 0 0,1 0 0 0 0,1-1 0 0 0,2-1 0 0 0,1-2 0 0 0,-4-6 0 0 0,-1-2 0 0 0,1-1 0 0 0,-4 2 0 0 0,1 1 0 0 0,-5-4 0 0 0,-3-5 0 0 0,0-10 0 0 0,-1-6 0 0 0,2-9 0 0 0,4-6 0 0 0,-1-7 0 0 0,2-4 0 0 0,2-3 0 0 0,3 0 0 0 0,3-2 0 0 0,2 1 0 0 0,0 0 0 0 0,1 0 0 0 0,1 0 0 0 0,0 1 0 0 0,-1-5 0 0 0,0-6 0 0 0,1-6 0 0 0,-1-6 0 0 0,0-3 0 0 0,0-2 0 0 0,0-7 0 0 0,0-6 0 0 0,0-2 0 0 0,0-3 0 0 0,0 2 0 0 0,0 3 0 0 0,0-2 0 0 0,0 3 0 0 0,0 2 0 0 0,0 8 0 0 0,0 4 0 0 0,0 7 0 0 0,0 2 0 0 0,0 3 0 0 0,0 4 0 0 0,0 5 0 0 0,0 2 0 0 0,0 2 0 0 0,0 1 0 0 0,0 1 0 0 0,0 0 0 0 0,0 0 0 0 0,0 0 0 0 0,0-1 0 0 0,0 0 0 0 0,0 1 0 0 0,0 4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9-09T12:04:19.46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2408 7110 16383 0 0,'0'20'0'0'0,"0"21"0"0"0,-10 18 0 0 0,-3 14 0 0 0,1 4 0 0 0,-8 9 0 0 0,0 0 0 0 0,3-6 0 0 0,4-10 0 0 0,0-14 0 0 0,2-10 0 0 0,3-9 0 0 0,3-5 0 0 0,2-13 0 0 0,-4-20 0 0 0,-4-14 0 0 0,-2-10 0 0 0,2-6 0 0 0,3-2 0 0 0,3 0 0 0 0,2 10 0 0 0,2 14 0 0 0,0 13 0 0 0,2 11 0 0 0,4 8 0 0 0,2 5 0 0 0,5-2 0 0 0,0-1 0 0 0,-2 0 0 0 0,-3 1 0 0 0,-2 1 0 0 0,-3 1 0 0 0,0 0 0 0 0,-2-14 0 0 0,-5-14 0 0 0,-2-13 0 0 0,0-8 0 0 0,1-11 0 0 0,3-5 0 0 0,0-6 0 0 0,2 0 0 0 0,0-3 0 0 0,1 2 0 0 0,1-2 0 0 0,-1 2 0 0 0,0 4 0 0 0,0 3 0 0 0,1 4 0 0 0,-1 2 0 0 0,0 1 0 0 0,0 2 0 0 0,0 0 0 0 0,0 0 0 0 0,0-6 0 0 0,0 0 0 0 0,0-6 0 0 0,0-5 0 0 0,0-5 0 0 0,0 1 0 0 0,0 4 0 0 0,0 5 0 0 0,0 4 0 0 0,0 3 0 0 0,0 3 0 0 0,0 1 0 0 0,0 6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35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F8F08-8C5A-485B-874C-5750A83757C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4033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F8F08-8C5A-485B-874C-5750A83757C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054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Careers workshops mentioned are all scheduled to run during autumn term</a:t>
            </a:r>
          </a:p>
          <a:p>
            <a:endParaRPr lang="en-GB"/>
          </a:p>
          <a:p>
            <a:r>
              <a:rPr lang="en-GB"/>
              <a:t>Further details of careers fairs will be circulated closer to time (locations etc)</a:t>
            </a:r>
          </a:p>
          <a:p>
            <a:endParaRPr lang="en-GB"/>
          </a:p>
          <a:p>
            <a:r>
              <a:rPr lang="en-GB"/>
              <a:t>All events bookable via </a:t>
            </a:r>
            <a:r>
              <a:rPr lang="en-GB" err="1"/>
              <a:t>MyAdvantage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D38B3C-F791-48A6-B4C1-8DB167B5E32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042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00CD1-9095-441F-A1B9-C2443D7FEA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83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00CD1-9095-441F-A1B9-C2443D7FEAF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96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03E9E-51BE-4A7F-ACFB-CFCC564A3B1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26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A3F06-52E7-AD45-A483-FF83ECD0C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9F744-37AB-97DF-E52F-4F60D552F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27CAF0-FED2-A579-8138-EEBA8C163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D3EDE-A3B4-4F70-86F1-83C63DA74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51FBB-D75F-0200-08B7-4DDD87A08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FAB07-A055-92E8-A9E0-A48C0D6E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0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4A0B-4A08-78DA-575D-7743C5D3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8C487-EB98-FB29-CD3B-F1896B476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3BCD6-2549-0C54-1A1D-C8C8353D2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D2847C-9A4D-CA1A-949D-62682CF27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34B9D-8874-3077-78B4-169255B00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CCAFF7-6AD7-38EE-5BFD-7D33A107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88513-2F18-3214-F612-FE4B5D7B9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2D63C-ECB6-0069-DCAC-280F819A4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87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4EDD1-7930-4AD0-A36A-6E9F714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3CB6B-6A69-F389-4C3D-6A3BE4BAB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169BE-F293-8B00-F872-F72D543EC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BC7DC-3010-F288-6298-CBCEB5933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05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B3767D-6B81-D8B2-94E0-8E6E0543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E08D92-0664-4821-C2F0-F8490FF7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7DC70-ECB0-80CA-0B28-93F307754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383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C8A5-EE8E-30AF-CA88-215B827C9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42A57-9451-8486-CE6B-8867CDB6B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14AE1-2614-BFF9-1CEC-A30425745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129F4-09CF-B028-62B5-0A575D000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4FAC6-0419-39CC-EF72-A0AA68BF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8DAE3-473C-771F-4B9A-C28BEDCED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88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AD9D-10B8-D4C0-6CE3-53911D5A5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CB001E-C462-C172-CF25-303DFF13CB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A9FC4-AF1D-F448-8C18-CE6E79007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0EFD8D-5E6C-54F4-2FAE-D5C463412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8359B-FEE7-EB8F-8065-47B6D5634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08B83-2BB4-2585-1E92-B34B9420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80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A012D-FD39-7B02-98AE-27F710B8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12DE85-8D99-4920-7752-083B8A7E6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AFEF7-EC74-964A-A3BC-EAEF3CAF9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87161-9715-02E9-05CA-B6F651AF8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5D47D-18CC-E0FB-7BF2-79C2237CD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33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34F38-1E8B-550C-8B1B-87DE82BF6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CC5CFA-A060-B8A9-0938-86601DFEB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C3EA9-755A-774C-5466-ECA095F15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C2A44-AC63-CF04-BE7C-C0D4E545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4199B-6BE6-DA13-800A-C7E9EE1F1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352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and black logo&#10;&#10;Description automatically generated">
            <a:extLst>
              <a:ext uri="{FF2B5EF4-FFF2-40B4-BE49-F238E27FC236}">
                <a16:creationId xmlns:a16="http://schemas.microsoft.com/office/drawing/2014/main" id="{7B6BC66A-CD52-2877-BD47-D02FE8718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74" y="139519"/>
            <a:ext cx="2001531" cy="1955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0188" y="1810973"/>
            <a:ext cx="3275023" cy="1172258"/>
          </a:xfrm>
        </p:spPr>
        <p:txBody>
          <a:bodyPr anchor="b"/>
          <a:lstStyle>
            <a:lvl1pPr>
              <a:defRPr sz="27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0188" y="3166586"/>
            <a:ext cx="3275023" cy="7429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9950" y="4381977"/>
            <a:ext cx="3275023" cy="273844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/>
        </p:nvGrpSpPr>
        <p:grpSpPr>
          <a:xfrm>
            <a:off x="-2719501" y="0"/>
            <a:ext cx="2635240" cy="339852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18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18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18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9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9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11134" y="0"/>
            <a:ext cx="6132867" cy="51435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5700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triangle on a black background&#10;&#10;Description automatically generated">
            <a:extLst>
              <a:ext uri="{FF2B5EF4-FFF2-40B4-BE49-F238E27FC236}">
                <a16:creationId xmlns:a16="http://schemas.microsoft.com/office/drawing/2014/main" id="{2213E1BC-2F7B-9886-B0C1-1F2F2E80CB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766" y="6675"/>
            <a:ext cx="1543053" cy="1508763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123454" y="0"/>
            <a:ext cx="6020546" cy="3729038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0188" y="354445"/>
            <a:ext cx="2871162" cy="3846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0187" y="4748212"/>
            <a:ext cx="3326149" cy="27567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0754" y="708422"/>
            <a:ext cx="2870885" cy="381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0186" y="1231174"/>
            <a:ext cx="3304552" cy="3395594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3815931" y="3729038"/>
            <a:ext cx="5328069" cy="1414463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450"/>
              </a:spcAft>
            </a:pPr>
            <a:endParaRPr lang="en-GB" sz="1013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7775" y="4129088"/>
            <a:ext cx="3328988" cy="614363"/>
          </a:xfrm>
        </p:spPr>
        <p:txBody>
          <a:bodyPr anchor="ctr"/>
          <a:lstStyle>
            <a:lvl1pPr>
              <a:defRPr sz="135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56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97801-79C0-FFEE-8182-AFBD2780B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40D36D-32AC-ABF6-B1E2-DCEC1EC04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55FF0-F7C0-66D6-6429-4FE2836BB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4F1F2-AB4E-248E-1863-03B971045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B767F-6B15-1A69-F0E7-1DA28625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333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F8712-7029-92C0-3539-3E348583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FA874-9D70-AA7F-08E3-B4D20F193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B9A73-C761-276F-BD59-BF1D4DD1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7F118-A2B0-8643-08A2-4393CEBD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D30FC-358D-B900-BBBC-5FAF76B3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141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E6407-237C-A6D0-8D09-DC1F0B805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DD031-E956-FFA7-9D70-0B9D5E738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19233-0979-D80E-D2FB-B53981DAB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25C33-8835-12A0-1632-907FBEE2F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CA5E-A53A-A25D-08E3-802D950DB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6089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974C9-2C5B-9CFF-0C89-7BF26558B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EF7C6-9366-1B17-A414-552AEF783B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20655-14DD-8A12-6ABB-E679DC316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D9B4A-70B5-A57C-3A1C-8FA39639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71671-7ED2-9C52-808E-32D10FC7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05A84-1303-2E41-A4A6-55FD17B62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56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0EE8F-5F0D-2DCD-1F3E-5746078DE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1FEDB-3A4D-1220-26D6-079B3B70D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EC2F-6E79-3DEF-0EE2-4489E33DA0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28814-3345-3291-1688-78722CF3C8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0A19B-057C-8B34-B946-517267F7D3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82CE82-4D1A-F478-7DC1-3550D82C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AFA26D-6F97-AEA7-1657-00D9C423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984422-21CB-E927-C802-52809CBD1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083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F7670-8DD9-9006-4785-FADD07F8B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5928E7-B79D-7675-DDCE-E92C7F00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D2C65-DE8B-2E31-668A-31E46A753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2F449-2C8F-7793-756D-507737C3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55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241B02-3121-3334-DEBB-4E3B2B43C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244F39-D5C8-AF20-B52E-E37DB1759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507F5-341A-C230-FC1F-1085C5C1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6108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E6327-27F5-C9FB-CD7F-52C8EEB3F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3B2FE-F5F7-6247-5638-CC3B97CCC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B949E5-FC37-8F9B-C7D8-30BD8AAB4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4533C0-193A-72F8-A3DB-60BDB4776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7219F-BF78-3E61-79BD-69D3F23E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F1C85-329F-D4DC-4413-55119C794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603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3D53-ACBC-FEE3-B68F-AF202BE3F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578FF-D776-0952-D45E-A21BC46C21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296225-FC24-10E3-FBB1-E3355E474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BB028-1160-2D05-50EC-DB6D5082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1E2BC-6522-E21C-655E-B6E16EDBE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8EEB3-B1A7-62EA-9D9E-68215839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316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FF62A-B8E3-229F-FBA2-7F7EC455E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BF7544-0493-0E33-4651-09195511B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7F4E7-0AFF-B8F7-F98D-C7C6368A2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CE31D-B7EB-3E8A-B228-05621141D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BF79B-6C5A-49FB-708C-57ED343F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39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E7CA9-C8A3-DEB2-F72A-BD58CCBCA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89CA10-1663-2EB6-71C3-10DEF2828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82E52-E90A-41B7-71C6-E9E77F60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E887B-F575-34DC-5CE4-3ACCBCE62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FA75D-E7AD-5B38-395B-72AC0BD23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351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4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6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46" marR="0" indent="-171446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7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445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46" marR="0" indent="-171446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5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2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>
                <a:latin typeface="+mn-lt"/>
              </a:rPr>
              <a:t>Important parts of the text can be 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err="1">
                <a:latin typeface="+mn-lt"/>
              </a:rPr>
              <a:t>Nunc</a:t>
            </a:r>
            <a:r>
              <a:rPr lang="en-US">
                <a:latin typeface="+mn-lt"/>
              </a:rPr>
              <a:t> a </a:t>
            </a:r>
            <a:r>
              <a:rPr lang="en-US" err="1">
                <a:latin typeface="+mn-lt"/>
              </a:rPr>
              <a:t>nisl</a:t>
            </a:r>
            <a:r>
              <a:rPr lang="en-US">
                <a:latin typeface="+mn-lt"/>
              </a:rPr>
              <a:t> vitae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>
                <a:latin typeface="+mn-lt"/>
              </a:rPr>
              <a:t>. </a:t>
            </a:r>
            <a:r>
              <a:rPr lang="en-US" err="1">
                <a:latin typeface="+mn-lt"/>
              </a:rPr>
              <a:t>Sed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bibendum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mauris</a:t>
            </a:r>
            <a:r>
              <a:rPr lang="en-US">
                <a:latin typeface="+mn-lt"/>
              </a:rPr>
              <a:t> id </a:t>
            </a:r>
            <a:r>
              <a:rPr lang="en-US" err="1">
                <a:latin typeface="+mn-lt"/>
              </a:rPr>
              <a:t>rutrum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feugiat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>
                <a:latin typeface="+mn-lt"/>
              </a:rPr>
              <a:t>.</a:t>
            </a:r>
          </a:p>
          <a:p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b="1" err="1"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B2B59-3587-D58E-EAED-B018EB4C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D76322-F10C-9459-3EF2-AC873DD9E0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D7A2-04F1-F33B-6451-BFE31A2A8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2FDE7-2D52-EDC9-2BBA-1D4C0690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ECDB2-CDDF-2F0E-9E64-5B639961F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4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7549B-4C1E-81A9-374F-EAE2A794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508C2-5094-24EC-9D36-86754C94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A72B1-1EE5-6224-17E5-BE38D240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ECE1D-8059-DE5C-D284-639DBDF09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C2F70-C7CC-9C22-D451-87C6BF78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468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CCF3-3DB9-94C5-B1AF-8DF497BE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DA154-37DE-DAC3-B5BE-5D1D0AB1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49684-FA05-14ED-6FF5-70D4AC33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696DA-8344-E171-1744-A773344A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60184-78F7-D529-A425-DFECFEA9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44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  <p:sldLayoutId id="2147483693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B28ECB-5575-3F9B-79B2-918BECCD3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D63C-091E-B03B-E2DC-6FF510366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50101-C163-9635-4408-1DB3BE96E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FC0FD-BC43-48AC-A4E6-33328612CB42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0A52E-861E-21FE-54D1-72492D99D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D4B6E-D339-5126-F1E3-D79296ED7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21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20" r:id="rId12"/>
    <p:sldLayoutId id="214748372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6003C8-5F1A-A94A-7354-6BE41478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A8BB57-C5CF-96C5-96DE-25F0EB35B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88F80-DBF2-EC6E-550F-D46B38BD22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B5EA8-E7B3-4804-9CFA-EE4FCFB73CF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66B48-1C97-B752-F0BE-68F1B6BBA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FD85E-E2A3-82FC-A658-74F578148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70A52-8D4E-4D03-95BA-E6009879C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8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hyperlink" Target="warwick.ac.uk/services/careers/help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microsoft.com/office/2007/relationships/hdphoto" Target="../media/hdphoto1.wdp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careers@warwick.ac.uk" TargetMode="External"/><Relationship Id="rId5" Type="http://schemas.openxmlformats.org/officeDocument/2006/relationships/hyperlink" Target="warwick.ac.uk/services/careers/help" TargetMode="External"/><Relationship Id="rId4" Type="http://schemas.openxmlformats.org/officeDocument/2006/relationships/hyperlink" Target="https://careersblog.warwick.ac.uk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hyperlink" Target="https://warwick.ac.uk/services/skills/warwickaward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5" Type="http://schemas.openxmlformats.org/officeDocument/2006/relationships/image" Target="../media/image22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kills@warwick.ac.uk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png"/><Relationship Id="rId5" Type="http://schemas.openxmlformats.org/officeDocument/2006/relationships/hyperlink" Target="https://warwick.ac.uk/services/skills/warwickaward/" TargetMode="External"/><Relationship Id="rId4" Type="http://schemas.openxmlformats.org/officeDocument/2006/relationships/hyperlink" Target="mailto:zoe.young@warwick.ac.u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arwick.libguides.com/english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arah.wood@warwick.ac.uk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livewarwickac.sharepoint.com/sites/EnglishforAcademicPurpose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arwick.ac.uk/fac/arts/english/currentstudents/undergraduat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ugenglish@warwick.ac.uk" TargetMode="External"/><Relationship Id="rId2" Type="http://schemas.openxmlformats.org/officeDocument/2006/relationships/hyperlink" Target="https://warwick.ac.uk/fac/arts/english/currentstudents/undergraduate/firstundergraduateyearinfo/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mailto:englishseniortutor@warwick.ac.uk" TargetMode="Externa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reportandsupport.warwick.ac.uk" TargetMode="External"/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J.Baker.5@warwick.ac.uk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.png"/><Relationship Id="rId7" Type="http://schemas.openxmlformats.org/officeDocument/2006/relationships/customXml" Target="../ink/ink2.xml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arwick.ac.uk/fac/arts/english/currentstudents/academicwritingone-to-ones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areers@warwick.ac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Ellie.Wetherhill@warwick.ac.uk" TargetMode="External"/><Relationship Id="rId4" Type="http://schemas.openxmlformats.org/officeDocument/2006/relationships/hyperlink" Target="https://myadvantage.warwick.ac.uk/students/appointments/app/topic/2?siteId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0256"/>
            <a:ext cx="9143999" cy="609375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637022" y="-206895"/>
            <a:ext cx="3164958" cy="3320715"/>
          </a:xfrm>
          <a:prstGeom prst="rect">
            <a:avLst/>
          </a:prstGeom>
          <a:solidFill>
            <a:srgbClr val="00B2DD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242" y="347930"/>
            <a:ext cx="2961182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>
                <a:latin typeface="+mn-lt"/>
              </a:rPr>
              <a:t>ECLS</a:t>
            </a:r>
            <a:br>
              <a:rPr lang="en-US" sz="4000">
                <a:latin typeface="+mn-lt"/>
              </a:rPr>
            </a:br>
            <a:r>
              <a:rPr lang="en-US" sz="4000">
                <a:latin typeface="+mn-lt"/>
              </a:rPr>
              <a:t>Induction 2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37023" y="2324539"/>
            <a:ext cx="3566010" cy="7681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+mn-lt"/>
              </a:rPr>
              <a:t>Further Academic Support and Welfare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84241" y="2647938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Tuesday</a:t>
            </a:r>
            <a:r>
              <a:rPr lang="en-US" sz="9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</a:t>
            </a:r>
            <a:r>
              <a:rPr lang="en-US" sz="90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24</a:t>
            </a:r>
            <a:r>
              <a:rPr lang="en-US" sz="900" baseline="3000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9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September, 9.30-11am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8C006F17-DF7A-4AB8-3E3D-EBB2BFF37F91}"/>
              </a:ext>
            </a:extLst>
          </p:cNvPr>
          <p:cNvSpPr txBox="1">
            <a:spLocks/>
          </p:cNvSpPr>
          <p:nvPr/>
        </p:nvSpPr>
        <p:spPr>
          <a:xfrm>
            <a:off x="307429" y="291662"/>
            <a:ext cx="8560676" cy="583325"/>
          </a:xfrm>
          <a:prstGeom prst="rect">
            <a:avLst/>
          </a:prstGeom>
          <a:solidFill>
            <a:srgbClr val="3C105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68580" tIns="34290" rIns="68580" bIns="34290" rtlCol="0">
            <a:normAutofit lnSpcReduction="10000"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783">
              <a:buNone/>
            </a:pPr>
            <a:r>
              <a:rPr lang="en-GB" sz="3600" b="1">
                <a:solidFill>
                  <a:prstClr val="white"/>
                </a:solidFill>
                <a:latin typeface="Calibri" panose="020F0502020204030204"/>
              </a:rPr>
              <a:t>Events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E410F4-628E-BFCA-6D5E-2835225F926A}"/>
              </a:ext>
            </a:extLst>
          </p:cNvPr>
          <p:cNvSpPr/>
          <p:nvPr/>
        </p:nvSpPr>
        <p:spPr>
          <a:xfrm>
            <a:off x="307428" y="1228726"/>
            <a:ext cx="2609850" cy="3571875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B0A15C-60D9-BA31-F0D6-A05DF8E18100}"/>
              </a:ext>
            </a:extLst>
          </p:cNvPr>
          <p:cNvSpPr/>
          <p:nvPr/>
        </p:nvSpPr>
        <p:spPr>
          <a:xfrm>
            <a:off x="6257930" y="1228726"/>
            <a:ext cx="2609850" cy="3571875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239013-4356-E6AE-D909-738A09A8735B}"/>
              </a:ext>
            </a:extLst>
          </p:cNvPr>
          <p:cNvSpPr txBox="1"/>
          <p:nvPr/>
        </p:nvSpPr>
        <p:spPr>
          <a:xfrm>
            <a:off x="478878" y="1318045"/>
            <a:ext cx="2266950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Calibri" panose="020F0502020204030204"/>
              </a:rPr>
              <a:t>Careers Fairs</a:t>
            </a:r>
          </a:p>
          <a:p>
            <a:endParaRPr lang="en-GB" sz="1800" b="1" dirty="0"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Autumn Fair- </a:t>
            </a:r>
            <a:r>
              <a:rPr lang="en-GB" sz="1800" dirty="0" err="1">
                <a:latin typeface="Calibri" panose="020F0502020204030204"/>
              </a:rPr>
              <a:t>Thur</a:t>
            </a:r>
            <a:r>
              <a:rPr lang="en-GB" sz="1800" dirty="0">
                <a:latin typeface="Calibri" panose="020F0502020204030204"/>
              </a:rPr>
              <a:t> 10</a:t>
            </a:r>
            <a:r>
              <a:rPr lang="en-GB" sz="1800" baseline="30000" dirty="0">
                <a:latin typeface="Calibri" panose="020F0502020204030204"/>
              </a:rPr>
              <a:t>th</a:t>
            </a:r>
            <a:r>
              <a:rPr lang="en-GB" sz="1800" dirty="0">
                <a:latin typeface="Calibri" panose="020F0502020204030204"/>
              </a:rPr>
              <a:t> Oct (Week 2)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Law Fair- Tue 22</a:t>
            </a:r>
            <a:r>
              <a:rPr lang="en-GB" sz="1800" baseline="30000" dirty="0">
                <a:latin typeface="Calibri" panose="020F0502020204030204"/>
              </a:rPr>
              <a:t>nd</a:t>
            </a:r>
            <a:r>
              <a:rPr lang="en-GB" sz="1800" dirty="0">
                <a:latin typeface="Calibri" panose="020F0502020204030204"/>
              </a:rPr>
              <a:t> Oct (Week 4)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Creative Careers Fair- Spring Term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66363C-8445-5937-D1AF-F5C11E200D18}"/>
              </a:ext>
            </a:extLst>
          </p:cNvPr>
          <p:cNvSpPr/>
          <p:nvPr/>
        </p:nvSpPr>
        <p:spPr>
          <a:xfrm>
            <a:off x="3282679" y="1228726"/>
            <a:ext cx="2609850" cy="1476374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FEB26C-30EC-A10F-0D6B-FB28303876EC}"/>
              </a:ext>
            </a:extLst>
          </p:cNvPr>
          <p:cNvSpPr txBox="1"/>
          <p:nvPr/>
        </p:nvSpPr>
        <p:spPr>
          <a:xfrm>
            <a:off x="3428675" y="1337894"/>
            <a:ext cx="2317859" cy="1281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Calibri" panose="020F0502020204030204"/>
              </a:rPr>
              <a:t>Employer Talks</a:t>
            </a:r>
          </a:p>
          <a:p>
            <a:endParaRPr lang="en-GB" sz="525" b="1" dirty="0">
              <a:latin typeface="Calibri" panose="020F0502020204030204"/>
            </a:endParaRPr>
          </a:p>
          <a:p>
            <a:r>
              <a:rPr lang="en-GB" sz="1800" dirty="0">
                <a:latin typeface="Calibri" panose="020F0502020204030204"/>
              </a:rPr>
              <a:t>Hear from employers what they’re looking for in applicants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9F9EBF-DBF1-28EF-6AE1-9803FE860A2A}"/>
              </a:ext>
            </a:extLst>
          </p:cNvPr>
          <p:cNvSpPr/>
          <p:nvPr/>
        </p:nvSpPr>
        <p:spPr>
          <a:xfrm>
            <a:off x="3282679" y="2962551"/>
            <a:ext cx="2609850" cy="182289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006B16-5A33-1A1B-3C19-54DF31CD8000}"/>
              </a:ext>
            </a:extLst>
          </p:cNvPr>
          <p:cNvSpPr txBox="1"/>
          <p:nvPr/>
        </p:nvSpPr>
        <p:spPr>
          <a:xfrm>
            <a:off x="3384007" y="3072624"/>
            <a:ext cx="2407194" cy="1281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Calibri" panose="020F0502020204030204"/>
              </a:rPr>
              <a:t>Meet the Professionals</a:t>
            </a:r>
          </a:p>
          <a:p>
            <a:endParaRPr lang="en-GB" sz="525" b="1" dirty="0">
              <a:latin typeface="Calibri" panose="020F0502020204030204"/>
            </a:endParaRPr>
          </a:p>
          <a:p>
            <a:r>
              <a:rPr lang="en-GB" sz="1800" dirty="0">
                <a:latin typeface="Calibri" panose="020F0502020204030204"/>
              </a:rPr>
              <a:t>Meet Warwick grads working in a range of sectors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CD0077-D7F4-4B17-A3B5-A03D79E0A7E9}"/>
              </a:ext>
            </a:extLst>
          </p:cNvPr>
          <p:cNvSpPr txBox="1"/>
          <p:nvPr/>
        </p:nvSpPr>
        <p:spPr>
          <a:xfrm>
            <a:off x="6403926" y="1357288"/>
            <a:ext cx="24420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Calibri" panose="020F0502020204030204"/>
              </a:rPr>
              <a:t>Careers Workshops</a:t>
            </a:r>
          </a:p>
          <a:p>
            <a:endParaRPr lang="en-GB" sz="1500" dirty="0"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CVs and Applications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Interviews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Assessment Centres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LinkedIn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Career Planning &amp; Neurodivergence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Staying motivated with applications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Using AI in your career planning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519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C008DA85-82F4-14E1-D047-09516F92E772}"/>
              </a:ext>
            </a:extLst>
          </p:cNvPr>
          <p:cNvSpPr txBox="1">
            <a:spLocks/>
          </p:cNvSpPr>
          <p:nvPr/>
        </p:nvSpPr>
        <p:spPr>
          <a:xfrm>
            <a:off x="409409" y="191920"/>
            <a:ext cx="8332571" cy="680510"/>
          </a:xfrm>
          <a:prstGeom prst="rect">
            <a:avLst/>
          </a:prstGeom>
          <a:solidFill>
            <a:srgbClr val="3C1053"/>
          </a:solidFill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600" b="1">
                <a:solidFill>
                  <a:prstClr val="white"/>
                </a:solidFill>
                <a:latin typeface="Calibri"/>
              </a:rPr>
              <a:t>Online resources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10DDD582-EB3E-8BDD-2BD3-5B29F7A01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9" y="1183398"/>
            <a:ext cx="8987300" cy="3233904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307468E8-5A6F-8BA4-6A68-3044BAD78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3" y="1469163"/>
            <a:ext cx="8939672" cy="26623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91ADD5-C406-BC37-C1EA-CB2255ADCE4A}"/>
              </a:ext>
            </a:extLst>
          </p:cNvPr>
          <p:cNvSpPr txBox="1"/>
          <p:nvPr/>
        </p:nvSpPr>
        <p:spPr>
          <a:xfrm>
            <a:off x="500554" y="4555146"/>
            <a:ext cx="8142889" cy="369332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0070C0"/>
                </a:solidFill>
                <a:latin typeface="Calibri" panose="020F0502020204030204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 Careers website</a:t>
            </a:r>
            <a:endParaRPr lang="en-GB" sz="1800" b="1" dirty="0">
              <a:solidFill>
                <a:srgbClr val="0070C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3555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and white cover&#10;&#10;Description automatically generated">
            <a:extLst>
              <a:ext uri="{FF2B5EF4-FFF2-40B4-BE49-F238E27FC236}">
                <a16:creationId xmlns:a16="http://schemas.microsoft.com/office/drawing/2014/main" id="{0C57DF21-2B5D-49A0-D044-6AB3BB233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28" b="95358" l="9763" r="99736">
                        <a14:foregroundMark x1="52243" y1="9865" x2="52243" y2="9865"/>
                        <a14:foregroundMark x1="25330" y1="1354" x2="94723" y2="84333"/>
                        <a14:foregroundMark x1="94723" y1="84333" x2="25594" y2="2128"/>
                        <a14:foregroundMark x1="80475" y1="9478" x2="80475" y2="9478"/>
                        <a14:foregroundMark x1="65963" y1="6770" x2="89182" y2="10251"/>
                        <a14:foregroundMark x1="89182" y1="10251" x2="86544" y2="29207"/>
                        <a14:foregroundMark x1="86544" y1="29207" x2="57256" y2="19923"/>
                        <a14:foregroundMark x1="57256" y1="19923" x2="68338" y2="4449"/>
                        <a14:foregroundMark x1="97098" y1="85880" x2="96570" y2="87041"/>
                        <a14:foregroundMark x1="97625" y1="93424" x2="97625" y2="93424"/>
                        <a14:foregroundMark x1="96042" y1="91683" x2="99736" y2="95358"/>
                        <a14:backgroundMark x1="26649" y1="57447" x2="26649" y2="574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54" y="0"/>
            <a:ext cx="2595446" cy="35404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6C979F3-6EC1-B82F-427E-BC16D83AEE2D}"/>
              </a:ext>
            </a:extLst>
          </p:cNvPr>
          <p:cNvSpPr/>
          <p:nvPr/>
        </p:nvSpPr>
        <p:spPr>
          <a:xfrm>
            <a:off x="531783" y="1543044"/>
            <a:ext cx="7952044" cy="1361912"/>
          </a:xfrm>
          <a:custGeom>
            <a:avLst/>
            <a:gdLst>
              <a:gd name="connsiteX0" fmla="*/ 0 w 10602725"/>
              <a:gd name="connsiteY0" fmla="*/ 0 h 1815882"/>
              <a:gd name="connsiteX1" fmla="*/ 9552098 w 10602725"/>
              <a:gd name="connsiteY1" fmla="*/ 0 h 1815882"/>
              <a:gd name="connsiteX2" fmla="*/ 10602725 w 10602725"/>
              <a:gd name="connsiteY2" fmla="*/ 1815882 h 1815882"/>
              <a:gd name="connsiteX3" fmla="*/ 0 w 10602725"/>
              <a:gd name="connsiteY3" fmla="*/ 1815882 h 181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02725" h="1815882">
                <a:moveTo>
                  <a:pt x="0" y="0"/>
                </a:moveTo>
                <a:lnTo>
                  <a:pt x="9552098" y="0"/>
                </a:lnTo>
                <a:lnTo>
                  <a:pt x="10602725" y="1815882"/>
                </a:lnTo>
                <a:lnTo>
                  <a:pt x="0" y="1815882"/>
                </a:lnTo>
                <a:close/>
              </a:path>
            </a:pathLst>
          </a:cu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450"/>
              </a:spcAft>
            </a:pPr>
            <a:endParaRPr lang="en-GB" sz="101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9C676C-8BA0-B973-955F-DD0117B098A2}"/>
              </a:ext>
            </a:extLst>
          </p:cNvPr>
          <p:cNvSpPr txBox="1"/>
          <p:nvPr/>
        </p:nvSpPr>
        <p:spPr>
          <a:xfrm>
            <a:off x="526049" y="3540779"/>
            <a:ext cx="8142889" cy="323165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defRPr/>
            </a:pPr>
            <a:r>
              <a:rPr lang="en-GB" sz="1500" dirty="0">
                <a:solidFill>
                  <a:prstClr val="black"/>
                </a:solidFill>
                <a:latin typeface="Calibri" panose="020F0502020204030204"/>
              </a:rPr>
              <a:t>You can also find articles on specific topics on the </a:t>
            </a:r>
            <a:r>
              <a:rPr lang="en-GB" sz="1500" dirty="0">
                <a:solidFill>
                  <a:srgbClr val="0070C0"/>
                </a:solidFill>
                <a:latin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 Careers Blog</a:t>
            </a:r>
            <a:endParaRPr lang="en-GB" sz="150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5BA22-AAEF-B7CE-9A8D-CB45ECE15A51}"/>
              </a:ext>
            </a:extLst>
          </p:cNvPr>
          <p:cNvSpPr txBox="1">
            <a:spLocks/>
          </p:cNvSpPr>
          <p:nvPr/>
        </p:nvSpPr>
        <p:spPr>
          <a:xfrm>
            <a:off x="526049" y="323896"/>
            <a:ext cx="6741758" cy="583325"/>
          </a:xfrm>
          <a:custGeom>
            <a:avLst/>
            <a:gdLst>
              <a:gd name="connsiteX0" fmla="*/ 0 w 9645531"/>
              <a:gd name="connsiteY0" fmla="*/ 0 h 777767"/>
              <a:gd name="connsiteX1" fmla="*/ 9153882 w 9645531"/>
              <a:gd name="connsiteY1" fmla="*/ 0 h 777767"/>
              <a:gd name="connsiteX2" fmla="*/ 9645531 w 9645531"/>
              <a:gd name="connsiteY2" fmla="*/ 777767 h 777767"/>
              <a:gd name="connsiteX3" fmla="*/ 0 w 9645531"/>
              <a:gd name="connsiteY3" fmla="*/ 777767 h 77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45531" h="777767">
                <a:moveTo>
                  <a:pt x="0" y="0"/>
                </a:moveTo>
                <a:lnTo>
                  <a:pt x="9153882" y="0"/>
                </a:lnTo>
                <a:lnTo>
                  <a:pt x="9645531" y="777767"/>
                </a:lnTo>
                <a:lnTo>
                  <a:pt x="0" y="777767"/>
                </a:lnTo>
                <a:close/>
              </a:path>
            </a:pathLst>
          </a:custGeom>
          <a:solidFill>
            <a:srgbClr val="3C105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68580" tIns="34290" rIns="68580" bIns="34290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b="1" dirty="0">
                <a:solidFill>
                  <a:prstClr val="white"/>
                </a:solidFill>
                <a:latin typeface="Calibri" panose="020F0502020204030204"/>
              </a:rPr>
              <a:t>Find us – contact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FC37E4-2514-D003-B08F-59AB6CB0CDD5}"/>
              </a:ext>
            </a:extLst>
          </p:cNvPr>
          <p:cNvSpPr txBox="1"/>
          <p:nvPr/>
        </p:nvSpPr>
        <p:spPr>
          <a:xfrm>
            <a:off x="660174" y="1638212"/>
            <a:ext cx="7381875" cy="1171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GB" sz="2700" dirty="0">
                <a:solidFill>
                  <a:prstClr val="black"/>
                </a:solidFill>
                <a:latin typeface="Calibri" panose="020F0502020204030204"/>
              </a:rPr>
              <a:t>Student Opportunity Hub: 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Ground floor, Senate House</a:t>
            </a:r>
          </a:p>
          <a:p>
            <a:endParaRPr lang="en-GB" sz="1200" b="1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sz="1500" b="1" dirty="0">
                <a:solidFill>
                  <a:prstClr val="black"/>
                </a:solidFill>
                <a:latin typeface="Calibri" panose="020F0502020204030204"/>
              </a:rPr>
              <a:t>Find out more via the </a:t>
            </a:r>
            <a:r>
              <a:rPr lang="en-GB" sz="1500" b="1" dirty="0">
                <a:solidFill>
                  <a:srgbClr val="0070C0"/>
                </a:solidFill>
                <a:latin typeface="Calibri" panose="020F0502020204030204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 Careers website</a:t>
            </a:r>
            <a:endParaRPr lang="en-GB" sz="1500" b="1" dirty="0">
              <a:solidFill>
                <a:srgbClr val="0070C0"/>
              </a:solidFill>
              <a:latin typeface="Calibri" panose="020F0502020204030204"/>
            </a:endParaRPr>
          </a:p>
          <a:p>
            <a:r>
              <a:rPr lang="en-GB" sz="1500" b="1" dirty="0">
                <a:solidFill>
                  <a:prstClr val="black"/>
                </a:solidFill>
                <a:latin typeface="Calibri" panose="020F0502020204030204"/>
              </a:rPr>
              <a:t>Or email us </a:t>
            </a:r>
            <a:r>
              <a:rPr lang="en-GB" sz="1500" b="1" dirty="0">
                <a:solidFill>
                  <a:srgbClr val="0070C0"/>
                </a:solidFill>
                <a:latin typeface="Calibri" panose="020F0502020204030204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careers@warwick.ac.uk</a:t>
            </a:r>
            <a:r>
              <a:rPr lang="en-GB" sz="1500" b="1" dirty="0">
                <a:solidFill>
                  <a:srgbClr val="0070C0"/>
                </a:solidFill>
                <a:latin typeface="Calibri" panose="020F0502020204030204"/>
              </a:rPr>
              <a:t>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200" dirty="0"/>
          </a:p>
        </p:txBody>
      </p:sp>
      <p:pic>
        <p:nvPicPr>
          <p:cNvPr id="21" name="Graphic 20" descr="Marker outline">
            <a:extLst>
              <a:ext uri="{FF2B5EF4-FFF2-40B4-BE49-F238E27FC236}">
                <a16:creationId xmlns:a16="http://schemas.microsoft.com/office/drawing/2014/main" id="{9F0AECA9-9F47-62F1-39A3-D730D6C963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4612" y="1695362"/>
            <a:ext cx="35242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6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looking at a cell phone&#10;&#10;Description automatically generated with medium confidence">
            <a:extLst>
              <a:ext uri="{FF2B5EF4-FFF2-40B4-BE49-F238E27FC236}">
                <a16:creationId xmlns:a16="http://schemas.microsoft.com/office/drawing/2014/main" id="{C54AB6AD-AAEE-D3EF-34D0-C541C1F3DD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46"/>
          <a:stretch/>
        </p:blipFill>
        <p:spPr>
          <a:xfrm>
            <a:off x="21" y="962"/>
            <a:ext cx="9143980" cy="5142539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5030FFC-95E9-8D8B-955C-8DE12C3AD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23" y="432515"/>
            <a:ext cx="3212292" cy="8854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F6F8FC-A4A4-56AF-F618-33AF3C5745F6}"/>
              </a:ext>
            </a:extLst>
          </p:cNvPr>
          <p:cNvSpPr/>
          <p:nvPr/>
        </p:nvSpPr>
        <p:spPr>
          <a:xfrm>
            <a:off x="-1" y="2441051"/>
            <a:ext cx="9144001" cy="2701489"/>
          </a:xfrm>
          <a:prstGeom prst="rect">
            <a:avLst/>
          </a:prstGeom>
          <a:solidFill>
            <a:srgbClr val="551775">
              <a:alpha val="63922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en-GB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B253C-0C86-EA5B-B66C-09C9968CBC2E}"/>
              </a:ext>
            </a:extLst>
          </p:cNvPr>
          <p:cNvSpPr txBox="1"/>
          <p:nvPr/>
        </p:nvSpPr>
        <p:spPr>
          <a:xfrm>
            <a:off x="72190" y="2514522"/>
            <a:ext cx="6575101" cy="21544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Shape your future with the Warwick Award</a:t>
            </a:r>
          </a:p>
          <a:p>
            <a:pPr defTabSz="457189">
              <a:defRPr/>
            </a:pPr>
            <a:endParaRPr lang="en-GB" sz="1400" dirty="0">
              <a:solidFill>
                <a:prstClr val="white">
                  <a:lumMod val="95000"/>
                </a:prstClr>
              </a:solidFill>
              <a:latin typeface="Calibri" panose="020F0502020204030204"/>
            </a:endParaRPr>
          </a:p>
          <a:p>
            <a:pPr marL="285743" indent="-285743" defTabSz="45718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A free University Award programme to help you develop core skills during your time at Warwick.</a:t>
            </a:r>
          </a:p>
          <a:p>
            <a:pPr marL="285743" indent="-285743" defTabSz="45718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Officially recognised by the University, appearing on your Higher Education Achievement Record</a:t>
            </a:r>
          </a:p>
          <a:p>
            <a:pPr marL="285743" indent="-285743" defTabSz="45718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Can be personalised to suit your training and development needs, and completed at any time during your studies</a:t>
            </a:r>
          </a:p>
          <a:p>
            <a:pPr marL="285743" indent="-285743" defTabSz="457189">
              <a:buFont typeface="Arial" panose="020B0604020202020204" pitchFamily="34" charset="0"/>
              <a:buChar char="•"/>
              <a:defRPr/>
            </a:pPr>
            <a:endParaRPr lang="en-GB" sz="1400" dirty="0">
              <a:solidFill>
                <a:prstClr val="white">
                  <a:lumMod val="95000"/>
                </a:prst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1400" b="1" dirty="0">
                <a:solidFill>
                  <a:schemeClr val="bg1"/>
                </a:solidFill>
                <a:latin typeface="Calibri" panose="020F0502020204030204"/>
              </a:rPr>
              <a:t>Find out more at 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warwick.ac.uk/</a:t>
            </a:r>
            <a:r>
              <a:rPr lang="en-GB" sz="1400" b="1" dirty="0" err="1">
                <a:solidFill>
                  <a:schemeClr val="bg1"/>
                </a:solidFill>
                <a:latin typeface="Calibri" panose="020F050202020403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warwickaward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/>
              </a:rPr>
              <a:t>or scan the QR code to sign up/sign in</a:t>
            </a:r>
            <a:endParaRPr lang="en-GB" sz="1100" b="1" dirty="0">
              <a:solidFill>
                <a:schemeClr val="bg1"/>
              </a:solidFill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0F61B2-FCA3-82BA-F04C-CD4AE1F6BA9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768557" y="2912249"/>
            <a:ext cx="2096079" cy="209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39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rge skydiving group mid-air">
            <a:extLst>
              <a:ext uri="{FF2B5EF4-FFF2-40B4-BE49-F238E27FC236}">
                <a16:creationId xmlns:a16="http://schemas.microsoft.com/office/drawing/2014/main" id="{F495677F-4A19-186B-C2E6-AA7055E160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60" r="-2" b="-2"/>
          <a:stretch/>
        </p:blipFill>
        <p:spPr>
          <a:xfrm>
            <a:off x="3123454" y="8"/>
            <a:ext cx="6020546" cy="372903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49A929-A9DE-B319-7C73-CFF38CE1F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86" y="623740"/>
            <a:ext cx="2871162" cy="384695"/>
          </a:xfrm>
        </p:spPr>
        <p:txBody>
          <a:bodyPr anchor="b">
            <a:noAutofit/>
          </a:bodyPr>
          <a:lstStyle/>
          <a:p>
            <a:r>
              <a:rPr lang="en-GB" sz="3000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C9B2E-896C-46A8-01BD-76398A2BC2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186" y="1354604"/>
            <a:ext cx="3304552" cy="2998332"/>
          </a:xfrm>
        </p:spPr>
        <p:txBody>
          <a:bodyPr vert="horz" lIns="68580" tIns="34290" rIns="68580" bIns="34290" numCol="1" spcCol="360000" rtlCol="0" anchor="t">
            <a:normAutofit/>
          </a:bodyPr>
          <a:lstStyle/>
          <a:p>
            <a:pPr marL="257175" indent="-257175"/>
            <a:r>
              <a:rPr lang="en-GB" sz="1800" dirty="0"/>
              <a:t>The chance to recognise, reflect on and articulate skills</a:t>
            </a:r>
            <a:endParaRPr lang="en-US">
              <a:ea typeface="Calibri"/>
              <a:cs typeface="Calibri"/>
            </a:endParaRPr>
          </a:p>
          <a:p>
            <a:pPr marL="257175" indent="-257175"/>
            <a:r>
              <a:rPr lang="en-GB" sz="1800" dirty="0"/>
              <a:t>Identify areas for development</a:t>
            </a:r>
            <a:endParaRPr lang="en-GB" sz="1800" dirty="0">
              <a:ea typeface="Calibri"/>
              <a:cs typeface="Calibri"/>
            </a:endParaRPr>
          </a:p>
          <a:p>
            <a:pPr marL="257175" indent="-257175"/>
            <a:r>
              <a:rPr lang="en-GB" sz="1800" dirty="0"/>
              <a:t>Navigate opportunities from across campus</a:t>
            </a:r>
            <a:endParaRPr lang="en-GB" sz="1800" dirty="0">
              <a:ea typeface="Calibri"/>
              <a:cs typeface="Calibri"/>
            </a:endParaRPr>
          </a:p>
          <a:p>
            <a:pPr marL="257175" indent="-257175"/>
            <a:r>
              <a:rPr lang="en-GB" sz="1800" dirty="0"/>
              <a:t>Try new activities and experiences</a:t>
            </a:r>
            <a:endParaRPr lang="en-GB" sz="1800" dirty="0">
              <a:ea typeface="Calibri"/>
              <a:cs typeface="Calibri"/>
            </a:endParaRPr>
          </a:p>
          <a:p>
            <a:pPr marL="257175" indent="-257175"/>
            <a:r>
              <a:rPr lang="en-GB" sz="1800" dirty="0"/>
              <a:t>Have fun, make friends, belong to the Warwick community</a:t>
            </a:r>
            <a:endParaRPr lang="en-GB" sz="1800" dirty="0">
              <a:ea typeface="Calibri"/>
              <a:cs typeface="Calibri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7ABC6FAE-93CB-2954-2C5F-CBD3E83DB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9264" y="4094389"/>
            <a:ext cx="2686789" cy="7406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575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94"/>
    </mc:Choice>
    <mc:Fallback xmlns="">
      <p:transition spd="slow" advTm="5199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2AF77C-1B4B-28C0-899C-66DAB7CF3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86" y="536226"/>
            <a:ext cx="2871162" cy="384695"/>
          </a:xfrm>
        </p:spPr>
        <p:txBody>
          <a:bodyPr>
            <a:normAutofit fontScale="90000"/>
          </a:bodyPr>
          <a:lstStyle/>
          <a:p>
            <a:r>
              <a:rPr lang="en-GB" sz="3000" dirty="0"/>
              <a:t>Getting started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2A92C6-6167-ECC1-9CCE-A2BAE90FCE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186" y="1231174"/>
            <a:ext cx="3776040" cy="3395594"/>
          </a:xfrm>
        </p:spPr>
        <p:txBody>
          <a:bodyPr vert="horz" lIns="68580" tIns="34290" rIns="68580" bIns="34290" numCol="1" spcCol="360000" rtlCol="0" anchor="t">
            <a:noAutofit/>
          </a:bodyPr>
          <a:lstStyle/>
          <a:p>
            <a:r>
              <a:rPr lang="en-GB" sz="1350" dirty="0"/>
              <a:t>Make sure you </a:t>
            </a:r>
            <a:r>
              <a:rPr lang="en-GB" sz="1350" dirty="0" err="1"/>
              <a:t>Gradintelligence</a:t>
            </a:r>
            <a:r>
              <a:rPr lang="en-GB" sz="1350" dirty="0"/>
              <a:t> account is activated</a:t>
            </a:r>
          </a:p>
          <a:p>
            <a:r>
              <a:rPr lang="en-GB" sz="1350" dirty="0"/>
              <a:t>Register for the Warwick Award</a:t>
            </a:r>
          </a:p>
          <a:p>
            <a:r>
              <a:rPr lang="en-GB" sz="1350" dirty="0"/>
              <a:t>Complete the skills profiler</a:t>
            </a:r>
          </a:p>
          <a:p>
            <a:r>
              <a:rPr lang="en-GB" sz="1350" dirty="0"/>
              <a:t>Browse or search for activities – register and claim the points by submitting your reflection</a:t>
            </a:r>
          </a:p>
          <a:p>
            <a:r>
              <a:rPr lang="en-GB" sz="1350" dirty="0"/>
              <a:t>If you have any questions or need any help you can:</a:t>
            </a:r>
          </a:p>
          <a:p>
            <a:pPr marL="214313" indent="-214313"/>
            <a:r>
              <a:rPr lang="en-GB" sz="1350" dirty="0"/>
              <a:t>Contact the skills team on </a:t>
            </a:r>
            <a:r>
              <a:rPr lang="en-GB" sz="1350" dirty="0">
                <a:hlinkClick r:id="rId3"/>
              </a:rPr>
              <a:t>skills@warwick.ac.uk</a:t>
            </a:r>
            <a:endParaRPr lang="en-GB" sz="1350" dirty="0"/>
          </a:p>
          <a:p>
            <a:pPr marL="214313" indent="-214313"/>
            <a:r>
              <a:rPr lang="en-GB" sz="1350" dirty="0"/>
              <a:t>Contact me directly on </a:t>
            </a:r>
            <a:r>
              <a:rPr lang="en-GB" sz="1350" dirty="0">
                <a:hlinkClick r:id="rId4"/>
              </a:rPr>
              <a:t>zoe.young@warwick.ac.uk</a:t>
            </a:r>
            <a:endParaRPr lang="en-GB" sz="1350" dirty="0"/>
          </a:p>
          <a:p>
            <a:pPr marL="214313" indent="-214313"/>
            <a:r>
              <a:rPr lang="en-GB" sz="1350" dirty="0"/>
              <a:t>Go to the </a:t>
            </a:r>
            <a:r>
              <a:rPr lang="en-GB" sz="1350" dirty="0">
                <a:hlinkClick r:id="rId5"/>
              </a:rPr>
              <a:t>Warwick Award </a:t>
            </a:r>
            <a:r>
              <a:rPr lang="en-GB" sz="1350" dirty="0"/>
              <a:t>website for further information and FAQs</a:t>
            </a:r>
          </a:p>
          <a:p>
            <a:pPr marL="214313" indent="-214313"/>
            <a:endParaRPr lang="en-GB" sz="1350" dirty="0"/>
          </a:p>
          <a:p>
            <a:r>
              <a:rPr lang="en-GB" dirty="0"/>
              <a:t>	</a:t>
            </a:r>
            <a:endParaRPr lang="en-GB" dirty="0">
              <a:ea typeface="Calibri"/>
              <a:cs typeface="Calibri"/>
            </a:endParaRP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053648-AC85-6304-7007-A9BA15006C0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001888" y="975186"/>
            <a:ext cx="1953785" cy="1953785"/>
          </a:xfrm>
          <a:prstGeom prst="rect">
            <a:avLst/>
          </a:prstGeom>
        </p:spPr>
      </p:pic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7009A9AE-A2F3-D3D1-79FB-7DC02FDF78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9264" y="4094389"/>
            <a:ext cx="2686789" cy="74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77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1BB12CC-AFE3-D916-9DD6-E59736AF6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Library: support for English</a:t>
            </a:r>
            <a:br>
              <a:rPr lang="en-US"/>
            </a:br>
            <a:r>
              <a:rPr lang="en-US" sz="2700">
                <a:hlinkClick r:id="rId2"/>
              </a:rPr>
              <a:t>https://</a:t>
            </a:r>
            <a:r>
              <a:rPr lang="en-US" sz="2700" err="1">
                <a:hlinkClick r:id="rId2"/>
              </a:rPr>
              <a:t>warwick.libguides.com</a:t>
            </a:r>
            <a:r>
              <a:rPr lang="en-US" sz="2700">
                <a:hlinkClick r:id="rId2"/>
              </a:rPr>
              <a:t>/</a:t>
            </a:r>
            <a:r>
              <a:rPr lang="en-US" sz="2700" err="1">
                <a:hlinkClick r:id="rId2"/>
              </a:rPr>
              <a:t>english</a:t>
            </a:r>
            <a:br>
              <a:rPr lang="en-US"/>
            </a:br>
            <a:endParaRPr lang="en-US"/>
          </a:p>
        </p:txBody>
      </p:sp>
      <p:pic>
        <p:nvPicPr>
          <p:cNvPr id="11" name="Picture Placeholder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84CA44F-AB66-7567-3E0B-D1044A0DB1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159" y="1162947"/>
            <a:ext cx="5065878" cy="3909537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65FDAB-5688-22CE-B489-7AD1E526BD6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1655763"/>
            <a:ext cx="5373688" cy="381000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22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F826D0-63AE-0570-67D6-F92904369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6986" y="1206392"/>
            <a:ext cx="6607692" cy="3772861"/>
          </a:xfrm>
        </p:spPr>
        <p:txBody>
          <a:bodyPr lIns="91440" tIns="45720" rIns="91440" bIns="4572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600" b="1" dirty="0"/>
              <a:t>Dr Sarah Wood</a:t>
            </a:r>
            <a:endParaRPr lang="en-US" dirty="0"/>
          </a:p>
          <a:p>
            <a:pPr marL="0" indent="0" algn="ctr">
              <a:buNone/>
            </a:pPr>
            <a:r>
              <a:rPr lang="en-GB" sz="2600" dirty="0"/>
              <a:t>Director of UG Studies for first year students &amp; Reader in Middle English Literature</a:t>
            </a:r>
            <a:br>
              <a:rPr lang="en-GB" sz="2600" b="1" dirty="0"/>
            </a:br>
            <a:r>
              <a:rPr lang="en-GB" sz="2600" b="1" dirty="0">
                <a:hlinkClick r:id="rId2"/>
              </a:rPr>
              <a:t>sarah.wood@warwick.ac.uk</a:t>
            </a:r>
            <a:r>
              <a:rPr lang="en-GB" sz="2600" b="1" dirty="0"/>
              <a:t> </a:t>
            </a:r>
            <a:endParaRPr lang="en-GB"/>
          </a:p>
          <a:p>
            <a:pPr marL="0" indent="0">
              <a:buNone/>
            </a:pPr>
            <a:r>
              <a:rPr lang="en-GB" dirty="0"/>
              <a:t>I mostly oversee communications about academic work and help with:</a:t>
            </a:r>
          </a:p>
          <a:p>
            <a:pPr>
              <a:buFontTx/>
              <a:buChar char="-"/>
            </a:pPr>
            <a:r>
              <a:rPr lang="en-GB" dirty="0"/>
              <a:t>Course transfers (by end of week 3 term 1) and restarts</a:t>
            </a:r>
          </a:p>
          <a:p>
            <a:pPr>
              <a:buFontTx/>
              <a:buChar char="-"/>
            </a:pPr>
            <a:r>
              <a:rPr lang="en-GB" dirty="0"/>
              <a:t>Temporary withdrawal from study</a:t>
            </a:r>
          </a:p>
          <a:p>
            <a:pPr marL="0" indent="0">
              <a:buNone/>
            </a:pPr>
            <a:r>
              <a:rPr lang="en-GB" b="1" dirty="0"/>
              <a:t>This week you can drop in to see me on Weds 12-1pm in FAB 5.57 </a:t>
            </a:r>
            <a:r>
              <a:rPr lang="en-GB" dirty="0"/>
              <a:t>about any of the above or if you need help with anything.</a:t>
            </a:r>
          </a:p>
        </p:txBody>
      </p:sp>
    </p:spTree>
    <p:extLst>
      <p:ext uri="{BB962C8B-B14F-4D97-AF65-F5344CB8AC3E}">
        <p14:creationId xmlns:p14="http://schemas.microsoft.com/office/powerpoint/2010/main" val="814084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 lIns="91440" tIns="45720" rIns="91440" bIns="45720" anchor="t"/>
          <a:lstStyle/>
          <a:p>
            <a:r>
              <a:rPr lang="en-GB" sz="3200" dirty="0"/>
              <a:t>English classes for international students</a:t>
            </a:r>
            <a:endParaRPr lang="en-US" sz="3200" dirty="0"/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BFC9BD-FA82-4161-B997-0AB328C6992A}"/>
              </a:ext>
            </a:extLst>
          </p:cNvPr>
          <p:cNvSpPr txBox="1"/>
          <p:nvPr/>
        </p:nvSpPr>
        <p:spPr>
          <a:xfrm>
            <a:off x="1009934" y="2482461"/>
            <a:ext cx="4572000" cy="71558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dirty="0">
                <a:ea typeface="+mn-lt"/>
                <a:cs typeface="+mn-lt"/>
                <a:hlinkClick r:id="rId4"/>
              </a:rPr>
              <a:t>https://livewarwickac.sharepoint.com/sites/EnglishforAcademicPurposes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16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3200"/>
              <a:t>The Handbook</a:t>
            </a:r>
            <a:endParaRPr lang="en-US" sz="3200"/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BFC9BD-FA82-4161-B997-0AB328C6992A}"/>
              </a:ext>
            </a:extLst>
          </p:cNvPr>
          <p:cNvSpPr txBox="1"/>
          <p:nvPr/>
        </p:nvSpPr>
        <p:spPr>
          <a:xfrm>
            <a:off x="1009934" y="2482461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hlinkClick r:id="rId4"/>
              </a:rPr>
              <a:t>https://warwick.ac.uk/fac/arts/english/currentstudents/undergraduate/</a:t>
            </a:r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94255" y="1846774"/>
            <a:ext cx="8065651" cy="2842083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GB" sz="1800" dirty="0">
                <a:effectLst/>
                <a:ea typeface="Times New Roman" panose="02020603050405020304" pitchFamily="18" charset="0"/>
              </a:rPr>
              <a:t>Overview of Session: </a:t>
            </a:r>
          </a:p>
          <a:p>
            <a:r>
              <a:rPr lang="en-GB" dirty="0">
                <a:ea typeface="Calibri"/>
                <a:cs typeface="Calibri"/>
              </a:rPr>
              <a:t>Introduction to the </a:t>
            </a:r>
            <a:r>
              <a:rPr lang="en-GB" b="1" dirty="0">
                <a:ea typeface="Calibri"/>
                <a:cs typeface="Calibri"/>
              </a:rPr>
              <a:t>Academic Enrichment Programme </a:t>
            </a:r>
            <a:r>
              <a:rPr lang="en-GB" dirty="0">
                <a:ea typeface="Calibri"/>
                <a:cs typeface="Calibri"/>
              </a:rPr>
              <a:t>(Dr Jen Baker) </a:t>
            </a:r>
            <a:endParaRPr lang="en-GB" sz="1800" b="1" dirty="0">
              <a:ea typeface="Times New Roman" panose="02020603050405020304" pitchFamily="18" charset="0"/>
            </a:endParaRPr>
          </a:p>
          <a:p>
            <a:r>
              <a:rPr lang="en-GB" sz="1800" b="1" dirty="0">
                <a:effectLst/>
                <a:ea typeface="Times New Roman" panose="02020603050405020304" pitchFamily="18" charset="0"/>
              </a:rPr>
              <a:t>ECLS and Empl</a:t>
            </a:r>
            <a:r>
              <a:rPr lang="en-GB" sz="1800" b="1" dirty="0">
                <a:ea typeface="Times New Roman" panose="02020603050405020304" pitchFamily="18" charset="0"/>
              </a:rPr>
              <a:t>oyability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(Ellie Wetherhill, Careers Consultant)</a:t>
            </a:r>
            <a:endParaRPr lang="en-GB" dirty="0"/>
          </a:p>
          <a:p>
            <a:r>
              <a:rPr lang="en-GB" sz="2000" b="1" dirty="0">
                <a:ea typeface="Times New Roman" panose="02020603050405020304" pitchFamily="18" charset="0"/>
              </a:rPr>
              <a:t>The Library </a:t>
            </a:r>
            <a:r>
              <a:rPr lang="en-GB" sz="2000" dirty="0">
                <a:ea typeface="Times New Roman" panose="02020603050405020304" pitchFamily="18" charset="0"/>
              </a:rPr>
              <a:t>with Sarah Akhtaruzzaman from the Library</a:t>
            </a:r>
            <a:endParaRPr lang="en-GB" dirty="0">
              <a:ea typeface="Times New Roman" panose="02020603050405020304" pitchFamily="18" charset="0"/>
            </a:endParaRPr>
          </a:p>
          <a:p>
            <a:r>
              <a:rPr lang="en-GB" b="1" dirty="0">
                <a:ea typeface="Times New Roman" panose="02020603050405020304" pitchFamily="18" charset="0"/>
              </a:rPr>
              <a:t>Introduction to the UG Handbook</a:t>
            </a:r>
          </a:p>
          <a:p>
            <a:r>
              <a:rPr lang="en-GB" b="1" dirty="0">
                <a:ea typeface="Times New Roman" panose="02020603050405020304" pitchFamily="18" charset="0"/>
              </a:rPr>
              <a:t>Senior Tutor </a:t>
            </a:r>
            <a:r>
              <a:rPr lang="en-GB" dirty="0">
                <a:ea typeface="Times New Roman" panose="02020603050405020304" pitchFamily="18" charset="0"/>
              </a:rPr>
              <a:t>and welfare (Dr Teresa Grant, Senior Tutor)</a:t>
            </a:r>
            <a:br>
              <a:rPr lang="en-GB" dirty="0">
                <a:ea typeface="Times New Roman" panose="02020603050405020304" pitchFamily="18" charset="0"/>
              </a:rPr>
            </a:br>
            <a:endParaRPr lang="en-GB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15502" y="373114"/>
            <a:ext cx="5030784" cy="380867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6375C-8866-4B6D-873A-6CDB8AF1F7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009" y="1368242"/>
            <a:ext cx="6363777" cy="2965185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GB" dirty="0"/>
              <a:t>If the induction slides or </a:t>
            </a:r>
            <a:r>
              <a:rPr lang="en-GB" dirty="0">
                <a:hlinkClick r:id="rId2"/>
              </a:rPr>
              <a:t>induction handout </a:t>
            </a:r>
            <a:r>
              <a:rPr lang="en-GB" dirty="0"/>
              <a:t>don’t answer your question about Tabula/seminar sign-up, or other administrative issues then get in touch with the UG office:</a:t>
            </a:r>
          </a:p>
          <a:p>
            <a:pPr marL="0" indent="0" algn="ctr">
              <a:buNone/>
            </a:pPr>
            <a:r>
              <a:rPr lang="en-GB" b="1" dirty="0"/>
              <a:t>FAB 5.42 </a:t>
            </a:r>
            <a:endParaRPr lang="en-GB" dirty="0"/>
          </a:p>
          <a:p>
            <a:pPr algn="ctr">
              <a:buNone/>
            </a:pPr>
            <a:r>
              <a:rPr lang="en-GB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Monday-Thursday 10am - 12pm &amp; 2pm – 4pm </a:t>
            </a:r>
            <a:endParaRPr lang="en-GB" dirty="0">
              <a:solidFill>
                <a:srgbClr val="000000"/>
              </a:solidFill>
              <a:latin typeface="Calibri"/>
              <a:ea typeface="Lato"/>
              <a:cs typeface="Lato"/>
            </a:endParaRPr>
          </a:p>
          <a:p>
            <a:pPr algn="ctr">
              <a:buNone/>
            </a:pPr>
            <a:r>
              <a:rPr lang="en-GB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Friday 10am - 12pm &amp; 2pm - 3pm</a:t>
            </a:r>
            <a:endParaRPr lang="en-GB">
              <a:latin typeface="Calibri"/>
            </a:endParaRPr>
          </a:p>
          <a:p>
            <a:pPr marL="0" indent="0" algn="ctr">
              <a:buNone/>
            </a:pPr>
            <a:r>
              <a:rPr lang="en-GB" dirty="0"/>
              <a:t>Or email </a:t>
            </a:r>
            <a:r>
              <a:rPr lang="en-GB" dirty="0">
                <a:hlinkClick r:id="rId3"/>
              </a:rPr>
              <a:t>ugenglish@warwick.ac.uk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25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39098" y="2339310"/>
            <a:ext cx="6866388" cy="24629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GB" dirty="0"/>
              <a:t>Senior Tutor</a:t>
            </a:r>
            <a:br>
              <a:rPr lang="en-GB" dirty="0"/>
            </a:br>
            <a:r>
              <a:rPr lang="en-GB" dirty="0"/>
              <a:t>(also Professor in Renaissance Theatre)</a:t>
            </a:r>
            <a:br>
              <a:rPr lang="en-GB" dirty="0"/>
            </a:br>
            <a:endParaRPr lang="en-GB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dirty="0"/>
              <a:t>My office is FAB 5.25</a:t>
            </a:r>
          </a:p>
          <a:p>
            <a:pPr marL="0" indent="0" algn="ctr">
              <a:buNone/>
            </a:pPr>
            <a:r>
              <a:rPr lang="en-GB" dirty="0"/>
              <a:t>My email address for ST business is: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englishseniortutor@warwick.ac.uk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105299" y="1958444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/>
              <a:t>Dr Teresa Grant</a:t>
            </a:r>
            <a:endParaRPr lang="en-US" sz="3600"/>
          </a:p>
        </p:txBody>
      </p:sp>
      <p:pic>
        <p:nvPicPr>
          <p:cNvPr id="1026" name="Picture 2" descr="grant main">
            <a:extLst>
              <a:ext uri="{FF2B5EF4-FFF2-40B4-BE49-F238E27FC236}">
                <a16:creationId xmlns:a16="http://schemas.microsoft.com/office/drawing/2014/main" id="{D6344DB0-5823-8854-3190-78D030168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524" y="2639561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51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2415F7-FA81-8767-8078-64F287ACC1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2400"/>
              <a:t>The Senior Tutor is responsible for overseeing student support and welfare, including:</a:t>
            </a:r>
          </a:p>
          <a:p>
            <a:pPr marL="285743" indent="-285743">
              <a:buFontTx/>
              <a:buChar char="-"/>
            </a:pPr>
            <a:r>
              <a:rPr lang="en-GB"/>
              <a:t>The Personal Tutor System</a:t>
            </a:r>
          </a:p>
          <a:p>
            <a:pPr marL="285743" indent="-285743">
              <a:buFontTx/>
              <a:buChar char="-"/>
            </a:pPr>
            <a:r>
              <a:rPr lang="en-GB"/>
              <a:t>Liaison with Wellbeing and Disability Services</a:t>
            </a:r>
          </a:p>
          <a:p>
            <a:pPr marL="285743" indent="-285743">
              <a:buFontTx/>
              <a:buChar char="-"/>
            </a:pPr>
            <a:r>
              <a:rPr lang="en-GB"/>
              <a:t>Advice about Mitigating Circumstances and Reasonable Adjustments (if your personal tutor can’t help)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078F0-2924-A223-57D2-B2E343B7C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SENIOR TUTOR</a:t>
            </a:r>
          </a:p>
        </p:txBody>
      </p:sp>
    </p:spTree>
    <p:extLst>
      <p:ext uri="{BB962C8B-B14F-4D97-AF65-F5344CB8AC3E}">
        <p14:creationId xmlns:p14="http://schemas.microsoft.com/office/powerpoint/2010/main" val="4196217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2415F7-FA81-8767-8078-64F287ACC1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4470" y="2142930"/>
            <a:ext cx="7642141" cy="2462958"/>
          </a:xfrm>
        </p:spPr>
        <p:txBody>
          <a:bodyPr>
            <a:normAutofit fontScale="92500" lnSpcReduction="20000"/>
          </a:bodyPr>
          <a:lstStyle/>
          <a:p>
            <a:r>
              <a:rPr lang="en-GB" sz="1900"/>
              <a:t>You will be allocated a </a:t>
            </a:r>
            <a:r>
              <a:rPr lang="en-GB" sz="1900" b="1"/>
              <a:t>Personal Tutor </a:t>
            </a:r>
            <a:r>
              <a:rPr lang="en-GB" sz="1900"/>
              <a:t>who is also an academic in the department and offers personal support and guidance during your degree. Their information will be on your </a:t>
            </a:r>
            <a:r>
              <a:rPr lang="en-GB" sz="1900" b="1"/>
              <a:t>Tabula profile.</a:t>
            </a:r>
            <a:endParaRPr lang="en-GB" sz="1900"/>
          </a:p>
          <a:p>
            <a:r>
              <a:rPr lang="en-GB" sz="1900"/>
              <a:t>You will meet them individually at least once a term. This is one of your </a:t>
            </a:r>
            <a:r>
              <a:rPr lang="en-GB" sz="1900" b="1"/>
              <a:t>monitoring points.</a:t>
            </a:r>
          </a:p>
          <a:p>
            <a:r>
              <a:rPr lang="en-GB" sz="1900" b="1"/>
              <a:t>They can help with aspects such as </a:t>
            </a:r>
            <a:r>
              <a:rPr lang="en-GB" sz="1900"/>
              <a:t>general advice about studying and learning; module selection; signpost to other areas of support; provide references; communicate with other tutors if you encounter major issues.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078F0-2924-A223-57D2-B2E343B7C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7556" y="1249129"/>
            <a:ext cx="5030784" cy="380867"/>
          </a:xfrm>
        </p:spPr>
        <p:txBody>
          <a:bodyPr/>
          <a:lstStyle/>
          <a:p>
            <a:r>
              <a:rPr lang="en-GB"/>
              <a:t>PERSONAL TUTOR SYSTEM</a:t>
            </a:r>
          </a:p>
        </p:txBody>
      </p:sp>
    </p:spTree>
    <p:extLst>
      <p:ext uri="{BB962C8B-B14F-4D97-AF65-F5344CB8AC3E}">
        <p14:creationId xmlns:p14="http://schemas.microsoft.com/office/powerpoint/2010/main" val="4585990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2415F7-FA81-8767-8078-64F287ACC1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5775" y="2354393"/>
            <a:ext cx="6039074" cy="2462958"/>
          </a:xfrm>
        </p:spPr>
        <p:txBody>
          <a:bodyPr>
            <a:normAutofit/>
          </a:bodyPr>
          <a:lstStyle/>
          <a:p>
            <a:r>
              <a:rPr lang="en-GB" sz="1900"/>
              <a:t>Outside of the department there are various services that can help if you are in difficulty during your degree. </a:t>
            </a:r>
          </a:p>
          <a:p>
            <a:r>
              <a:rPr lang="en-GB" sz="1900"/>
              <a:t>You can access them directly without speaking to the department first, but can also ask your personal tutor to help sign-post, if you are unsure what help you need or want to alert them to issues you are facing.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078F0-2924-A223-57D2-B2E343B7C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5011" y="1616388"/>
            <a:ext cx="5030784" cy="380867"/>
          </a:xfrm>
        </p:spPr>
        <p:txBody>
          <a:bodyPr/>
          <a:lstStyle/>
          <a:p>
            <a:r>
              <a:rPr lang="en-GB"/>
              <a:t>University Support Services</a:t>
            </a:r>
          </a:p>
        </p:txBody>
      </p:sp>
    </p:spTree>
    <p:extLst>
      <p:ext uri="{BB962C8B-B14F-4D97-AF65-F5344CB8AC3E}">
        <p14:creationId xmlns:p14="http://schemas.microsoft.com/office/powerpoint/2010/main" val="1347875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86E23A-57D4-09C1-C24D-96C1859DD4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71" t="1551" r="6754" b="6926"/>
          <a:stretch/>
        </p:blipFill>
        <p:spPr>
          <a:xfrm>
            <a:off x="105045" y="218007"/>
            <a:ext cx="7642141" cy="4707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894406-0C55-2BB1-505B-B735226D6385}"/>
              </a:ext>
            </a:extLst>
          </p:cNvPr>
          <p:cNvSpPr txBox="1"/>
          <p:nvPr/>
        </p:nvSpPr>
        <p:spPr>
          <a:xfrm>
            <a:off x="6096371" y="1836057"/>
            <a:ext cx="2902857" cy="1323439"/>
          </a:xfrm>
          <a:prstGeom prst="rect">
            <a:avLst/>
          </a:prstGeom>
          <a:solidFill>
            <a:srgbClr val="B07BD7"/>
          </a:solidFill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This is the place to go to get help with emotional/psychological, work/stress, study strategies, and is also the portal for Disability Support</a:t>
            </a:r>
          </a:p>
        </p:txBody>
      </p:sp>
    </p:spTree>
    <p:extLst>
      <p:ext uri="{BB962C8B-B14F-4D97-AF65-F5344CB8AC3E}">
        <p14:creationId xmlns:p14="http://schemas.microsoft.com/office/powerpoint/2010/main" val="1369201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66CBC4-D3B0-EF83-96B3-01B7F8680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25" t="1311" r="13689" b="6594"/>
          <a:stretch/>
        </p:blipFill>
        <p:spPr>
          <a:xfrm>
            <a:off x="2795786" y="122019"/>
            <a:ext cx="6268387" cy="42234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CC5153-FA63-5D4E-4EC3-9E628465EE2D}"/>
              </a:ext>
            </a:extLst>
          </p:cNvPr>
          <p:cNvSpPr txBox="1"/>
          <p:nvPr/>
        </p:nvSpPr>
        <p:spPr>
          <a:xfrm>
            <a:off x="130629" y="1"/>
            <a:ext cx="2665157" cy="5016758"/>
          </a:xfrm>
          <a:prstGeom prst="rect">
            <a:avLst/>
          </a:prstGeom>
          <a:solidFill>
            <a:srgbClr val="CFAFE7">
              <a:alpha val="5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The University Disability Support team helps in various ways including mediating financial and academic support (called </a:t>
            </a:r>
            <a:r>
              <a:rPr lang="en-GB" sz="1600" b="1">
                <a:solidFill>
                  <a:prstClr val="black"/>
                </a:solidFill>
                <a:latin typeface="Calibri" panose="020F0502020204030204"/>
              </a:rPr>
              <a:t>Reasonable Adjustments)</a:t>
            </a:r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 for students with physical disabilities as well as mental health conditions and neurodiversity such as (ADHD, ASC, dyslexia). </a:t>
            </a:r>
          </a:p>
          <a:p>
            <a:endParaRPr lang="en-GB" sz="160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This is the case whether you already had support pre-University or think you need to be screened for an undiagnosed condition during the degree. </a:t>
            </a:r>
          </a:p>
          <a:p>
            <a:endParaRPr lang="en-GB" sz="160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The sooner these RAs are made the better!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AD50E-A857-4A19-EA57-28FCB0438604}"/>
              </a:ext>
            </a:extLst>
          </p:cNvPr>
          <p:cNvSpPr txBox="1"/>
          <p:nvPr/>
        </p:nvSpPr>
        <p:spPr>
          <a:xfrm>
            <a:off x="3817258" y="3606799"/>
            <a:ext cx="3577771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prstClr val="black"/>
                </a:solidFill>
                <a:latin typeface="Calibri" panose="020F0502020204030204"/>
              </a:rPr>
              <a:t>IMPORTANT</a:t>
            </a:r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en-GB" sz="160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600">
                <a:solidFill>
                  <a:prstClr val="black"/>
                </a:solidFill>
                <a:latin typeface="Calibri" panose="020F0502020204030204"/>
              </a:rPr>
              <a:t>Even if you declared a condition when you applied you should still contact Disability services for a 1-2-1 so that they can discuss the right support for you.</a:t>
            </a:r>
          </a:p>
        </p:txBody>
      </p:sp>
    </p:spTree>
    <p:extLst>
      <p:ext uri="{BB962C8B-B14F-4D97-AF65-F5344CB8AC3E}">
        <p14:creationId xmlns:p14="http://schemas.microsoft.com/office/powerpoint/2010/main" val="2390498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BE7154-2698-1A38-CF57-AEA1D792EB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524" b="4845"/>
          <a:stretch/>
        </p:blipFill>
        <p:spPr>
          <a:xfrm>
            <a:off x="1461542" y="179883"/>
            <a:ext cx="7450111" cy="48942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228590-97E9-C017-7715-8112288FCEBA}"/>
              </a:ext>
            </a:extLst>
          </p:cNvPr>
          <p:cNvSpPr txBox="1"/>
          <p:nvPr/>
        </p:nvSpPr>
        <p:spPr>
          <a:xfrm>
            <a:off x="130629" y="1052286"/>
            <a:ext cx="2665157" cy="2800767"/>
          </a:xfrm>
          <a:prstGeom prst="rect">
            <a:avLst/>
          </a:prstGeom>
          <a:solidFill>
            <a:srgbClr val="7030A0">
              <a:alpha val="76863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The University Student Funding pages can help with bursary applications, advice on budgeting and advice on Hardship Funds.</a:t>
            </a:r>
          </a:p>
          <a:p>
            <a:endParaRPr lang="en-GB" sz="1600">
              <a:solidFill>
                <a:prstClr val="white">
                  <a:lumMod val="95000"/>
                </a:prstClr>
              </a:solidFill>
              <a:latin typeface="Calibri" panose="020F0502020204030204"/>
            </a:endParaRPr>
          </a:p>
          <a:p>
            <a:r>
              <a:rPr lang="en-GB" sz="16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If you are a </a:t>
            </a:r>
            <a:r>
              <a:rPr lang="en-GB" sz="1600" b="1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Widening Participation Student </a:t>
            </a:r>
            <a:r>
              <a:rPr lang="en-GB" sz="1600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rPr>
              <a:t>you can also speak to Alex Breeze who works in the English department.</a:t>
            </a:r>
            <a:endParaRPr lang="en-GB" sz="1600" dirty="0">
              <a:solidFill>
                <a:prstClr val="white">
                  <a:lumMod val="95000"/>
                </a:prstClr>
              </a:solidFill>
              <a:latin typeface="Calibri" panose="020F0502020204030204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3131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2415F7-FA81-8767-8078-64F287ACC1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7215" y="1535525"/>
            <a:ext cx="6039074" cy="26880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0815" indent="-170815"/>
            <a:r>
              <a:rPr lang="en-GB" sz="1900" b="1" dirty="0"/>
              <a:t>Student’s Union Advice Centre </a:t>
            </a:r>
            <a:r>
              <a:rPr lang="en-GB" sz="1900" dirty="0"/>
              <a:t>(you will meet them at Induction 3)</a:t>
            </a:r>
            <a:endParaRPr lang="en-US" dirty="0"/>
          </a:p>
          <a:p>
            <a:pPr marL="170815" indent="-170815"/>
            <a:r>
              <a:rPr lang="en-GB" sz="1900" b="1" dirty="0"/>
              <a:t>Library Study-Happy Team </a:t>
            </a:r>
            <a:endParaRPr lang="en-GB" sz="1900" dirty="0"/>
          </a:p>
          <a:p>
            <a:pPr marL="170815" indent="-170815"/>
            <a:r>
              <a:rPr lang="en-GB" sz="1900" b="1" dirty="0"/>
              <a:t>The Health Centre</a:t>
            </a:r>
          </a:p>
          <a:p>
            <a:pPr marL="170815" indent="-170815"/>
            <a:r>
              <a:rPr lang="en-GB" sz="1900" b="1" dirty="0"/>
              <a:t>Residential Life Team </a:t>
            </a:r>
            <a:r>
              <a:rPr lang="en-GB" sz="1900" dirty="0"/>
              <a:t>if you live on campus</a:t>
            </a:r>
            <a:endParaRPr lang="en-GB" sz="1900" b="1" dirty="0"/>
          </a:p>
          <a:p>
            <a:pPr marL="170815" indent="-170815"/>
            <a:r>
              <a:rPr lang="en-GB" sz="1900" dirty="0">
                <a:hlinkClick r:id="rId2"/>
              </a:rPr>
              <a:t>Report and Support</a:t>
            </a:r>
            <a:r>
              <a:rPr lang="en-GB" sz="1900" dirty="0"/>
              <a:t> 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078F0-2924-A223-57D2-B2E343B7C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7556" y="1249129"/>
            <a:ext cx="5030784" cy="380867"/>
          </a:xfrm>
        </p:spPr>
        <p:txBody>
          <a:bodyPr/>
          <a:lstStyle/>
          <a:p>
            <a:r>
              <a:rPr lang="en-GB"/>
              <a:t>Other Support Services</a:t>
            </a:r>
          </a:p>
        </p:txBody>
      </p:sp>
      <p:pic>
        <p:nvPicPr>
          <p:cNvPr id="5" name="Picture 2" descr="Text&#10;&#10;Description automatically generated">
            <a:extLst>
              <a:ext uri="{FF2B5EF4-FFF2-40B4-BE49-F238E27FC236}">
                <a16:creationId xmlns:a16="http://schemas.microsoft.com/office/drawing/2014/main" id="{71DFCBD4-B176-E52F-B399-71CF2F2976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17" t="81391" r="8730" b="4831"/>
          <a:stretch/>
        </p:blipFill>
        <p:spPr>
          <a:xfrm>
            <a:off x="1300679" y="4310210"/>
            <a:ext cx="6698344" cy="70863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18898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CEC0E0-227F-1B89-0019-1B782B52EA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2014" y="1717311"/>
            <a:ext cx="6792388" cy="3297376"/>
          </a:xfrm>
        </p:spPr>
        <p:txBody>
          <a:bodyPr>
            <a:normAutofit fontScale="62500" lnSpcReduction="20000"/>
          </a:bodyPr>
          <a:lstStyle/>
          <a:p>
            <a:r>
              <a:rPr lang="en-GB" b="0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GB" b="1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acute, severe, exceptional</a:t>
            </a:r>
            <a:r>
              <a:rPr lang="en-GB" b="0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circumstances outside the student’s control which affect their ability to complete work. Circumstances eligible for mitigating circumstances will usually be unforeseen and not normally of a duration greater than a term </a:t>
            </a:r>
            <a:endParaRPr lang="en-GB">
              <a:solidFill>
                <a:srgbClr val="38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b="0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ontact your </a:t>
            </a:r>
            <a:r>
              <a:rPr lang="en-GB" b="1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Personal Tutor</a:t>
            </a:r>
            <a:r>
              <a:rPr lang="en-GB" b="1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there is some unexpected problem, illness or situation affecting your work that we should know about. </a:t>
            </a:r>
          </a:p>
          <a:p>
            <a:r>
              <a:rPr lang="en-GB" b="0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Keep dates/details as things go along, and save any </a:t>
            </a:r>
            <a:r>
              <a:rPr lang="en-GB" b="1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external evidence </a:t>
            </a:r>
            <a:r>
              <a:rPr lang="en-GB"/>
              <a:t>(such as GP letters, hospital admissions, legal documents, supporting statements)</a:t>
            </a:r>
            <a:r>
              <a:rPr lang="en-GB" b="0" i="0">
                <a:solidFill>
                  <a:srgbClr val="38383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think this has affected your work significantly, you can make a claim at the end of the year for these circumstances to be taken into account by the exam board in relation to your assessment, and/or degree classification. This </a:t>
            </a:r>
            <a:r>
              <a:rPr lang="en-GB"/>
              <a:t>can lead to greater options if you have work missing or with considerable late penalties, for instance. </a:t>
            </a:r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 </a:t>
            </a:r>
            <a:r>
              <a:rPr lang="en-GB" b="1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Personal Tutor </a:t>
            </a:r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help with this process. </a:t>
            </a:r>
          </a:p>
          <a:p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request is made is via the </a:t>
            </a:r>
            <a:r>
              <a:rPr lang="en-GB" b="1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Personal Circumstances </a:t>
            </a:r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button on Tabula</a:t>
            </a:r>
          </a:p>
          <a:p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details in the online department</a:t>
            </a:r>
            <a:r>
              <a:rPr lang="en-GB" b="1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Handbook</a:t>
            </a:r>
            <a:r>
              <a:rPr lang="en-GB">
                <a:solidFill>
                  <a:srgbClr val="38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to what constitutes appropriate evidence, and how sensitive information is handled in such matters. 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6434C-154A-CA86-8464-C957043F84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013" y="1161330"/>
            <a:ext cx="5863474" cy="380867"/>
          </a:xfrm>
        </p:spPr>
        <p:txBody>
          <a:bodyPr>
            <a:normAutofit/>
          </a:bodyPr>
          <a:lstStyle/>
          <a:p>
            <a:r>
              <a:rPr lang="en-GB"/>
              <a:t>Mitigating Circumstances</a:t>
            </a:r>
          </a:p>
        </p:txBody>
      </p:sp>
    </p:spTree>
    <p:extLst>
      <p:ext uri="{BB962C8B-B14F-4D97-AF65-F5344CB8AC3E}">
        <p14:creationId xmlns:p14="http://schemas.microsoft.com/office/powerpoint/2010/main" val="705838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63630"/>
            <a:ext cx="5373684" cy="380867"/>
          </a:xfrm>
        </p:spPr>
        <p:txBody>
          <a:bodyPr lIns="91440" tIns="45720" rIns="91440" bIns="45720" anchor="t"/>
          <a:lstStyle/>
          <a:p>
            <a:pPr algn="ctr"/>
            <a:r>
              <a:rPr lang="en-GB" sz="3200" dirty="0"/>
              <a:t>The Academic Enrichment Programme (FYAE)</a:t>
            </a:r>
          </a:p>
          <a:p>
            <a:endParaRPr lang="en-GB" sz="1600" b="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buFontTx/>
              <a:buChar char="-"/>
            </a:pPr>
            <a:endParaRPr lang="en-US" sz="3200"/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ADB6B7-25A1-A414-918A-62D75E06BDF2}"/>
              </a:ext>
            </a:extLst>
          </p:cNvPr>
          <p:cNvSpPr txBox="1"/>
          <p:nvPr/>
        </p:nvSpPr>
        <p:spPr>
          <a:xfrm>
            <a:off x="470349" y="2486251"/>
            <a:ext cx="7752274" cy="21287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GB" sz="1600" b="1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Convenor: Dr Jen Baker -  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J.Baker.5@warwick.ac.uk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b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</a:br>
            <a:r>
              <a:rPr lang="en-GB" sz="1400" i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(also Director of Student Experience and lecturer on c19th and Gothic modules at hons level)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Support with: 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•"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academic writing and research skills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for Q300, VQ32, and QW34 students. </a:t>
            </a: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•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Personal and Professional development (e.g. employability skills)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•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Being a scholar and part of a new community</a:t>
            </a:r>
            <a:endParaRPr lang="en-US" sz="160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-"/>
            </a:pPr>
            <a:endParaRPr lang="en-GB" sz="16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32130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9ABFA8-16F4-41DD-8889-30E5F7A92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5641" y="1982335"/>
            <a:ext cx="7819848" cy="2750763"/>
          </a:xfrm>
        </p:spPr>
        <p:txBody>
          <a:bodyPr lIns="91440" tIns="45720" rIns="91440" bIns="45720" anchor="t"/>
          <a:lstStyle/>
          <a:p>
            <a:r>
              <a:rPr lang="en-GB" b="1" dirty="0"/>
              <a:t>Tomorrow - </a:t>
            </a:r>
            <a:r>
              <a:rPr lang="en-GB" dirty="0"/>
              <a:t>QW34 English and Theatre specific degree meeting </a:t>
            </a:r>
            <a:br>
              <a:rPr lang="en-GB" dirty="0"/>
            </a:br>
            <a:r>
              <a:rPr lang="en-GB" dirty="0"/>
              <a:t>at 12pm with Dr Jo Hofer-Robinson </a:t>
            </a:r>
            <a:r>
              <a:rPr lang="en-GB" sz="1800" dirty="0">
                <a:solidFill>
                  <a:srgbClr val="383838"/>
                </a:solidFill>
                <a:effectLst/>
                <a:latin typeface="Arial"/>
                <a:ea typeface="Calibri"/>
              </a:rPr>
              <a:t>(FAB </a:t>
            </a:r>
            <a:r>
              <a:rPr lang="en-GB" sz="1800" dirty="0">
                <a:solidFill>
                  <a:srgbClr val="383838"/>
                </a:solidFill>
                <a:latin typeface="Arial"/>
                <a:ea typeface="Calibri"/>
              </a:rPr>
              <a:t>5.03</a:t>
            </a:r>
            <a:r>
              <a:rPr lang="en-GB" sz="1800" dirty="0">
                <a:solidFill>
                  <a:srgbClr val="383838"/>
                </a:solidFill>
                <a:effectLst/>
                <a:latin typeface="Arial"/>
                <a:ea typeface="Calibri"/>
              </a:rPr>
              <a:t>)</a:t>
            </a:r>
            <a:endParaRPr lang="en-GB">
              <a:latin typeface="Arial"/>
              <a:ea typeface="Calibri"/>
            </a:endParaRPr>
          </a:p>
          <a:p>
            <a:r>
              <a:rPr lang="en-GB" dirty="0"/>
              <a:t> </a:t>
            </a:r>
            <a:r>
              <a:rPr lang="en-GB" b="1" dirty="0">
                <a:ea typeface="Calibri"/>
                <a:cs typeface="Calibri"/>
              </a:rPr>
              <a:t>Tomorrow - </a:t>
            </a:r>
            <a:r>
              <a:rPr lang="en-GB" b="1" dirty="0"/>
              <a:t>Staff-Student Social at 5-7pm </a:t>
            </a:r>
            <a:r>
              <a:rPr lang="en-GB" dirty="0"/>
              <a:t>in FAB5.01</a:t>
            </a:r>
          </a:p>
          <a:p>
            <a:r>
              <a:rPr lang="en-GB" b="1" dirty="0">
                <a:solidFill>
                  <a:srgbClr val="000000"/>
                </a:solidFill>
                <a:latin typeface="Calibri"/>
              </a:rPr>
              <a:t>Thursday</a:t>
            </a:r>
            <a:r>
              <a:rPr lang="en-GB" b="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-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final induction for ECLS at 9.30am in Woods Scawen room (Arts Centre). Plus</a:t>
            </a:r>
            <a:r>
              <a:rPr lang="en-GB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workshop 'Looking out for yourself and your friends'</a:t>
            </a:r>
            <a:endParaRPr lang="en-GB" dirty="0">
              <a:solidFill>
                <a:srgbClr val="000000"/>
              </a:solidFill>
              <a:latin typeface="Calibri"/>
            </a:endParaRPr>
          </a:p>
          <a:p>
            <a:r>
              <a:rPr lang="en-GB" b="1" dirty="0">
                <a:solidFill>
                  <a:srgbClr val="000000"/>
                </a:solidFill>
                <a:latin typeface="Calibri"/>
              </a:rPr>
              <a:t>Thursday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 – VQ32 English and History specific degree meeting with Dr Alice Kelly at 3pm (FAB 5.03)</a:t>
            </a:r>
            <a:endParaRPr lang="en-GB" b="0" i="0" u="none" strike="noStrike" dirty="0">
              <a:solidFill>
                <a:srgbClr val="000000"/>
              </a:solidFill>
              <a:effectLst/>
              <a:latin typeface="Calibri"/>
            </a:endParaRPr>
          </a:p>
          <a:p>
            <a:pPr marL="0" indent="0">
              <a:buNone/>
            </a:pPr>
            <a:endParaRPr lang="en-GB" dirty="0">
              <a:solidFill>
                <a:srgbClr val="383838"/>
              </a:solidFill>
              <a:latin typeface="Lato" panose="020F0502020204030203" pitchFamily="34" charset="0"/>
            </a:endParaRPr>
          </a:p>
          <a:p>
            <a:pPr marL="0" indent="0">
              <a:buNone/>
            </a:pP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A0A919-DC16-4E97-9FF4-E0353E997E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2442" y="1529956"/>
            <a:ext cx="5373684" cy="380867"/>
          </a:xfrm>
        </p:spPr>
        <p:txBody>
          <a:bodyPr/>
          <a:lstStyle/>
          <a:p>
            <a:r>
              <a:rPr lang="en-GB"/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89338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63630"/>
            <a:ext cx="5373684" cy="380867"/>
          </a:xfrm>
        </p:spPr>
        <p:txBody>
          <a:bodyPr lIns="91440" tIns="45720" rIns="91440" bIns="45720" anchor="t"/>
          <a:lstStyle/>
          <a:p>
            <a:pPr algn="ctr"/>
            <a:r>
              <a:rPr lang="en-GB" sz="3200" dirty="0"/>
              <a:t>The Academic Enrichment Programme (FYAE)</a:t>
            </a:r>
          </a:p>
          <a:p>
            <a:endParaRPr lang="en-GB" sz="1600" b="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buFontTx/>
              <a:buChar char="-"/>
            </a:pPr>
            <a:endParaRPr lang="en-US" sz="3200"/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ADB6B7-25A1-A414-918A-62D75E06BDF2}"/>
              </a:ext>
            </a:extLst>
          </p:cNvPr>
          <p:cNvSpPr txBox="1"/>
          <p:nvPr/>
        </p:nvSpPr>
        <p:spPr>
          <a:xfrm>
            <a:off x="891455" y="2380975"/>
            <a:ext cx="7752274" cy="22754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</a:pPr>
            <a:endParaRPr lang="en-GB" sz="16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-"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Is compulsory course across year 1 and year 2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, with a mixture of lectures, tutor sessions, workshops, and online materials.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-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You have been allocated a seminar time and tutor on Tabula, these alternate with all-year group lectures – 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see Tabula timetable.</a:t>
            </a: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-"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FIRST SESSION "Hidden Curriculum" is next Monday 30th September at 9am (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location in tabula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ts val="750"/>
              </a:spcBef>
              <a:buFont typeface="Arial,Sans-Serif"/>
              <a:buChar char="-"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Week 2 is a lecture.</a:t>
            </a:r>
          </a:p>
        </p:txBody>
      </p:sp>
    </p:spTree>
    <p:extLst>
      <p:ext uri="{BB962C8B-B14F-4D97-AF65-F5344CB8AC3E}">
        <p14:creationId xmlns:p14="http://schemas.microsoft.com/office/powerpoint/2010/main" val="3319621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378F36D-BF7D-B854-13BE-F0FDC48191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7160" b="9821"/>
          <a:stretch/>
        </p:blipFill>
        <p:spPr>
          <a:xfrm>
            <a:off x="172954" y="0"/>
            <a:ext cx="6660453" cy="4638373"/>
          </a:xfrm>
          <a:prstGeom prst="rect">
            <a:avLst/>
          </a:prstGeom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1CDC4CEF-6144-EF28-DB46-31681B8A53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387" b="4505"/>
          <a:stretch/>
        </p:blipFill>
        <p:spPr>
          <a:xfrm>
            <a:off x="2286000" y="1285875"/>
            <a:ext cx="6820225" cy="37236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E797552-4FE5-4B04-9000-4A9661EE0FCD}"/>
                  </a:ext>
                </a:extLst>
              </p14:cNvPr>
              <p14:cNvContentPartPr/>
              <p14:nvPr/>
            </p14:nvContentPartPr>
            <p14:xfrm>
              <a:off x="8084127" y="929986"/>
              <a:ext cx="15586" cy="15586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E797552-4FE5-4B04-9000-4A9661EE0FC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20413" y="150686"/>
                <a:ext cx="1558600" cy="155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61F51DB9-6BAD-69E5-FFCB-970E0517679A}"/>
                  </a:ext>
                </a:extLst>
              </p14:cNvPr>
              <p14:cNvContentPartPr/>
              <p14:nvPr/>
            </p14:nvContentPartPr>
            <p14:xfrm>
              <a:off x="902937" y="2592532"/>
              <a:ext cx="716882" cy="654032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61F51DB9-6BAD-69E5-FFCB-970E0517679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84943" y="2574544"/>
                <a:ext cx="752510" cy="6896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F2A924A-A486-907C-3B84-21E5327122A6}"/>
                  </a:ext>
                </a:extLst>
              </p14:cNvPr>
              <p14:cNvContentPartPr/>
              <p14:nvPr/>
            </p14:nvContentPartPr>
            <p14:xfrm>
              <a:off x="794129" y="2498524"/>
              <a:ext cx="695124" cy="724448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F2A924A-A486-907C-3B84-21E5327122A6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6499" y="2480890"/>
                <a:ext cx="730744" cy="7600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B615845-9B1C-F0FD-DEF7-6B1199F9B3BF}"/>
                  </a:ext>
                </a:extLst>
              </p14:cNvPr>
              <p14:cNvContentPartPr/>
              <p14:nvPr/>
            </p14:nvContentPartPr>
            <p14:xfrm>
              <a:off x="799212" y="2540522"/>
              <a:ext cx="73623" cy="400341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B615845-9B1C-F0FD-DEF7-6B1199F9B3B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81342" y="2522537"/>
                <a:ext cx="109005" cy="4359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535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496B38F-9CB8-4DEF-A54B-7C59014774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2DF7C6-1B6C-7727-26BC-116024FE6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B6E9D-2F20-72D1-C784-F523C1160A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1100" y="1628761"/>
            <a:ext cx="7160940" cy="2462958"/>
          </a:xfrm>
        </p:spPr>
        <p:txBody>
          <a:bodyPr lIns="91440" tIns="45720" rIns="91440" bIns="45720" anchor="t"/>
          <a:lstStyle/>
          <a:p>
            <a:r>
              <a:rPr lang="en-GB" b="1" dirty="0"/>
              <a:t>All students, including joint hons and Visiting Students </a:t>
            </a:r>
            <a:r>
              <a:rPr lang="en-GB" dirty="0"/>
              <a:t>have access to our Academic Writing Moodle</a:t>
            </a:r>
          </a:p>
          <a:p>
            <a:r>
              <a:rPr lang="en-GB" b="1" dirty="0"/>
              <a:t>You can also use our </a:t>
            </a:r>
            <a:r>
              <a:rPr lang="en-GB" b="1" dirty="0">
                <a:hlinkClick r:id="rId2"/>
              </a:rPr>
              <a:t>1-2-1 writing service</a:t>
            </a:r>
            <a:endParaRPr lang="en-GB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11E72F-D1D7-F182-E148-2B97EE032B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1100" y="1125768"/>
            <a:ext cx="5373684" cy="380867"/>
          </a:xfrm>
        </p:spPr>
        <p:txBody>
          <a:bodyPr/>
          <a:lstStyle/>
          <a:p>
            <a:r>
              <a:rPr lang="en-GB"/>
              <a:t>Academic Writing Resource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1678ED-379B-6677-0CD5-A8F59AD88D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73" b="6635"/>
          <a:stretch/>
        </p:blipFill>
        <p:spPr>
          <a:xfrm>
            <a:off x="2236053" y="2767004"/>
            <a:ext cx="4249271" cy="229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2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10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6DE9927B-00CB-79F4-1E84-64335CD2C389}"/>
              </a:ext>
            </a:extLst>
          </p:cNvPr>
          <p:cNvSpPr txBox="1">
            <a:spLocks/>
          </p:cNvSpPr>
          <p:nvPr/>
        </p:nvSpPr>
        <p:spPr>
          <a:xfrm>
            <a:off x="310188" y="1810973"/>
            <a:ext cx="3275023" cy="1172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68580" tIns="34290" rIns="68580" bIns="34290" rtlCol="0" anchor="b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450"/>
              </a:spcAft>
              <a:buNone/>
            </a:pPr>
            <a:r>
              <a:rPr lang="en-US" sz="1875" b="1" cap="all" dirty="0">
                <a:latin typeface="+mj-lt"/>
                <a:ea typeface="+mj-ea"/>
                <a:cs typeface="+mj-cs"/>
              </a:rPr>
              <a:t>Careers support for English &amp; CLS students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B04B7A8E-8E70-5477-6E1F-C0B502C81DA9}"/>
              </a:ext>
            </a:extLst>
          </p:cNvPr>
          <p:cNvSpPr txBox="1">
            <a:spLocks/>
          </p:cNvSpPr>
          <p:nvPr/>
        </p:nvSpPr>
        <p:spPr>
          <a:xfrm>
            <a:off x="310188" y="3166586"/>
            <a:ext cx="3275023" cy="10402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b="1" kern="1200" dirty="0">
                <a:latin typeface="+mn-lt"/>
                <a:ea typeface="+mn-ea"/>
                <a:cs typeface="+mn-cs"/>
              </a:rPr>
              <a:t>Ellie Wetherhill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kern="1200" dirty="0">
                <a:latin typeface="+mn-lt"/>
                <a:ea typeface="+mn-ea"/>
                <a:cs typeface="+mn-cs"/>
              </a:rPr>
              <a:t>Careers Consultant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kern="1200" dirty="0"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careers@warwick.ac.uk</a:t>
            </a:r>
            <a:r>
              <a:rPr lang="en-US" sz="1500" kern="1200" dirty="0"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18" name="Picture Placeholder 17" descr="A building with stairs leading to the entrance&#10;&#10;Description automatically generated">
            <a:extLst>
              <a:ext uri="{FF2B5EF4-FFF2-40B4-BE49-F238E27FC236}">
                <a16:creationId xmlns:a16="http://schemas.microsoft.com/office/drawing/2014/main" id="{9CB2A62E-BF85-DB65-8C23-0AEAA6AA85D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48" r="-1" b="-1"/>
          <a:stretch/>
        </p:blipFill>
        <p:spPr>
          <a:xfrm>
            <a:off x="3011134" y="7"/>
            <a:ext cx="6132867" cy="5143493"/>
          </a:xfrm>
          <a:noFill/>
        </p:spPr>
      </p:pic>
      <p:sp>
        <p:nvSpPr>
          <p:cNvPr id="13" name="Lightning Bolt 12" descr="-">
            <a:extLst>
              <a:ext uri="{FF2B5EF4-FFF2-40B4-BE49-F238E27FC236}">
                <a16:creationId xmlns:a16="http://schemas.microsoft.com/office/drawing/2014/main" id="{0DC489D7-2054-784B-6784-0371EFB600CD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14" name="Lightning Bolt 13" descr="-">
            <a:extLst>
              <a:ext uri="{FF2B5EF4-FFF2-40B4-BE49-F238E27FC236}">
                <a16:creationId xmlns:a16="http://schemas.microsoft.com/office/drawing/2014/main" id="{47F158BB-FB33-71BB-8E54-28EF1B374B7A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15" name="Lightning Bolt 14" descr="-">
            <a:extLst>
              <a:ext uri="{FF2B5EF4-FFF2-40B4-BE49-F238E27FC236}">
                <a16:creationId xmlns:a16="http://schemas.microsoft.com/office/drawing/2014/main" id="{58A245B8-D848-B6B3-A5BF-508C3152BD4E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450"/>
              </a:spcAft>
            </a:pPr>
            <a:endParaRPr lang="en-GB" sz="1013" dirty="0"/>
          </a:p>
        </p:txBody>
      </p:sp>
      <p:sp>
        <p:nvSpPr>
          <p:cNvPr id="16" name="Lightning Bolt 15" descr="-">
            <a:extLst>
              <a:ext uri="{FF2B5EF4-FFF2-40B4-BE49-F238E27FC236}">
                <a16:creationId xmlns:a16="http://schemas.microsoft.com/office/drawing/2014/main" id="{EF948679-ACCB-3171-40EA-FA896D043A7B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450"/>
              </a:spcAft>
            </a:pPr>
            <a:endParaRPr lang="en-GB" sz="1013" dirty="0"/>
          </a:p>
        </p:txBody>
      </p:sp>
      <p:pic>
        <p:nvPicPr>
          <p:cNvPr id="20" name="Picture 19" descr="A person smiling at camera&#10;&#10;Description automatically generated">
            <a:extLst>
              <a:ext uri="{FF2B5EF4-FFF2-40B4-BE49-F238E27FC236}">
                <a16:creationId xmlns:a16="http://schemas.microsoft.com/office/drawing/2014/main" id="{F63F7FD3-50C0-7093-8C7C-EC939926C8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741" y="3115052"/>
            <a:ext cx="1222230" cy="141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20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2170F-7A31-DD36-9C2A-0895E211385B}"/>
              </a:ext>
            </a:extLst>
          </p:cNvPr>
          <p:cNvSpPr txBox="1">
            <a:spLocks/>
          </p:cNvSpPr>
          <p:nvPr/>
        </p:nvSpPr>
        <p:spPr>
          <a:xfrm>
            <a:off x="283780" y="249493"/>
            <a:ext cx="8568558" cy="578198"/>
          </a:xfrm>
          <a:prstGeom prst="rect">
            <a:avLst/>
          </a:prstGeom>
          <a:solidFill>
            <a:srgbClr val="3C1053"/>
          </a:solidFill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83"/>
            <a:r>
              <a:rPr lang="en-US" sz="3600" b="1" dirty="0">
                <a:solidFill>
                  <a:prstClr val="white"/>
                </a:solidFill>
                <a:latin typeface="Calibri" panose="020F0502020204030204"/>
              </a:rPr>
              <a:t>When should I contact careers?</a:t>
            </a:r>
            <a:endParaRPr lang="en-US" sz="3600" b="1">
              <a:solidFill>
                <a:prstClr val="white"/>
              </a:solidFill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5CD3D7-628C-8174-8C34-0DF686DF29E2}"/>
              </a:ext>
            </a:extLst>
          </p:cNvPr>
          <p:cNvSpPr/>
          <p:nvPr/>
        </p:nvSpPr>
        <p:spPr>
          <a:xfrm>
            <a:off x="283781" y="1276350"/>
            <a:ext cx="8568558" cy="333375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450"/>
              </a:spcAft>
            </a:pPr>
            <a:endParaRPr lang="en-GB" sz="1013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0394C9-3B94-78EE-7F42-C0386DFECB17}"/>
              </a:ext>
            </a:extLst>
          </p:cNvPr>
          <p:cNvSpPr txBox="1"/>
          <p:nvPr/>
        </p:nvSpPr>
        <p:spPr>
          <a:xfrm>
            <a:off x="504825" y="1476375"/>
            <a:ext cx="2409825" cy="581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3300" b="1" dirty="0"/>
              <a:t>Whenever!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DB503-DB8E-BFEA-3D41-554673469583}"/>
              </a:ext>
            </a:extLst>
          </p:cNvPr>
          <p:cNvSpPr txBox="1"/>
          <p:nvPr/>
        </p:nvSpPr>
        <p:spPr>
          <a:xfrm>
            <a:off x="666095" y="2397380"/>
            <a:ext cx="3019425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Have no idea what you want to do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1E77A5-855B-CD31-9426-CD9CAF6BEA18}"/>
              </a:ext>
            </a:extLst>
          </p:cNvPr>
          <p:cNvSpPr txBox="1"/>
          <p:nvPr/>
        </p:nvSpPr>
        <p:spPr>
          <a:xfrm>
            <a:off x="3434422" y="1523461"/>
            <a:ext cx="3019425" cy="5887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Know what you want to do and need more information to make it happen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29F946-58F3-F52F-D950-B12788C15A12}"/>
              </a:ext>
            </a:extLst>
          </p:cNvPr>
          <p:cNvSpPr txBox="1"/>
          <p:nvPr/>
        </p:nvSpPr>
        <p:spPr>
          <a:xfrm>
            <a:off x="5363070" y="3124739"/>
            <a:ext cx="3233900" cy="5638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Feeling a bit lost and needing to re-plan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54C230-67D4-94E6-43B0-7799B751D474}"/>
              </a:ext>
            </a:extLst>
          </p:cNvPr>
          <p:cNvSpPr txBox="1"/>
          <p:nvPr/>
        </p:nvSpPr>
        <p:spPr>
          <a:xfrm>
            <a:off x="547031" y="3370865"/>
            <a:ext cx="3019425" cy="3868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In your first year and planning ahead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00858E-643C-D62D-9103-1BA3B5C8B6CD}"/>
              </a:ext>
            </a:extLst>
          </p:cNvPr>
          <p:cNvSpPr txBox="1"/>
          <p:nvPr/>
        </p:nvSpPr>
        <p:spPr>
          <a:xfrm>
            <a:off x="2772596" y="3867150"/>
            <a:ext cx="3456754" cy="3868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Applying to roles and hearing a lot of ‘no’s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834F6C-2665-8813-2FA8-87C15DDA9357}"/>
              </a:ext>
            </a:extLst>
          </p:cNvPr>
          <p:cNvSpPr txBox="1"/>
          <p:nvPr/>
        </p:nvSpPr>
        <p:spPr>
          <a:xfrm>
            <a:off x="4067834" y="2315976"/>
            <a:ext cx="3895726" cy="3868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500" dirty="0"/>
              <a:t>About to finish degree and not found a job yet</a:t>
            </a:r>
          </a:p>
        </p:txBody>
      </p:sp>
    </p:spTree>
    <p:extLst>
      <p:ext uri="{BB962C8B-B14F-4D97-AF65-F5344CB8AC3E}">
        <p14:creationId xmlns:p14="http://schemas.microsoft.com/office/powerpoint/2010/main" val="5548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B5C1AEE-B9E2-EA75-B1D4-9D63D19966AA}"/>
              </a:ext>
            </a:extLst>
          </p:cNvPr>
          <p:cNvSpPr txBox="1">
            <a:spLocks/>
          </p:cNvSpPr>
          <p:nvPr/>
        </p:nvSpPr>
        <p:spPr>
          <a:xfrm>
            <a:off x="307429" y="291662"/>
            <a:ext cx="7234148" cy="583325"/>
          </a:xfrm>
          <a:custGeom>
            <a:avLst/>
            <a:gdLst>
              <a:gd name="connsiteX0" fmla="*/ 0 w 9645531"/>
              <a:gd name="connsiteY0" fmla="*/ 0 h 777767"/>
              <a:gd name="connsiteX1" fmla="*/ 9153882 w 9645531"/>
              <a:gd name="connsiteY1" fmla="*/ 0 h 777767"/>
              <a:gd name="connsiteX2" fmla="*/ 9645531 w 9645531"/>
              <a:gd name="connsiteY2" fmla="*/ 777767 h 777767"/>
              <a:gd name="connsiteX3" fmla="*/ 0 w 9645531"/>
              <a:gd name="connsiteY3" fmla="*/ 777767 h 77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45531" h="777767">
                <a:moveTo>
                  <a:pt x="0" y="0"/>
                </a:moveTo>
                <a:lnTo>
                  <a:pt x="9153882" y="0"/>
                </a:lnTo>
                <a:lnTo>
                  <a:pt x="9645531" y="777767"/>
                </a:lnTo>
                <a:lnTo>
                  <a:pt x="0" y="777767"/>
                </a:lnTo>
                <a:close/>
              </a:path>
            </a:pathLst>
          </a:custGeom>
          <a:solidFill>
            <a:srgbClr val="3C105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68580" tIns="34290" rIns="68580" bIns="34290" rtlCol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783">
              <a:buNone/>
            </a:pPr>
            <a:r>
              <a:rPr lang="en-GB" sz="3600" b="1">
                <a:solidFill>
                  <a:prstClr val="white"/>
                </a:solidFill>
                <a:latin typeface="Calibri" panose="020F0502020204030204"/>
              </a:rPr>
              <a:t>1:1 careers support</a:t>
            </a:r>
          </a:p>
        </p:txBody>
      </p:sp>
      <p:pic>
        <p:nvPicPr>
          <p:cNvPr id="7" name="Picture 6" descr="A purple and white cover&#10;&#10;Description automatically generated">
            <a:extLst>
              <a:ext uri="{FF2B5EF4-FFF2-40B4-BE49-F238E27FC236}">
                <a16:creationId xmlns:a16="http://schemas.microsoft.com/office/drawing/2014/main" id="{FD7C540E-D87B-2E3F-984E-D0E52ACE3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28" b="95358" l="9763" r="99736">
                        <a14:foregroundMark x1="52243" y1="9865" x2="52243" y2="9865"/>
                        <a14:foregroundMark x1="25330" y1="1354" x2="94723" y2="84333"/>
                        <a14:foregroundMark x1="94723" y1="84333" x2="25594" y2="2128"/>
                        <a14:foregroundMark x1="80475" y1="9478" x2="80475" y2="9478"/>
                        <a14:foregroundMark x1="65963" y1="6770" x2="89182" y2="10251"/>
                        <a14:foregroundMark x1="89182" y1="10251" x2="86544" y2="29207"/>
                        <a14:foregroundMark x1="86544" y1="29207" x2="57256" y2="19923"/>
                        <a14:foregroundMark x1="57256" y1="19923" x2="68338" y2="4449"/>
                        <a14:foregroundMark x1="97098" y1="85880" x2="96570" y2="87041"/>
                        <a14:foregroundMark x1="97625" y1="93424" x2="97625" y2="93424"/>
                        <a14:foregroundMark x1="96042" y1="91683" x2="99736" y2="95358"/>
                        <a14:backgroundMark x1="26649" y1="57447" x2="26649" y2="574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54" y="0"/>
            <a:ext cx="2595446" cy="3540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8B41DF-1051-5E75-2959-DDA146BA307F}"/>
              </a:ext>
            </a:extLst>
          </p:cNvPr>
          <p:cNvSpPr txBox="1"/>
          <p:nvPr/>
        </p:nvSpPr>
        <p:spPr>
          <a:xfrm>
            <a:off x="307429" y="1152131"/>
            <a:ext cx="4201511" cy="2839239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tx1"/>
                </a:solidFill>
                <a:latin typeface="Calibri" panose="020F0502020204030204"/>
              </a:rPr>
              <a:t>Careers guidance</a:t>
            </a:r>
          </a:p>
          <a:p>
            <a:endParaRPr lang="en-GB" sz="1800" b="1" dirty="0">
              <a:solidFill>
                <a:schemeClr val="tx1"/>
              </a:solidFill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Face to face or via MS Teams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With a Careers Consultant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In-depth conversation about career planning and choices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/>
            </a:endParaRPr>
          </a:p>
          <a:p>
            <a:pPr marL="257168" indent="-257168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C33C9-9C8A-EE11-6C82-850293AE20A5}"/>
              </a:ext>
            </a:extLst>
          </p:cNvPr>
          <p:cNvSpPr txBox="1"/>
          <p:nvPr/>
        </p:nvSpPr>
        <p:spPr>
          <a:xfrm>
            <a:off x="4635064" y="1152131"/>
            <a:ext cx="4327634" cy="2862322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tx1"/>
                </a:solidFill>
                <a:latin typeface="Calibri" panose="020F0502020204030204"/>
              </a:rPr>
              <a:t>Application feedback &amp; opportunity advice</a:t>
            </a:r>
          </a:p>
          <a:p>
            <a:endParaRPr lang="en-GB" sz="1800" dirty="0">
              <a:solidFill>
                <a:schemeClr val="tx1"/>
              </a:solidFill>
              <a:latin typeface="Calibri" panose="020F0502020204030204"/>
            </a:endParaRPr>
          </a:p>
          <a:p>
            <a:pPr marL="256540" indent="-25654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Face to face, via MS Teams or written feedback</a:t>
            </a:r>
            <a:endParaRPr lang="en-GB" sz="1800" dirty="0">
              <a:solidFill>
                <a:schemeClr val="tx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56540" indent="-25654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With a member of the Job Search team</a:t>
            </a:r>
            <a:endParaRPr lang="en-GB" sz="1800" dirty="0">
              <a:solidFill>
                <a:schemeClr val="tx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56540" indent="-25654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/>
              </a:rPr>
              <a:t>Feedback on CVs, cover letters, personal statements and application forms</a:t>
            </a:r>
            <a:endParaRPr lang="en-GB" sz="1800" dirty="0">
              <a:solidFill>
                <a:schemeClr val="tx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56540" indent="-256540"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/>
              </a:rPr>
              <a:t>Advice on interviews, assessment centres, searching for work and networking</a:t>
            </a:r>
            <a:endParaRPr lang="en-GB" sz="1800" dirty="0"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0489E5-AB23-2A57-2DCC-59F9C5F257C5}"/>
              </a:ext>
            </a:extLst>
          </p:cNvPr>
          <p:cNvSpPr txBox="1"/>
          <p:nvPr/>
        </p:nvSpPr>
        <p:spPr>
          <a:xfrm>
            <a:off x="311371" y="4238666"/>
            <a:ext cx="8556734" cy="646331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prstClr val="black"/>
                </a:solidFill>
                <a:latin typeface="Calibri" panose="020F0502020204030204"/>
              </a:rPr>
              <a:t>Ellie Wetherhill is the Careers Consultant linked to English &amp; CLS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: book an appointment by visiting </a:t>
            </a:r>
            <a:r>
              <a:rPr lang="en-GB" sz="1800" dirty="0" err="1">
                <a:solidFill>
                  <a:prstClr val="black"/>
                </a:solidFill>
                <a:latin typeface="Calibri" panose="020F0502020204030204"/>
                <a:hlinkClick r:id="rId4"/>
              </a:rPr>
              <a:t>MyAdvantage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 or get in touch via email </a:t>
            </a:r>
            <a:r>
              <a:rPr lang="en-US" sz="1800" u="sng" dirty="0">
                <a:solidFill>
                  <a:prstClr val="black"/>
                </a:solidFill>
                <a:latin typeface="Calibri" panose="020F0502020204030204"/>
                <a:hlinkClick r:id="rId5"/>
              </a:rPr>
              <a:t>Ellie.Wetherhill@warwick.ac.uk</a:t>
            </a:r>
            <a:endParaRPr lang="en-GB" sz="1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414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f174e50-b620-48f5-9c3f-59e68f2aa8a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CE2F29E067A4C87762CA27C5D4069" ma:contentTypeVersion="6" ma:contentTypeDescription="Create a new document." ma:contentTypeScope="" ma:versionID="6240b7a63f8c281925a534c0a41cbc66">
  <xsd:schema xmlns:xsd="http://www.w3.org/2001/XMLSchema" xmlns:xs="http://www.w3.org/2001/XMLSchema" xmlns:p="http://schemas.microsoft.com/office/2006/metadata/properties" xmlns:ns2="4a3f4a00-2e42-4f65-b45d-089377c1b32b" xmlns:ns3="480d81cf-f601-4b90-897f-3aa41fb42a92" targetNamespace="http://schemas.microsoft.com/office/2006/metadata/properties" ma:root="true" ma:fieldsID="1aabe737cc22ece48b1c088ca94ac2b8" ns2:_="" ns3:_="">
    <xsd:import namespace="4a3f4a00-2e42-4f65-b45d-089377c1b32b"/>
    <xsd:import namespace="480d81cf-f601-4b90-897f-3aa41fb42a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3f4a00-2e42-4f65-b45d-089377c1b3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d81cf-f601-4b90-897f-3aa41fb42a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04D70C-2962-4D45-8A60-6B393DCBC2F9}">
  <ds:schemaRefs>
    <ds:schemaRef ds:uri="480d81cf-f601-4b90-897f-3aa41fb42a92"/>
    <ds:schemaRef ds:uri="4a3f4a00-2e42-4f65-b45d-089377c1b32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53B1325-C18C-4EF7-985D-D7D1A3FDC6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56FFFD-B959-4258-84A8-0A0E862E026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1713</Words>
  <Application>Microsoft Office PowerPoint</Application>
  <PresentationFormat>On-screen Show (16:9)</PresentationFormat>
  <Paragraphs>182</Paragraphs>
  <Slides>30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join?</vt:lpstr>
      <vt:lpstr>Getting started</vt:lpstr>
      <vt:lpstr>The Library: support for English https://warwick.libguides.com/english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Wood, Sarah</cp:lastModifiedBy>
  <cp:revision>166</cp:revision>
  <dcterms:created xsi:type="dcterms:W3CDTF">2017-04-05T11:04:35Z</dcterms:created>
  <dcterms:modified xsi:type="dcterms:W3CDTF">2024-09-16T09:36:38Z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0x010100C92CE2F29E067A4C87762CA27C5D4069</vt:lpwstr>
  </property>
</Properties>
</file>