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6"/>
  </p:notesMasterIdLst>
  <p:sldIdLst>
    <p:sldId id="267" r:id="rId5"/>
    <p:sldId id="299" r:id="rId6"/>
    <p:sldId id="368" r:id="rId7"/>
    <p:sldId id="363" r:id="rId8"/>
    <p:sldId id="364" r:id="rId9"/>
    <p:sldId id="314" r:id="rId10"/>
    <p:sldId id="311" r:id="rId11"/>
    <p:sldId id="317" r:id="rId12"/>
    <p:sldId id="321" r:id="rId13"/>
    <p:sldId id="347" r:id="rId14"/>
    <p:sldId id="257" r:id="rId15"/>
    <p:sldId id="261" r:id="rId16"/>
    <p:sldId id="378" r:id="rId17"/>
    <p:sldId id="379" r:id="rId18"/>
    <p:sldId id="325" r:id="rId19"/>
    <p:sldId id="332" r:id="rId20"/>
    <p:sldId id="334" r:id="rId21"/>
    <p:sldId id="353" r:id="rId22"/>
    <p:sldId id="377" r:id="rId23"/>
    <p:sldId id="361" r:id="rId24"/>
    <p:sldId id="351" r:id="rId25"/>
  </p:sldIdLst>
  <p:sldSz cx="9144000" cy="5143500" type="screen16x9"/>
  <p:notesSz cx="6889750" cy="10021888"/>
  <p:custDataLst>
    <p:tags r:id="rId27"/>
  </p:custData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30A0"/>
    <a:srgbClr val="511C6C"/>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4C3062-68E6-62F3-1294-0E9E485B4A7B}" v="8" dt="2024-09-16T10:17:20.0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9"/>
    <p:restoredTop sz="94732"/>
  </p:normalViewPr>
  <p:slideViewPr>
    <p:cSldViewPr snapToGrid="0" snapToObjects="1">
      <p:cViewPr varScale="1">
        <p:scale>
          <a:sx n="116" d="100"/>
          <a:sy n="116" d="100"/>
        </p:scale>
        <p:origin x="984" y="184"/>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835"/>
          </a:xfrm>
          <a:prstGeom prst="rect">
            <a:avLst/>
          </a:prstGeom>
        </p:spPr>
        <p:txBody>
          <a:bodyPr vert="horz" lIns="96634" tIns="48317" rIns="96634" bIns="48317" rtlCol="0"/>
          <a:lstStyle>
            <a:lvl1pPr algn="l">
              <a:defRPr sz="1300"/>
            </a:lvl1pPr>
          </a:lstStyle>
          <a:p>
            <a:endParaRPr lang="en-US"/>
          </a:p>
        </p:txBody>
      </p:sp>
      <p:sp>
        <p:nvSpPr>
          <p:cNvPr id="3" name="Date Placeholder 2"/>
          <p:cNvSpPr>
            <a:spLocks noGrp="1"/>
          </p:cNvSpPr>
          <p:nvPr>
            <p:ph type="dt" idx="1"/>
          </p:nvPr>
        </p:nvSpPr>
        <p:spPr>
          <a:xfrm>
            <a:off x="3902597" y="0"/>
            <a:ext cx="2985558" cy="502835"/>
          </a:xfrm>
          <a:prstGeom prst="rect">
            <a:avLst/>
          </a:prstGeom>
        </p:spPr>
        <p:txBody>
          <a:bodyPr vert="horz" lIns="96634" tIns="48317" rIns="96634" bIns="48317" rtlCol="0"/>
          <a:lstStyle>
            <a:lvl1pPr algn="r">
              <a:defRPr sz="1300"/>
            </a:lvl1pPr>
          </a:lstStyle>
          <a:p>
            <a:fld id="{D49AD634-B286-CF4C-B608-BAEDD7C846A9}" type="datetimeFigureOut">
              <a:rPr lang="en-US" smtClean="0"/>
              <a:t>9/24/24</a:t>
            </a:fld>
            <a:endParaRPr lang="en-US"/>
          </a:p>
        </p:txBody>
      </p:sp>
      <p:sp>
        <p:nvSpPr>
          <p:cNvPr id="4" name="Slide Image Placeholder 3"/>
          <p:cNvSpPr>
            <a:spLocks noGrp="1" noRot="1" noChangeAspect="1"/>
          </p:cNvSpPr>
          <p:nvPr>
            <p:ph type="sldImg" idx="2"/>
          </p:nvPr>
        </p:nvSpPr>
        <p:spPr>
          <a:xfrm>
            <a:off x="438150" y="1252538"/>
            <a:ext cx="6013450" cy="3382962"/>
          </a:xfrm>
          <a:prstGeom prst="rect">
            <a:avLst/>
          </a:prstGeom>
          <a:noFill/>
          <a:ln w="12700">
            <a:solidFill>
              <a:prstClr val="black"/>
            </a:solidFill>
          </a:ln>
        </p:spPr>
        <p:txBody>
          <a:bodyPr vert="horz" lIns="96634" tIns="48317" rIns="96634" bIns="48317" rtlCol="0" anchor="ctr"/>
          <a:lstStyle/>
          <a:p>
            <a:endParaRPr lang="en-US"/>
          </a:p>
        </p:txBody>
      </p:sp>
      <p:sp>
        <p:nvSpPr>
          <p:cNvPr id="5" name="Notes Placeholder 4"/>
          <p:cNvSpPr>
            <a:spLocks noGrp="1"/>
          </p:cNvSpPr>
          <p:nvPr>
            <p:ph type="body" sz="quarter" idx="3"/>
          </p:nvPr>
        </p:nvSpPr>
        <p:spPr>
          <a:xfrm>
            <a:off x="688975" y="4823034"/>
            <a:ext cx="5511800" cy="3946118"/>
          </a:xfrm>
          <a:prstGeom prst="rect">
            <a:avLst/>
          </a:prstGeom>
        </p:spPr>
        <p:txBody>
          <a:bodyPr vert="horz" lIns="96634" tIns="48317" rIns="96634" bIns="4831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19055"/>
            <a:ext cx="2985558" cy="502834"/>
          </a:xfrm>
          <a:prstGeom prst="rect">
            <a:avLst/>
          </a:prstGeom>
        </p:spPr>
        <p:txBody>
          <a:bodyPr vert="horz" lIns="96634" tIns="48317" rIns="96634" bIns="48317" rtlCol="0" anchor="b"/>
          <a:lstStyle>
            <a:lvl1pPr algn="l">
              <a:defRPr sz="1300"/>
            </a:lvl1pPr>
          </a:lstStyle>
          <a:p>
            <a:endParaRPr lang="en-US"/>
          </a:p>
        </p:txBody>
      </p:sp>
      <p:sp>
        <p:nvSpPr>
          <p:cNvPr id="7" name="Slide Number Placeholder 6"/>
          <p:cNvSpPr>
            <a:spLocks noGrp="1"/>
          </p:cNvSpPr>
          <p:nvPr>
            <p:ph type="sldNum" sz="quarter" idx="5"/>
          </p:nvPr>
        </p:nvSpPr>
        <p:spPr>
          <a:xfrm>
            <a:off x="3902597" y="9519055"/>
            <a:ext cx="2985558" cy="502834"/>
          </a:xfrm>
          <a:prstGeom prst="rect">
            <a:avLst/>
          </a:prstGeom>
        </p:spPr>
        <p:txBody>
          <a:bodyPr vert="horz" lIns="96634" tIns="48317" rIns="96634" bIns="48317" rtlCol="0" anchor="b"/>
          <a:lstStyle>
            <a:lvl1pPr algn="r">
              <a:defRPr sz="13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4</a:t>
            </a:fld>
            <a:endParaRPr lang="en-US"/>
          </a:p>
        </p:txBody>
      </p:sp>
    </p:spTree>
    <p:extLst>
      <p:ext uri="{BB962C8B-B14F-4D97-AF65-F5344CB8AC3E}">
        <p14:creationId xmlns:p14="http://schemas.microsoft.com/office/powerpoint/2010/main" val="4008165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988149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7439935" y="3434491"/>
            <a:ext cx="1258371" cy="657228"/>
          </a:xfrm>
          <a:prstGeom prst="rect">
            <a:avLst/>
          </a:prstGeom>
        </p:spPr>
        <p:txBody>
          <a:bodyPr/>
          <a:lstStyle/>
          <a:p>
            <a:endParaRPr lang="en-US" dirty="0"/>
          </a:p>
        </p:txBody>
      </p:sp>
      <p:sp>
        <p:nvSpPr>
          <p:cNvPr id="13" name="Picture Placeholder 7"/>
          <p:cNvSpPr>
            <a:spLocks noGrp="1"/>
          </p:cNvSpPr>
          <p:nvPr>
            <p:ph type="pic" sz="quarter" idx="11"/>
          </p:nvPr>
        </p:nvSpPr>
        <p:spPr>
          <a:xfrm>
            <a:off x="7430422" y="4195977"/>
            <a:ext cx="1258371" cy="657228"/>
          </a:xfrm>
          <a:prstGeom prst="rect">
            <a:avLst/>
          </a:prstGeom>
        </p:spPr>
        <p:txBody>
          <a:bodyPr/>
          <a:lstStyle/>
          <a:p>
            <a:endParaRPr lang="en-US"/>
          </a:p>
        </p:txBody>
      </p:sp>
      <p:sp>
        <p:nvSpPr>
          <p:cNvPr id="14" name="Text Placeholder 21"/>
          <p:cNvSpPr>
            <a:spLocks noGrp="1"/>
          </p:cNvSpPr>
          <p:nvPr>
            <p:ph type="body" sz="quarter" idx="13" hasCustomPrompt="1"/>
          </p:nvPr>
        </p:nvSpPr>
        <p:spPr>
          <a:xfrm>
            <a:off x="884241" y="2339310"/>
            <a:ext cx="6110339"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5" name="Text Placeholder 21"/>
          <p:cNvSpPr>
            <a:spLocks noGrp="1"/>
          </p:cNvSpPr>
          <p:nvPr>
            <p:ph type="body" sz="quarter" idx="14" hasCustomPrompt="1"/>
          </p:nvPr>
        </p:nvSpPr>
        <p:spPr>
          <a:xfrm>
            <a:off x="884242" y="1655966"/>
            <a:ext cx="5373684" cy="380867"/>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363941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0" y="-67296"/>
            <a:ext cx="9364192" cy="1448464"/>
          </a:xfrm>
          <a:prstGeom prst="rect">
            <a:avLst/>
          </a:prstGeom>
        </p:spPr>
      </p:pic>
      <p:sp>
        <p:nvSpPr>
          <p:cNvPr id="6" name="Text Placeholder 3"/>
          <p:cNvSpPr>
            <a:spLocks noGrp="1"/>
          </p:cNvSpPr>
          <p:nvPr>
            <p:ph type="body" sz="quarter" idx="4294967295"/>
          </p:nvPr>
        </p:nvSpPr>
        <p:spPr>
          <a:xfrm>
            <a:off x="884241" y="1763577"/>
            <a:ext cx="6110339" cy="2749156"/>
          </a:xfrm>
          <a:prstGeom prst="rect">
            <a:avLst/>
          </a:prstGeom>
        </p:spPr>
        <p:txBody>
          <a:bodyPr/>
          <a:lstStyle/>
          <a:p>
            <a:pPr>
              <a:buClr>
                <a:srgbClr val="511C6C"/>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511C6C"/>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511C6C"/>
              </a:buClr>
            </a:pPr>
            <a:r>
              <a:rPr lang="en-US" b="1" dirty="0">
                <a:latin typeface="+mn-lt"/>
                <a:ea typeface="Avenir Next Demi Bold" charset="0"/>
                <a:cs typeface="Avenir Next Demi Bold" charset="0"/>
              </a:rPr>
              <a:t>Or every bullet point can be in demi bold</a:t>
            </a:r>
            <a:r>
              <a:rPr lang="en-US" dirty="0">
                <a:latin typeface="+mn-lt"/>
              </a:rPr>
              <a:t>.</a:t>
            </a:r>
          </a:p>
          <a:p>
            <a:pPr>
              <a:buClr>
                <a:srgbClr val="511C6C"/>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884242" y="1215700"/>
            <a:ext cx="5373684" cy="380867"/>
          </a:xfrm>
          <a:prstGeom prst="rect">
            <a:avLst/>
          </a:prstGeom>
        </p:spPr>
        <p:txBody>
          <a:bodyPr/>
          <a:lstStyle/>
          <a:p>
            <a:pPr marL="0" indent="0">
              <a:buNone/>
            </a:pPr>
            <a:r>
              <a:rPr lang="en-US" dirty="0">
                <a:solidFill>
                  <a:srgbClr val="511C6C"/>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1991713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9/24/24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119969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9/24/24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66304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2" r:id="rId4"/>
    <p:sldLayoutId id="2147483693" r:id="rId5"/>
    <p:sldLayoutId id="2147483694" r:id="rId6"/>
    <p:sldLayoutId id="2147483695" r:id="rId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g"/><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arwick.ac.uk/fac/arts/english/currentstudents/undergraduate/modules/fulllist/first/en121/" TargetMode="External"/><Relationship Id="rId7" Type="http://schemas.openxmlformats.org/officeDocument/2006/relationships/image" Target="../media/image15.jpeg"/><Relationship Id="rId2" Type="http://schemas.openxmlformats.org/officeDocument/2006/relationships/hyperlink" Target="mailto:sarah.wood@warwick.ac.uk" TargetMode="Externa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tiff"/></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warwick.ac.uk/fac/arts/english/currentstudents/undergraduate/modules/fulllist/first/en121/readingmiddleenglish/"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hyperlink" Target="mailto:M.Abramson@warwick.ac.uk" TargetMode="External"/><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arwick.ac.uk/fac/arts/english/currentstudents/undergraduate/modules/fulllist/first/en123/" TargetMode="External"/><Relationship Id="rId2" Type="http://schemas.openxmlformats.org/officeDocument/2006/relationships/hyperlink" Target="mailto:m.niblett@warwick.ac.uk"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s://warwick.ac.uk/services/wss/students/disability/"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warwick.ac.uk/fac/arts/english/about/" TargetMode="External"/><Relationship Id="rId2" Type="http://schemas.openxmlformats.org/officeDocument/2006/relationships/hyperlink" Target="mailto:ugenglish@warwick.ac.uk"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arwick.ac.uk/fac/arts/english/currentstudents/undergraduate/firstundergraduateyearinfo/jointhonours/#Hidden"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hyperlink" Target="https://warwick.ac.uk/fac/arts/english/currentstudents/undergraduate/handbook" TargetMode="External"/><Relationship Id="rId4" Type="http://schemas.openxmlformats.org/officeDocument/2006/relationships/hyperlink" Target="https://tabula.warwick.ac.uk/"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arwick.ac.uk/fac/arts/english/currentstudents/undergraduate/firstundergraduateyearinfo/" TargetMode="External"/><Relationship Id="rId2" Type="http://schemas.openxmlformats.org/officeDocument/2006/relationships/hyperlink" Target="mailto:ugenglish@warwick.ac.uk"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arwick.ac.uk/fac/arts/english/currentstudents/undergraduate/"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s://warwick.ac.uk/fac/arts/english/currentstudents/undergraduate/modules/fulllist/first/en101" TargetMode="External"/><Relationship Id="rId2" Type="http://schemas.openxmlformats.org/officeDocument/2006/relationships/hyperlink" Target="mailto:j.west.1@warwick.ac.uk"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50256"/>
            <a:ext cx="9143999" cy="6093755"/>
          </a:xfrm>
          <a:prstGeom prst="rect">
            <a:avLst/>
          </a:prstGeom>
          <a:solidFill>
            <a:schemeClr val="tx1"/>
          </a:solidFill>
        </p:spPr>
      </p:pic>
      <p:sp>
        <p:nvSpPr>
          <p:cNvPr id="10" name="Rectangle 9"/>
          <p:cNvSpPr/>
          <p:nvPr/>
        </p:nvSpPr>
        <p:spPr>
          <a:xfrm>
            <a:off x="637022" y="-227984"/>
            <a:ext cx="3164958" cy="3320715"/>
          </a:xfrm>
          <a:prstGeom prst="rect">
            <a:avLst/>
          </a:prstGeom>
          <a:solidFill>
            <a:srgbClr val="511C6C"/>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p:cNvSpPr txBox="1">
            <a:spLocks/>
          </p:cNvSpPr>
          <p:nvPr/>
        </p:nvSpPr>
        <p:spPr>
          <a:xfrm>
            <a:off x="884242" y="347930"/>
            <a:ext cx="3033960"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latin typeface="+mn-lt"/>
              </a:rPr>
              <a:t>Welcome </a:t>
            </a:r>
            <a:br>
              <a:rPr lang="en-US" sz="4000" dirty="0">
                <a:latin typeface="+mn-lt"/>
              </a:rPr>
            </a:br>
            <a:r>
              <a:rPr lang="en-US" sz="4000" dirty="0">
                <a:latin typeface="+mn-lt"/>
              </a:rPr>
              <a:t>to ECLS!</a:t>
            </a:r>
          </a:p>
        </p:txBody>
      </p:sp>
      <p:sp>
        <p:nvSpPr>
          <p:cNvPr id="8" name="Subtitle 2"/>
          <p:cNvSpPr txBox="1">
            <a:spLocks/>
          </p:cNvSpPr>
          <p:nvPr/>
        </p:nvSpPr>
        <p:spPr>
          <a:xfrm>
            <a:off x="884241" y="2324539"/>
            <a:ext cx="3318791" cy="768192"/>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400" dirty="0">
                <a:latin typeface="+mn-lt"/>
              </a:rPr>
              <a:t>Joint </a:t>
            </a:r>
            <a:r>
              <a:rPr lang="en-US" sz="1400" dirty="0" err="1">
                <a:latin typeface="+mn-lt"/>
              </a:rPr>
              <a:t>Honours</a:t>
            </a:r>
            <a:r>
              <a:rPr lang="en-US" sz="1400" dirty="0">
                <a:latin typeface="+mn-lt"/>
              </a:rPr>
              <a:t> Induction</a:t>
            </a:r>
          </a:p>
          <a:p>
            <a:br>
              <a:rPr lang="en-US" sz="1400" dirty="0">
                <a:latin typeface="+mn-lt"/>
              </a:rPr>
            </a:br>
            <a:endParaRPr lang="en-US" sz="1400" dirty="0">
              <a:latin typeface="+mn-lt"/>
            </a:endParaRPr>
          </a:p>
        </p:txBody>
      </p:sp>
      <p:sp>
        <p:nvSpPr>
          <p:cNvPr id="9" name="Subtitle 2"/>
          <p:cNvSpPr txBox="1">
            <a:spLocks/>
          </p:cNvSpPr>
          <p:nvPr/>
        </p:nvSpPr>
        <p:spPr>
          <a:xfrm>
            <a:off x="884241" y="2647938"/>
            <a:ext cx="6858000" cy="334280"/>
          </a:xfrm>
          <a:prstGeom prst="rect">
            <a:avLst/>
          </a:prstGeom>
        </p:spPr>
        <p:txBody>
          <a:bodyPr vert="horz" lIns="91440" tIns="45720" rIns="91440" bIns="45720" rtlCol="0" anchor="t">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900" b="0" i="0" dirty="0">
                <a:solidFill>
                  <a:schemeClr val="bg1"/>
                </a:solidFill>
                <a:latin typeface="+mn-lt"/>
                <a:ea typeface="Avenir Next" charset="0"/>
                <a:cs typeface="Avenir Next" charset="0"/>
              </a:rPr>
              <a:t>Wednesday </a:t>
            </a:r>
            <a:r>
              <a:rPr lang="en-US" sz="900" dirty="0">
                <a:solidFill>
                  <a:schemeClr val="bg1"/>
                </a:solidFill>
                <a:latin typeface="+mn-lt"/>
                <a:ea typeface="Avenir Next" charset="0"/>
                <a:cs typeface="Avenir Next" charset="0"/>
              </a:rPr>
              <a:t>25</a:t>
            </a:r>
            <a:r>
              <a:rPr lang="en-US" sz="900" baseline="30000" dirty="0">
                <a:solidFill>
                  <a:schemeClr val="bg1"/>
                </a:solidFill>
                <a:latin typeface="+mn-lt"/>
                <a:ea typeface="Avenir Next" charset="0"/>
                <a:cs typeface="Avenir Next" charset="0"/>
              </a:rPr>
              <a:t>th</a:t>
            </a:r>
            <a:r>
              <a:rPr lang="en-US" sz="900" b="0" i="0" dirty="0">
                <a:solidFill>
                  <a:schemeClr val="bg1"/>
                </a:solidFill>
                <a:latin typeface="+mn-lt"/>
                <a:ea typeface="Avenir Next" charset="0"/>
                <a:cs typeface="Avenir Next" charset="0"/>
              </a:rPr>
              <a:t> September </a:t>
            </a:r>
            <a:r>
              <a:rPr lang="en-US" sz="900" dirty="0">
                <a:solidFill>
                  <a:schemeClr val="bg1"/>
                </a:solidFill>
                <a:latin typeface="+mn-lt"/>
                <a:ea typeface="Avenir Next" charset="0"/>
                <a:cs typeface="Avenir Next" charset="0"/>
              </a:rPr>
              <a:t>2024</a:t>
            </a:r>
            <a:endParaRPr lang="en-US" sz="900" b="0" i="0" dirty="0">
              <a:solidFill>
                <a:schemeClr val="bg1"/>
              </a:solidFill>
              <a:latin typeface="+mn-lt"/>
              <a:ea typeface="Avenir Next" charset="0"/>
              <a:cs typeface="Avenir Next" charset="0"/>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pic>
        <p:nvPicPr>
          <p:cNvPr id="11" name="Picture Placeholder 8">
            <a:extLst>
              <a:ext uri="{FF2B5EF4-FFF2-40B4-BE49-F238E27FC236}">
                <a16:creationId xmlns:a16="http://schemas.microsoft.com/office/drawing/2014/main" id="{14E071AF-8C11-444E-87F7-C9554C217B22}"/>
              </a:ext>
            </a:extLst>
          </p:cNvPr>
          <p:cNvPicPr>
            <a:picLocks noChangeAspect="1"/>
          </p:cNvPicPr>
          <p:nvPr/>
        </p:nvPicPr>
        <p:blipFill>
          <a:blip r:embed="rId4">
            <a:extLst>
              <a:ext uri="{28A0092B-C50C-407E-A947-70E740481C1C}">
                <a14:useLocalDpi xmlns:a14="http://schemas.microsoft.com/office/drawing/2010/main" val="0"/>
              </a:ext>
            </a:extLst>
          </a:blip>
          <a:srcRect l="2174" r="2174"/>
          <a:stretch>
            <a:fillRect/>
          </a:stretch>
        </p:blipFill>
        <p:spPr>
          <a:xfrm>
            <a:off x="359527" y="4330348"/>
            <a:ext cx="1258371" cy="657228"/>
          </a:xfrm>
          <a:prstGeom prst="rect">
            <a:avLst/>
          </a:prstGeom>
        </p:spPr>
      </p:pic>
      <p:sp>
        <p:nvSpPr>
          <p:cNvPr id="2" name="TextBox 1">
            <a:extLst>
              <a:ext uri="{FF2B5EF4-FFF2-40B4-BE49-F238E27FC236}">
                <a16:creationId xmlns:a16="http://schemas.microsoft.com/office/drawing/2014/main" id="{C8AD2533-D215-4A9B-BC5C-85D9F4D3138F}"/>
              </a:ext>
            </a:extLst>
          </p:cNvPr>
          <p:cNvSpPr txBox="1"/>
          <p:nvPr/>
        </p:nvSpPr>
        <p:spPr>
          <a:xfrm>
            <a:off x="4679576" y="39463"/>
            <a:ext cx="3976916" cy="2377574"/>
          </a:xfrm>
          <a:prstGeom prst="rect">
            <a:avLst/>
          </a:prstGeom>
          <a:solidFill>
            <a:srgbClr val="7030A0">
              <a:alpha val="81176"/>
            </a:srgbClr>
          </a:solidFill>
        </p:spPr>
        <p:txBody>
          <a:bodyPr wrap="square" rtlCol="0">
            <a:spAutoFit/>
          </a:bodyPr>
          <a:lstStyle/>
          <a:p>
            <a:r>
              <a:rPr lang="en-GB" b="0" i="0" dirty="0">
                <a:solidFill>
                  <a:schemeClr val="bg1"/>
                </a:solidFill>
                <a:effectLst/>
                <a:latin typeface="Lato" panose="020F0502020204030203" pitchFamily="34" charset="0"/>
              </a:rPr>
              <a:t>English and Creative Writing, </a:t>
            </a:r>
            <a:br>
              <a:rPr lang="en-GB" b="0" i="0" dirty="0">
                <a:solidFill>
                  <a:schemeClr val="bg1"/>
                </a:solidFill>
                <a:effectLst/>
                <a:latin typeface="Lato" panose="020F0502020204030203" pitchFamily="34" charset="0"/>
              </a:rPr>
            </a:br>
            <a:r>
              <a:rPr lang="en-GB" b="0" i="0" dirty="0">
                <a:solidFill>
                  <a:schemeClr val="bg1"/>
                </a:solidFill>
                <a:effectLst/>
                <a:latin typeface="Lato" panose="020F0502020204030203" pitchFamily="34" charset="0"/>
              </a:rPr>
              <a:t>English and French; </a:t>
            </a:r>
            <a:br>
              <a:rPr lang="en-GB" b="0" i="0" dirty="0">
                <a:solidFill>
                  <a:schemeClr val="bg1"/>
                </a:solidFill>
                <a:effectLst/>
                <a:latin typeface="Lato" panose="020F0502020204030203" pitchFamily="34" charset="0"/>
              </a:rPr>
            </a:br>
            <a:r>
              <a:rPr lang="en-GB" b="0" i="0" dirty="0">
                <a:solidFill>
                  <a:schemeClr val="bg1"/>
                </a:solidFill>
                <a:effectLst/>
                <a:latin typeface="Lato" panose="020F0502020204030203" pitchFamily="34" charset="0"/>
              </a:rPr>
              <a:t>English and Hispanic Studies; </a:t>
            </a:r>
            <a:br>
              <a:rPr lang="en-GB" b="0" i="0" dirty="0">
                <a:solidFill>
                  <a:schemeClr val="bg1"/>
                </a:solidFill>
                <a:effectLst/>
                <a:latin typeface="Lato" panose="020F0502020204030203" pitchFamily="34" charset="0"/>
              </a:rPr>
            </a:br>
            <a:r>
              <a:rPr lang="en-GB" b="0" i="0" dirty="0">
                <a:solidFill>
                  <a:schemeClr val="bg1"/>
                </a:solidFill>
                <a:effectLst/>
                <a:latin typeface="Lato" panose="020F0502020204030203" pitchFamily="34" charset="0"/>
              </a:rPr>
              <a:t>English and German; </a:t>
            </a:r>
            <a:br>
              <a:rPr lang="en-GB" b="0" i="0" dirty="0">
                <a:solidFill>
                  <a:schemeClr val="bg1"/>
                </a:solidFill>
                <a:effectLst/>
                <a:latin typeface="Lato" panose="020F0502020204030203" pitchFamily="34" charset="0"/>
              </a:rPr>
            </a:br>
            <a:r>
              <a:rPr lang="en-GB" b="0" i="0" dirty="0">
                <a:solidFill>
                  <a:schemeClr val="bg1"/>
                </a:solidFill>
                <a:effectLst/>
                <a:latin typeface="Lato" panose="020F0502020204030203" pitchFamily="34" charset="0"/>
              </a:rPr>
              <a:t>English and Italian; </a:t>
            </a:r>
            <a:br>
              <a:rPr lang="en-GB" b="0" i="0" dirty="0">
                <a:solidFill>
                  <a:schemeClr val="bg1"/>
                </a:solidFill>
                <a:effectLst/>
                <a:latin typeface="Lato" panose="020F0502020204030203" pitchFamily="34" charset="0"/>
              </a:rPr>
            </a:br>
            <a:r>
              <a:rPr lang="en-GB" b="0" i="0" dirty="0">
                <a:solidFill>
                  <a:schemeClr val="bg1"/>
                </a:solidFill>
                <a:effectLst/>
                <a:latin typeface="Lato" panose="020F0502020204030203" pitchFamily="34" charset="0"/>
              </a:rPr>
              <a:t>Film and Literature; </a:t>
            </a:r>
            <a:br>
              <a:rPr lang="en-GB" b="0" i="0" dirty="0">
                <a:solidFill>
                  <a:schemeClr val="bg1"/>
                </a:solidFill>
                <a:effectLst/>
                <a:latin typeface="Lato" panose="020F0502020204030203" pitchFamily="34" charset="0"/>
              </a:rPr>
            </a:br>
            <a:r>
              <a:rPr lang="en-GB" b="0" i="0" dirty="0">
                <a:solidFill>
                  <a:schemeClr val="bg1"/>
                </a:solidFill>
                <a:effectLst/>
                <a:latin typeface="Lato" panose="020F0502020204030203" pitchFamily="34" charset="0"/>
              </a:rPr>
              <a:t>Philosophy and Literature; </a:t>
            </a:r>
            <a:br>
              <a:rPr lang="en-GB" b="0" i="0" dirty="0">
                <a:solidFill>
                  <a:schemeClr val="bg1"/>
                </a:solidFill>
                <a:effectLst/>
                <a:latin typeface="Lato" panose="020F0502020204030203" pitchFamily="34" charset="0"/>
              </a:rPr>
            </a:br>
            <a:r>
              <a:rPr lang="en-GB" b="0" i="0" dirty="0">
                <a:solidFill>
                  <a:schemeClr val="bg1"/>
                </a:solidFill>
                <a:effectLst/>
                <a:latin typeface="Lato" panose="020F0502020204030203" pitchFamily="34" charset="0"/>
              </a:rPr>
              <a:t>Philosophy, Literature and Classics; </a:t>
            </a:r>
            <a:br>
              <a:rPr lang="en-GB" b="0" i="0" dirty="0">
                <a:solidFill>
                  <a:schemeClr val="bg1"/>
                </a:solidFill>
                <a:effectLst/>
                <a:latin typeface="Lato" panose="020F0502020204030203" pitchFamily="34" charset="0"/>
              </a:rPr>
            </a:br>
            <a:r>
              <a:rPr lang="en-GB" b="0" i="0" dirty="0">
                <a:solidFill>
                  <a:schemeClr val="bg1"/>
                </a:solidFill>
                <a:effectLst/>
                <a:latin typeface="Lato" panose="020F0502020204030203" pitchFamily="34" charset="0"/>
              </a:rPr>
              <a:t>English and Classics; </a:t>
            </a:r>
            <a:br>
              <a:rPr lang="en-GB" b="0" i="0" dirty="0">
                <a:solidFill>
                  <a:schemeClr val="bg1"/>
                </a:solidFill>
                <a:effectLst/>
                <a:latin typeface="Lato" panose="020F0502020204030203" pitchFamily="34" charset="0"/>
              </a:rPr>
            </a:br>
            <a:r>
              <a:rPr lang="en-GB" b="0" i="0" dirty="0">
                <a:solidFill>
                  <a:schemeClr val="bg1"/>
                </a:solidFill>
                <a:effectLst/>
                <a:latin typeface="Lato" panose="020F0502020204030203" pitchFamily="34" charset="0"/>
              </a:rPr>
              <a:t>and modules as part of the Liberal Arts </a:t>
            </a:r>
            <a:r>
              <a:rPr lang="en-GB" b="0" i="0">
                <a:solidFill>
                  <a:schemeClr val="bg1"/>
                </a:solidFill>
                <a:effectLst/>
                <a:latin typeface="Lato" panose="020F0502020204030203" pitchFamily="34" charset="0"/>
              </a:rPr>
              <a:t>English Pathway</a:t>
            </a:r>
            <a:endParaRPr lang="en-GB" dirty="0">
              <a:solidFill>
                <a:schemeClr val="bg1"/>
              </a:solidFill>
            </a:endParaRPr>
          </a:p>
        </p:txBody>
      </p:sp>
    </p:spTree>
    <p:extLst>
      <p:ext uri="{BB962C8B-B14F-4D97-AF65-F5344CB8AC3E}">
        <p14:creationId xmlns:p14="http://schemas.microsoft.com/office/powerpoint/2010/main" val="1625319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8D0DFB6-1152-4672-B6EF-ED351A4FDCEE}"/>
              </a:ext>
            </a:extLst>
          </p:cNvPr>
          <p:cNvSpPr txBox="1">
            <a:spLocks/>
          </p:cNvSpPr>
          <p:nvPr/>
        </p:nvSpPr>
        <p:spPr>
          <a:xfrm>
            <a:off x="3724073" y="301824"/>
            <a:ext cx="5234546" cy="436604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3200" b="1" dirty="0">
                <a:latin typeface="+mn-lt"/>
                <a:ea typeface="+mn-ea"/>
                <a:cs typeface="+mn-cs"/>
              </a:rPr>
              <a:t>Epic into Novel: </a:t>
            </a:r>
            <a:br>
              <a:rPr lang="en-US" sz="3200" b="1" dirty="0">
                <a:latin typeface="+mn-lt"/>
                <a:ea typeface="+mn-ea"/>
                <a:cs typeface="+mn-cs"/>
              </a:rPr>
            </a:br>
            <a:r>
              <a:rPr lang="en-US" sz="3200" b="1" dirty="0">
                <a:latin typeface="+mn-lt"/>
                <a:ea typeface="+mn-ea"/>
                <a:cs typeface="+mn-cs"/>
              </a:rPr>
              <a:t>What to do in Week 1</a:t>
            </a:r>
            <a:endParaRPr lang="en-US" sz="1800" b="1" dirty="0">
              <a:latin typeface="+mn-lt"/>
              <a:ea typeface="+mn-ea"/>
              <a:cs typeface="+mn-cs"/>
            </a:endParaRPr>
          </a:p>
          <a:p>
            <a:pPr marL="285750" indent="-285750">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Acquire a copy of Andrew George’s Penguin Classics translation of </a:t>
            </a:r>
            <a:r>
              <a:rPr lang="en-GB" sz="1600" b="1" i="1" dirty="0">
                <a:latin typeface="Times New Roman" panose="02020603050405020304" pitchFamily="18" charset="0"/>
                <a:cs typeface="Times New Roman" panose="02020603050405020304" pitchFamily="18" charset="0"/>
              </a:rPr>
              <a:t>The Epic of Gilgamesh</a:t>
            </a:r>
            <a:r>
              <a:rPr lang="en-GB" sz="1600" dirty="0">
                <a:latin typeface="Times New Roman" panose="02020603050405020304" pitchFamily="18" charset="0"/>
                <a:cs typeface="Times New Roman" panose="02020603050405020304" pitchFamily="18" charset="0"/>
              </a:rPr>
              <a:t>.   Make sure you get the most recent (2020) edition – this is available in paperback and Kindle.   Read the “Standard Version”, which is Chapter 1 – it is quite short!</a:t>
            </a:r>
            <a:br>
              <a:rPr lang="en-GB" sz="1600" dirty="0">
                <a:latin typeface="Times New Roman" panose="02020603050405020304" pitchFamily="18" charset="0"/>
                <a:cs typeface="Times New Roman" panose="02020603050405020304" pitchFamily="18" charset="0"/>
              </a:rPr>
            </a:br>
            <a:endParaRPr lang="en-GB"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Acquire a copy of Caroline Alexander’s translation of Homer’s </a:t>
            </a:r>
            <a:r>
              <a:rPr lang="en-GB" sz="1600" b="1" i="1" dirty="0">
                <a:latin typeface="Times New Roman" panose="02020603050405020304" pitchFamily="18" charset="0"/>
                <a:cs typeface="Times New Roman" panose="02020603050405020304" pitchFamily="18" charset="0"/>
              </a:rPr>
              <a:t>Iliad</a:t>
            </a:r>
            <a:r>
              <a:rPr lang="en-GB" sz="1600" dirty="0">
                <a:latin typeface="Times New Roman" panose="02020603050405020304" pitchFamily="18" charset="0"/>
                <a:cs typeface="Times New Roman" panose="02020603050405020304" pitchFamily="18" charset="0"/>
              </a:rPr>
              <a:t>. This is also available as an e-book in the library catalogue.</a:t>
            </a:r>
          </a:p>
          <a:p>
            <a:pPr marL="285750" indent="-285750">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Start to read the set extracts from this translation in preparation for your seminars in week 2. These extracts are listed on front page of module website.</a:t>
            </a:r>
            <a:br>
              <a:rPr lang="en-GB" sz="1600" dirty="0">
                <a:latin typeface="Times New Roman" panose="02020603050405020304" pitchFamily="18" charset="0"/>
                <a:cs typeface="Times New Roman" panose="02020603050405020304" pitchFamily="18" charset="0"/>
              </a:rPr>
            </a:br>
            <a:endParaRPr lang="en-GB"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Attend the first lecture </a:t>
            </a:r>
            <a:r>
              <a:rPr lang="en-GB" sz="1600" dirty="0">
                <a:latin typeface="Times New Roman" panose="02020603050405020304" pitchFamily="18" charset="0"/>
                <a:cs typeface="Times New Roman" panose="02020603050405020304" pitchFamily="18" charset="0"/>
              </a:rPr>
              <a:t>in week 1 as detailed on Tabula.</a:t>
            </a:r>
          </a:p>
          <a:p>
            <a:pPr marL="285750" indent="-285750">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Attend</a:t>
            </a:r>
            <a:r>
              <a:rPr lang="en-GB" sz="1600" dirty="0">
                <a:latin typeface="Times New Roman" panose="02020603050405020304" pitchFamily="18" charset="0"/>
                <a:cs typeface="Times New Roman" panose="02020603050405020304" pitchFamily="18" charset="0"/>
              </a:rPr>
              <a:t> your meet and greet </a:t>
            </a:r>
            <a:r>
              <a:rPr lang="en-GB" sz="1600" b="1" dirty="0">
                <a:latin typeface="Times New Roman" panose="02020603050405020304" pitchFamily="18" charset="0"/>
                <a:cs typeface="Times New Roman" panose="02020603050405020304" pitchFamily="18" charset="0"/>
              </a:rPr>
              <a:t>seminar</a:t>
            </a:r>
            <a:r>
              <a:rPr lang="en-GB" sz="1600" dirty="0">
                <a:latin typeface="Times New Roman" panose="02020603050405020304" pitchFamily="18" charset="0"/>
                <a:cs typeface="Times New Roman" panose="02020603050405020304" pitchFamily="18" charset="0"/>
              </a:rPr>
              <a:t> in week 1.</a:t>
            </a:r>
          </a:p>
        </p:txBody>
      </p:sp>
      <p:pic>
        <p:nvPicPr>
          <p:cNvPr id="2" name="Picture 3" descr="Text&#10;&#10;Description automatically generated">
            <a:extLst>
              <a:ext uri="{FF2B5EF4-FFF2-40B4-BE49-F238E27FC236}">
                <a16:creationId xmlns:a16="http://schemas.microsoft.com/office/drawing/2014/main" id="{D8EC98E7-B681-4DBA-AA6B-71B498EBF1D8}"/>
              </a:ext>
            </a:extLst>
          </p:cNvPr>
          <p:cNvPicPr>
            <a:picLocks noChangeAspect="1"/>
          </p:cNvPicPr>
          <p:nvPr/>
        </p:nvPicPr>
        <p:blipFill rotWithShape="1">
          <a:blip r:embed="rId2"/>
          <a:srcRect r="-1" b="3343"/>
          <a:stretch/>
        </p:blipFill>
        <p:spPr>
          <a:xfrm>
            <a:off x="20" y="10"/>
            <a:ext cx="3476673" cy="5143490"/>
          </a:xfrm>
          <a:prstGeom prst="rect">
            <a:avLst/>
          </a:prstGeom>
          <a:effectLst/>
        </p:spPr>
      </p:pic>
    </p:spTree>
    <p:extLst>
      <p:ext uri="{BB962C8B-B14F-4D97-AF65-F5344CB8AC3E}">
        <p14:creationId xmlns:p14="http://schemas.microsoft.com/office/powerpoint/2010/main" val="1500038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DA8F6-665C-C943-970F-BE2EBF67E337}"/>
              </a:ext>
            </a:extLst>
          </p:cNvPr>
          <p:cNvSpPr>
            <a:spLocks noGrp="1"/>
          </p:cNvSpPr>
          <p:nvPr>
            <p:ph type="title"/>
          </p:nvPr>
        </p:nvSpPr>
        <p:spPr>
          <a:xfrm>
            <a:off x="647647" y="2847936"/>
            <a:ext cx="5253691" cy="1573214"/>
          </a:xfrm>
        </p:spPr>
        <p:txBody>
          <a:bodyPr vert="horz" lIns="68580" tIns="34290" rIns="68580" bIns="34290" rtlCol="0" anchor="t">
            <a:normAutofit fontScale="90000"/>
          </a:bodyPr>
          <a:lstStyle/>
          <a:p>
            <a:r>
              <a:rPr lang="en-US" sz="2400" dirty="0"/>
              <a:t>EN121 Medieval and Early Modern Literature</a:t>
            </a:r>
            <a:br>
              <a:rPr lang="en-US" sz="2400" dirty="0"/>
            </a:br>
            <a:br>
              <a:rPr lang="en-US" sz="2400" dirty="0"/>
            </a:br>
            <a:r>
              <a:rPr lang="en-US" sz="1500" dirty="0"/>
              <a:t>Dr Sarah Wood</a:t>
            </a:r>
            <a:br>
              <a:rPr lang="en-US" sz="1500" dirty="0"/>
            </a:br>
            <a:r>
              <a:rPr lang="en-US" sz="1500" dirty="0">
                <a:solidFill>
                  <a:srgbClr val="00B0F0"/>
                </a:solidFill>
                <a:hlinkClick r:id="rId2">
                  <a:extLst>
                    <a:ext uri="{A12FA001-AC4F-418D-AE19-62706E023703}">
                      <ahyp:hlinkClr xmlns:ahyp="http://schemas.microsoft.com/office/drawing/2018/hyperlinkcolor" val="tx"/>
                    </a:ext>
                  </a:extLst>
                </a:hlinkClick>
              </a:rPr>
              <a:t>sarah.wood@warwick.ac.uk</a:t>
            </a:r>
            <a:br>
              <a:rPr lang="en-US" sz="1500" dirty="0">
                <a:solidFill>
                  <a:srgbClr val="00B0F0"/>
                </a:solidFill>
              </a:rPr>
            </a:br>
            <a:br>
              <a:rPr lang="en-US" sz="1500" dirty="0">
                <a:solidFill>
                  <a:srgbClr val="00B0F0"/>
                </a:solidFill>
              </a:rPr>
            </a:br>
            <a:r>
              <a:rPr lang="en-US" sz="1500" dirty="0">
                <a:solidFill>
                  <a:srgbClr val="00B0F0"/>
                </a:solidFill>
                <a:hlinkClick r:id="rId3">
                  <a:extLst>
                    <a:ext uri="{A12FA001-AC4F-418D-AE19-62706E023703}">
                      <ahyp:hlinkClr xmlns:ahyp="http://schemas.microsoft.com/office/drawing/2018/hyperlinkcolor" val="tx"/>
                    </a:ext>
                  </a:extLst>
                </a:hlinkClick>
              </a:rPr>
              <a:t>https://warwick.ac.uk/fac/arts/english/currentstudents/undergraduate/modules/fulllist/first/en121/</a:t>
            </a:r>
            <a:br>
              <a:rPr lang="en-US" sz="2400" dirty="0"/>
            </a:br>
            <a:endParaRPr lang="en-US" sz="2250" dirty="0"/>
          </a:p>
        </p:txBody>
      </p:sp>
      <p:pic>
        <p:nvPicPr>
          <p:cNvPr id="10" name="Picture 9">
            <a:extLst>
              <a:ext uri="{FF2B5EF4-FFF2-40B4-BE49-F238E27FC236}">
                <a16:creationId xmlns:a16="http://schemas.microsoft.com/office/drawing/2014/main" id="{5E0BDF93-53C5-DA47-A886-B5C1AAC40414}"/>
              </a:ext>
            </a:extLst>
          </p:cNvPr>
          <p:cNvPicPr>
            <a:picLocks noChangeAspect="1"/>
          </p:cNvPicPr>
          <p:nvPr/>
        </p:nvPicPr>
        <p:blipFill rotWithShape="1">
          <a:blip r:embed="rId4"/>
          <a:srcRect r="4" b="13475"/>
          <a:stretch/>
        </p:blipFill>
        <p:spPr>
          <a:xfrm>
            <a:off x="4" y="-1"/>
            <a:ext cx="2254012" cy="2468813"/>
          </a:xfrm>
          <a:custGeom>
            <a:avLst/>
            <a:gdLst/>
            <a:ahLst/>
            <a:cxnLst/>
            <a:rect l="l" t="t" r="r" b="b"/>
            <a:pathLst>
              <a:path w="3005349" h="3291750">
                <a:moveTo>
                  <a:pt x="0" y="0"/>
                </a:moveTo>
                <a:lnTo>
                  <a:pt x="2577617" y="0"/>
                </a:lnTo>
                <a:lnTo>
                  <a:pt x="2656297" y="105217"/>
                </a:lnTo>
                <a:cubicBezTo>
                  <a:pt x="2876670" y="431412"/>
                  <a:pt x="3005349" y="824646"/>
                  <a:pt x="3005349" y="1247934"/>
                </a:cubicBezTo>
                <a:cubicBezTo>
                  <a:pt x="3005349" y="2376702"/>
                  <a:pt x="2090301" y="3291750"/>
                  <a:pt x="961533" y="3291750"/>
                </a:cubicBezTo>
                <a:cubicBezTo>
                  <a:pt x="679341" y="3291750"/>
                  <a:pt x="410507" y="3234560"/>
                  <a:pt x="165988" y="3131137"/>
                </a:cubicBezTo>
                <a:lnTo>
                  <a:pt x="0" y="3051176"/>
                </a:lnTo>
                <a:close/>
              </a:path>
            </a:pathLst>
          </a:custGeom>
        </p:spPr>
      </p:pic>
      <p:pic>
        <p:nvPicPr>
          <p:cNvPr id="2052" name="Picture 4">
            <a:extLst>
              <a:ext uri="{FF2B5EF4-FFF2-40B4-BE49-F238E27FC236}">
                <a16:creationId xmlns:a16="http://schemas.microsoft.com/office/drawing/2014/main" id="{B79A0C4E-4010-614C-9A8B-F054A9C1CE0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1497" b="17511"/>
          <a:stretch/>
        </p:blipFill>
        <p:spPr bwMode="auto">
          <a:xfrm>
            <a:off x="2874550" y="467947"/>
            <a:ext cx="2125980" cy="2125980"/>
          </a:xfrm>
          <a:custGeom>
            <a:avLst/>
            <a:gdLst/>
            <a:ahLst/>
            <a:cxnLst/>
            <a:rect l="l" t="t" r="r" b="b"/>
            <a:pathLst>
              <a:path w="2990088" h="2990088">
                <a:moveTo>
                  <a:pt x="1495044" y="0"/>
                </a:moveTo>
                <a:cubicBezTo>
                  <a:pt x="2320734" y="0"/>
                  <a:pt x="2990088" y="669354"/>
                  <a:pt x="2990088" y="1495044"/>
                </a:cubicBezTo>
                <a:cubicBezTo>
                  <a:pt x="2990088" y="2320734"/>
                  <a:pt x="2320734" y="2990088"/>
                  <a:pt x="1495044" y="2990088"/>
                </a:cubicBezTo>
                <a:cubicBezTo>
                  <a:pt x="669354" y="2990088"/>
                  <a:pt x="0" y="2320734"/>
                  <a:pt x="0" y="1495044"/>
                </a:cubicBezTo>
                <a:cubicBezTo>
                  <a:pt x="0" y="669354"/>
                  <a:pt x="669354" y="0"/>
                  <a:pt x="1495044" y="0"/>
                </a:cubicBezTo>
                <a:close/>
              </a:path>
            </a:pathLst>
          </a:cu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75F32367-223A-344C-B44E-4B1AD92FBAC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8186" r="910" b="5"/>
          <a:stretch/>
        </p:blipFill>
        <p:spPr bwMode="auto">
          <a:xfrm>
            <a:off x="5378972" y="2"/>
            <a:ext cx="2743200" cy="1697380"/>
          </a:xfrm>
          <a:custGeom>
            <a:avLst/>
            <a:gdLst/>
            <a:ahLst/>
            <a:cxnLst/>
            <a:rect l="l" t="t" r="r" b="b"/>
            <a:pathLst>
              <a:path w="3657600" h="2263173">
                <a:moveTo>
                  <a:pt x="54075" y="0"/>
                </a:moveTo>
                <a:lnTo>
                  <a:pt x="3603525" y="0"/>
                </a:lnTo>
                <a:lnTo>
                  <a:pt x="3620445" y="65806"/>
                </a:lnTo>
                <a:cubicBezTo>
                  <a:pt x="3644807" y="184856"/>
                  <a:pt x="3657600" y="308121"/>
                  <a:pt x="3657600" y="434373"/>
                </a:cubicBezTo>
                <a:cubicBezTo>
                  <a:pt x="3657600" y="1444391"/>
                  <a:pt x="2838818" y="2263173"/>
                  <a:pt x="1828800" y="2263173"/>
                </a:cubicBezTo>
                <a:cubicBezTo>
                  <a:pt x="818782" y="2263173"/>
                  <a:pt x="0" y="1444391"/>
                  <a:pt x="0" y="434373"/>
                </a:cubicBezTo>
                <a:cubicBezTo>
                  <a:pt x="0" y="308121"/>
                  <a:pt x="12794" y="184856"/>
                  <a:pt x="37155" y="65806"/>
                </a:cubicBezTo>
                <a:close/>
              </a:path>
            </a:pathLst>
          </a:custGeom>
          <a:noFill/>
          <a:extLst>
            <a:ext uri="{909E8E84-426E-40DD-AFC4-6F175D3DCCD1}">
              <a14:hiddenFill xmlns:a14="http://schemas.microsoft.com/office/drawing/2010/main">
                <a:solidFill>
                  <a:srgbClr val="FFFFFF"/>
                </a:solidFill>
              </a14:hiddenFill>
            </a:ext>
          </a:extLst>
        </p:spPr>
      </p:pic>
      <p:pic>
        <p:nvPicPr>
          <p:cNvPr id="17" name="Picture 2">
            <a:extLst>
              <a:ext uri="{FF2B5EF4-FFF2-40B4-BE49-F238E27FC236}">
                <a16:creationId xmlns:a16="http://schemas.microsoft.com/office/drawing/2014/main" id="{01C8781F-2500-C34B-882F-A83C6929E76F}"/>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2" b="29844"/>
          <a:stretch/>
        </p:blipFill>
        <p:spPr bwMode="auto">
          <a:xfrm>
            <a:off x="6390506" y="1896808"/>
            <a:ext cx="2753493" cy="3246692"/>
          </a:xfrm>
          <a:custGeom>
            <a:avLst/>
            <a:gdLst/>
            <a:ahLst/>
            <a:cxnLst/>
            <a:rect l="l" t="t" r="r" b="b"/>
            <a:pathLst>
              <a:path w="3671324" h="4328922">
                <a:moveTo>
                  <a:pt x="2674686" y="0"/>
                </a:moveTo>
                <a:cubicBezTo>
                  <a:pt x="2951659" y="0"/>
                  <a:pt x="3218799" y="42100"/>
                  <a:pt x="3470056" y="120249"/>
                </a:cubicBezTo>
                <a:lnTo>
                  <a:pt x="3671324" y="193914"/>
                </a:lnTo>
                <a:lnTo>
                  <a:pt x="3671324" y="4328922"/>
                </a:lnTo>
                <a:lnTo>
                  <a:pt x="575538" y="4328922"/>
                </a:lnTo>
                <a:lnTo>
                  <a:pt x="456795" y="4170129"/>
                </a:lnTo>
                <a:cubicBezTo>
                  <a:pt x="168398" y="3743246"/>
                  <a:pt x="0" y="3228632"/>
                  <a:pt x="0" y="2674686"/>
                </a:cubicBezTo>
                <a:cubicBezTo>
                  <a:pt x="0" y="1197498"/>
                  <a:pt x="1197498" y="0"/>
                  <a:pt x="2674686"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8337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0CB02-58BD-A947-91A7-F4FC6F600953}"/>
              </a:ext>
            </a:extLst>
          </p:cNvPr>
          <p:cNvSpPr>
            <a:spLocks noGrp="1"/>
          </p:cNvSpPr>
          <p:nvPr>
            <p:ph type="title"/>
          </p:nvPr>
        </p:nvSpPr>
        <p:spPr>
          <a:xfrm>
            <a:off x="3724074" y="11178"/>
            <a:ext cx="4939868" cy="1257452"/>
          </a:xfrm>
        </p:spPr>
        <p:txBody>
          <a:bodyPr vert="horz" lIns="68580" tIns="34290" rIns="68580" bIns="34290" rtlCol="0" anchor="ctr">
            <a:normAutofit/>
          </a:bodyPr>
          <a:lstStyle/>
          <a:p>
            <a:r>
              <a:rPr lang="en-US" sz="4050" dirty="0"/>
              <a:t>What to do next:</a:t>
            </a:r>
          </a:p>
        </p:txBody>
      </p:sp>
      <p:sp>
        <p:nvSpPr>
          <p:cNvPr id="3" name="Content Placeholder 2">
            <a:extLst>
              <a:ext uri="{FF2B5EF4-FFF2-40B4-BE49-F238E27FC236}">
                <a16:creationId xmlns:a16="http://schemas.microsoft.com/office/drawing/2014/main" id="{3248DFAB-7C6A-1548-92C9-04407358EE50}"/>
              </a:ext>
            </a:extLst>
          </p:cNvPr>
          <p:cNvSpPr>
            <a:spLocks noGrp="1"/>
          </p:cNvSpPr>
          <p:nvPr>
            <p:ph sz="half" idx="1"/>
          </p:nvPr>
        </p:nvSpPr>
        <p:spPr>
          <a:xfrm>
            <a:off x="3724074" y="1268630"/>
            <a:ext cx="4939867" cy="3399235"/>
          </a:xfrm>
        </p:spPr>
        <p:txBody>
          <a:bodyPr vert="horz" lIns="68580" tIns="34290" rIns="68580" bIns="34290" rtlCol="0" anchor="t">
            <a:normAutofit/>
          </a:bodyPr>
          <a:lstStyle/>
          <a:p>
            <a:r>
              <a:rPr lang="en-US" sz="1500" dirty="0"/>
              <a:t>Acquire a copy of </a:t>
            </a:r>
            <a:r>
              <a:rPr lang="en-US" sz="1500" i="1" dirty="0"/>
              <a:t>The Norton Chaucer: The Canterbury Tales</a:t>
            </a:r>
            <a:r>
              <a:rPr lang="en-US" sz="1500" dirty="0"/>
              <a:t>, ed. by David Lawton (2019) </a:t>
            </a:r>
          </a:p>
          <a:p>
            <a:r>
              <a:rPr lang="en-US" sz="1500" b="1" dirty="0"/>
              <a:t>Attend</a:t>
            </a:r>
            <a:r>
              <a:rPr lang="en-US" sz="1500" dirty="0"/>
              <a:t> the first </a:t>
            </a:r>
            <a:r>
              <a:rPr lang="en-US" sz="1500" b="1" dirty="0"/>
              <a:t>lecture</a:t>
            </a:r>
            <a:r>
              <a:rPr lang="en-US" sz="1500" dirty="0"/>
              <a:t> in week 1</a:t>
            </a:r>
            <a:endParaRPr lang="en-US" sz="1500" b="1" dirty="0">
              <a:ea typeface="Calibri"/>
              <a:cs typeface="Calibri"/>
            </a:endParaRPr>
          </a:p>
          <a:p>
            <a:r>
              <a:rPr lang="en-US" sz="1500" b="1" dirty="0"/>
              <a:t>Attend </a:t>
            </a:r>
            <a:r>
              <a:rPr lang="en-US" sz="1500" dirty="0"/>
              <a:t>your meet and greet seminar</a:t>
            </a:r>
            <a:endParaRPr lang="en-US" sz="1500" dirty="0">
              <a:ea typeface="Calibri"/>
              <a:cs typeface="Calibri"/>
            </a:endParaRPr>
          </a:p>
          <a:p>
            <a:r>
              <a:rPr lang="en-US" sz="1500" dirty="0"/>
              <a:t>Read </a:t>
            </a:r>
            <a:r>
              <a:rPr lang="en-US" sz="1500" i="1" dirty="0"/>
              <a:t>The General Prologue, The Miller’s Prologue and Tale</a:t>
            </a:r>
            <a:r>
              <a:rPr lang="en-US" sz="1500" dirty="0"/>
              <a:t>, and </a:t>
            </a:r>
            <a:r>
              <a:rPr lang="en-US" sz="1500" i="1" dirty="0"/>
              <a:t>The Reeve’s Prologue and Tale </a:t>
            </a:r>
            <a:r>
              <a:rPr lang="en-US" sz="1500" dirty="0"/>
              <a:t>for your seminar in week 2.</a:t>
            </a:r>
          </a:p>
          <a:p>
            <a:r>
              <a:rPr lang="en-US" sz="1500" dirty="0"/>
              <a:t>Visit the </a:t>
            </a:r>
            <a:r>
              <a:rPr lang="en-US" sz="1500" dirty="0">
                <a:hlinkClick r:id="rId2"/>
              </a:rPr>
              <a:t>Reading Middle English </a:t>
            </a:r>
            <a:r>
              <a:rPr lang="en-US" sz="1500" dirty="0"/>
              <a:t>page for information about the reading classes in weeks 2-5. </a:t>
            </a:r>
          </a:p>
          <a:p>
            <a:pPr marL="0" indent="0">
              <a:buNone/>
            </a:pPr>
            <a:endParaRPr lang="en-US" sz="1500" dirty="0"/>
          </a:p>
        </p:txBody>
      </p:sp>
      <p:pic>
        <p:nvPicPr>
          <p:cNvPr id="3074" name="Picture 2">
            <a:extLst>
              <a:ext uri="{FF2B5EF4-FFF2-40B4-BE49-F238E27FC236}">
                <a16:creationId xmlns:a16="http://schemas.microsoft.com/office/drawing/2014/main" id="{E07F3132-806D-5541-9815-55BDEB658437}"/>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r="1" b="39"/>
          <a:stretch/>
        </p:blipFill>
        <p:spPr bwMode="auto">
          <a:xfrm>
            <a:off x="16" y="7"/>
            <a:ext cx="3476678" cy="5143493"/>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93929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2DEE78C-7790-464F-9EB4-31BB8F043D11}"/>
              </a:ext>
            </a:extLst>
          </p:cNvPr>
          <p:cNvSpPr>
            <a:spLocks noGrp="1"/>
          </p:cNvSpPr>
          <p:nvPr>
            <p:ph type="body" sz="quarter" idx="13"/>
          </p:nvPr>
        </p:nvSpPr>
        <p:spPr>
          <a:xfrm>
            <a:off x="459359" y="2152937"/>
            <a:ext cx="7902016" cy="1521042"/>
          </a:xfrm>
        </p:spPr>
        <p:txBody>
          <a:bodyPr lIns="91440" tIns="45720" rIns="91440" bIns="45720" anchor="t"/>
          <a:lstStyle/>
          <a:p>
            <a:pPr marL="0" indent="0">
              <a:buNone/>
            </a:pPr>
            <a:r>
              <a:rPr lang="en-GB" b="1" dirty="0"/>
              <a:t>Course convenor: </a:t>
            </a:r>
            <a:r>
              <a:rPr lang="en-GB" dirty="0"/>
              <a:t>Dr Myka Tucker-Abramson</a:t>
            </a:r>
          </a:p>
          <a:p>
            <a:pPr marL="0" indent="0">
              <a:buNone/>
            </a:pPr>
            <a:r>
              <a:rPr lang="en-GB" b="1" i="0" dirty="0">
                <a:solidFill>
                  <a:srgbClr val="333333"/>
                </a:solidFill>
                <a:effectLst/>
                <a:latin typeface="Lato" panose="020F0502020204030203" pitchFamily="34" charset="0"/>
                <a:hlinkClick r:id="rId2"/>
              </a:rPr>
              <a:t>M.Abramson@warwick.ac.uk</a:t>
            </a:r>
            <a:r>
              <a:rPr lang="en-GB" b="1" i="0" dirty="0">
                <a:solidFill>
                  <a:srgbClr val="333333"/>
                </a:solidFill>
                <a:effectLst/>
                <a:latin typeface="Lato" panose="020F0502020204030203" pitchFamily="34" charset="0"/>
              </a:rPr>
              <a:t> </a:t>
            </a:r>
            <a:endParaRPr lang="en-GB" dirty="0"/>
          </a:p>
        </p:txBody>
      </p:sp>
      <p:sp>
        <p:nvSpPr>
          <p:cNvPr id="5" name="Text Placeholder 4"/>
          <p:cNvSpPr>
            <a:spLocks noGrp="1"/>
          </p:cNvSpPr>
          <p:nvPr>
            <p:ph type="body" sz="quarter" idx="14"/>
          </p:nvPr>
        </p:nvSpPr>
        <p:spPr>
          <a:xfrm>
            <a:off x="436926" y="1393884"/>
            <a:ext cx="5893229" cy="380867"/>
          </a:xfrm>
        </p:spPr>
        <p:txBody>
          <a:bodyPr vert="horz" lIns="91440" tIns="45720" rIns="91440" bIns="45720" rtlCol="0" anchor="t">
            <a:noAutofit/>
          </a:bodyPr>
          <a:lstStyle/>
          <a:p>
            <a:r>
              <a:rPr lang="en-GB" sz="4000"/>
              <a:t>EN122: Modes of Reading</a:t>
            </a:r>
            <a:endParaRPr lang="en-US" sz="4000"/>
          </a:p>
        </p:txBody>
      </p:sp>
      <p:pic>
        <p:nvPicPr>
          <p:cNvPr id="7" name="Picture 7" descr="Text&#10;&#10;Description automatically generated">
            <a:extLst>
              <a:ext uri="{FF2B5EF4-FFF2-40B4-BE49-F238E27FC236}">
                <a16:creationId xmlns:a16="http://schemas.microsoft.com/office/drawing/2014/main" id="{BC0C0BB9-E920-4C9B-87D0-9953174D71DC}"/>
              </a:ext>
            </a:extLst>
          </p:cNvPr>
          <p:cNvPicPr>
            <a:picLocks noChangeAspect="1"/>
          </p:cNvPicPr>
          <p:nvPr/>
        </p:nvPicPr>
        <p:blipFill>
          <a:blip r:embed="rId3"/>
          <a:stretch>
            <a:fillRect/>
          </a:stretch>
        </p:blipFill>
        <p:spPr>
          <a:xfrm>
            <a:off x="4681741" y="3229069"/>
            <a:ext cx="1103613" cy="1641889"/>
          </a:xfrm>
          <a:prstGeom prst="rect">
            <a:avLst/>
          </a:prstGeom>
        </p:spPr>
      </p:pic>
      <p:pic>
        <p:nvPicPr>
          <p:cNvPr id="8" name="Picture 8">
            <a:extLst>
              <a:ext uri="{FF2B5EF4-FFF2-40B4-BE49-F238E27FC236}">
                <a16:creationId xmlns:a16="http://schemas.microsoft.com/office/drawing/2014/main" id="{12813AB3-A68D-4F67-ABD5-C77E6581D86B}"/>
              </a:ext>
            </a:extLst>
          </p:cNvPr>
          <p:cNvPicPr>
            <a:picLocks noChangeAspect="1"/>
          </p:cNvPicPr>
          <p:nvPr/>
        </p:nvPicPr>
        <p:blipFill>
          <a:blip r:embed="rId4"/>
          <a:stretch>
            <a:fillRect/>
          </a:stretch>
        </p:blipFill>
        <p:spPr>
          <a:xfrm>
            <a:off x="5942027" y="3177197"/>
            <a:ext cx="1161532" cy="1659341"/>
          </a:xfrm>
          <a:prstGeom prst="rect">
            <a:avLst/>
          </a:prstGeom>
        </p:spPr>
      </p:pic>
      <p:pic>
        <p:nvPicPr>
          <p:cNvPr id="2050" name="Picture 2" descr="Chris Kraus ">
            <a:extLst>
              <a:ext uri="{FF2B5EF4-FFF2-40B4-BE49-F238E27FC236}">
                <a16:creationId xmlns:a16="http://schemas.microsoft.com/office/drawing/2014/main" id="{ED41DE54-3790-CE1F-D2B6-A567A8751B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6802" y="3218453"/>
            <a:ext cx="1096085" cy="167774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31C919C4-55D6-D7FE-A9B9-852EDD19DE0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52883" y="3234394"/>
            <a:ext cx="1090538" cy="163656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TikTok - Make Your Day">
            <a:extLst>
              <a:ext uri="{FF2B5EF4-FFF2-40B4-BE49-F238E27FC236}">
                <a16:creationId xmlns:a16="http://schemas.microsoft.com/office/drawing/2014/main" id="{18F0A582-1347-CD83-7A7B-AF90D088DA63}"/>
              </a:ext>
            </a:extLst>
          </p:cNvPr>
          <p:cNvPicPr>
            <a:picLocks noChangeAspect="1"/>
          </p:cNvPicPr>
          <p:nvPr/>
        </p:nvPicPr>
        <p:blipFill>
          <a:blip r:embed="rId7"/>
          <a:stretch>
            <a:fillRect/>
          </a:stretch>
        </p:blipFill>
        <p:spPr>
          <a:xfrm>
            <a:off x="7307251" y="3206539"/>
            <a:ext cx="1646677" cy="1641387"/>
          </a:xfrm>
          <a:prstGeom prst="rect">
            <a:avLst/>
          </a:prstGeom>
        </p:spPr>
      </p:pic>
      <p:pic>
        <p:nvPicPr>
          <p:cNvPr id="14" name="Picture 13" descr="Zong! (Wesleyan Poetry): Amazon.co.uk: Philip, M. NourbeSe, Boateng, Setaey  Adamu: 9780819571694: Books">
            <a:extLst>
              <a:ext uri="{FF2B5EF4-FFF2-40B4-BE49-F238E27FC236}">
                <a16:creationId xmlns:a16="http://schemas.microsoft.com/office/drawing/2014/main" id="{52C17DD7-A142-9EF9-39A5-90DEC82B6A4E}"/>
              </a:ext>
            </a:extLst>
          </p:cNvPr>
          <p:cNvPicPr>
            <a:picLocks noChangeAspect="1"/>
          </p:cNvPicPr>
          <p:nvPr/>
        </p:nvPicPr>
        <p:blipFill>
          <a:blip r:embed="rId8"/>
          <a:stretch>
            <a:fillRect/>
          </a:stretch>
        </p:blipFill>
        <p:spPr>
          <a:xfrm>
            <a:off x="1835935" y="3205663"/>
            <a:ext cx="1122980" cy="1679751"/>
          </a:xfrm>
          <a:prstGeom prst="rect">
            <a:avLst/>
          </a:prstGeom>
        </p:spPr>
      </p:pic>
    </p:spTree>
    <p:extLst>
      <p:ext uri="{BB962C8B-B14F-4D97-AF65-F5344CB8AC3E}">
        <p14:creationId xmlns:p14="http://schemas.microsoft.com/office/powerpoint/2010/main" val="22971347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868A817-F0E2-4A4E-BE84-83B38D072CBB}"/>
              </a:ext>
            </a:extLst>
          </p:cNvPr>
          <p:cNvSpPr txBox="1"/>
          <p:nvPr/>
        </p:nvSpPr>
        <p:spPr>
          <a:xfrm>
            <a:off x="326571" y="2100036"/>
            <a:ext cx="7852229"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ea typeface="+mn-lt"/>
                <a:cs typeface="+mn-lt"/>
              </a:rPr>
              <a:t>What to do in week 1.</a:t>
            </a:r>
            <a:br>
              <a:rPr lang="en-US" sz="2800" b="1" dirty="0">
                <a:ea typeface="+mn-lt"/>
                <a:cs typeface="+mn-lt"/>
              </a:rPr>
            </a:br>
            <a:endParaRPr lang="en-US" sz="2800" b="1" dirty="0">
              <a:ea typeface="+mn-lt"/>
              <a:cs typeface="+mn-lt"/>
            </a:endParaRPr>
          </a:p>
          <a:p>
            <a:pPr marL="457200" indent="-457200">
              <a:buFont typeface="Arial"/>
              <a:buChar char="•"/>
            </a:pPr>
            <a:r>
              <a:rPr lang="en-US" sz="1800" b="1" dirty="0">
                <a:cs typeface="Calibri"/>
              </a:rPr>
              <a:t>Attend the meet and greet seminars with your seminar group in week 1.</a:t>
            </a:r>
          </a:p>
          <a:p>
            <a:pPr marL="457200" indent="-457200">
              <a:buFont typeface="Arial"/>
              <a:buChar char="•"/>
            </a:pPr>
            <a:r>
              <a:rPr lang="en-US" sz="1800" dirty="0">
                <a:ea typeface="+mn-lt"/>
                <a:cs typeface="+mn-lt"/>
              </a:rPr>
              <a:t>Attend </a:t>
            </a:r>
            <a:r>
              <a:rPr lang="en-US" sz="1800" b="1" dirty="0">
                <a:ea typeface="+mn-lt"/>
                <a:cs typeface="+mn-lt"/>
              </a:rPr>
              <a:t>the Lecture </a:t>
            </a:r>
            <a:r>
              <a:rPr lang="en-US" sz="1800" dirty="0">
                <a:ea typeface="+mn-lt"/>
                <a:cs typeface="+mn-lt"/>
              </a:rPr>
              <a:t>in week 1, Thursday 10-11am</a:t>
            </a:r>
            <a:endParaRPr lang="en-US" sz="1800" b="1" dirty="0">
              <a:ea typeface="+mn-lt"/>
              <a:cs typeface="+mn-lt"/>
            </a:endParaRPr>
          </a:p>
          <a:p>
            <a:pPr marL="457200" indent="-457200">
              <a:buFont typeface="Arial"/>
              <a:buChar char="•"/>
            </a:pPr>
            <a:r>
              <a:rPr lang="en-US" sz="1800" dirty="0">
                <a:ea typeface="+mn-lt"/>
                <a:cs typeface="+mn-lt"/>
              </a:rPr>
              <a:t>Please make sure that you have read </a:t>
            </a:r>
            <a:r>
              <a:rPr lang="en-US" sz="1800" i="1" dirty="0">
                <a:ea typeface="+mn-lt"/>
                <a:cs typeface="+mn-lt"/>
              </a:rPr>
              <a:t>I Love Dick </a:t>
            </a:r>
            <a:r>
              <a:rPr lang="en-US" sz="1800" dirty="0">
                <a:ea typeface="+mn-lt"/>
                <a:cs typeface="+mn-lt"/>
              </a:rPr>
              <a:t>by Chris Kraus for week 2.</a:t>
            </a:r>
            <a:endParaRPr lang="en-US" sz="1800" b="1" dirty="0">
              <a:ea typeface="+mn-lt"/>
              <a:cs typeface="+mn-lt"/>
            </a:endParaRPr>
          </a:p>
          <a:p>
            <a:pPr marL="457200" indent="-457200">
              <a:buFont typeface="Arial"/>
              <a:buChar char="•"/>
            </a:pPr>
            <a:endParaRPr lang="en-US" sz="1800" b="1" dirty="0">
              <a:cs typeface="Calibri"/>
            </a:endParaRPr>
          </a:p>
        </p:txBody>
      </p:sp>
    </p:spTree>
    <p:extLst>
      <p:ext uri="{BB962C8B-B14F-4D97-AF65-F5344CB8AC3E}">
        <p14:creationId xmlns:p14="http://schemas.microsoft.com/office/powerpoint/2010/main" val="2124775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2DEE78C-7790-464F-9EB4-31BB8F043D11}"/>
              </a:ext>
            </a:extLst>
          </p:cNvPr>
          <p:cNvSpPr>
            <a:spLocks noGrp="1"/>
          </p:cNvSpPr>
          <p:nvPr>
            <p:ph type="body" sz="quarter" idx="13"/>
          </p:nvPr>
        </p:nvSpPr>
        <p:spPr>
          <a:xfrm>
            <a:off x="949777" y="2858066"/>
            <a:ext cx="6110339" cy="2462958"/>
          </a:xfrm>
        </p:spPr>
        <p:txBody>
          <a:bodyPr lIns="91440" tIns="45720" rIns="91440" bIns="45720" anchor="t"/>
          <a:lstStyle/>
          <a:p>
            <a:pPr marL="0" indent="0" algn="ctr">
              <a:buNone/>
            </a:pPr>
            <a:r>
              <a:rPr lang="en-GB" b="1" dirty="0"/>
              <a:t>Convenor:</a:t>
            </a:r>
            <a:r>
              <a:rPr lang="en-GB" dirty="0"/>
              <a:t> </a:t>
            </a:r>
            <a:r>
              <a:rPr lang="en-GB" dirty="0" err="1"/>
              <a:t>Dr.</a:t>
            </a:r>
            <a:r>
              <a:rPr lang="en-GB" dirty="0"/>
              <a:t> Mike Niblett</a:t>
            </a:r>
          </a:p>
          <a:p>
            <a:pPr marL="0" indent="0" algn="ctr">
              <a:buNone/>
            </a:pPr>
            <a:r>
              <a:rPr lang="en-GB" dirty="0">
                <a:hlinkClick r:id="rId2"/>
              </a:rPr>
              <a:t>m.niblett@warwick.ac.uk</a:t>
            </a:r>
            <a:endParaRPr lang="en-GB" dirty="0"/>
          </a:p>
          <a:p>
            <a:pPr marL="0" indent="0" algn="ctr">
              <a:buNone/>
            </a:pPr>
            <a:r>
              <a:rPr lang="en-GB" dirty="0">
                <a:ea typeface="+mn-lt"/>
                <a:cs typeface="+mn-lt"/>
                <a:hlinkClick r:id="rId3"/>
              </a:rPr>
              <a:t>https://warwick.ac.uk/fac/arts/english/currentstudents/undergraduate/modules/fulllist/first/en123/</a:t>
            </a:r>
            <a:endParaRPr lang="en-GB" dirty="0"/>
          </a:p>
          <a:p>
            <a:pPr marL="0" indent="0" algn="ctr">
              <a:buNone/>
            </a:pPr>
            <a:endParaRPr lang="en-GB" dirty="0">
              <a:cs typeface="Calibri"/>
            </a:endParaRPr>
          </a:p>
          <a:p>
            <a:pPr marL="0" indent="0" algn="ctr">
              <a:buNone/>
            </a:pPr>
            <a:endParaRPr lang="en-GB" dirty="0"/>
          </a:p>
        </p:txBody>
      </p:sp>
      <p:sp>
        <p:nvSpPr>
          <p:cNvPr id="5" name="Text Placeholder 4"/>
          <p:cNvSpPr>
            <a:spLocks noGrp="1"/>
          </p:cNvSpPr>
          <p:nvPr>
            <p:ph type="body" sz="quarter" idx="14"/>
          </p:nvPr>
        </p:nvSpPr>
        <p:spPr>
          <a:xfrm>
            <a:off x="1294175" y="1504288"/>
            <a:ext cx="5373684" cy="380867"/>
          </a:xfrm>
        </p:spPr>
        <p:txBody>
          <a:bodyPr vert="horz" lIns="91440" tIns="45720" rIns="91440" bIns="45720" rtlCol="0" anchor="t">
            <a:noAutofit/>
          </a:bodyPr>
          <a:lstStyle/>
          <a:p>
            <a:pPr algn="ctr"/>
            <a:r>
              <a:rPr lang="en-GB" sz="4000" dirty="0"/>
              <a:t>EN123: MODERN WORLD LITERATURES</a:t>
            </a:r>
            <a:endParaRPr lang="en-US" sz="4000" dirty="0"/>
          </a:p>
        </p:txBody>
      </p:sp>
    </p:spTree>
    <p:extLst>
      <p:ext uri="{BB962C8B-B14F-4D97-AF65-F5344CB8AC3E}">
        <p14:creationId xmlns:p14="http://schemas.microsoft.com/office/powerpoint/2010/main" val="38026871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7">
            <a:extLst>
              <a:ext uri="{FF2B5EF4-FFF2-40B4-BE49-F238E27FC236}">
                <a16:creationId xmlns:a16="http://schemas.microsoft.com/office/drawing/2014/main" id="{E196E418-363B-476C-BD64-86AC3BD3BB4C}"/>
              </a:ext>
            </a:extLst>
          </p:cNvPr>
          <p:cNvPicPr>
            <a:picLocks noGrp="1" noChangeAspect="1"/>
          </p:cNvPicPr>
          <p:nvPr>
            <p:ph type="pic" sz="quarter" idx="10"/>
          </p:nvPr>
        </p:nvPicPr>
        <p:blipFill rotWithShape="1">
          <a:blip r:embed="rId2"/>
          <a:srcRect t="4138" b="4138"/>
          <a:stretch/>
        </p:blipFill>
        <p:spPr>
          <a:xfrm>
            <a:off x="521494" y="1288768"/>
            <a:ext cx="6582499" cy="3757615"/>
          </a:xfrm>
        </p:spPr>
      </p:pic>
      <p:sp>
        <p:nvSpPr>
          <p:cNvPr id="5" name="Text Placeholder 4">
            <a:extLst>
              <a:ext uri="{FF2B5EF4-FFF2-40B4-BE49-F238E27FC236}">
                <a16:creationId xmlns:a16="http://schemas.microsoft.com/office/drawing/2014/main" id="{2B4DBC86-CD10-4811-8093-7792F8A8132B}"/>
              </a:ext>
            </a:extLst>
          </p:cNvPr>
          <p:cNvSpPr>
            <a:spLocks noGrp="1"/>
          </p:cNvSpPr>
          <p:nvPr>
            <p:ph type="body" sz="quarter" idx="14"/>
          </p:nvPr>
        </p:nvSpPr>
        <p:spPr>
          <a:xfrm>
            <a:off x="520560" y="1227341"/>
            <a:ext cx="4360571" cy="380867"/>
          </a:xfrm>
          <a:solidFill>
            <a:schemeClr val="bg1"/>
          </a:solidFill>
        </p:spPr>
        <p:txBody>
          <a:bodyPr lIns="91440" tIns="45720" rIns="91440" bIns="45720" anchor="t"/>
          <a:lstStyle/>
          <a:p>
            <a:r>
              <a:rPr lang="en-GB"/>
              <a:t>Modern World Literatures</a:t>
            </a:r>
          </a:p>
        </p:txBody>
      </p:sp>
    </p:spTree>
    <p:extLst>
      <p:ext uri="{BB962C8B-B14F-4D97-AF65-F5344CB8AC3E}">
        <p14:creationId xmlns:p14="http://schemas.microsoft.com/office/powerpoint/2010/main" val="31584099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B702467-D23D-4A2B-B326-2C25C29A996A}"/>
              </a:ext>
            </a:extLst>
          </p:cNvPr>
          <p:cNvSpPr>
            <a:spLocks noGrp="1"/>
          </p:cNvSpPr>
          <p:nvPr>
            <p:ph type="body" sz="quarter" idx="13"/>
          </p:nvPr>
        </p:nvSpPr>
        <p:spPr>
          <a:xfrm>
            <a:off x="884241" y="2038773"/>
            <a:ext cx="6110339" cy="2763495"/>
          </a:xfrm>
        </p:spPr>
        <p:txBody>
          <a:bodyPr lIns="91440" tIns="45720" rIns="91440" bIns="45720" anchor="t"/>
          <a:lstStyle/>
          <a:p>
            <a:r>
              <a:rPr lang="en-GB" dirty="0"/>
              <a:t>Familiarize yourself with the website</a:t>
            </a:r>
          </a:p>
          <a:p>
            <a:r>
              <a:rPr lang="en-GB" dirty="0"/>
              <a:t>Go through the syllabus reading list</a:t>
            </a:r>
          </a:p>
          <a:p>
            <a:r>
              <a:rPr lang="en-GB" b="1" dirty="0"/>
              <a:t>Attend the lecture in week 1, Tuesday (4</a:t>
            </a:r>
            <a:r>
              <a:rPr lang="en-GB" b="1" baseline="30000" dirty="0"/>
              <a:t>th</a:t>
            </a:r>
            <a:r>
              <a:rPr lang="en-GB" b="1" dirty="0"/>
              <a:t>), 2pm, as well as the week 1 meet and greet seminars</a:t>
            </a:r>
          </a:p>
          <a:p>
            <a:r>
              <a:rPr lang="en-GB" dirty="0"/>
              <a:t>Make a start on reading </a:t>
            </a:r>
            <a:r>
              <a:rPr lang="en-GB" i="1" dirty="0"/>
              <a:t>Faust Part 1</a:t>
            </a:r>
            <a:r>
              <a:rPr lang="en-GB" dirty="0"/>
              <a:t> for the lecture and seminars in week 2.</a:t>
            </a:r>
          </a:p>
        </p:txBody>
      </p:sp>
      <p:sp>
        <p:nvSpPr>
          <p:cNvPr id="2" name="TextBox 1">
            <a:extLst>
              <a:ext uri="{FF2B5EF4-FFF2-40B4-BE49-F238E27FC236}">
                <a16:creationId xmlns:a16="http://schemas.microsoft.com/office/drawing/2014/main" id="{100CE491-B1B9-444B-9CEA-876CE1E02760}"/>
              </a:ext>
            </a:extLst>
          </p:cNvPr>
          <p:cNvSpPr txBox="1"/>
          <p:nvPr/>
        </p:nvSpPr>
        <p:spPr>
          <a:xfrm>
            <a:off x="1113971" y="1390650"/>
            <a:ext cx="523555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t>What to do in week 1 for MWL.</a:t>
            </a:r>
            <a:endParaRPr lang="en-GB" sz="2800">
              <a:cs typeface="Calibri"/>
            </a:endParaRPr>
          </a:p>
        </p:txBody>
      </p:sp>
    </p:spTree>
    <p:extLst>
      <p:ext uri="{BB962C8B-B14F-4D97-AF65-F5344CB8AC3E}">
        <p14:creationId xmlns:p14="http://schemas.microsoft.com/office/powerpoint/2010/main" val="1981845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39903A04-C3E3-4737-9E39-2D0CBB5B7EF0}"/>
              </a:ext>
            </a:extLst>
          </p:cNvPr>
          <p:cNvSpPr txBox="1">
            <a:spLocks/>
          </p:cNvSpPr>
          <p:nvPr/>
        </p:nvSpPr>
        <p:spPr>
          <a:xfrm>
            <a:off x="337867" y="2073321"/>
            <a:ext cx="7555555" cy="2693662"/>
          </a:xfrm>
          <a:prstGeom prst="rect">
            <a:avLst/>
          </a:prstGeom>
        </p:spPr>
        <p:txBody>
          <a:bodyPr lIns="91440" tIns="45720" rIns="91440" bIns="45720" anchor="t"/>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1800" dirty="0"/>
              <a:t>This is resource contains over 40 screencasts on all topics associated with researching, planning and writing your assignments for ECLS.</a:t>
            </a:r>
          </a:p>
          <a:p>
            <a:pPr marL="0" indent="0">
              <a:buFont typeface="Arial" panose="020B0604020202020204" pitchFamily="34" charset="0"/>
              <a:buNone/>
            </a:pPr>
            <a:endParaRPr lang="en-GB" sz="1800" dirty="0"/>
          </a:p>
          <a:p>
            <a:pPr marL="0" indent="0">
              <a:buFont typeface="Arial" panose="020B0604020202020204" pitchFamily="34" charset="0"/>
              <a:buNone/>
            </a:pPr>
            <a:r>
              <a:rPr lang="en-GB" sz="1800" dirty="0"/>
              <a:t>It will also be updated during the coming academic year with further worked example resources on a variety of writing and research skills.</a:t>
            </a:r>
          </a:p>
          <a:p>
            <a:pPr marL="0" indent="0">
              <a:buFont typeface="Arial" panose="020B0604020202020204" pitchFamily="34" charset="0"/>
              <a:buNone/>
            </a:pPr>
            <a:endParaRPr lang="en-GB" sz="1800" dirty="0"/>
          </a:p>
          <a:p>
            <a:pPr marL="0" indent="0">
              <a:buFont typeface="Arial" panose="020B0604020202020204" pitchFamily="34" charset="0"/>
              <a:buNone/>
            </a:pPr>
            <a:r>
              <a:rPr lang="en-GB" sz="1800" b="1" dirty="0"/>
              <a:t>You will be added to this Moodle </a:t>
            </a:r>
            <a:r>
              <a:rPr lang="en-GB" sz="1800" dirty="0"/>
              <a:t>in the first couple of weeks of Term 1, so you don’t need to take any action now.</a:t>
            </a:r>
          </a:p>
          <a:p>
            <a:pPr marL="0" indent="0">
              <a:buFont typeface="Arial" panose="020B0604020202020204" pitchFamily="34" charset="0"/>
              <a:buNone/>
            </a:pPr>
            <a:endParaRPr lang="en-GB" sz="1800" dirty="0"/>
          </a:p>
          <a:p>
            <a:pPr marL="0" indent="0">
              <a:buFont typeface="Arial" panose="020B0604020202020204" pitchFamily="34" charset="0"/>
              <a:buNone/>
            </a:pPr>
            <a:endParaRPr lang="en-GB" sz="1800" dirty="0"/>
          </a:p>
        </p:txBody>
      </p:sp>
      <p:sp>
        <p:nvSpPr>
          <p:cNvPr id="7" name="Title 1">
            <a:extLst>
              <a:ext uri="{FF2B5EF4-FFF2-40B4-BE49-F238E27FC236}">
                <a16:creationId xmlns:a16="http://schemas.microsoft.com/office/drawing/2014/main" id="{3011D014-838B-4CC3-A3BA-F57F0E5F60CF}"/>
              </a:ext>
            </a:extLst>
          </p:cNvPr>
          <p:cNvSpPr txBox="1">
            <a:spLocks/>
          </p:cNvSpPr>
          <p:nvPr/>
        </p:nvSpPr>
        <p:spPr>
          <a:xfrm>
            <a:off x="307040" y="1158502"/>
            <a:ext cx="5226424" cy="683745"/>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a:solidFill>
                  <a:srgbClr val="7030A0"/>
                </a:solidFill>
              </a:rPr>
              <a:t>Academic Writing Moodle</a:t>
            </a:r>
            <a:endParaRPr lang="en-GB" dirty="0">
              <a:solidFill>
                <a:srgbClr val="7030A0"/>
              </a:solidFill>
            </a:endParaRPr>
          </a:p>
        </p:txBody>
      </p:sp>
    </p:spTree>
    <p:extLst>
      <p:ext uri="{BB962C8B-B14F-4D97-AF65-F5344CB8AC3E}">
        <p14:creationId xmlns:p14="http://schemas.microsoft.com/office/powerpoint/2010/main" val="10037184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C0CCF4C-3BC9-A157-3503-2797B0BBCED5}"/>
              </a:ext>
            </a:extLst>
          </p:cNvPr>
          <p:cNvSpPr>
            <a:spLocks noGrp="1"/>
          </p:cNvSpPr>
          <p:nvPr>
            <p:ph type="pic" sz="quarter" idx="10"/>
          </p:nvPr>
        </p:nvSpPr>
        <p:spPr/>
        <p:txBody>
          <a:bodyPr/>
          <a:lstStyle/>
          <a:p>
            <a:endParaRPr lang="en-US"/>
          </a:p>
        </p:txBody>
      </p:sp>
      <p:sp>
        <p:nvSpPr>
          <p:cNvPr id="3" name="Picture Placeholder 2">
            <a:extLst>
              <a:ext uri="{FF2B5EF4-FFF2-40B4-BE49-F238E27FC236}">
                <a16:creationId xmlns:a16="http://schemas.microsoft.com/office/drawing/2014/main" id="{56CC832F-DAF9-685F-4EE4-CAF649C097FC}"/>
              </a:ext>
            </a:extLst>
          </p:cNvPr>
          <p:cNvSpPr>
            <a:spLocks noGrp="1"/>
          </p:cNvSpPr>
          <p:nvPr>
            <p:ph type="pic" sz="quarter" idx="11"/>
          </p:nvPr>
        </p:nvSpPr>
        <p:spPr/>
        <p:txBody>
          <a:bodyPr/>
          <a:lstStyle/>
          <a:p>
            <a:endParaRPr lang="en-US"/>
          </a:p>
        </p:txBody>
      </p:sp>
      <p:sp>
        <p:nvSpPr>
          <p:cNvPr id="4" name="Text Placeholder 3">
            <a:extLst>
              <a:ext uri="{FF2B5EF4-FFF2-40B4-BE49-F238E27FC236}">
                <a16:creationId xmlns:a16="http://schemas.microsoft.com/office/drawing/2014/main" id="{395E8D23-1A46-423B-E1B1-3BA025BB8FD0}"/>
              </a:ext>
            </a:extLst>
          </p:cNvPr>
          <p:cNvSpPr>
            <a:spLocks noGrp="1"/>
          </p:cNvSpPr>
          <p:nvPr>
            <p:ph type="body" sz="quarter" idx="13"/>
          </p:nvPr>
        </p:nvSpPr>
        <p:spPr>
          <a:xfrm>
            <a:off x="707508" y="1751751"/>
            <a:ext cx="6110339" cy="2462958"/>
          </a:xfrm>
        </p:spPr>
        <p:txBody>
          <a:bodyPr lIns="91440" tIns="45720" rIns="91440" bIns="45720" anchor="t"/>
          <a:lstStyle/>
          <a:p>
            <a:r>
              <a:rPr lang="en-GB" dirty="0"/>
              <a:t>If you have spoken to </a:t>
            </a:r>
            <a:r>
              <a:rPr lang="en-GB" dirty="0">
                <a:hlinkClick r:id="rId2"/>
              </a:rPr>
              <a:t>Wellbeing Services </a:t>
            </a:r>
            <a:r>
              <a:rPr lang="en-GB" dirty="0"/>
              <a:t>and your home department about </a:t>
            </a:r>
            <a:r>
              <a:rPr lang="en-GB" b="1" dirty="0"/>
              <a:t>Reasonable Adjustments </a:t>
            </a:r>
            <a:r>
              <a:rPr lang="en-GB" dirty="0"/>
              <a:t>for any physical or mental health condition that impacts your studies, once a report is created it will be shared with us.</a:t>
            </a:r>
          </a:p>
          <a:p>
            <a:r>
              <a:rPr lang="en-GB" dirty="0"/>
              <a:t>If you want to use your flexible deadlines, you may then apply for an extension of up to 7 days using the 'Extension' button in Tabula. You can simply write in the comments box that you have RAs and attach the report or add notes to make us aware of any situation.</a:t>
            </a:r>
          </a:p>
        </p:txBody>
      </p:sp>
      <p:sp>
        <p:nvSpPr>
          <p:cNvPr id="5" name="Text Placeholder 4">
            <a:extLst>
              <a:ext uri="{FF2B5EF4-FFF2-40B4-BE49-F238E27FC236}">
                <a16:creationId xmlns:a16="http://schemas.microsoft.com/office/drawing/2014/main" id="{091CD4D8-795A-E1B6-6270-B36F0BADB2B3}"/>
              </a:ext>
            </a:extLst>
          </p:cNvPr>
          <p:cNvSpPr>
            <a:spLocks noGrp="1"/>
          </p:cNvSpPr>
          <p:nvPr>
            <p:ph type="body" sz="quarter" idx="14"/>
          </p:nvPr>
        </p:nvSpPr>
        <p:spPr>
          <a:xfrm>
            <a:off x="169627" y="1171872"/>
            <a:ext cx="5373684" cy="380867"/>
          </a:xfrm>
        </p:spPr>
        <p:txBody>
          <a:bodyPr/>
          <a:lstStyle/>
          <a:p>
            <a:r>
              <a:rPr lang="en-GB" dirty="0"/>
              <a:t>REASONABLE ADJUSTMENTS</a:t>
            </a:r>
          </a:p>
        </p:txBody>
      </p:sp>
    </p:spTree>
    <p:extLst>
      <p:ext uri="{BB962C8B-B14F-4D97-AF65-F5344CB8AC3E}">
        <p14:creationId xmlns:p14="http://schemas.microsoft.com/office/powerpoint/2010/main" val="128777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515408" y="2354678"/>
            <a:ext cx="6110339" cy="2462958"/>
          </a:xfrm>
        </p:spPr>
        <p:txBody>
          <a:bodyPr>
            <a:normAutofit fontScale="85000" lnSpcReduction="20000"/>
          </a:bodyPr>
          <a:lstStyle/>
          <a:p>
            <a:pPr marL="0" indent="0" algn="ctr">
              <a:buNone/>
            </a:pPr>
            <a:r>
              <a:rPr lang="en-GB" dirty="0">
                <a:solidFill>
                  <a:schemeClr val="tx1"/>
                </a:solidFill>
              </a:rPr>
              <a:t>Head of the Department </a:t>
            </a:r>
            <a:br>
              <a:rPr lang="en-GB" dirty="0">
                <a:solidFill>
                  <a:schemeClr val="tx1"/>
                </a:solidFill>
              </a:rPr>
            </a:br>
            <a:r>
              <a:rPr lang="en-GB" dirty="0">
                <a:solidFill>
                  <a:schemeClr val="tx1"/>
                </a:solidFill>
              </a:rPr>
              <a:t>of English and Comparative Literary Studies</a:t>
            </a:r>
          </a:p>
          <a:p>
            <a:pPr marL="0" indent="0" algn="ctr">
              <a:buNone/>
            </a:pPr>
            <a:br>
              <a:rPr lang="en-GB" dirty="0">
                <a:solidFill>
                  <a:schemeClr val="tx1"/>
                </a:solidFill>
              </a:rPr>
            </a:br>
            <a:r>
              <a:rPr lang="en-GB" dirty="0">
                <a:solidFill>
                  <a:schemeClr val="tx1"/>
                </a:solidFill>
              </a:rPr>
              <a:t>(also teaches and researches Critical Theory/World Literature/Lusophone Literature/Modernism/Postcolonial Studies)</a:t>
            </a:r>
            <a:br>
              <a:rPr lang="en-GB" dirty="0">
                <a:solidFill>
                  <a:schemeClr val="tx1"/>
                </a:solidFill>
              </a:rPr>
            </a:br>
            <a:endParaRPr lang="en-GB" dirty="0">
              <a:solidFill>
                <a:schemeClr val="tx1"/>
              </a:solidFill>
            </a:endParaRPr>
          </a:p>
          <a:p>
            <a:pPr marL="0" indent="0" algn="ctr">
              <a:buNone/>
            </a:pPr>
            <a:r>
              <a:rPr lang="en-GB" dirty="0">
                <a:solidFill>
                  <a:schemeClr val="tx1"/>
                </a:solidFill>
              </a:rPr>
              <a:t>My office is FAB 5.08</a:t>
            </a:r>
          </a:p>
          <a:p>
            <a:pPr marL="0" indent="0" algn="ctr">
              <a:buNone/>
            </a:pPr>
            <a:r>
              <a:rPr lang="en-GB" dirty="0">
                <a:solidFill>
                  <a:schemeClr val="tx1"/>
                </a:solidFill>
              </a:rPr>
              <a:t>My email address is: </a:t>
            </a:r>
            <a:r>
              <a:rPr lang="en-GB" u="sng" dirty="0" err="1">
                <a:solidFill>
                  <a:srgbClr val="0000FF"/>
                </a:solidFill>
              </a:rPr>
              <a:t>P.De-Medeiros@warwick.ac.uk</a:t>
            </a:r>
            <a:endParaRPr lang="en-GB" u="sng" dirty="0">
              <a:solidFill>
                <a:srgbClr val="0000FF"/>
              </a:solidFill>
            </a:endParaRPr>
          </a:p>
          <a:p>
            <a:endParaRPr lang="en-US" dirty="0"/>
          </a:p>
        </p:txBody>
      </p:sp>
      <p:sp>
        <p:nvSpPr>
          <p:cNvPr id="5" name="Text Placeholder 4"/>
          <p:cNvSpPr>
            <a:spLocks noGrp="1"/>
          </p:cNvSpPr>
          <p:nvPr>
            <p:ph type="body" sz="quarter" idx="14"/>
          </p:nvPr>
        </p:nvSpPr>
        <p:spPr>
          <a:xfrm>
            <a:off x="1791662" y="1657636"/>
            <a:ext cx="5373684" cy="380867"/>
          </a:xfrm>
        </p:spPr>
        <p:txBody>
          <a:bodyPr>
            <a:normAutofit fontScale="70000" lnSpcReduction="20000"/>
          </a:bodyPr>
          <a:lstStyle/>
          <a:p>
            <a:r>
              <a:rPr lang="en-GB" sz="3600" dirty="0"/>
              <a:t>Professor Paulo de Medeiros</a:t>
            </a:r>
            <a:endParaRPr lang="en-US" sz="3600" dirty="0"/>
          </a:p>
        </p:txBody>
      </p:sp>
      <p:pic>
        <p:nvPicPr>
          <p:cNvPr id="2" name="Picture 2" descr="Profile picture">
            <a:extLst>
              <a:ext uri="{FF2B5EF4-FFF2-40B4-BE49-F238E27FC236}">
                <a16:creationId xmlns:a16="http://schemas.microsoft.com/office/drawing/2014/main" id="{E2ECE730-96F1-26A9-4E98-36339942A7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9114" y="2185639"/>
            <a:ext cx="2433637" cy="2571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624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5AFD2E2-1BFD-4B3D-A97A-0E3043A74EC3}"/>
              </a:ext>
            </a:extLst>
          </p:cNvPr>
          <p:cNvSpPr>
            <a:spLocks noGrp="1"/>
          </p:cNvSpPr>
          <p:nvPr>
            <p:ph type="pic" sz="quarter" idx="10"/>
          </p:nvPr>
        </p:nvSpPr>
        <p:spPr/>
        <p:txBody>
          <a:bodyPr/>
          <a:lstStyle/>
          <a:p>
            <a:endParaRPr lang="en-US"/>
          </a:p>
        </p:txBody>
      </p:sp>
      <p:sp>
        <p:nvSpPr>
          <p:cNvPr id="3" name="Picture Placeholder 2">
            <a:extLst>
              <a:ext uri="{FF2B5EF4-FFF2-40B4-BE49-F238E27FC236}">
                <a16:creationId xmlns:a16="http://schemas.microsoft.com/office/drawing/2014/main" id="{75F7A6E8-8D68-4467-9B43-A3EE9764FF14}"/>
              </a:ext>
            </a:extLst>
          </p:cNvPr>
          <p:cNvSpPr>
            <a:spLocks noGrp="1"/>
          </p:cNvSpPr>
          <p:nvPr>
            <p:ph type="pic" sz="quarter" idx="11"/>
          </p:nvPr>
        </p:nvSpPr>
        <p:spPr/>
        <p:txBody>
          <a:bodyPr/>
          <a:lstStyle/>
          <a:p>
            <a:endParaRPr lang="en-US"/>
          </a:p>
        </p:txBody>
      </p:sp>
      <p:sp>
        <p:nvSpPr>
          <p:cNvPr id="5" name="Text Placeholder 4">
            <a:extLst>
              <a:ext uri="{FF2B5EF4-FFF2-40B4-BE49-F238E27FC236}">
                <a16:creationId xmlns:a16="http://schemas.microsoft.com/office/drawing/2014/main" id="{57AD5780-C670-44F1-9CAB-C347B9D48CE6}"/>
              </a:ext>
            </a:extLst>
          </p:cNvPr>
          <p:cNvSpPr>
            <a:spLocks noGrp="1"/>
          </p:cNvSpPr>
          <p:nvPr>
            <p:ph type="body" sz="quarter" idx="14"/>
          </p:nvPr>
        </p:nvSpPr>
        <p:spPr/>
        <p:txBody>
          <a:bodyPr/>
          <a:lstStyle/>
          <a:p>
            <a:endParaRPr lang="en-GB"/>
          </a:p>
        </p:txBody>
      </p:sp>
      <p:pic>
        <p:nvPicPr>
          <p:cNvPr id="7" name="Picture 6">
            <a:extLst>
              <a:ext uri="{FF2B5EF4-FFF2-40B4-BE49-F238E27FC236}">
                <a16:creationId xmlns:a16="http://schemas.microsoft.com/office/drawing/2014/main" id="{A2CE2A63-5E84-4470-9BEC-1A50893115ED}"/>
              </a:ext>
            </a:extLst>
          </p:cNvPr>
          <p:cNvPicPr>
            <a:picLocks noChangeAspect="1"/>
          </p:cNvPicPr>
          <p:nvPr/>
        </p:nvPicPr>
        <p:blipFill rotWithShape="1">
          <a:blip r:embed="rId2"/>
          <a:srcRect l="29770" t="9916" r="33176" b="14764"/>
          <a:stretch/>
        </p:blipFill>
        <p:spPr>
          <a:xfrm>
            <a:off x="4503633" y="932490"/>
            <a:ext cx="4572000" cy="3920715"/>
          </a:xfrm>
          <a:prstGeom prst="rect">
            <a:avLst/>
          </a:prstGeom>
        </p:spPr>
      </p:pic>
      <p:pic>
        <p:nvPicPr>
          <p:cNvPr id="9" name="Picture 8">
            <a:extLst>
              <a:ext uri="{FF2B5EF4-FFF2-40B4-BE49-F238E27FC236}">
                <a16:creationId xmlns:a16="http://schemas.microsoft.com/office/drawing/2014/main" id="{F1998FBE-B15D-4CE5-BF0F-B613CE77D6CD}"/>
              </a:ext>
            </a:extLst>
          </p:cNvPr>
          <p:cNvPicPr>
            <a:picLocks noChangeAspect="1"/>
          </p:cNvPicPr>
          <p:nvPr/>
        </p:nvPicPr>
        <p:blipFill rotWithShape="1">
          <a:blip r:embed="rId3"/>
          <a:srcRect l="29065" t="13050" r="29626" b="39096"/>
          <a:stretch/>
        </p:blipFill>
        <p:spPr>
          <a:xfrm>
            <a:off x="25392" y="1655966"/>
            <a:ext cx="4546608" cy="2222072"/>
          </a:xfrm>
          <a:prstGeom prst="rect">
            <a:avLst/>
          </a:prstGeom>
        </p:spPr>
      </p:pic>
      <p:sp>
        <p:nvSpPr>
          <p:cNvPr id="10" name="TextBox 9">
            <a:extLst>
              <a:ext uri="{FF2B5EF4-FFF2-40B4-BE49-F238E27FC236}">
                <a16:creationId xmlns:a16="http://schemas.microsoft.com/office/drawing/2014/main" id="{6FBB5584-ADCC-48A8-B248-BEAF17CFBAEC}"/>
              </a:ext>
            </a:extLst>
          </p:cNvPr>
          <p:cNvSpPr txBox="1"/>
          <p:nvPr/>
        </p:nvSpPr>
        <p:spPr>
          <a:xfrm>
            <a:off x="282011" y="1085316"/>
            <a:ext cx="4042161" cy="461665"/>
          </a:xfrm>
          <a:prstGeom prst="rect">
            <a:avLst/>
          </a:prstGeom>
          <a:noFill/>
        </p:spPr>
        <p:txBody>
          <a:bodyPr wrap="square" rtlCol="0">
            <a:spAutoFit/>
          </a:bodyPr>
          <a:lstStyle/>
          <a:p>
            <a:r>
              <a:rPr lang="en-GB" sz="2400" b="1" dirty="0">
                <a:solidFill>
                  <a:srgbClr val="7030A0"/>
                </a:solidFill>
              </a:rPr>
              <a:t>JOIN THE SSLC!</a:t>
            </a:r>
          </a:p>
        </p:txBody>
      </p:sp>
    </p:spTree>
    <p:extLst>
      <p:ext uri="{BB962C8B-B14F-4D97-AF65-F5344CB8AC3E}">
        <p14:creationId xmlns:p14="http://schemas.microsoft.com/office/powerpoint/2010/main" val="4012107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92D641-6FF3-487D-BC63-C795A486A3ED}"/>
              </a:ext>
            </a:extLst>
          </p:cNvPr>
          <p:cNvSpPr txBox="1"/>
          <p:nvPr/>
        </p:nvSpPr>
        <p:spPr>
          <a:xfrm>
            <a:off x="255686" y="3464861"/>
            <a:ext cx="3396341" cy="1200329"/>
          </a:xfrm>
          <a:prstGeom prst="rect">
            <a:avLst/>
          </a:prstGeom>
          <a:noFill/>
          <a:ln>
            <a:solidFill>
              <a:schemeClr val="accent2">
                <a:lumMod val="75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dirty="0">
                <a:cs typeface="Calibri"/>
              </a:rPr>
              <a:t>Issue with your academic work more widely (e.g.):</a:t>
            </a:r>
          </a:p>
          <a:p>
            <a:r>
              <a:rPr lang="en-GB" sz="1200" dirty="0">
                <a:cs typeface="Calibri"/>
              </a:rPr>
              <a:t>Personal issues impacting your wellbeing</a:t>
            </a:r>
            <a:br>
              <a:rPr lang="en-GB" sz="1200" dirty="0">
                <a:cs typeface="Calibri"/>
              </a:rPr>
            </a:br>
            <a:r>
              <a:rPr lang="en-GB" sz="1200" dirty="0">
                <a:cs typeface="Calibri"/>
              </a:rPr>
              <a:t>Advice about choosing module</a:t>
            </a:r>
          </a:p>
          <a:p>
            <a:r>
              <a:rPr lang="en-GB" sz="1200" dirty="0">
                <a:cs typeface="Calibri"/>
              </a:rPr>
              <a:t>Mitigating Circumstances</a:t>
            </a:r>
            <a:br>
              <a:rPr lang="en-GB" sz="1200" dirty="0">
                <a:cs typeface="Calibri"/>
              </a:rPr>
            </a:br>
            <a:r>
              <a:rPr lang="en-GB" sz="1200" dirty="0">
                <a:cs typeface="Calibri"/>
              </a:rPr>
              <a:t>When you aren't sure where to get help</a:t>
            </a:r>
            <a:br>
              <a:rPr lang="en-GB" sz="1200" dirty="0">
                <a:cs typeface="Calibri"/>
              </a:rPr>
            </a:br>
            <a:r>
              <a:rPr lang="en-GB" sz="1200" dirty="0">
                <a:cs typeface="Calibri"/>
              </a:rPr>
              <a:t>Course Transfer</a:t>
            </a:r>
            <a:endParaRPr lang="en-GB" dirty="0">
              <a:cs typeface="Calibri"/>
            </a:endParaRPr>
          </a:p>
        </p:txBody>
      </p:sp>
      <p:sp>
        <p:nvSpPr>
          <p:cNvPr id="4" name="Rectangle 3">
            <a:extLst>
              <a:ext uri="{FF2B5EF4-FFF2-40B4-BE49-F238E27FC236}">
                <a16:creationId xmlns:a16="http://schemas.microsoft.com/office/drawing/2014/main" id="{BFE29055-E993-43DA-881E-8E380EC5DF79}"/>
              </a:ext>
            </a:extLst>
          </p:cNvPr>
          <p:cNvSpPr/>
          <p:nvPr/>
        </p:nvSpPr>
        <p:spPr>
          <a:xfrm>
            <a:off x="3116616" y="3830508"/>
            <a:ext cx="1206501" cy="972548"/>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cs typeface="Calibri"/>
              </a:rPr>
              <a:t>Your Personal Tutor in your home department</a:t>
            </a:r>
          </a:p>
        </p:txBody>
      </p:sp>
      <p:sp>
        <p:nvSpPr>
          <p:cNvPr id="5" name="TextBox 4">
            <a:extLst>
              <a:ext uri="{FF2B5EF4-FFF2-40B4-BE49-F238E27FC236}">
                <a16:creationId xmlns:a16="http://schemas.microsoft.com/office/drawing/2014/main" id="{E843EAF0-8CCB-4C70-A327-803447FBA979}"/>
              </a:ext>
            </a:extLst>
          </p:cNvPr>
          <p:cNvSpPr txBox="1"/>
          <p:nvPr/>
        </p:nvSpPr>
        <p:spPr>
          <a:xfrm>
            <a:off x="317461" y="740618"/>
            <a:ext cx="3041035" cy="1384995"/>
          </a:xfrm>
          <a:prstGeom prst="rect">
            <a:avLst/>
          </a:prstGeom>
          <a:noFill/>
          <a:ln>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dirty="0">
                <a:cs typeface="Calibri"/>
              </a:rPr>
              <a:t>Issue with ECLS module (e.g.):</a:t>
            </a:r>
          </a:p>
          <a:p>
            <a:r>
              <a:rPr lang="en-GB" sz="1200" dirty="0">
                <a:cs typeface="Calibri"/>
              </a:rPr>
              <a:t>Accessing lectures</a:t>
            </a:r>
            <a:br>
              <a:rPr lang="en-GB" sz="1200" dirty="0">
                <a:cs typeface="Calibri"/>
              </a:rPr>
            </a:br>
            <a:r>
              <a:rPr lang="en-GB" sz="1200" dirty="0">
                <a:cs typeface="Calibri"/>
              </a:rPr>
              <a:t>Assessment ideas</a:t>
            </a:r>
            <a:br>
              <a:rPr lang="en-GB" sz="1200" dirty="0">
                <a:cs typeface="Calibri"/>
              </a:rPr>
            </a:br>
            <a:r>
              <a:rPr lang="en-GB" sz="1200" dirty="0">
                <a:cs typeface="Calibri"/>
              </a:rPr>
              <a:t>Resource recommendations</a:t>
            </a:r>
          </a:p>
          <a:p>
            <a:r>
              <a:rPr lang="en-GB" sz="1200" dirty="0">
                <a:cs typeface="Calibri"/>
              </a:rPr>
              <a:t>Seminar absence</a:t>
            </a:r>
            <a:br>
              <a:rPr lang="en-GB" sz="1200" dirty="0">
                <a:cs typeface="Calibri"/>
              </a:rPr>
            </a:br>
            <a:r>
              <a:rPr lang="en-GB" sz="1200" dirty="0">
                <a:cs typeface="Calibri"/>
              </a:rPr>
              <a:t>Issues with the seminar</a:t>
            </a:r>
            <a:br>
              <a:rPr lang="en-GB" sz="1200" dirty="0">
                <a:cs typeface="Calibri"/>
              </a:rPr>
            </a:br>
            <a:r>
              <a:rPr lang="en-GB" sz="1200" dirty="0">
                <a:cs typeface="Calibri"/>
              </a:rPr>
              <a:t>Reading content</a:t>
            </a:r>
            <a:endParaRPr lang="en-GB" dirty="0">
              <a:cs typeface="Calibri"/>
            </a:endParaRPr>
          </a:p>
        </p:txBody>
      </p:sp>
      <p:sp>
        <p:nvSpPr>
          <p:cNvPr id="6" name="Rectangle 5">
            <a:extLst>
              <a:ext uri="{FF2B5EF4-FFF2-40B4-BE49-F238E27FC236}">
                <a16:creationId xmlns:a16="http://schemas.microsoft.com/office/drawing/2014/main" id="{35855D01-274D-43D0-B3F6-2DD7A9E231E8}"/>
              </a:ext>
            </a:extLst>
          </p:cNvPr>
          <p:cNvSpPr/>
          <p:nvPr/>
        </p:nvSpPr>
        <p:spPr>
          <a:xfrm>
            <a:off x="2441498" y="944630"/>
            <a:ext cx="1350236" cy="7340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cs typeface="Calibri"/>
              </a:rPr>
              <a:t>ECLS </a:t>
            </a:r>
            <a:br>
              <a:rPr lang="en-GB" dirty="0">
                <a:cs typeface="Calibri"/>
              </a:rPr>
            </a:br>
            <a:r>
              <a:rPr lang="en-GB" dirty="0">
                <a:cs typeface="Calibri"/>
              </a:rPr>
              <a:t>Module Tutor</a:t>
            </a:r>
          </a:p>
        </p:txBody>
      </p:sp>
      <p:sp>
        <p:nvSpPr>
          <p:cNvPr id="8" name="TextBox 7">
            <a:extLst>
              <a:ext uri="{FF2B5EF4-FFF2-40B4-BE49-F238E27FC236}">
                <a16:creationId xmlns:a16="http://schemas.microsoft.com/office/drawing/2014/main" id="{00BE60D5-D3A9-4A23-BB19-A31DF9872E2F}"/>
              </a:ext>
            </a:extLst>
          </p:cNvPr>
          <p:cNvSpPr txBox="1"/>
          <p:nvPr/>
        </p:nvSpPr>
        <p:spPr>
          <a:xfrm>
            <a:off x="4225397" y="356529"/>
            <a:ext cx="2795162" cy="854080"/>
          </a:xfrm>
          <a:prstGeom prst="rect">
            <a:avLst/>
          </a:prstGeom>
          <a:noFill/>
          <a:ln>
            <a:solidFill>
              <a:schemeClr val="accent6">
                <a:lumMod val="75000"/>
              </a:schemeClr>
            </a:solidFill>
          </a:ln>
        </p:spPr>
        <p:txBody>
          <a:bodyPr wrap="square">
            <a:spAutoFit/>
          </a:bodyPr>
          <a:lstStyle/>
          <a:p>
            <a:br>
              <a:rPr lang="en-GB" sz="1200" dirty="0">
                <a:cs typeface="Calibri"/>
              </a:rPr>
            </a:br>
            <a:r>
              <a:rPr lang="en-GB" sz="1200" dirty="0">
                <a:cs typeface="Calibri"/>
              </a:rPr>
              <a:t>Wider issues with researching and </a:t>
            </a:r>
            <a:br>
              <a:rPr lang="en-GB" sz="1200" dirty="0">
                <a:cs typeface="Calibri"/>
              </a:rPr>
            </a:br>
            <a:r>
              <a:rPr lang="en-GB" sz="1200" dirty="0">
                <a:cs typeface="Calibri"/>
              </a:rPr>
              <a:t>writing English Lit assignments</a:t>
            </a:r>
            <a:br>
              <a:rPr lang="en-GB" sz="1400" b="1" dirty="0">
                <a:cs typeface="Calibri"/>
              </a:rPr>
            </a:br>
            <a:endParaRPr lang="en-GB" b="1" dirty="0">
              <a:cs typeface="Calibri"/>
            </a:endParaRPr>
          </a:p>
        </p:txBody>
      </p:sp>
      <p:sp>
        <p:nvSpPr>
          <p:cNvPr id="7" name="Rectangle 6">
            <a:extLst>
              <a:ext uri="{FF2B5EF4-FFF2-40B4-BE49-F238E27FC236}">
                <a16:creationId xmlns:a16="http://schemas.microsoft.com/office/drawing/2014/main" id="{61150D2D-08E9-440A-B4DC-5A91D20F1550}"/>
              </a:ext>
            </a:extLst>
          </p:cNvPr>
          <p:cNvSpPr/>
          <p:nvPr/>
        </p:nvSpPr>
        <p:spPr>
          <a:xfrm>
            <a:off x="6749766" y="212835"/>
            <a:ext cx="1916748" cy="1055565"/>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solidFill>
                  <a:sysClr val="windowText" lastClr="000000"/>
                </a:solidFill>
                <a:cs typeface="Calibri"/>
              </a:rPr>
              <a:t>Academic Writing Support Moodle/tutors in ECLS</a:t>
            </a:r>
          </a:p>
        </p:txBody>
      </p:sp>
      <p:sp>
        <p:nvSpPr>
          <p:cNvPr id="10" name="TextBox 9">
            <a:extLst>
              <a:ext uri="{FF2B5EF4-FFF2-40B4-BE49-F238E27FC236}">
                <a16:creationId xmlns:a16="http://schemas.microsoft.com/office/drawing/2014/main" id="{A8B4937D-47D4-4B8E-959A-3F857C02FA7E}"/>
              </a:ext>
            </a:extLst>
          </p:cNvPr>
          <p:cNvSpPr txBox="1"/>
          <p:nvPr/>
        </p:nvSpPr>
        <p:spPr>
          <a:xfrm>
            <a:off x="4225397" y="1993360"/>
            <a:ext cx="3683236" cy="1223412"/>
          </a:xfrm>
          <a:prstGeom prst="rect">
            <a:avLst/>
          </a:prstGeom>
          <a:noFill/>
          <a:ln>
            <a:solidFill>
              <a:schemeClr val="accent4">
                <a:lumMod val="75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dirty="0">
                <a:cs typeface="Calibri"/>
              </a:rPr>
              <a:t>Administration issues for ECLS modules (e.g.) </a:t>
            </a:r>
            <a:br>
              <a:rPr lang="en-GB" sz="1200" b="1" dirty="0">
                <a:cs typeface="Calibri"/>
              </a:rPr>
            </a:br>
            <a:r>
              <a:rPr lang="en-GB" sz="1200" dirty="0">
                <a:cs typeface="Calibri"/>
              </a:rPr>
              <a:t>Tabula/timetabling issues/clashes</a:t>
            </a:r>
            <a:br>
              <a:rPr lang="en-GB" sz="1200" dirty="0">
                <a:cs typeface="Calibri"/>
              </a:rPr>
            </a:br>
            <a:r>
              <a:rPr lang="en-GB" sz="1200" dirty="0">
                <a:cs typeface="Calibri"/>
              </a:rPr>
              <a:t>module registration issues</a:t>
            </a:r>
            <a:br>
              <a:rPr lang="en-GB" sz="1200" dirty="0">
                <a:cs typeface="Calibri"/>
              </a:rPr>
            </a:br>
            <a:r>
              <a:rPr lang="en-GB" sz="1200" dirty="0">
                <a:cs typeface="Calibri"/>
                <a:hlinkClick r:id="rId2"/>
              </a:rPr>
              <a:t>ugenglish@warwick.ac.uk</a:t>
            </a:r>
            <a:r>
              <a:rPr lang="en-GB" sz="1200" dirty="0">
                <a:cs typeface="Calibri"/>
              </a:rPr>
              <a:t> </a:t>
            </a:r>
            <a:br>
              <a:rPr lang="en-GB" sz="1200" dirty="0">
                <a:cs typeface="Calibri"/>
              </a:rPr>
            </a:br>
            <a:r>
              <a:rPr lang="en-GB" sz="1200" dirty="0">
                <a:cs typeface="Calibri"/>
                <a:hlinkClick r:id="rId3"/>
              </a:rPr>
              <a:t>https://warwick.ac.uk/fac/arts/english/about/</a:t>
            </a:r>
            <a:r>
              <a:rPr lang="en-GB" sz="1200" dirty="0">
                <a:cs typeface="Calibri"/>
              </a:rPr>
              <a:t> </a:t>
            </a:r>
            <a:br>
              <a:rPr lang="en-GB" sz="1200" dirty="0">
                <a:cs typeface="Calibri"/>
              </a:rPr>
            </a:br>
            <a:endParaRPr lang="en-GB" dirty="0">
              <a:cs typeface="Calibri"/>
            </a:endParaRPr>
          </a:p>
        </p:txBody>
      </p:sp>
      <p:sp>
        <p:nvSpPr>
          <p:cNvPr id="9" name="Rectangle 8">
            <a:extLst>
              <a:ext uri="{FF2B5EF4-FFF2-40B4-BE49-F238E27FC236}">
                <a16:creationId xmlns:a16="http://schemas.microsoft.com/office/drawing/2014/main" id="{8963D43C-2F81-4F88-9521-15F08961947D}"/>
              </a:ext>
            </a:extLst>
          </p:cNvPr>
          <p:cNvSpPr/>
          <p:nvPr/>
        </p:nvSpPr>
        <p:spPr>
          <a:xfrm>
            <a:off x="7460015" y="2204745"/>
            <a:ext cx="1206499" cy="734010"/>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solidFill>
                  <a:schemeClr val="tx1"/>
                </a:solidFill>
                <a:cs typeface="Calibri"/>
              </a:rPr>
              <a:t>English UG office</a:t>
            </a:r>
          </a:p>
        </p:txBody>
      </p:sp>
    </p:spTree>
    <p:extLst>
      <p:ext uri="{BB962C8B-B14F-4D97-AF65-F5344CB8AC3E}">
        <p14:creationId xmlns:p14="http://schemas.microsoft.com/office/powerpoint/2010/main" val="104030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115865" y="2315725"/>
            <a:ext cx="6378985" cy="2462958"/>
          </a:xfrm>
        </p:spPr>
        <p:txBody>
          <a:bodyPr>
            <a:normAutofit fontScale="92500" lnSpcReduction="20000"/>
          </a:bodyPr>
          <a:lstStyle/>
          <a:p>
            <a:pPr marL="0" indent="0" algn="ctr">
              <a:buNone/>
            </a:pPr>
            <a:r>
              <a:rPr lang="en-GB" b="1" dirty="0"/>
              <a:t>First Year Director </a:t>
            </a:r>
            <a:r>
              <a:rPr lang="en-GB" b="1" dirty="0">
                <a:solidFill>
                  <a:schemeClr val="tx1"/>
                </a:solidFill>
              </a:rPr>
              <a:t>of Undergraduate Studies (DUGS)</a:t>
            </a:r>
            <a:br>
              <a:rPr lang="en-GB" dirty="0">
                <a:solidFill>
                  <a:schemeClr val="tx1"/>
                </a:solidFill>
              </a:rPr>
            </a:br>
            <a:r>
              <a:rPr lang="en-GB" dirty="0">
                <a:solidFill>
                  <a:schemeClr val="tx1"/>
                </a:solidFill>
              </a:rPr>
              <a:t>(also </a:t>
            </a:r>
            <a:r>
              <a:rPr lang="en-GB" dirty="0"/>
              <a:t>Convenor of EN121 Medieval and Early Modern Literature</a:t>
            </a:r>
            <a:r>
              <a:rPr lang="en-GB" dirty="0">
                <a:solidFill>
                  <a:schemeClr val="tx1"/>
                </a:solidFill>
              </a:rPr>
              <a:t>) </a:t>
            </a:r>
            <a:br>
              <a:rPr lang="en-GB" dirty="0">
                <a:solidFill>
                  <a:schemeClr val="tx1"/>
                </a:solidFill>
              </a:rPr>
            </a:br>
            <a:endParaRPr lang="en-GB" dirty="0">
              <a:solidFill>
                <a:schemeClr val="tx1"/>
              </a:solidFill>
            </a:endParaRPr>
          </a:p>
          <a:p>
            <a:pPr marL="0" indent="0" algn="ctr">
              <a:buNone/>
            </a:pPr>
            <a:r>
              <a:rPr lang="en-GB" dirty="0">
                <a:solidFill>
                  <a:schemeClr val="tx1"/>
                </a:solidFill>
              </a:rPr>
              <a:t>My office is </a:t>
            </a:r>
            <a:r>
              <a:rPr lang="en-GB" dirty="0"/>
              <a:t>FAB 5.57</a:t>
            </a:r>
            <a:endParaRPr lang="en-GB" dirty="0">
              <a:solidFill>
                <a:schemeClr val="tx1"/>
              </a:solidFill>
            </a:endParaRPr>
          </a:p>
          <a:p>
            <a:pPr marL="0" indent="0" algn="ctr">
              <a:buNone/>
            </a:pPr>
            <a:r>
              <a:rPr lang="en-GB" dirty="0">
                <a:solidFill>
                  <a:schemeClr val="tx1"/>
                </a:solidFill>
              </a:rPr>
              <a:t>My email address is: </a:t>
            </a:r>
            <a:r>
              <a:rPr lang="en-GB" dirty="0" err="1">
                <a:solidFill>
                  <a:schemeClr val="tx1"/>
                </a:solidFill>
              </a:rPr>
              <a:t>sarah.wood@warwick.ac.uk</a:t>
            </a:r>
            <a:endParaRPr lang="en-GB" dirty="0">
              <a:solidFill>
                <a:schemeClr val="tx1"/>
              </a:solidFill>
            </a:endParaRPr>
          </a:p>
          <a:p>
            <a:pPr marL="0" indent="0" algn="ctr">
              <a:buNone/>
            </a:pPr>
            <a:r>
              <a:rPr lang="en-GB" u="sng" dirty="0">
                <a:solidFill>
                  <a:srgbClr val="0000FF"/>
                </a:solidFill>
              </a:rPr>
              <a:t>https://</a:t>
            </a:r>
            <a:r>
              <a:rPr lang="en-GB" u="sng" dirty="0" err="1">
                <a:solidFill>
                  <a:srgbClr val="0000FF"/>
                </a:solidFill>
              </a:rPr>
              <a:t>warwick.ac.uk</a:t>
            </a:r>
            <a:r>
              <a:rPr lang="en-GB" u="sng" dirty="0">
                <a:solidFill>
                  <a:srgbClr val="0000FF"/>
                </a:solidFill>
              </a:rPr>
              <a:t>/</a:t>
            </a:r>
            <a:r>
              <a:rPr lang="en-GB" u="sng" dirty="0" err="1">
                <a:solidFill>
                  <a:srgbClr val="0000FF"/>
                </a:solidFill>
              </a:rPr>
              <a:t>fac</a:t>
            </a:r>
            <a:r>
              <a:rPr lang="en-GB" u="sng" dirty="0">
                <a:solidFill>
                  <a:srgbClr val="0000FF"/>
                </a:solidFill>
              </a:rPr>
              <a:t>/arts/</a:t>
            </a:r>
            <a:r>
              <a:rPr lang="en-GB" u="sng" dirty="0" err="1">
                <a:solidFill>
                  <a:srgbClr val="0000FF"/>
                </a:solidFill>
              </a:rPr>
              <a:t>english</a:t>
            </a:r>
            <a:r>
              <a:rPr lang="en-GB" u="sng" dirty="0">
                <a:solidFill>
                  <a:srgbClr val="0000FF"/>
                </a:solidFill>
              </a:rPr>
              <a:t>/people/</a:t>
            </a:r>
            <a:r>
              <a:rPr lang="en-GB" u="sng" dirty="0" err="1">
                <a:solidFill>
                  <a:srgbClr val="0000FF"/>
                </a:solidFill>
              </a:rPr>
              <a:t>drsarahwood</a:t>
            </a:r>
            <a:r>
              <a:rPr lang="en-GB" u="sng" dirty="0">
                <a:solidFill>
                  <a:srgbClr val="0000FF"/>
                </a:solidFill>
              </a:rPr>
              <a:t>/</a:t>
            </a:r>
          </a:p>
          <a:p>
            <a:endParaRPr lang="en-US" dirty="0"/>
          </a:p>
        </p:txBody>
      </p:sp>
      <p:sp>
        <p:nvSpPr>
          <p:cNvPr id="5" name="Text Placeholder 4"/>
          <p:cNvSpPr>
            <a:spLocks noGrp="1"/>
          </p:cNvSpPr>
          <p:nvPr>
            <p:ph type="body" sz="quarter" idx="14"/>
          </p:nvPr>
        </p:nvSpPr>
        <p:spPr>
          <a:xfrm>
            <a:off x="2013586" y="1544285"/>
            <a:ext cx="5373684" cy="380867"/>
          </a:xfrm>
        </p:spPr>
        <p:txBody>
          <a:bodyPr>
            <a:normAutofit fontScale="70000" lnSpcReduction="20000"/>
          </a:bodyPr>
          <a:lstStyle/>
          <a:p>
            <a:r>
              <a:rPr lang="en-GB" sz="3600" dirty="0"/>
              <a:t>Dr Sarah Wood</a:t>
            </a:r>
            <a:endParaRPr lang="en-US" sz="3600" dirty="0"/>
          </a:p>
        </p:txBody>
      </p:sp>
    </p:spTree>
    <p:extLst>
      <p:ext uri="{BB962C8B-B14F-4D97-AF65-F5344CB8AC3E}">
        <p14:creationId xmlns:p14="http://schemas.microsoft.com/office/powerpoint/2010/main" val="1388679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00EF6A9-97CF-490D-91E7-1D01A4EE95FF}"/>
              </a:ext>
            </a:extLst>
          </p:cNvPr>
          <p:cNvSpPr>
            <a:spLocks noGrp="1"/>
          </p:cNvSpPr>
          <p:nvPr>
            <p:ph type="body" sz="quarter" idx="13"/>
          </p:nvPr>
        </p:nvSpPr>
        <p:spPr>
          <a:xfrm>
            <a:off x="249241" y="1640810"/>
            <a:ext cx="6110339" cy="2462958"/>
          </a:xfrm>
        </p:spPr>
        <p:txBody>
          <a:bodyPr/>
          <a:lstStyle/>
          <a:p>
            <a:pPr marL="0" indent="0">
              <a:buNone/>
            </a:pPr>
            <a:r>
              <a:rPr lang="en-GB" dirty="0">
                <a:hlinkClick r:id="rId3"/>
              </a:rPr>
              <a:t>Joint Honours (warwick.ac.uk)</a:t>
            </a:r>
            <a:endParaRPr lang="en-GB" dirty="0"/>
          </a:p>
        </p:txBody>
      </p:sp>
      <p:sp>
        <p:nvSpPr>
          <p:cNvPr id="9" name="TextBox 8">
            <a:extLst>
              <a:ext uri="{FF2B5EF4-FFF2-40B4-BE49-F238E27FC236}">
                <a16:creationId xmlns:a16="http://schemas.microsoft.com/office/drawing/2014/main" id="{0EC6B5AD-68A3-411E-97A1-81585BB10891}"/>
              </a:ext>
            </a:extLst>
          </p:cNvPr>
          <p:cNvSpPr txBox="1"/>
          <p:nvPr/>
        </p:nvSpPr>
        <p:spPr>
          <a:xfrm>
            <a:off x="304800" y="3122357"/>
            <a:ext cx="4572000" cy="400110"/>
          </a:xfrm>
          <a:prstGeom prst="rect">
            <a:avLst/>
          </a:prstGeom>
          <a:noFill/>
        </p:spPr>
        <p:txBody>
          <a:bodyPr wrap="square">
            <a:spAutoFit/>
          </a:bodyPr>
          <a:lstStyle/>
          <a:p>
            <a:r>
              <a:rPr lang="en-GB" sz="2000" dirty="0">
                <a:hlinkClick r:id="rId4"/>
              </a:rPr>
              <a:t>Tabula (warwick.ac.uk)</a:t>
            </a:r>
            <a:endParaRPr lang="en-GB" sz="2000" dirty="0"/>
          </a:p>
        </p:txBody>
      </p:sp>
      <p:sp>
        <p:nvSpPr>
          <p:cNvPr id="11" name="TextBox 10">
            <a:extLst>
              <a:ext uri="{FF2B5EF4-FFF2-40B4-BE49-F238E27FC236}">
                <a16:creationId xmlns:a16="http://schemas.microsoft.com/office/drawing/2014/main" id="{00EABFFB-2AC5-48FD-A6C7-0D931F6D41B1}"/>
              </a:ext>
            </a:extLst>
          </p:cNvPr>
          <p:cNvSpPr txBox="1"/>
          <p:nvPr/>
        </p:nvSpPr>
        <p:spPr>
          <a:xfrm>
            <a:off x="304800" y="3522467"/>
            <a:ext cx="4572000" cy="400110"/>
          </a:xfrm>
          <a:prstGeom prst="rect">
            <a:avLst/>
          </a:prstGeom>
          <a:noFill/>
        </p:spPr>
        <p:txBody>
          <a:bodyPr wrap="square">
            <a:spAutoFit/>
          </a:bodyPr>
          <a:lstStyle/>
          <a:p>
            <a:r>
              <a:rPr lang="en-GB" sz="2000" dirty="0">
                <a:hlinkClick r:id="rId5"/>
              </a:rPr>
              <a:t>Handbook (warwick.ac.uk)</a:t>
            </a:r>
            <a:endParaRPr lang="en-GB" sz="2000" dirty="0"/>
          </a:p>
        </p:txBody>
      </p:sp>
    </p:spTree>
    <p:extLst>
      <p:ext uri="{BB962C8B-B14F-4D97-AF65-F5344CB8AC3E}">
        <p14:creationId xmlns:p14="http://schemas.microsoft.com/office/powerpoint/2010/main" val="1712469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4C6375C-8866-4B6D-873A-6CDB8AF1F7E2}"/>
              </a:ext>
            </a:extLst>
          </p:cNvPr>
          <p:cNvSpPr>
            <a:spLocks noGrp="1"/>
          </p:cNvSpPr>
          <p:nvPr>
            <p:ph type="body" sz="quarter" idx="13"/>
          </p:nvPr>
        </p:nvSpPr>
        <p:spPr>
          <a:xfrm>
            <a:off x="790059" y="1501635"/>
            <a:ext cx="6110339" cy="2462958"/>
          </a:xfrm>
        </p:spPr>
        <p:txBody>
          <a:bodyPr/>
          <a:lstStyle/>
          <a:p>
            <a:pPr marL="0" indent="0" algn="ctr">
              <a:buNone/>
            </a:pPr>
            <a:r>
              <a:rPr lang="en-GB" b="1" dirty="0"/>
              <a:t>English UG office:</a:t>
            </a:r>
          </a:p>
          <a:p>
            <a:pPr marL="0" indent="0">
              <a:buNone/>
            </a:pPr>
            <a:r>
              <a:rPr lang="en-GB" dirty="0"/>
              <a:t>FAB, 5</a:t>
            </a:r>
            <a:r>
              <a:rPr lang="en-GB" baseline="30000" dirty="0"/>
              <a:t>th</a:t>
            </a:r>
            <a:r>
              <a:rPr lang="en-GB" dirty="0"/>
              <a:t> Floor, room 5.42 (you need card access)</a:t>
            </a:r>
          </a:p>
          <a:p>
            <a:pPr marL="0" indent="0">
              <a:buNone/>
            </a:pPr>
            <a:r>
              <a:rPr lang="en-GB" dirty="0"/>
              <a:t>Or email </a:t>
            </a:r>
            <a:r>
              <a:rPr lang="en-GB" dirty="0">
                <a:hlinkClick r:id="rId2"/>
              </a:rPr>
              <a:t>ugenglish@warwick.ac.uk</a:t>
            </a:r>
            <a:r>
              <a:rPr lang="en-GB" dirty="0"/>
              <a:t> </a:t>
            </a:r>
          </a:p>
          <a:p>
            <a:pPr marL="0" indent="0">
              <a:buNone/>
            </a:pPr>
            <a:endParaRPr lang="en-GB" dirty="0"/>
          </a:p>
          <a:p>
            <a:pPr marL="0" indent="0">
              <a:buNone/>
            </a:pPr>
            <a:r>
              <a:rPr lang="en-GB" dirty="0"/>
              <a:t>If the induction slides or </a:t>
            </a:r>
            <a:r>
              <a:rPr lang="en-GB" dirty="0">
                <a:hlinkClick r:id="rId3"/>
              </a:rPr>
              <a:t>induction handout </a:t>
            </a:r>
            <a:r>
              <a:rPr lang="en-GB" dirty="0"/>
              <a:t>doesn’t answer your question about Tabula/seminar sign-up, then get in touch with the UG office</a:t>
            </a:r>
          </a:p>
        </p:txBody>
      </p:sp>
    </p:spTree>
    <p:extLst>
      <p:ext uri="{BB962C8B-B14F-4D97-AF65-F5344CB8AC3E}">
        <p14:creationId xmlns:p14="http://schemas.microsoft.com/office/powerpoint/2010/main" val="3146425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542B3D2-3A03-4B67-A6EC-537C549E004D}"/>
              </a:ext>
            </a:extLst>
          </p:cNvPr>
          <p:cNvSpPr txBox="1"/>
          <p:nvPr/>
        </p:nvSpPr>
        <p:spPr>
          <a:xfrm>
            <a:off x="218514" y="302558"/>
            <a:ext cx="8357348" cy="1131079"/>
          </a:xfrm>
          <a:prstGeom prst="rect">
            <a:avLst/>
          </a:prstGeom>
          <a:noFill/>
        </p:spPr>
        <p:txBody>
          <a:bodyPr wrap="square">
            <a:spAutoFit/>
          </a:bodyPr>
          <a:lstStyle/>
          <a:p>
            <a:r>
              <a:rPr lang="en-GB" dirty="0"/>
              <a:t>MAIN DEPARTMENT WEBPAGES</a:t>
            </a:r>
          </a:p>
          <a:p>
            <a:endParaRPr lang="en-GB" dirty="0"/>
          </a:p>
          <a:p>
            <a:r>
              <a:rPr lang="en-GB" dirty="0">
                <a:hlinkClick r:id="rId3"/>
              </a:rPr>
              <a:t>https://warwick.ac.uk/fac/arts/english/currentstudents/undergraduate/</a:t>
            </a:r>
            <a:endParaRPr lang="en-GB" dirty="0"/>
          </a:p>
          <a:p>
            <a:br>
              <a:rPr lang="en-GB" dirty="0"/>
            </a:br>
            <a:endParaRPr lang="en-GB" dirty="0"/>
          </a:p>
        </p:txBody>
      </p:sp>
      <p:pic>
        <p:nvPicPr>
          <p:cNvPr id="4" name="Picture 3">
            <a:extLst>
              <a:ext uri="{FF2B5EF4-FFF2-40B4-BE49-F238E27FC236}">
                <a16:creationId xmlns:a16="http://schemas.microsoft.com/office/drawing/2014/main" id="{84BF4FB0-E922-EF45-C4BD-724FE17E5BAE}"/>
              </a:ext>
            </a:extLst>
          </p:cNvPr>
          <p:cNvPicPr>
            <a:picLocks noChangeAspect="1"/>
          </p:cNvPicPr>
          <p:nvPr/>
        </p:nvPicPr>
        <p:blipFill rotWithShape="1">
          <a:blip r:embed="rId4"/>
          <a:srcRect r="16807" b="5882"/>
          <a:stretch/>
        </p:blipFill>
        <p:spPr>
          <a:xfrm>
            <a:off x="568139" y="1236124"/>
            <a:ext cx="5809610" cy="3697025"/>
          </a:xfrm>
          <a:prstGeom prst="rect">
            <a:avLst/>
          </a:prstGeom>
        </p:spPr>
      </p:pic>
    </p:spTree>
    <p:extLst>
      <p:ext uri="{BB962C8B-B14F-4D97-AF65-F5344CB8AC3E}">
        <p14:creationId xmlns:p14="http://schemas.microsoft.com/office/powerpoint/2010/main" val="4042352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E3CFDD8-6163-4DE7-832A-0C86C2A04460}"/>
              </a:ext>
            </a:extLst>
          </p:cNvPr>
          <p:cNvSpPr>
            <a:spLocks noGrp="1"/>
          </p:cNvSpPr>
          <p:nvPr>
            <p:ph type="body" sz="quarter" idx="4294967295"/>
          </p:nvPr>
        </p:nvSpPr>
        <p:spPr>
          <a:xfrm>
            <a:off x="583293" y="1452846"/>
            <a:ext cx="7278838" cy="3263504"/>
          </a:xfrm>
          <a:prstGeom prst="rect">
            <a:avLst/>
          </a:prstGeom>
        </p:spPr>
        <p:txBody>
          <a:bodyPr vert="horz" lIns="91440" tIns="45720" rIns="91440" bIns="45720" rtlCol="0" anchor="t">
            <a:normAutofit/>
          </a:bodyPr>
          <a:lstStyle/>
          <a:p>
            <a:r>
              <a:rPr lang="en-GB" b="1" dirty="0">
                <a:cs typeface="Calibri"/>
              </a:rPr>
              <a:t>ALL ECLS modules</a:t>
            </a:r>
            <a:r>
              <a:rPr lang="en-GB" dirty="0">
                <a:cs typeface="Calibri"/>
              </a:rPr>
              <a:t> have an Introductory meet and greet with registered seminar groups in week 1, but don’t worry if you miss these because of choosing between options.</a:t>
            </a:r>
          </a:p>
          <a:p>
            <a:r>
              <a:rPr lang="en-GB" dirty="0">
                <a:cs typeface="Calibri"/>
              </a:rPr>
              <a:t>Each ECLS module has an </a:t>
            </a:r>
            <a:r>
              <a:rPr lang="en-GB" b="1" dirty="0">
                <a:cs typeface="Calibri"/>
              </a:rPr>
              <a:t>Introductory lecture in week 1. </a:t>
            </a:r>
            <a:r>
              <a:rPr lang="en-GB" dirty="0">
                <a:cs typeface="Calibri"/>
              </a:rPr>
              <a:t>These will be particularly useful if you need help choosing between modules. See your induction handout for times.</a:t>
            </a:r>
            <a:br>
              <a:rPr lang="en-GB" dirty="0">
                <a:cs typeface="Calibri"/>
              </a:rPr>
            </a:br>
            <a:endParaRPr lang="en-GB" dirty="0">
              <a:cs typeface="Calibri"/>
            </a:endParaRPr>
          </a:p>
          <a:p>
            <a:r>
              <a:rPr lang="en-GB" dirty="0">
                <a:cs typeface="Calibri"/>
              </a:rPr>
              <a:t>Official ECLS seminars, for which you need to have done some preparatory reading, begin in week 2.</a:t>
            </a:r>
            <a:endParaRPr lang="en-GB" dirty="0"/>
          </a:p>
          <a:p>
            <a:pPr marL="0" indent="0">
              <a:buNone/>
            </a:pPr>
            <a:endParaRPr lang="en-GB" dirty="0">
              <a:cs typeface="Calibri"/>
            </a:endParaRPr>
          </a:p>
        </p:txBody>
      </p:sp>
    </p:spTree>
    <p:extLst>
      <p:ext uri="{BB962C8B-B14F-4D97-AF65-F5344CB8AC3E}">
        <p14:creationId xmlns:p14="http://schemas.microsoft.com/office/powerpoint/2010/main" val="796497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Checkmark">
            <a:extLst>
              <a:ext uri="{FF2B5EF4-FFF2-40B4-BE49-F238E27FC236}">
                <a16:creationId xmlns:a16="http://schemas.microsoft.com/office/drawing/2014/main" id="{0D5F85FE-FE72-4650-8BD8-B485CF7DD58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5212" y="1623230"/>
            <a:ext cx="335223" cy="335223"/>
          </a:xfrm>
          <a:prstGeom prst="rect">
            <a:avLst/>
          </a:prstGeom>
        </p:spPr>
      </p:pic>
      <p:graphicFrame>
        <p:nvGraphicFramePr>
          <p:cNvPr id="5" name="Table 2">
            <a:extLst>
              <a:ext uri="{FF2B5EF4-FFF2-40B4-BE49-F238E27FC236}">
                <a16:creationId xmlns:a16="http://schemas.microsoft.com/office/drawing/2014/main" id="{AD2E03D4-774F-4974-B8BB-662C93A19C54}"/>
              </a:ext>
            </a:extLst>
          </p:cNvPr>
          <p:cNvGraphicFramePr>
            <a:graphicFrameLocks noGrp="1"/>
          </p:cNvGraphicFramePr>
          <p:nvPr>
            <p:extLst>
              <p:ext uri="{D42A27DB-BD31-4B8C-83A1-F6EECF244321}">
                <p14:modId xmlns:p14="http://schemas.microsoft.com/office/powerpoint/2010/main" val="3344286222"/>
              </p:ext>
            </p:extLst>
          </p:nvPr>
        </p:nvGraphicFramePr>
        <p:xfrm>
          <a:off x="300034" y="977011"/>
          <a:ext cx="6545147" cy="4009367"/>
        </p:xfrm>
        <a:graphic>
          <a:graphicData uri="http://schemas.openxmlformats.org/drawingml/2006/table">
            <a:tbl>
              <a:tblPr firstRow="1" bandRow="1">
                <a:tableStyleId>{5C22544A-7EE6-4342-B048-85BDC9FD1C3A}</a:tableStyleId>
              </a:tblPr>
              <a:tblGrid>
                <a:gridCol w="2511532">
                  <a:extLst>
                    <a:ext uri="{9D8B030D-6E8A-4147-A177-3AD203B41FA5}">
                      <a16:colId xmlns:a16="http://schemas.microsoft.com/office/drawing/2014/main" val="2992238699"/>
                    </a:ext>
                  </a:extLst>
                </a:gridCol>
                <a:gridCol w="1008404">
                  <a:extLst>
                    <a:ext uri="{9D8B030D-6E8A-4147-A177-3AD203B41FA5}">
                      <a16:colId xmlns:a16="http://schemas.microsoft.com/office/drawing/2014/main" val="792673470"/>
                    </a:ext>
                  </a:extLst>
                </a:gridCol>
                <a:gridCol w="1008404">
                  <a:extLst>
                    <a:ext uri="{9D8B030D-6E8A-4147-A177-3AD203B41FA5}">
                      <a16:colId xmlns:a16="http://schemas.microsoft.com/office/drawing/2014/main" val="1215742485"/>
                    </a:ext>
                  </a:extLst>
                </a:gridCol>
                <a:gridCol w="1016949">
                  <a:extLst>
                    <a:ext uri="{9D8B030D-6E8A-4147-A177-3AD203B41FA5}">
                      <a16:colId xmlns:a16="http://schemas.microsoft.com/office/drawing/2014/main" val="1661074217"/>
                    </a:ext>
                  </a:extLst>
                </a:gridCol>
                <a:gridCol w="999858">
                  <a:extLst>
                    <a:ext uri="{9D8B030D-6E8A-4147-A177-3AD203B41FA5}">
                      <a16:colId xmlns:a16="http://schemas.microsoft.com/office/drawing/2014/main" val="280764104"/>
                    </a:ext>
                  </a:extLst>
                </a:gridCol>
              </a:tblGrid>
              <a:tr h="472533">
                <a:tc>
                  <a:txBody>
                    <a:bodyPr/>
                    <a:lstStyle/>
                    <a:p>
                      <a:endParaRPr lang="en-GB" sz="1200" dirty="0"/>
                    </a:p>
                  </a:txBody>
                  <a:tcPr/>
                </a:tc>
                <a:tc>
                  <a:txBody>
                    <a:bodyPr/>
                    <a:lstStyle/>
                    <a:p>
                      <a:pPr algn="ctr"/>
                      <a:r>
                        <a:rPr lang="en-GB" sz="1200" dirty="0"/>
                        <a:t>Modes of Reading</a:t>
                      </a:r>
                    </a:p>
                  </a:txBody>
                  <a:tcPr/>
                </a:tc>
                <a:tc>
                  <a:txBody>
                    <a:bodyPr/>
                    <a:lstStyle/>
                    <a:p>
                      <a:r>
                        <a:rPr lang="en-GB" sz="1200" dirty="0"/>
                        <a:t>Medieval to Renaissance</a:t>
                      </a:r>
                    </a:p>
                  </a:txBody>
                  <a:tcPr/>
                </a:tc>
                <a:tc>
                  <a:txBody>
                    <a:bodyPr/>
                    <a:lstStyle/>
                    <a:p>
                      <a:r>
                        <a:rPr lang="en-GB" sz="1200" dirty="0"/>
                        <a:t>Epic into the Novel</a:t>
                      </a:r>
                    </a:p>
                  </a:txBody>
                  <a:tcPr/>
                </a:tc>
                <a:tc>
                  <a:txBody>
                    <a:bodyPr/>
                    <a:lstStyle/>
                    <a:p>
                      <a:r>
                        <a:rPr lang="en-GB" sz="1200" dirty="0"/>
                        <a:t>Modern World Lit</a:t>
                      </a:r>
                    </a:p>
                  </a:txBody>
                  <a:tcPr/>
                </a:tc>
                <a:extLst>
                  <a:ext uri="{0D108BD9-81ED-4DB2-BD59-A6C34878D82A}">
                    <a16:rowId xmlns:a16="http://schemas.microsoft.com/office/drawing/2014/main" val="167051815"/>
                  </a:ext>
                </a:extLst>
              </a:tr>
              <a:tr h="348433">
                <a:tc>
                  <a:txBody>
                    <a:bodyPr/>
                    <a:lstStyle/>
                    <a:p>
                      <a:r>
                        <a:rPr lang="en-GB" sz="1100" dirty="0"/>
                        <a:t>Film and Literature</a:t>
                      </a:r>
                    </a:p>
                  </a:txBody>
                  <a:tcPr/>
                </a:tc>
                <a:tc>
                  <a:txBody>
                    <a:bodyPr/>
                    <a:lstStyle/>
                    <a:p>
                      <a:endParaRPr lang="en-GB" dirty="0"/>
                    </a:p>
                  </a:txBody>
                  <a:tcPr/>
                </a:tc>
                <a:tc>
                  <a:txBody>
                    <a:bodyPr/>
                    <a:lstStyle/>
                    <a:p>
                      <a:endParaRPr lang="en-GB" dirty="0"/>
                    </a:p>
                  </a:txBody>
                  <a:tcPr>
                    <a:solidFill>
                      <a:schemeClr val="accent5">
                        <a:lumMod val="50000"/>
                      </a:schemeClr>
                    </a:solidFill>
                  </a:tcPr>
                </a:tc>
                <a:tc>
                  <a:txBody>
                    <a:bodyPr/>
                    <a:lstStyle/>
                    <a:p>
                      <a:endParaRPr lang="en-GB" dirty="0"/>
                    </a:p>
                  </a:txBody>
                  <a:tcPr>
                    <a:solidFill>
                      <a:schemeClr val="accent5">
                        <a:lumMod val="50000"/>
                      </a:schemeClr>
                    </a:solidFill>
                  </a:tcPr>
                </a:tc>
                <a:tc>
                  <a:txBody>
                    <a:bodyPr/>
                    <a:lstStyle/>
                    <a:p>
                      <a:endParaRPr lang="en-GB" dirty="0"/>
                    </a:p>
                  </a:txBody>
                  <a:tcPr>
                    <a:solidFill>
                      <a:schemeClr val="accent5">
                        <a:lumMod val="50000"/>
                      </a:schemeClr>
                    </a:solidFill>
                  </a:tcPr>
                </a:tc>
                <a:extLst>
                  <a:ext uri="{0D108BD9-81ED-4DB2-BD59-A6C34878D82A}">
                    <a16:rowId xmlns:a16="http://schemas.microsoft.com/office/drawing/2014/main" val="604762379"/>
                  </a:ext>
                </a:extLst>
              </a:tr>
              <a:tr h="348433">
                <a:tc>
                  <a:txBody>
                    <a:bodyPr/>
                    <a:lstStyle/>
                    <a:p>
                      <a:r>
                        <a:rPr lang="en-GB" sz="1100" dirty="0"/>
                        <a:t>English &amp;Creative Writing</a:t>
                      </a:r>
                    </a:p>
                  </a:txBody>
                  <a:tcPr/>
                </a:tc>
                <a:tc>
                  <a:txBody>
                    <a:bodyPr/>
                    <a:lstStyle/>
                    <a:p>
                      <a:endParaRPr lang="en-GB" dirty="0"/>
                    </a:p>
                  </a:txBody>
                  <a:tcPr>
                    <a:solidFill>
                      <a:srgbClr val="002060"/>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txBody>
                  <a:tcPr/>
                </a:tc>
                <a:tc>
                  <a:txBody>
                    <a:bodyPr/>
                    <a:lstStyle/>
                    <a:p>
                      <a:endParaRPr lang="en-GB" dirty="0"/>
                    </a:p>
                  </a:txBody>
                  <a:tcPr>
                    <a:solidFill>
                      <a:schemeClr val="accent5">
                        <a:lumMod val="50000"/>
                      </a:schemeClr>
                    </a:solidFill>
                  </a:tcPr>
                </a:tc>
                <a:extLst>
                  <a:ext uri="{0D108BD9-81ED-4DB2-BD59-A6C34878D82A}">
                    <a16:rowId xmlns:a16="http://schemas.microsoft.com/office/drawing/2014/main" val="682392246"/>
                  </a:ext>
                </a:extLst>
              </a:tr>
              <a:tr h="348433">
                <a:tc>
                  <a:txBody>
                    <a:bodyPr/>
                    <a:lstStyle/>
                    <a:p>
                      <a:r>
                        <a:rPr lang="en-GB" sz="1100" b="0" i="0" kern="1200" dirty="0">
                          <a:solidFill>
                            <a:schemeClr val="dk1"/>
                          </a:solidFill>
                          <a:effectLst/>
                          <a:latin typeface="+mn-lt"/>
                          <a:ea typeface="+mn-ea"/>
                          <a:cs typeface="+mn-cs"/>
                        </a:rPr>
                        <a:t>Classics and English </a:t>
                      </a:r>
                      <a:endParaRPr lang="en-GB" sz="1100" dirty="0"/>
                    </a:p>
                  </a:txBody>
                  <a:tcPr/>
                </a:tc>
                <a:tc>
                  <a:txBody>
                    <a:bodyPr/>
                    <a:lstStyle/>
                    <a:p>
                      <a:endParaRPr lang="en-GB"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Option 1 or</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Option 2</a:t>
                      </a:r>
                    </a:p>
                  </a:txBody>
                  <a:tcPr/>
                </a:tc>
                <a:tc>
                  <a:txBody>
                    <a:bodyPr/>
                    <a:lstStyle/>
                    <a:p>
                      <a:endParaRPr lang="en-GB" dirty="0"/>
                    </a:p>
                  </a:txBody>
                  <a:tcPr>
                    <a:solidFill>
                      <a:schemeClr val="accent5">
                        <a:lumMod val="50000"/>
                      </a:schemeClr>
                    </a:solidFill>
                  </a:tcPr>
                </a:tc>
                <a:extLst>
                  <a:ext uri="{0D108BD9-81ED-4DB2-BD59-A6C34878D82A}">
                    <a16:rowId xmlns:a16="http://schemas.microsoft.com/office/drawing/2014/main" val="1657542576"/>
                  </a:ext>
                </a:extLst>
              </a:tr>
              <a:tr h="400937">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kern="1200" dirty="0">
                          <a:solidFill>
                            <a:schemeClr val="dk1"/>
                          </a:solidFill>
                          <a:effectLst/>
                          <a:latin typeface="+mn-lt"/>
                          <a:ea typeface="+mn-ea"/>
                          <a:cs typeface="+mn-cs"/>
                        </a:rPr>
                        <a:t>Philosophy, Literature and Classics</a:t>
                      </a:r>
                      <a:endParaRPr lang="en-GB" sz="11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Option 1 or</a:t>
                      </a:r>
                    </a:p>
                  </a:txBody>
                  <a:tcPr/>
                </a:tc>
                <a:tc>
                  <a:txBody>
                    <a:bodyPr/>
                    <a:lstStyle/>
                    <a:p>
                      <a:endParaRPr lang="en-GB" dirty="0"/>
                    </a:p>
                  </a:txBody>
                  <a:tcPr>
                    <a:solidFill>
                      <a:schemeClr val="accent5">
                        <a:lumMod val="50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Option 2</a:t>
                      </a:r>
                    </a:p>
                  </a:txBody>
                  <a:tcPr/>
                </a:tc>
                <a:tc>
                  <a:txBody>
                    <a:bodyPr/>
                    <a:lstStyle/>
                    <a:p>
                      <a:endParaRPr lang="en-GB" dirty="0"/>
                    </a:p>
                  </a:txBody>
                  <a:tcPr>
                    <a:solidFill>
                      <a:schemeClr val="accent5">
                        <a:lumMod val="50000"/>
                      </a:schemeClr>
                    </a:solidFill>
                  </a:tcPr>
                </a:tc>
                <a:extLst>
                  <a:ext uri="{0D108BD9-81ED-4DB2-BD59-A6C34878D82A}">
                    <a16:rowId xmlns:a16="http://schemas.microsoft.com/office/drawing/2014/main" val="2103701554"/>
                  </a:ext>
                </a:extLst>
              </a:tr>
              <a:tr h="348433">
                <a:tc>
                  <a:txBody>
                    <a:bodyPr/>
                    <a:lstStyle/>
                    <a:p>
                      <a:r>
                        <a:rPr lang="en-GB" sz="1100" dirty="0"/>
                        <a:t>Philosophy and Literature</a:t>
                      </a:r>
                    </a:p>
                  </a:txBody>
                  <a:tcPr/>
                </a:tc>
                <a:tc>
                  <a:txBody>
                    <a:bodyPr/>
                    <a:lstStyle/>
                    <a:p>
                      <a:endParaRPr lang="en-GB"/>
                    </a:p>
                  </a:txBody>
                  <a:tcPr/>
                </a:tc>
                <a:tc>
                  <a:txBody>
                    <a:bodyPr/>
                    <a:lstStyle/>
                    <a:p>
                      <a:r>
                        <a:rPr lang="en-GB" dirty="0"/>
                        <a:t>Option 1 or</a:t>
                      </a:r>
                    </a:p>
                  </a:txBody>
                  <a:tcPr/>
                </a:tc>
                <a:tc>
                  <a:txBody>
                    <a:bodyPr/>
                    <a:lstStyle/>
                    <a:p>
                      <a:r>
                        <a:rPr lang="en-GB" dirty="0"/>
                        <a:t>Option 2 or </a:t>
                      </a:r>
                    </a:p>
                  </a:txBody>
                  <a:tcPr/>
                </a:tc>
                <a:tc>
                  <a:txBody>
                    <a:bodyPr/>
                    <a:lstStyle/>
                    <a:p>
                      <a:r>
                        <a:rPr lang="en-GB" dirty="0"/>
                        <a:t>Option 3 or</a:t>
                      </a:r>
                    </a:p>
                  </a:txBody>
                  <a:tcPr/>
                </a:tc>
                <a:extLst>
                  <a:ext uri="{0D108BD9-81ED-4DB2-BD59-A6C34878D82A}">
                    <a16:rowId xmlns:a16="http://schemas.microsoft.com/office/drawing/2014/main" val="3152229558"/>
                  </a:ext>
                </a:extLst>
              </a:tr>
              <a:tr h="348433">
                <a:tc>
                  <a:txBody>
                    <a:bodyPr/>
                    <a:lstStyle/>
                    <a:p>
                      <a:r>
                        <a:rPr lang="en-GB" sz="1100" dirty="0"/>
                        <a:t>English and French</a:t>
                      </a:r>
                    </a:p>
                  </a:txBody>
                  <a:tcPr/>
                </a:tc>
                <a:tc>
                  <a:txBody>
                    <a:bodyPr/>
                    <a:lstStyle/>
                    <a:p>
                      <a:endParaRPr lang="en-GB"/>
                    </a:p>
                  </a:txBody>
                  <a:tcPr/>
                </a:tc>
                <a:tc>
                  <a:txBody>
                    <a:bodyPr/>
                    <a:lstStyle/>
                    <a:p>
                      <a:r>
                        <a:rPr lang="en-GB" dirty="0"/>
                        <a:t>Option 1 or</a:t>
                      </a:r>
                    </a:p>
                  </a:txBody>
                  <a:tcPr/>
                </a:tc>
                <a:tc>
                  <a:txBody>
                    <a:bodyPr/>
                    <a:lstStyle/>
                    <a:p>
                      <a:r>
                        <a:rPr lang="en-GB" dirty="0"/>
                        <a:t>Option 2 or </a:t>
                      </a:r>
                    </a:p>
                  </a:txBody>
                  <a:tcPr/>
                </a:tc>
                <a:tc>
                  <a:txBody>
                    <a:bodyPr/>
                    <a:lstStyle/>
                    <a:p>
                      <a:r>
                        <a:rPr lang="en-GB" dirty="0"/>
                        <a:t>Option 3</a:t>
                      </a:r>
                    </a:p>
                  </a:txBody>
                  <a:tcPr/>
                </a:tc>
                <a:extLst>
                  <a:ext uri="{0D108BD9-81ED-4DB2-BD59-A6C34878D82A}">
                    <a16:rowId xmlns:a16="http://schemas.microsoft.com/office/drawing/2014/main" val="1764162452"/>
                  </a:ext>
                </a:extLst>
              </a:tr>
              <a:tr h="348433">
                <a:tc>
                  <a:txBody>
                    <a:bodyPr/>
                    <a:lstStyle/>
                    <a:p>
                      <a:r>
                        <a:rPr lang="en-GB" sz="1100" dirty="0"/>
                        <a:t>English and German</a:t>
                      </a:r>
                    </a:p>
                  </a:txBody>
                  <a:tcPr/>
                </a:tc>
                <a:tc>
                  <a:txBody>
                    <a:bodyPr/>
                    <a:lstStyle/>
                    <a:p>
                      <a:endParaRPr lang="en-GB"/>
                    </a:p>
                  </a:txBody>
                  <a:tcPr/>
                </a:tc>
                <a:tc>
                  <a:txBody>
                    <a:bodyPr/>
                    <a:lstStyle/>
                    <a:p>
                      <a:r>
                        <a:rPr lang="en-GB" dirty="0"/>
                        <a:t>Option 1 or</a:t>
                      </a:r>
                    </a:p>
                  </a:txBody>
                  <a:tcPr/>
                </a:tc>
                <a:tc>
                  <a:txBody>
                    <a:bodyPr/>
                    <a:lstStyle/>
                    <a:p>
                      <a:r>
                        <a:rPr lang="en-GB" dirty="0"/>
                        <a:t>Option 2 or </a:t>
                      </a:r>
                    </a:p>
                  </a:txBody>
                  <a:tcPr/>
                </a:tc>
                <a:tc>
                  <a:txBody>
                    <a:bodyPr/>
                    <a:lstStyle/>
                    <a:p>
                      <a:r>
                        <a:rPr lang="en-GB" dirty="0"/>
                        <a:t>Option 3</a:t>
                      </a:r>
                    </a:p>
                  </a:txBody>
                  <a:tcPr/>
                </a:tc>
                <a:extLst>
                  <a:ext uri="{0D108BD9-81ED-4DB2-BD59-A6C34878D82A}">
                    <a16:rowId xmlns:a16="http://schemas.microsoft.com/office/drawing/2014/main" val="501878218"/>
                  </a:ext>
                </a:extLst>
              </a:tr>
              <a:tr h="348433">
                <a:tc>
                  <a:txBody>
                    <a:bodyPr/>
                    <a:lstStyle/>
                    <a:p>
                      <a:r>
                        <a:rPr lang="en-GB" sz="1100" dirty="0"/>
                        <a:t>English and Italian</a:t>
                      </a:r>
                    </a:p>
                  </a:txBody>
                  <a:tcPr/>
                </a:tc>
                <a:tc>
                  <a:txBody>
                    <a:bodyPr/>
                    <a:lstStyle/>
                    <a:p>
                      <a:endParaRPr lang="en-GB"/>
                    </a:p>
                  </a:txBody>
                  <a:tcPr/>
                </a:tc>
                <a:tc>
                  <a:txBody>
                    <a:bodyPr/>
                    <a:lstStyle/>
                    <a:p>
                      <a:r>
                        <a:rPr lang="en-GB" dirty="0"/>
                        <a:t>Option 1 or</a:t>
                      </a:r>
                    </a:p>
                  </a:txBody>
                  <a:tcPr/>
                </a:tc>
                <a:tc>
                  <a:txBody>
                    <a:bodyPr/>
                    <a:lstStyle/>
                    <a:p>
                      <a:r>
                        <a:rPr lang="en-GB" dirty="0"/>
                        <a:t>Option 2 or </a:t>
                      </a:r>
                    </a:p>
                  </a:txBody>
                  <a:tcPr/>
                </a:tc>
                <a:tc>
                  <a:txBody>
                    <a:bodyPr/>
                    <a:lstStyle/>
                    <a:p>
                      <a:r>
                        <a:rPr lang="en-GB" dirty="0"/>
                        <a:t>Option 3</a:t>
                      </a:r>
                    </a:p>
                  </a:txBody>
                  <a:tcPr/>
                </a:tc>
                <a:extLst>
                  <a:ext uri="{0D108BD9-81ED-4DB2-BD59-A6C34878D82A}">
                    <a16:rowId xmlns:a16="http://schemas.microsoft.com/office/drawing/2014/main" val="430998006"/>
                  </a:ext>
                </a:extLst>
              </a:tr>
              <a:tr h="348433">
                <a:tc>
                  <a:txBody>
                    <a:bodyPr/>
                    <a:lstStyle/>
                    <a:p>
                      <a:r>
                        <a:rPr lang="en-GB" sz="1100" dirty="0"/>
                        <a:t>English and Hispanic Studies</a:t>
                      </a:r>
                    </a:p>
                  </a:txBody>
                  <a:tcPr/>
                </a:tc>
                <a:tc>
                  <a:txBody>
                    <a:bodyPr/>
                    <a:lstStyle/>
                    <a:p>
                      <a:endParaRPr lang="en-GB"/>
                    </a:p>
                  </a:txBody>
                  <a:tcPr/>
                </a:tc>
                <a:tc>
                  <a:txBody>
                    <a:bodyPr/>
                    <a:lstStyle/>
                    <a:p>
                      <a:r>
                        <a:rPr lang="en-GB" dirty="0"/>
                        <a:t>Option 1 or</a:t>
                      </a:r>
                    </a:p>
                  </a:txBody>
                  <a:tcPr/>
                </a:tc>
                <a:tc>
                  <a:txBody>
                    <a:bodyPr/>
                    <a:lstStyle/>
                    <a:p>
                      <a:r>
                        <a:rPr lang="en-GB" dirty="0"/>
                        <a:t>Option 2 or </a:t>
                      </a:r>
                    </a:p>
                  </a:txBody>
                  <a:tcPr/>
                </a:tc>
                <a:tc>
                  <a:txBody>
                    <a:bodyPr/>
                    <a:lstStyle/>
                    <a:p>
                      <a:r>
                        <a:rPr lang="en-GB" dirty="0"/>
                        <a:t>Option 3</a:t>
                      </a:r>
                    </a:p>
                  </a:txBody>
                  <a:tcPr/>
                </a:tc>
                <a:extLst>
                  <a:ext uri="{0D108BD9-81ED-4DB2-BD59-A6C34878D82A}">
                    <a16:rowId xmlns:a16="http://schemas.microsoft.com/office/drawing/2014/main" val="2931522888"/>
                  </a:ext>
                </a:extLst>
              </a:tr>
              <a:tr h="348433">
                <a:tc>
                  <a:txBody>
                    <a:bodyPr/>
                    <a:lstStyle/>
                    <a:p>
                      <a:r>
                        <a:rPr lang="en-GB" sz="1100" dirty="0"/>
                        <a:t>Centre for Lifelong Learning</a:t>
                      </a:r>
                    </a:p>
                  </a:txBody>
                  <a:tcPr/>
                </a:tc>
                <a:tc>
                  <a:txBody>
                    <a:bodyPr/>
                    <a:lstStyle/>
                    <a:p>
                      <a:endParaRPr lang="en-GB" dirty="0"/>
                    </a:p>
                  </a:txBody>
                  <a:tcPr/>
                </a:tc>
                <a:tc>
                  <a:txBody>
                    <a:bodyPr/>
                    <a:lstStyle/>
                    <a:p>
                      <a:r>
                        <a:rPr lang="en-GB" dirty="0"/>
                        <a:t>Option 1 or</a:t>
                      </a:r>
                    </a:p>
                  </a:txBody>
                  <a:tcPr/>
                </a:tc>
                <a:tc>
                  <a:txBody>
                    <a:bodyPr/>
                    <a:lstStyle/>
                    <a:p>
                      <a:r>
                        <a:rPr lang="en-GB" dirty="0"/>
                        <a:t>Option 2 or </a:t>
                      </a:r>
                    </a:p>
                  </a:txBody>
                  <a:tcPr/>
                </a:tc>
                <a:tc>
                  <a:txBody>
                    <a:bodyPr/>
                    <a:lstStyle/>
                    <a:p>
                      <a:r>
                        <a:rPr lang="en-GB" dirty="0"/>
                        <a:t>Option 3</a:t>
                      </a:r>
                    </a:p>
                  </a:txBody>
                  <a:tcPr/>
                </a:tc>
                <a:extLst>
                  <a:ext uri="{0D108BD9-81ED-4DB2-BD59-A6C34878D82A}">
                    <a16:rowId xmlns:a16="http://schemas.microsoft.com/office/drawing/2014/main" val="368079804"/>
                  </a:ext>
                </a:extLst>
              </a:tr>
            </a:tbl>
          </a:graphicData>
        </a:graphic>
      </p:graphicFrame>
      <p:sp>
        <p:nvSpPr>
          <p:cNvPr id="7" name="Text Placeholder 2">
            <a:extLst>
              <a:ext uri="{FF2B5EF4-FFF2-40B4-BE49-F238E27FC236}">
                <a16:creationId xmlns:a16="http://schemas.microsoft.com/office/drawing/2014/main" id="{929FE28D-6C7F-45FD-A1BC-8C4003862BD3}"/>
              </a:ext>
            </a:extLst>
          </p:cNvPr>
          <p:cNvSpPr txBox="1">
            <a:spLocks/>
          </p:cNvSpPr>
          <p:nvPr/>
        </p:nvSpPr>
        <p:spPr>
          <a:xfrm>
            <a:off x="262434" y="482439"/>
            <a:ext cx="6487317" cy="380867"/>
          </a:xfrm>
          <a:prstGeom prst="rect">
            <a:avLst/>
          </a:prstGeom>
          <a:solidFill>
            <a:srgbClr val="511C6C"/>
          </a:solidFill>
        </p:spPr>
        <p:txBody>
          <a:bodyPr/>
          <a:lstStyle>
            <a:lvl1pPr marL="0" indent="0" algn="l" defTabSz="685800" rtl="0" eaLnBrk="1" latinLnBrk="0" hangingPunct="1">
              <a:lnSpc>
                <a:spcPct val="90000"/>
              </a:lnSpc>
              <a:spcBef>
                <a:spcPts val="750"/>
              </a:spcBef>
              <a:buFontTx/>
              <a:buNone/>
              <a:defRPr sz="2000" b="1" i="0" kern="1200" baseline="0">
                <a:solidFill>
                  <a:srgbClr val="511C6C"/>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400" dirty="0">
                <a:solidFill>
                  <a:schemeClr val="bg1"/>
                </a:solidFill>
              </a:rPr>
              <a:t>First Year English 30 CAT Modules: An Overview</a:t>
            </a:r>
          </a:p>
        </p:txBody>
      </p:sp>
      <p:pic>
        <p:nvPicPr>
          <p:cNvPr id="9" name="Graphic 8" descr="Checkmark">
            <a:extLst>
              <a:ext uri="{FF2B5EF4-FFF2-40B4-BE49-F238E27FC236}">
                <a16:creationId xmlns:a16="http://schemas.microsoft.com/office/drawing/2014/main" id="{23C7A694-D964-4342-9DE6-0B02BBA768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05137" y="1405572"/>
            <a:ext cx="403006" cy="403006"/>
          </a:xfrm>
          <a:prstGeom prst="rect">
            <a:avLst/>
          </a:prstGeom>
        </p:spPr>
      </p:pic>
      <p:pic>
        <p:nvPicPr>
          <p:cNvPr id="13" name="Graphic 12" descr="Checkmark">
            <a:extLst>
              <a:ext uri="{FF2B5EF4-FFF2-40B4-BE49-F238E27FC236}">
                <a16:creationId xmlns:a16="http://schemas.microsoft.com/office/drawing/2014/main" id="{BB496CBA-D4D4-4AFB-A838-C9DDF836054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31615" y="2820589"/>
            <a:ext cx="403006" cy="403006"/>
          </a:xfrm>
          <a:prstGeom prst="rect">
            <a:avLst/>
          </a:prstGeom>
        </p:spPr>
      </p:pic>
      <p:pic>
        <p:nvPicPr>
          <p:cNvPr id="31" name="Graphic 30" descr="Checkmark">
            <a:extLst>
              <a:ext uri="{FF2B5EF4-FFF2-40B4-BE49-F238E27FC236}">
                <a16:creationId xmlns:a16="http://schemas.microsoft.com/office/drawing/2014/main" id="{FFDA0FB0-408F-4838-8B68-653FC9E551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08932" y="3223595"/>
            <a:ext cx="403006" cy="403006"/>
          </a:xfrm>
          <a:prstGeom prst="rect">
            <a:avLst/>
          </a:prstGeom>
        </p:spPr>
      </p:pic>
      <p:pic>
        <p:nvPicPr>
          <p:cNvPr id="33" name="Graphic 32" descr="Checkmark">
            <a:extLst>
              <a:ext uri="{FF2B5EF4-FFF2-40B4-BE49-F238E27FC236}">
                <a16:creationId xmlns:a16="http://schemas.microsoft.com/office/drawing/2014/main" id="{2AF2A152-4BBF-4CBA-8B88-319A2158300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86249" y="3600528"/>
            <a:ext cx="403006" cy="403006"/>
          </a:xfrm>
          <a:prstGeom prst="rect">
            <a:avLst/>
          </a:prstGeom>
        </p:spPr>
      </p:pic>
      <p:pic>
        <p:nvPicPr>
          <p:cNvPr id="35" name="Graphic 34" descr="Checkmark">
            <a:extLst>
              <a:ext uri="{FF2B5EF4-FFF2-40B4-BE49-F238E27FC236}">
                <a16:creationId xmlns:a16="http://schemas.microsoft.com/office/drawing/2014/main" id="{045DF1AB-34A6-424F-B412-3D73ED743DE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68002" y="3964045"/>
            <a:ext cx="403006" cy="403006"/>
          </a:xfrm>
          <a:prstGeom prst="rect">
            <a:avLst/>
          </a:prstGeom>
        </p:spPr>
      </p:pic>
      <p:pic>
        <p:nvPicPr>
          <p:cNvPr id="37" name="Graphic 36" descr="Checkmark">
            <a:extLst>
              <a:ext uri="{FF2B5EF4-FFF2-40B4-BE49-F238E27FC236}">
                <a16:creationId xmlns:a16="http://schemas.microsoft.com/office/drawing/2014/main" id="{20CFF3AE-644E-461A-8744-4AE363F5476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76840" y="2107660"/>
            <a:ext cx="403006" cy="403006"/>
          </a:xfrm>
          <a:prstGeom prst="rect">
            <a:avLst/>
          </a:prstGeom>
        </p:spPr>
      </p:pic>
      <p:pic>
        <p:nvPicPr>
          <p:cNvPr id="41" name="Graphic 40" descr="Checkmark">
            <a:extLst>
              <a:ext uri="{FF2B5EF4-FFF2-40B4-BE49-F238E27FC236}">
                <a16:creationId xmlns:a16="http://schemas.microsoft.com/office/drawing/2014/main" id="{3E39C2E1-F27A-4B26-8D74-3A0EB8B1CFE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68002" y="4308679"/>
            <a:ext cx="403006" cy="403006"/>
          </a:xfrm>
          <a:prstGeom prst="rect">
            <a:avLst/>
          </a:prstGeom>
        </p:spPr>
      </p:pic>
      <p:pic>
        <p:nvPicPr>
          <p:cNvPr id="14" name="Graphic 13" descr="Checkmark">
            <a:extLst>
              <a:ext uri="{FF2B5EF4-FFF2-40B4-BE49-F238E27FC236}">
                <a16:creationId xmlns:a16="http://schemas.microsoft.com/office/drawing/2014/main" id="{CDB6B2DB-2AE0-41CE-85CB-0BD059DBDB5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43211" y="1756950"/>
            <a:ext cx="403006" cy="403006"/>
          </a:xfrm>
          <a:prstGeom prst="rect">
            <a:avLst/>
          </a:prstGeom>
        </p:spPr>
      </p:pic>
      <p:pic>
        <p:nvPicPr>
          <p:cNvPr id="15" name="Graphic 14" descr="Checkmark">
            <a:extLst>
              <a:ext uri="{FF2B5EF4-FFF2-40B4-BE49-F238E27FC236}">
                <a16:creationId xmlns:a16="http://schemas.microsoft.com/office/drawing/2014/main" id="{D5FB3FB7-063C-4FDF-A86E-C219BD5A116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31350" y="1756950"/>
            <a:ext cx="403006" cy="403006"/>
          </a:xfrm>
          <a:prstGeom prst="rect">
            <a:avLst/>
          </a:prstGeom>
        </p:spPr>
      </p:pic>
      <p:sp>
        <p:nvSpPr>
          <p:cNvPr id="17" name="TextBox 16">
            <a:extLst>
              <a:ext uri="{FF2B5EF4-FFF2-40B4-BE49-F238E27FC236}">
                <a16:creationId xmlns:a16="http://schemas.microsoft.com/office/drawing/2014/main" id="{EF1DF33B-13B9-4235-A38D-F0837DAE87DB}"/>
              </a:ext>
            </a:extLst>
          </p:cNvPr>
          <p:cNvSpPr txBox="1"/>
          <p:nvPr/>
        </p:nvSpPr>
        <p:spPr>
          <a:xfrm>
            <a:off x="6749752" y="2925054"/>
            <a:ext cx="2394248" cy="246221"/>
          </a:xfrm>
          <a:prstGeom prst="rect">
            <a:avLst/>
          </a:prstGeom>
          <a:noFill/>
        </p:spPr>
        <p:txBody>
          <a:bodyPr wrap="square" rtlCol="0">
            <a:spAutoFit/>
          </a:bodyPr>
          <a:lstStyle/>
          <a:p>
            <a:r>
              <a:rPr lang="en-GB" sz="1000" b="1" dirty="0"/>
              <a:t>Option 4 </a:t>
            </a:r>
            <a:r>
              <a:rPr lang="en-GB" sz="1000" dirty="0"/>
              <a:t>30 CATS </a:t>
            </a:r>
            <a:r>
              <a:rPr lang="en-GB" sz="1000" dirty="0" err="1"/>
              <a:t>Philos</a:t>
            </a:r>
            <a:r>
              <a:rPr lang="en-GB" sz="1000" dirty="0"/>
              <a:t> modules instead</a:t>
            </a:r>
          </a:p>
        </p:txBody>
      </p:sp>
      <p:pic>
        <p:nvPicPr>
          <p:cNvPr id="4" name="Graphic 3" descr="Checkmark">
            <a:extLst>
              <a:ext uri="{FF2B5EF4-FFF2-40B4-BE49-F238E27FC236}">
                <a16:creationId xmlns:a16="http://schemas.microsoft.com/office/drawing/2014/main" id="{8D58656C-AEA8-96FF-B0E0-373ABF24E42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68002" y="4607104"/>
            <a:ext cx="403006" cy="403006"/>
          </a:xfrm>
          <a:prstGeom prst="rect">
            <a:avLst/>
          </a:prstGeom>
        </p:spPr>
      </p:pic>
    </p:spTree>
    <p:extLst>
      <p:ext uri="{BB962C8B-B14F-4D97-AF65-F5344CB8AC3E}">
        <p14:creationId xmlns:p14="http://schemas.microsoft.com/office/powerpoint/2010/main" val="1907729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2DEE78C-7790-464F-9EB4-31BB8F043D11}"/>
              </a:ext>
            </a:extLst>
          </p:cNvPr>
          <p:cNvSpPr>
            <a:spLocks noGrp="1"/>
          </p:cNvSpPr>
          <p:nvPr>
            <p:ph type="body" sz="quarter" idx="13"/>
          </p:nvPr>
        </p:nvSpPr>
        <p:spPr>
          <a:xfrm>
            <a:off x="423866" y="2355185"/>
            <a:ext cx="6110339" cy="2462958"/>
          </a:xfrm>
        </p:spPr>
        <p:txBody>
          <a:bodyPr lIns="91440" tIns="45720" rIns="91440" bIns="45720" anchor="t"/>
          <a:lstStyle/>
          <a:p>
            <a:pPr marL="0" indent="0" algn="ctr">
              <a:buNone/>
            </a:pPr>
            <a:r>
              <a:rPr lang="en-GB" b="1" dirty="0"/>
              <a:t>Convenor: </a:t>
            </a:r>
            <a:r>
              <a:rPr lang="en-GB" dirty="0"/>
              <a:t>Dr John West</a:t>
            </a:r>
          </a:p>
          <a:p>
            <a:pPr marL="0" indent="0" algn="ctr">
              <a:buNone/>
            </a:pPr>
            <a:r>
              <a:rPr lang="en-GB" b="1" i="0" dirty="0">
                <a:solidFill>
                  <a:srgbClr val="333333"/>
                </a:solidFill>
                <a:effectLst/>
                <a:latin typeface="Lato"/>
              </a:rPr>
              <a:t>Email address: </a:t>
            </a:r>
            <a:r>
              <a:rPr lang="en-GB" sz="1400" dirty="0">
                <a:solidFill>
                  <a:srgbClr val="333333"/>
                </a:solidFill>
                <a:latin typeface="Lato"/>
                <a:ea typeface="Lato"/>
                <a:cs typeface="Lato"/>
                <a:hlinkClick r:id="rId2"/>
              </a:rPr>
              <a:t>j</a:t>
            </a:r>
            <a:r>
              <a:rPr lang="en-GB" sz="1400" dirty="0">
                <a:solidFill>
                  <a:srgbClr val="15766D"/>
                </a:solidFill>
                <a:latin typeface="Lato"/>
                <a:ea typeface="Lato"/>
                <a:cs typeface="Lato"/>
                <a:hlinkClick r:id="rId2">
                  <a:extLst>
                    <a:ext uri="{A12FA001-AC4F-418D-AE19-62706E023703}">
                      <ahyp:hlinkClr xmlns:ahyp="http://schemas.microsoft.com/office/drawing/2018/hyperlinkcolor" val="tx"/>
                    </a:ext>
                  </a:extLst>
                </a:hlinkClick>
              </a:rPr>
              <a:t>.west.1@warwick.ac.uk</a:t>
            </a:r>
            <a:endParaRPr lang="en-GB" sz="1400" i="0" dirty="0">
              <a:solidFill>
                <a:srgbClr val="15766D"/>
              </a:solidFill>
              <a:effectLst/>
              <a:latin typeface="Lato" panose="020F0502020204030203" pitchFamily="34" charset="0"/>
              <a:ea typeface="Lato"/>
              <a:cs typeface="Lato"/>
              <a:hlinkClick r:id="rId2">
                <a:extLst>
                  <a:ext uri="{A12FA001-AC4F-418D-AE19-62706E023703}">
                    <ahyp:hlinkClr xmlns:ahyp="http://schemas.microsoft.com/office/drawing/2018/hyperlinkcolor" val="tx"/>
                  </a:ext>
                </a:extLst>
              </a:hlinkClick>
            </a:endParaRPr>
          </a:p>
          <a:p>
            <a:pPr marL="0" indent="0" algn="ctr">
              <a:buNone/>
            </a:pPr>
            <a:r>
              <a:rPr lang="en-GB" dirty="0">
                <a:ea typeface="+mn-lt"/>
                <a:cs typeface="+mn-lt"/>
                <a:hlinkClick r:id="rId3"/>
              </a:rPr>
              <a:t>EN101 Epic into Novel - Honours Variants – EN2J4/EN3J4 (warwick.ac.uk)</a:t>
            </a:r>
            <a:endParaRPr lang="en-GB" dirty="0"/>
          </a:p>
        </p:txBody>
      </p:sp>
      <p:sp>
        <p:nvSpPr>
          <p:cNvPr id="5" name="Text Placeholder 4"/>
          <p:cNvSpPr>
            <a:spLocks noGrp="1"/>
          </p:cNvSpPr>
          <p:nvPr>
            <p:ph type="body" sz="quarter" idx="14"/>
          </p:nvPr>
        </p:nvSpPr>
        <p:spPr>
          <a:xfrm>
            <a:off x="1131817" y="1551913"/>
            <a:ext cx="5373684" cy="380867"/>
          </a:xfrm>
        </p:spPr>
        <p:txBody>
          <a:bodyPr vert="horz" lIns="91440" tIns="45720" rIns="91440" bIns="45720" rtlCol="0" anchor="t">
            <a:noAutofit/>
          </a:bodyPr>
          <a:lstStyle/>
          <a:p>
            <a:r>
              <a:rPr lang="en-GB" sz="4000"/>
              <a:t>EN101: Epic into Novel</a:t>
            </a:r>
            <a:endParaRPr lang="en-US" sz="4000"/>
          </a:p>
        </p:txBody>
      </p:sp>
    </p:spTree>
    <p:extLst>
      <p:ext uri="{BB962C8B-B14F-4D97-AF65-F5344CB8AC3E}">
        <p14:creationId xmlns:p14="http://schemas.microsoft.com/office/powerpoint/2010/main" val="39597667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ac34aa52-ec15-4466-ad8e-2b4b2fd6a02b"/>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2CE2F29E067A4C87762CA27C5D4069" ma:contentTypeVersion="6" ma:contentTypeDescription="Create a new document." ma:contentTypeScope="" ma:versionID="6240b7a63f8c281925a534c0a41cbc66">
  <xsd:schema xmlns:xsd="http://www.w3.org/2001/XMLSchema" xmlns:xs="http://www.w3.org/2001/XMLSchema" xmlns:p="http://schemas.microsoft.com/office/2006/metadata/properties" xmlns:ns2="4a3f4a00-2e42-4f65-b45d-089377c1b32b" xmlns:ns3="480d81cf-f601-4b90-897f-3aa41fb42a92" targetNamespace="http://schemas.microsoft.com/office/2006/metadata/properties" ma:root="true" ma:fieldsID="1aabe737cc22ece48b1c088ca94ac2b8" ns2:_="" ns3:_="">
    <xsd:import namespace="4a3f4a00-2e42-4f65-b45d-089377c1b32b"/>
    <xsd:import namespace="480d81cf-f601-4b90-897f-3aa41fb42a9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a3f4a00-2e42-4f65-b45d-089377c1b3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80d81cf-f601-4b90-897f-3aa41fb42a9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1DDE20-FF66-4CFE-9F3E-C05CE93632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a3f4a00-2e42-4f65-b45d-089377c1b32b"/>
    <ds:schemaRef ds:uri="480d81cf-f601-4b90-897f-3aa41fb42a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CB0AB80-39CD-40A6-895D-07A1A3B70D51}">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0AA4414-09B6-43AC-AD83-E7F374252DE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1350</TotalTime>
  <Words>1299</Words>
  <Application>Microsoft Macintosh PowerPoint</Application>
  <PresentationFormat>On-screen Show (16:9)</PresentationFormat>
  <Paragraphs>126</Paragraphs>
  <Slides>21</Slides>
  <Notes>2</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Avenir Next Demi Bold</vt:lpstr>
      <vt:lpstr>Calibri</vt:lpstr>
      <vt:lpstr>Calibri Light</vt:lpstr>
      <vt:lpstr>Lato</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EN121 Medieval and Early Modern Literature  Dr Sarah Wood sarah.wood@warwick.ac.uk  https://warwick.ac.uk/fac/arts/english/currentstudents/undergraduate/modules/fulllist/first/en121/ </vt:lpstr>
      <vt:lpstr>What to do next: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Wood, Sarah</cp:lastModifiedBy>
  <cp:revision>222</cp:revision>
  <cp:lastPrinted>2021-09-27T16:19:43Z</cp:lastPrinted>
  <dcterms:created xsi:type="dcterms:W3CDTF">2017-04-05T11:04:35Z</dcterms:created>
  <dcterms:modified xsi:type="dcterms:W3CDTF">2024-09-24T07:50:07Z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0x010100C92CE2F29E067A4C87762CA27C5D4069</vt:lpwstr>
  </property>
</Properties>
</file>