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77" r:id="rId3"/>
    <p:sldId id="269" r:id="rId4"/>
    <p:sldId id="258" r:id="rId5"/>
    <p:sldId id="259" r:id="rId6"/>
    <p:sldId id="260" r:id="rId7"/>
    <p:sldId id="262" r:id="rId8"/>
    <p:sldId id="263" r:id="rId9"/>
    <p:sldId id="281" r:id="rId10"/>
    <p:sldId id="261" r:id="rId11"/>
    <p:sldId id="285" r:id="rId12"/>
    <p:sldId id="284" r:id="rId13"/>
    <p:sldId id="276" r:id="rId14"/>
    <p:sldId id="280" r:id="rId15"/>
    <p:sldId id="279" r:id="rId16"/>
    <p:sldId id="273" r:id="rId17"/>
    <p:sldId id="270" r:id="rId18"/>
    <p:sldId id="264" r:id="rId19"/>
    <p:sldId id="266" r:id="rId20"/>
    <p:sldId id="272" r:id="rId21"/>
    <p:sldId id="288" r:id="rId22"/>
    <p:sldId id="265" r:id="rId23"/>
    <p:sldId id="274" r:id="rId24"/>
    <p:sldId id="282" r:id="rId25"/>
    <p:sldId id="286" r:id="rId26"/>
    <p:sldId id="267" r:id="rId27"/>
    <p:sldId id="275" r:id="rId28"/>
    <p:sldId id="278"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916"/>
    <p:restoredTop sz="94690"/>
  </p:normalViewPr>
  <p:slideViewPr>
    <p:cSldViewPr snapToGrid="0" snapToObjects="1">
      <p:cViewPr varScale="1">
        <p:scale>
          <a:sx n="124" d="100"/>
          <a:sy n="124" d="100"/>
        </p:scale>
        <p:origin x="312"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diagrams/_rels/data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svg"/><Relationship Id="rId1" Type="http://schemas.openxmlformats.org/officeDocument/2006/relationships/image" Target="../media/image8.png"/><Relationship Id="rId4" Type="http://schemas.openxmlformats.org/officeDocument/2006/relationships/image" Target="../media/image11.svg"/></Relationships>
</file>

<file path=ppt/diagrams/_rels/drawing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svg"/><Relationship Id="rId1" Type="http://schemas.openxmlformats.org/officeDocument/2006/relationships/image" Target="../media/image8.png"/><Relationship Id="rId4" Type="http://schemas.openxmlformats.org/officeDocument/2006/relationships/image" Target="../media/image11.svg"/></Relationships>
</file>

<file path=ppt/diagrams/colors1.xml><?xml version="1.0" encoding="utf-8"?>
<dgm:colorsDef xmlns:dgm="http://schemas.openxmlformats.org/drawingml/2006/diagram" xmlns:a="http://schemas.openxmlformats.org/drawingml/2006/main" uniqueId="urn:microsoft.com/office/officeart/2018/5/colors/Iconchunking_neutralbg_accent5_2">
  <dgm:title val=""/>
  <dgm:desc val=""/>
  <dgm:catLst>
    <dgm:cat type="accent5" pri="15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a:alpha val="0"/>
      </a:schemeClr>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A79DFAE-5308-4A98-B7EB-BACD2D054FF2}" type="doc">
      <dgm:prSet loTypeId="urn:microsoft.com/office/officeart/2018/2/layout/IconVerticalSolidList" loCatId="icon" qsTypeId="urn:microsoft.com/office/officeart/2005/8/quickstyle/simple1" qsCatId="simple" csTypeId="urn:microsoft.com/office/officeart/2018/5/colors/Iconchunking_neutralbg_accent5_2" csCatId="accent5" phldr="1"/>
      <dgm:spPr/>
      <dgm:t>
        <a:bodyPr/>
        <a:lstStyle/>
        <a:p>
          <a:endParaRPr lang="en-US"/>
        </a:p>
      </dgm:t>
    </dgm:pt>
    <dgm:pt modelId="{E9845B8B-C61F-4EE9-9463-4844FB04F910}">
      <dgm:prSet/>
      <dgm:spPr/>
      <dgm:t>
        <a:bodyPr/>
        <a:lstStyle/>
        <a:p>
          <a:r>
            <a:rPr lang="en-GB" dirty="0"/>
            <a:t>But alas, amongst </a:t>
          </a:r>
          <a:r>
            <a:rPr lang="en-GB" i="1" dirty="0"/>
            <a:t>Children…</a:t>
          </a:r>
          <a:r>
            <a:rPr lang="en-GB" dirty="0"/>
            <a:t> Their Notions are few and narrow, borrowed only from those Objects, they have had most to do with, and which have made upon their Senses the </a:t>
          </a:r>
          <a:r>
            <a:rPr lang="en-GB" dirty="0" err="1"/>
            <a:t>frequentest</a:t>
          </a:r>
          <a:r>
            <a:rPr lang="en-GB" dirty="0"/>
            <a:t> and strongest Impressions. A Child knows his Nurse, and his Cradle, and by degrees the Play-things of a little more advanced Age … he that from a Child untaught, or a wild Inhabitant of the Woods, will expect these abstract Maxims, and reputed Principles of Sciences, will I fear, find himself mistaken. </a:t>
          </a:r>
          <a:endParaRPr lang="en-US" dirty="0"/>
        </a:p>
      </dgm:t>
    </dgm:pt>
    <dgm:pt modelId="{41D002C7-1E35-46B1-8511-35070D6115CC}" type="parTrans" cxnId="{AB7785EA-44BD-4972-B765-81F406665080}">
      <dgm:prSet/>
      <dgm:spPr/>
      <dgm:t>
        <a:bodyPr/>
        <a:lstStyle/>
        <a:p>
          <a:endParaRPr lang="en-US"/>
        </a:p>
      </dgm:t>
    </dgm:pt>
    <dgm:pt modelId="{7B4B3D86-DAFE-4061-95A4-C2D8CB575C9B}" type="sibTrans" cxnId="{AB7785EA-44BD-4972-B765-81F406665080}">
      <dgm:prSet/>
      <dgm:spPr/>
      <dgm:t>
        <a:bodyPr/>
        <a:lstStyle/>
        <a:p>
          <a:endParaRPr lang="en-US"/>
        </a:p>
      </dgm:t>
    </dgm:pt>
    <dgm:pt modelId="{C31614F8-35A0-4023-93CB-7121FF65FCCE}">
      <dgm:prSet/>
      <dgm:spPr/>
      <dgm:t>
        <a:bodyPr/>
        <a:lstStyle/>
        <a:p>
          <a:r>
            <a:rPr lang="en-GB"/>
            <a:t>(</a:t>
          </a:r>
          <a:r>
            <a:rPr lang="en-GB" i="1"/>
            <a:t>An Essay Concerning Human Understanding, </a:t>
          </a:r>
          <a:r>
            <a:rPr lang="en-GB"/>
            <a:t>[1689], I.iii)</a:t>
          </a:r>
          <a:endParaRPr lang="en-US"/>
        </a:p>
      </dgm:t>
    </dgm:pt>
    <dgm:pt modelId="{1C81D20D-6FCC-4AE6-A1B5-9EE75F57D540}" type="parTrans" cxnId="{F10BABE3-4264-47FC-B8B7-5C29BB415393}">
      <dgm:prSet/>
      <dgm:spPr/>
      <dgm:t>
        <a:bodyPr/>
        <a:lstStyle/>
        <a:p>
          <a:endParaRPr lang="en-US"/>
        </a:p>
      </dgm:t>
    </dgm:pt>
    <dgm:pt modelId="{7A83447C-AFE7-419B-8D0F-F87387171472}" type="sibTrans" cxnId="{F10BABE3-4264-47FC-B8B7-5C29BB415393}">
      <dgm:prSet/>
      <dgm:spPr/>
      <dgm:t>
        <a:bodyPr/>
        <a:lstStyle/>
        <a:p>
          <a:endParaRPr lang="en-US"/>
        </a:p>
      </dgm:t>
    </dgm:pt>
    <dgm:pt modelId="{80C5C46A-7C05-4E11-A096-A3FA6695BB50}" type="pres">
      <dgm:prSet presAssocID="{6A79DFAE-5308-4A98-B7EB-BACD2D054FF2}" presName="root" presStyleCnt="0">
        <dgm:presLayoutVars>
          <dgm:dir/>
          <dgm:resizeHandles val="exact"/>
        </dgm:presLayoutVars>
      </dgm:prSet>
      <dgm:spPr/>
    </dgm:pt>
    <dgm:pt modelId="{6DAF9B9F-47E8-47A2-9F98-01427C705516}" type="pres">
      <dgm:prSet presAssocID="{E9845B8B-C61F-4EE9-9463-4844FB04F910}" presName="compNode" presStyleCnt="0"/>
      <dgm:spPr/>
    </dgm:pt>
    <dgm:pt modelId="{C1DEF120-4789-4D56-89C1-087E7FB22107}" type="pres">
      <dgm:prSet presAssocID="{E9845B8B-C61F-4EE9-9463-4844FB04F910}" presName="bgRect" presStyleLbl="bgShp" presStyleIdx="0" presStyleCnt="2"/>
      <dgm:spPr/>
    </dgm:pt>
    <dgm:pt modelId="{117E12C8-E4A7-410C-BEB6-8113FEE84424}" type="pres">
      <dgm:prSet presAssocID="{E9845B8B-C61F-4EE9-9463-4844FB04F910}"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Maximize"/>
        </a:ext>
      </dgm:extLst>
    </dgm:pt>
    <dgm:pt modelId="{043A21E1-0186-4781-8A42-897FA00530ED}" type="pres">
      <dgm:prSet presAssocID="{E9845B8B-C61F-4EE9-9463-4844FB04F910}" presName="spaceRect" presStyleCnt="0"/>
      <dgm:spPr/>
    </dgm:pt>
    <dgm:pt modelId="{970A8518-DA2E-4E34-BFAE-94C434C94A86}" type="pres">
      <dgm:prSet presAssocID="{E9845B8B-C61F-4EE9-9463-4844FB04F910}" presName="parTx" presStyleLbl="revTx" presStyleIdx="0" presStyleCnt="2">
        <dgm:presLayoutVars>
          <dgm:chMax val="0"/>
          <dgm:chPref val="0"/>
        </dgm:presLayoutVars>
      </dgm:prSet>
      <dgm:spPr/>
    </dgm:pt>
    <dgm:pt modelId="{214A3438-8BF3-4C3C-9DBE-176C3B9D490C}" type="pres">
      <dgm:prSet presAssocID="{7B4B3D86-DAFE-4061-95A4-C2D8CB575C9B}" presName="sibTrans" presStyleCnt="0"/>
      <dgm:spPr/>
    </dgm:pt>
    <dgm:pt modelId="{21CB4801-B3A5-43D4-9F2A-E285991EF4F3}" type="pres">
      <dgm:prSet presAssocID="{C31614F8-35A0-4023-93CB-7121FF65FCCE}" presName="compNode" presStyleCnt="0"/>
      <dgm:spPr/>
    </dgm:pt>
    <dgm:pt modelId="{3B7C3434-B9BA-4EEB-A53A-55A4AA84E96B}" type="pres">
      <dgm:prSet presAssocID="{C31614F8-35A0-4023-93CB-7121FF65FCCE}" presName="bgRect" presStyleLbl="bgShp" presStyleIdx="1" presStyleCnt="2"/>
      <dgm:spPr/>
    </dgm:pt>
    <dgm:pt modelId="{1DA07FA3-2B20-4A64-B386-33A3A1D62251}" type="pres">
      <dgm:prSet presAssocID="{C31614F8-35A0-4023-93CB-7121FF65FCCE}"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Skeleton"/>
        </a:ext>
      </dgm:extLst>
    </dgm:pt>
    <dgm:pt modelId="{94DC1AEB-B4D6-4566-B0CE-22ED51CA694A}" type="pres">
      <dgm:prSet presAssocID="{C31614F8-35A0-4023-93CB-7121FF65FCCE}" presName="spaceRect" presStyleCnt="0"/>
      <dgm:spPr/>
    </dgm:pt>
    <dgm:pt modelId="{C823C1C8-067B-4291-BA05-B027291B66AE}" type="pres">
      <dgm:prSet presAssocID="{C31614F8-35A0-4023-93CB-7121FF65FCCE}" presName="parTx" presStyleLbl="revTx" presStyleIdx="1" presStyleCnt="2">
        <dgm:presLayoutVars>
          <dgm:chMax val="0"/>
          <dgm:chPref val="0"/>
        </dgm:presLayoutVars>
      </dgm:prSet>
      <dgm:spPr/>
    </dgm:pt>
  </dgm:ptLst>
  <dgm:cxnLst>
    <dgm:cxn modelId="{B5675D72-691E-B24C-9C0D-EF5A96EE79A4}" type="presOf" srcId="{6A79DFAE-5308-4A98-B7EB-BACD2D054FF2}" destId="{80C5C46A-7C05-4E11-A096-A3FA6695BB50}" srcOrd="0" destOrd="0" presId="urn:microsoft.com/office/officeart/2018/2/layout/IconVerticalSolidList"/>
    <dgm:cxn modelId="{A503C688-CF4B-944E-919B-3DD04A5439A6}" type="presOf" srcId="{E9845B8B-C61F-4EE9-9463-4844FB04F910}" destId="{970A8518-DA2E-4E34-BFAE-94C434C94A86}" srcOrd="0" destOrd="0" presId="urn:microsoft.com/office/officeart/2018/2/layout/IconVerticalSolidList"/>
    <dgm:cxn modelId="{F10BABE3-4264-47FC-B8B7-5C29BB415393}" srcId="{6A79DFAE-5308-4A98-B7EB-BACD2D054FF2}" destId="{C31614F8-35A0-4023-93CB-7121FF65FCCE}" srcOrd="1" destOrd="0" parTransId="{1C81D20D-6FCC-4AE6-A1B5-9EE75F57D540}" sibTransId="{7A83447C-AFE7-419B-8D0F-F87387171472}"/>
    <dgm:cxn modelId="{AB7785EA-44BD-4972-B765-81F406665080}" srcId="{6A79DFAE-5308-4A98-B7EB-BACD2D054FF2}" destId="{E9845B8B-C61F-4EE9-9463-4844FB04F910}" srcOrd="0" destOrd="0" parTransId="{41D002C7-1E35-46B1-8511-35070D6115CC}" sibTransId="{7B4B3D86-DAFE-4061-95A4-C2D8CB575C9B}"/>
    <dgm:cxn modelId="{2D3278F1-ED8B-764F-A4CA-289A06B6595F}" type="presOf" srcId="{C31614F8-35A0-4023-93CB-7121FF65FCCE}" destId="{C823C1C8-067B-4291-BA05-B027291B66AE}" srcOrd="0" destOrd="0" presId="urn:microsoft.com/office/officeart/2018/2/layout/IconVerticalSolidList"/>
    <dgm:cxn modelId="{6D26BBD5-3238-C24B-820E-2CFB0ABC4633}" type="presParOf" srcId="{80C5C46A-7C05-4E11-A096-A3FA6695BB50}" destId="{6DAF9B9F-47E8-47A2-9F98-01427C705516}" srcOrd="0" destOrd="0" presId="urn:microsoft.com/office/officeart/2018/2/layout/IconVerticalSolidList"/>
    <dgm:cxn modelId="{E612152E-D118-0844-9F1B-A1BCE7F16F6D}" type="presParOf" srcId="{6DAF9B9F-47E8-47A2-9F98-01427C705516}" destId="{C1DEF120-4789-4D56-89C1-087E7FB22107}" srcOrd="0" destOrd="0" presId="urn:microsoft.com/office/officeart/2018/2/layout/IconVerticalSolidList"/>
    <dgm:cxn modelId="{D40F629D-518E-1D4D-BE08-A30DA0DF7D05}" type="presParOf" srcId="{6DAF9B9F-47E8-47A2-9F98-01427C705516}" destId="{117E12C8-E4A7-410C-BEB6-8113FEE84424}" srcOrd="1" destOrd="0" presId="urn:microsoft.com/office/officeart/2018/2/layout/IconVerticalSolidList"/>
    <dgm:cxn modelId="{410C9FA6-0720-044A-AEFA-63ADBA11EE36}" type="presParOf" srcId="{6DAF9B9F-47E8-47A2-9F98-01427C705516}" destId="{043A21E1-0186-4781-8A42-897FA00530ED}" srcOrd="2" destOrd="0" presId="urn:microsoft.com/office/officeart/2018/2/layout/IconVerticalSolidList"/>
    <dgm:cxn modelId="{EF29F87D-3526-9547-AE09-C9AE7335BE14}" type="presParOf" srcId="{6DAF9B9F-47E8-47A2-9F98-01427C705516}" destId="{970A8518-DA2E-4E34-BFAE-94C434C94A86}" srcOrd="3" destOrd="0" presId="urn:microsoft.com/office/officeart/2018/2/layout/IconVerticalSolidList"/>
    <dgm:cxn modelId="{5D8540E6-8C64-9C4C-94EB-9FB036539468}" type="presParOf" srcId="{80C5C46A-7C05-4E11-A096-A3FA6695BB50}" destId="{214A3438-8BF3-4C3C-9DBE-176C3B9D490C}" srcOrd="1" destOrd="0" presId="urn:microsoft.com/office/officeart/2018/2/layout/IconVerticalSolidList"/>
    <dgm:cxn modelId="{34722948-A457-F046-9D86-8ECF817766A1}" type="presParOf" srcId="{80C5C46A-7C05-4E11-A096-A3FA6695BB50}" destId="{21CB4801-B3A5-43D4-9F2A-E285991EF4F3}" srcOrd="2" destOrd="0" presId="urn:microsoft.com/office/officeart/2018/2/layout/IconVerticalSolidList"/>
    <dgm:cxn modelId="{0A9EFC06-5629-C647-BF15-8F2A8D992EE7}" type="presParOf" srcId="{21CB4801-B3A5-43D4-9F2A-E285991EF4F3}" destId="{3B7C3434-B9BA-4EEB-A53A-55A4AA84E96B}" srcOrd="0" destOrd="0" presId="urn:microsoft.com/office/officeart/2018/2/layout/IconVerticalSolidList"/>
    <dgm:cxn modelId="{FBF69FDF-715B-484E-98CA-15396C94A850}" type="presParOf" srcId="{21CB4801-B3A5-43D4-9F2A-E285991EF4F3}" destId="{1DA07FA3-2B20-4A64-B386-33A3A1D62251}" srcOrd="1" destOrd="0" presId="urn:microsoft.com/office/officeart/2018/2/layout/IconVerticalSolidList"/>
    <dgm:cxn modelId="{B6774561-4BA1-E447-9B56-87294A95BD2C}" type="presParOf" srcId="{21CB4801-B3A5-43D4-9F2A-E285991EF4F3}" destId="{94DC1AEB-B4D6-4566-B0CE-22ED51CA694A}" srcOrd="2" destOrd="0" presId="urn:microsoft.com/office/officeart/2018/2/layout/IconVerticalSolidList"/>
    <dgm:cxn modelId="{C290680F-F2CD-CD46-B073-8C4DB6D3B3A3}" type="presParOf" srcId="{21CB4801-B3A5-43D4-9F2A-E285991EF4F3}" destId="{C823C1C8-067B-4291-BA05-B027291B66AE}"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DEF120-4789-4D56-89C1-087E7FB22107}">
      <dsp:nvSpPr>
        <dsp:cNvPr id="0" name=""/>
        <dsp:cNvSpPr/>
      </dsp:nvSpPr>
      <dsp:spPr>
        <a:xfrm>
          <a:off x="0" y="707092"/>
          <a:ext cx="10515600" cy="130540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17E12C8-E4A7-410C-BEB6-8113FEE84424}">
      <dsp:nvSpPr>
        <dsp:cNvPr id="0" name=""/>
        <dsp:cNvSpPr/>
      </dsp:nvSpPr>
      <dsp:spPr>
        <a:xfrm>
          <a:off x="394883" y="1000807"/>
          <a:ext cx="717970" cy="71797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70A8518-DA2E-4E34-BFAE-94C434C94A86}">
      <dsp:nvSpPr>
        <dsp:cNvPr id="0" name=""/>
        <dsp:cNvSpPr/>
      </dsp:nvSpPr>
      <dsp:spPr>
        <a:xfrm>
          <a:off x="1507738" y="707092"/>
          <a:ext cx="9007861" cy="13054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8155" tIns="138155" rIns="138155" bIns="138155" numCol="1" spcCol="1270" anchor="ctr" anchorCtr="0">
          <a:noAutofit/>
        </a:bodyPr>
        <a:lstStyle/>
        <a:p>
          <a:pPr marL="0" lvl="0" indent="0" algn="l" defTabSz="622300">
            <a:lnSpc>
              <a:spcPct val="90000"/>
            </a:lnSpc>
            <a:spcBef>
              <a:spcPct val="0"/>
            </a:spcBef>
            <a:spcAft>
              <a:spcPct val="35000"/>
            </a:spcAft>
            <a:buNone/>
          </a:pPr>
          <a:r>
            <a:rPr lang="en-GB" sz="1400" kern="1200" dirty="0"/>
            <a:t>But alas, amongst </a:t>
          </a:r>
          <a:r>
            <a:rPr lang="en-GB" sz="1400" i="1" kern="1200" dirty="0"/>
            <a:t>Children…</a:t>
          </a:r>
          <a:r>
            <a:rPr lang="en-GB" sz="1400" kern="1200" dirty="0"/>
            <a:t> Their Notions are few and narrow, borrowed only from those Objects, they have had most to do with, and which have made upon their Senses the </a:t>
          </a:r>
          <a:r>
            <a:rPr lang="en-GB" sz="1400" kern="1200" dirty="0" err="1"/>
            <a:t>frequentest</a:t>
          </a:r>
          <a:r>
            <a:rPr lang="en-GB" sz="1400" kern="1200" dirty="0"/>
            <a:t> and strongest Impressions. A Child knows his Nurse, and his Cradle, and by degrees the Play-things of a little more advanced Age … he that from a Child untaught, or a wild Inhabitant of the Woods, will expect these abstract Maxims, and reputed Principles of Sciences, will I fear, find himself mistaken. </a:t>
          </a:r>
          <a:endParaRPr lang="en-US" sz="1400" kern="1200" dirty="0"/>
        </a:p>
      </dsp:txBody>
      <dsp:txXfrm>
        <a:off x="1507738" y="707092"/>
        <a:ext cx="9007861" cy="1305401"/>
      </dsp:txXfrm>
    </dsp:sp>
    <dsp:sp modelId="{3B7C3434-B9BA-4EEB-A53A-55A4AA84E96B}">
      <dsp:nvSpPr>
        <dsp:cNvPr id="0" name=""/>
        <dsp:cNvSpPr/>
      </dsp:nvSpPr>
      <dsp:spPr>
        <a:xfrm>
          <a:off x="0" y="2338844"/>
          <a:ext cx="10515600" cy="130540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DA07FA3-2B20-4A64-B386-33A3A1D62251}">
      <dsp:nvSpPr>
        <dsp:cNvPr id="0" name=""/>
        <dsp:cNvSpPr/>
      </dsp:nvSpPr>
      <dsp:spPr>
        <a:xfrm>
          <a:off x="394883" y="2632559"/>
          <a:ext cx="717970" cy="71797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823C1C8-067B-4291-BA05-B027291B66AE}">
      <dsp:nvSpPr>
        <dsp:cNvPr id="0" name=""/>
        <dsp:cNvSpPr/>
      </dsp:nvSpPr>
      <dsp:spPr>
        <a:xfrm>
          <a:off x="1507738" y="2338844"/>
          <a:ext cx="9007861" cy="13054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8155" tIns="138155" rIns="138155" bIns="138155" numCol="1" spcCol="1270" anchor="ctr" anchorCtr="0">
          <a:noAutofit/>
        </a:bodyPr>
        <a:lstStyle/>
        <a:p>
          <a:pPr marL="0" lvl="0" indent="0" algn="l" defTabSz="622300">
            <a:lnSpc>
              <a:spcPct val="90000"/>
            </a:lnSpc>
            <a:spcBef>
              <a:spcPct val="0"/>
            </a:spcBef>
            <a:spcAft>
              <a:spcPct val="35000"/>
            </a:spcAft>
            <a:buNone/>
          </a:pPr>
          <a:r>
            <a:rPr lang="en-GB" sz="1400" kern="1200"/>
            <a:t>(</a:t>
          </a:r>
          <a:r>
            <a:rPr lang="en-GB" sz="1400" i="1" kern="1200"/>
            <a:t>An Essay Concerning Human Understanding, </a:t>
          </a:r>
          <a:r>
            <a:rPr lang="en-GB" sz="1400" kern="1200"/>
            <a:t>[1689], I.iii)</a:t>
          </a:r>
          <a:endParaRPr lang="en-US" sz="1400" kern="1200"/>
        </a:p>
      </dsp:txBody>
      <dsp:txXfrm>
        <a:off x="1507738" y="2338844"/>
        <a:ext cx="9007861" cy="1305401"/>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D1EBFB-B091-1A42-BB87-3ECFEFD4A3CF}"/>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9E164C7-7500-C14C-803B-69D6BC20C56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C27599DC-2CD7-D140-8821-B014024F68A2}"/>
              </a:ext>
            </a:extLst>
          </p:cNvPr>
          <p:cNvSpPr>
            <a:spLocks noGrp="1"/>
          </p:cNvSpPr>
          <p:nvPr>
            <p:ph type="dt" sz="half" idx="10"/>
          </p:nvPr>
        </p:nvSpPr>
        <p:spPr/>
        <p:txBody>
          <a:bodyPr/>
          <a:lstStyle/>
          <a:p>
            <a:fld id="{92D9BF6C-6049-8B4B-B90A-85144A95F736}" type="datetimeFigureOut">
              <a:rPr lang="en-US" smtClean="0"/>
              <a:t>10/20/22</a:t>
            </a:fld>
            <a:endParaRPr lang="en-US"/>
          </a:p>
        </p:txBody>
      </p:sp>
      <p:sp>
        <p:nvSpPr>
          <p:cNvPr id="5" name="Footer Placeholder 4">
            <a:extLst>
              <a:ext uri="{FF2B5EF4-FFF2-40B4-BE49-F238E27FC236}">
                <a16:creationId xmlns:a16="http://schemas.microsoft.com/office/drawing/2014/main" id="{AE9BCCB6-6633-5943-9D86-F3B1164DE9B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BE445B0-E027-344C-803F-B7CA5BE4CCEC}"/>
              </a:ext>
            </a:extLst>
          </p:cNvPr>
          <p:cNvSpPr>
            <a:spLocks noGrp="1"/>
          </p:cNvSpPr>
          <p:nvPr>
            <p:ph type="sldNum" sz="quarter" idx="12"/>
          </p:nvPr>
        </p:nvSpPr>
        <p:spPr/>
        <p:txBody>
          <a:bodyPr/>
          <a:lstStyle/>
          <a:p>
            <a:fld id="{0C77E71D-0A6B-6647-A8DB-0C309C8B85C6}" type="slidenum">
              <a:rPr lang="en-US" smtClean="0"/>
              <a:t>‹#›</a:t>
            </a:fld>
            <a:endParaRPr lang="en-US"/>
          </a:p>
        </p:txBody>
      </p:sp>
    </p:spTree>
    <p:extLst>
      <p:ext uri="{BB962C8B-B14F-4D97-AF65-F5344CB8AC3E}">
        <p14:creationId xmlns:p14="http://schemas.microsoft.com/office/powerpoint/2010/main" val="6999042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807D9A-0903-4749-A0E3-2227A4F0C598}"/>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0CC735A-C154-1447-91FA-87BAF3CA61B4}"/>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3EB35DA-63C1-084F-B2F2-55DC5236A714}"/>
              </a:ext>
            </a:extLst>
          </p:cNvPr>
          <p:cNvSpPr>
            <a:spLocks noGrp="1"/>
          </p:cNvSpPr>
          <p:nvPr>
            <p:ph type="dt" sz="half" idx="10"/>
          </p:nvPr>
        </p:nvSpPr>
        <p:spPr/>
        <p:txBody>
          <a:bodyPr/>
          <a:lstStyle/>
          <a:p>
            <a:fld id="{92D9BF6C-6049-8B4B-B90A-85144A95F736}" type="datetimeFigureOut">
              <a:rPr lang="en-US" smtClean="0"/>
              <a:t>10/20/22</a:t>
            </a:fld>
            <a:endParaRPr lang="en-US"/>
          </a:p>
        </p:txBody>
      </p:sp>
      <p:sp>
        <p:nvSpPr>
          <p:cNvPr id="5" name="Footer Placeholder 4">
            <a:extLst>
              <a:ext uri="{FF2B5EF4-FFF2-40B4-BE49-F238E27FC236}">
                <a16:creationId xmlns:a16="http://schemas.microsoft.com/office/drawing/2014/main" id="{E247950E-11D7-2142-B209-38FEDCDFE1E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ACEA973-105D-844F-8494-56E03B9E0757}"/>
              </a:ext>
            </a:extLst>
          </p:cNvPr>
          <p:cNvSpPr>
            <a:spLocks noGrp="1"/>
          </p:cNvSpPr>
          <p:nvPr>
            <p:ph type="sldNum" sz="quarter" idx="12"/>
          </p:nvPr>
        </p:nvSpPr>
        <p:spPr/>
        <p:txBody>
          <a:bodyPr/>
          <a:lstStyle/>
          <a:p>
            <a:fld id="{0C77E71D-0A6B-6647-A8DB-0C309C8B85C6}" type="slidenum">
              <a:rPr lang="en-US" smtClean="0"/>
              <a:t>‹#›</a:t>
            </a:fld>
            <a:endParaRPr lang="en-US"/>
          </a:p>
        </p:txBody>
      </p:sp>
    </p:spTree>
    <p:extLst>
      <p:ext uri="{BB962C8B-B14F-4D97-AF65-F5344CB8AC3E}">
        <p14:creationId xmlns:p14="http://schemas.microsoft.com/office/powerpoint/2010/main" val="33821678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D7D81EE-E95C-DB4C-B406-5E4FE1AF7840}"/>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CA74BCE0-8E28-B74D-A5A9-934660B4B427}"/>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D84BA8C-7CC6-0644-B436-3D87509CEED8}"/>
              </a:ext>
            </a:extLst>
          </p:cNvPr>
          <p:cNvSpPr>
            <a:spLocks noGrp="1"/>
          </p:cNvSpPr>
          <p:nvPr>
            <p:ph type="dt" sz="half" idx="10"/>
          </p:nvPr>
        </p:nvSpPr>
        <p:spPr/>
        <p:txBody>
          <a:bodyPr/>
          <a:lstStyle/>
          <a:p>
            <a:fld id="{92D9BF6C-6049-8B4B-B90A-85144A95F736}" type="datetimeFigureOut">
              <a:rPr lang="en-US" smtClean="0"/>
              <a:t>10/20/22</a:t>
            </a:fld>
            <a:endParaRPr lang="en-US"/>
          </a:p>
        </p:txBody>
      </p:sp>
      <p:sp>
        <p:nvSpPr>
          <p:cNvPr id="5" name="Footer Placeholder 4">
            <a:extLst>
              <a:ext uri="{FF2B5EF4-FFF2-40B4-BE49-F238E27FC236}">
                <a16:creationId xmlns:a16="http://schemas.microsoft.com/office/drawing/2014/main" id="{0A39EAF8-6C4C-7F46-9E5B-E30006BBFF8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D5CD560-828F-FD4D-AB84-C569E15EDB29}"/>
              </a:ext>
            </a:extLst>
          </p:cNvPr>
          <p:cNvSpPr>
            <a:spLocks noGrp="1"/>
          </p:cNvSpPr>
          <p:nvPr>
            <p:ph type="sldNum" sz="quarter" idx="12"/>
          </p:nvPr>
        </p:nvSpPr>
        <p:spPr/>
        <p:txBody>
          <a:bodyPr/>
          <a:lstStyle/>
          <a:p>
            <a:fld id="{0C77E71D-0A6B-6647-A8DB-0C309C8B85C6}" type="slidenum">
              <a:rPr lang="en-US" smtClean="0"/>
              <a:t>‹#›</a:t>
            </a:fld>
            <a:endParaRPr lang="en-US"/>
          </a:p>
        </p:txBody>
      </p:sp>
    </p:spTree>
    <p:extLst>
      <p:ext uri="{BB962C8B-B14F-4D97-AF65-F5344CB8AC3E}">
        <p14:creationId xmlns:p14="http://schemas.microsoft.com/office/powerpoint/2010/main" val="10439303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05471F-E30A-1947-B6E6-E31D07972FF2}"/>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6299314-D79D-7A43-A3C2-CDBCB5372F9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4ABC612-8058-9244-83AA-0B529C4DDE4C}"/>
              </a:ext>
            </a:extLst>
          </p:cNvPr>
          <p:cNvSpPr>
            <a:spLocks noGrp="1"/>
          </p:cNvSpPr>
          <p:nvPr>
            <p:ph type="dt" sz="half" idx="10"/>
          </p:nvPr>
        </p:nvSpPr>
        <p:spPr/>
        <p:txBody>
          <a:bodyPr/>
          <a:lstStyle/>
          <a:p>
            <a:fld id="{92D9BF6C-6049-8B4B-B90A-85144A95F736}" type="datetimeFigureOut">
              <a:rPr lang="en-US" smtClean="0"/>
              <a:t>10/20/22</a:t>
            </a:fld>
            <a:endParaRPr lang="en-US"/>
          </a:p>
        </p:txBody>
      </p:sp>
      <p:sp>
        <p:nvSpPr>
          <p:cNvPr id="5" name="Footer Placeholder 4">
            <a:extLst>
              <a:ext uri="{FF2B5EF4-FFF2-40B4-BE49-F238E27FC236}">
                <a16:creationId xmlns:a16="http://schemas.microsoft.com/office/drawing/2014/main" id="{1EE99076-9472-5B42-B662-DE089AD0C00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9B5863E-AF28-AE43-A577-94B4A818016C}"/>
              </a:ext>
            </a:extLst>
          </p:cNvPr>
          <p:cNvSpPr>
            <a:spLocks noGrp="1"/>
          </p:cNvSpPr>
          <p:nvPr>
            <p:ph type="sldNum" sz="quarter" idx="12"/>
          </p:nvPr>
        </p:nvSpPr>
        <p:spPr/>
        <p:txBody>
          <a:bodyPr/>
          <a:lstStyle/>
          <a:p>
            <a:fld id="{0C77E71D-0A6B-6647-A8DB-0C309C8B85C6}" type="slidenum">
              <a:rPr lang="en-US" smtClean="0"/>
              <a:t>‹#›</a:t>
            </a:fld>
            <a:endParaRPr lang="en-US"/>
          </a:p>
        </p:txBody>
      </p:sp>
    </p:spTree>
    <p:extLst>
      <p:ext uri="{BB962C8B-B14F-4D97-AF65-F5344CB8AC3E}">
        <p14:creationId xmlns:p14="http://schemas.microsoft.com/office/powerpoint/2010/main" val="41034072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1487A2-7692-2A4A-ACC6-3525D709511E}"/>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37CE2058-6455-D447-A704-9804BE98B22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1C33DAF8-2A26-7946-AA3A-4AB303149E2B}"/>
              </a:ext>
            </a:extLst>
          </p:cNvPr>
          <p:cNvSpPr>
            <a:spLocks noGrp="1"/>
          </p:cNvSpPr>
          <p:nvPr>
            <p:ph type="dt" sz="half" idx="10"/>
          </p:nvPr>
        </p:nvSpPr>
        <p:spPr/>
        <p:txBody>
          <a:bodyPr/>
          <a:lstStyle/>
          <a:p>
            <a:fld id="{92D9BF6C-6049-8B4B-B90A-85144A95F736}" type="datetimeFigureOut">
              <a:rPr lang="en-US" smtClean="0"/>
              <a:t>10/20/22</a:t>
            </a:fld>
            <a:endParaRPr lang="en-US"/>
          </a:p>
        </p:txBody>
      </p:sp>
      <p:sp>
        <p:nvSpPr>
          <p:cNvPr id="5" name="Footer Placeholder 4">
            <a:extLst>
              <a:ext uri="{FF2B5EF4-FFF2-40B4-BE49-F238E27FC236}">
                <a16:creationId xmlns:a16="http://schemas.microsoft.com/office/drawing/2014/main" id="{D022A313-A17B-2E4B-9A89-42BB331EC82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5CF612-7AC9-0A4E-A28B-838FA57EFD9D}"/>
              </a:ext>
            </a:extLst>
          </p:cNvPr>
          <p:cNvSpPr>
            <a:spLocks noGrp="1"/>
          </p:cNvSpPr>
          <p:nvPr>
            <p:ph type="sldNum" sz="quarter" idx="12"/>
          </p:nvPr>
        </p:nvSpPr>
        <p:spPr/>
        <p:txBody>
          <a:bodyPr/>
          <a:lstStyle/>
          <a:p>
            <a:fld id="{0C77E71D-0A6B-6647-A8DB-0C309C8B85C6}" type="slidenum">
              <a:rPr lang="en-US" smtClean="0"/>
              <a:t>‹#›</a:t>
            </a:fld>
            <a:endParaRPr lang="en-US"/>
          </a:p>
        </p:txBody>
      </p:sp>
    </p:spTree>
    <p:extLst>
      <p:ext uri="{BB962C8B-B14F-4D97-AF65-F5344CB8AC3E}">
        <p14:creationId xmlns:p14="http://schemas.microsoft.com/office/powerpoint/2010/main" val="7480884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F33563-DA32-2F4E-991F-A3C592DF120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892E961E-0CC7-BC48-A72B-0FD5EEEF875A}"/>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340C4135-110B-8F46-95B5-9C23D99BB5D6}"/>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3BFCCAF9-88BF-A74B-8157-B4BEA0BDA20A}"/>
              </a:ext>
            </a:extLst>
          </p:cNvPr>
          <p:cNvSpPr>
            <a:spLocks noGrp="1"/>
          </p:cNvSpPr>
          <p:nvPr>
            <p:ph type="dt" sz="half" idx="10"/>
          </p:nvPr>
        </p:nvSpPr>
        <p:spPr/>
        <p:txBody>
          <a:bodyPr/>
          <a:lstStyle/>
          <a:p>
            <a:fld id="{92D9BF6C-6049-8B4B-B90A-85144A95F736}" type="datetimeFigureOut">
              <a:rPr lang="en-US" smtClean="0"/>
              <a:t>10/20/22</a:t>
            </a:fld>
            <a:endParaRPr lang="en-US"/>
          </a:p>
        </p:txBody>
      </p:sp>
      <p:sp>
        <p:nvSpPr>
          <p:cNvPr id="6" name="Footer Placeholder 5">
            <a:extLst>
              <a:ext uri="{FF2B5EF4-FFF2-40B4-BE49-F238E27FC236}">
                <a16:creationId xmlns:a16="http://schemas.microsoft.com/office/drawing/2014/main" id="{D1C6F9D6-6599-0146-9628-9E88A7D3C21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C68D9D0-6A82-D74A-A206-21035D6406BF}"/>
              </a:ext>
            </a:extLst>
          </p:cNvPr>
          <p:cNvSpPr>
            <a:spLocks noGrp="1"/>
          </p:cNvSpPr>
          <p:nvPr>
            <p:ph type="sldNum" sz="quarter" idx="12"/>
          </p:nvPr>
        </p:nvSpPr>
        <p:spPr/>
        <p:txBody>
          <a:bodyPr/>
          <a:lstStyle/>
          <a:p>
            <a:fld id="{0C77E71D-0A6B-6647-A8DB-0C309C8B85C6}" type="slidenum">
              <a:rPr lang="en-US" smtClean="0"/>
              <a:t>‹#›</a:t>
            </a:fld>
            <a:endParaRPr lang="en-US"/>
          </a:p>
        </p:txBody>
      </p:sp>
    </p:spTree>
    <p:extLst>
      <p:ext uri="{BB962C8B-B14F-4D97-AF65-F5344CB8AC3E}">
        <p14:creationId xmlns:p14="http://schemas.microsoft.com/office/powerpoint/2010/main" val="24357470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B765F1-A0DA-1346-B39E-6D4C6A066C50}"/>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6E69286-2F1D-6248-AF3E-5BC14512012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21A02D2D-79EE-9F40-BD47-962FF9917527}"/>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11062986-C9AC-D94C-8D7F-C9D2AC0F835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B06C54E0-E3D0-0346-A94A-5747D8F14A85}"/>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4C390D34-CA50-E346-8809-8A76F0D6273E}"/>
              </a:ext>
            </a:extLst>
          </p:cNvPr>
          <p:cNvSpPr>
            <a:spLocks noGrp="1"/>
          </p:cNvSpPr>
          <p:nvPr>
            <p:ph type="dt" sz="half" idx="10"/>
          </p:nvPr>
        </p:nvSpPr>
        <p:spPr/>
        <p:txBody>
          <a:bodyPr/>
          <a:lstStyle/>
          <a:p>
            <a:fld id="{92D9BF6C-6049-8B4B-B90A-85144A95F736}" type="datetimeFigureOut">
              <a:rPr lang="en-US" smtClean="0"/>
              <a:t>10/20/22</a:t>
            </a:fld>
            <a:endParaRPr lang="en-US"/>
          </a:p>
        </p:txBody>
      </p:sp>
      <p:sp>
        <p:nvSpPr>
          <p:cNvPr id="8" name="Footer Placeholder 7">
            <a:extLst>
              <a:ext uri="{FF2B5EF4-FFF2-40B4-BE49-F238E27FC236}">
                <a16:creationId xmlns:a16="http://schemas.microsoft.com/office/drawing/2014/main" id="{4B52AE19-A35B-8B4B-841F-70BF82AD895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3D9E711-3031-1343-8CF1-33B1AC9E24E9}"/>
              </a:ext>
            </a:extLst>
          </p:cNvPr>
          <p:cNvSpPr>
            <a:spLocks noGrp="1"/>
          </p:cNvSpPr>
          <p:nvPr>
            <p:ph type="sldNum" sz="quarter" idx="12"/>
          </p:nvPr>
        </p:nvSpPr>
        <p:spPr/>
        <p:txBody>
          <a:bodyPr/>
          <a:lstStyle/>
          <a:p>
            <a:fld id="{0C77E71D-0A6B-6647-A8DB-0C309C8B85C6}" type="slidenum">
              <a:rPr lang="en-US" smtClean="0"/>
              <a:t>‹#›</a:t>
            </a:fld>
            <a:endParaRPr lang="en-US"/>
          </a:p>
        </p:txBody>
      </p:sp>
    </p:spTree>
    <p:extLst>
      <p:ext uri="{BB962C8B-B14F-4D97-AF65-F5344CB8AC3E}">
        <p14:creationId xmlns:p14="http://schemas.microsoft.com/office/powerpoint/2010/main" val="38077555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1AA86C-9453-B240-A2F5-1AA029FFA0DE}"/>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EDF8C4A-5B75-574C-9A94-A3125157CB3D}"/>
              </a:ext>
            </a:extLst>
          </p:cNvPr>
          <p:cNvSpPr>
            <a:spLocks noGrp="1"/>
          </p:cNvSpPr>
          <p:nvPr>
            <p:ph type="dt" sz="half" idx="10"/>
          </p:nvPr>
        </p:nvSpPr>
        <p:spPr/>
        <p:txBody>
          <a:bodyPr/>
          <a:lstStyle/>
          <a:p>
            <a:fld id="{92D9BF6C-6049-8B4B-B90A-85144A95F736}" type="datetimeFigureOut">
              <a:rPr lang="en-US" smtClean="0"/>
              <a:t>10/20/22</a:t>
            </a:fld>
            <a:endParaRPr lang="en-US"/>
          </a:p>
        </p:txBody>
      </p:sp>
      <p:sp>
        <p:nvSpPr>
          <p:cNvPr id="4" name="Footer Placeholder 3">
            <a:extLst>
              <a:ext uri="{FF2B5EF4-FFF2-40B4-BE49-F238E27FC236}">
                <a16:creationId xmlns:a16="http://schemas.microsoft.com/office/drawing/2014/main" id="{1B66F8BE-70F5-1344-92B5-3AFFAF31A09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AF35185-CB79-5F4A-AB4F-4D80090479D2}"/>
              </a:ext>
            </a:extLst>
          </p:cNvPr>
          <p:cNvSpPr>
            <a:spLocks noGrp="1"/>
          </p:cNvSpPr>
          <p:nvPr>
            <p:ph type="sldNum" sz="quarter" idx="12"/>
          </p:nvPr>
        </p:nvSpPr>
        <p:spPr/>
        <p:txBody>
          <a:bodyPr/>
          <a:lstStyle/>
          <a:p>
            <a:fld id="{0C77E71D-0A6B-6647-A8DB-0C309C8B85C6}" type="slidenum">
              <a:rPr lang="en-US" smtClean="0"/>
              <a:t>‹#›</a:t>
            </a:fld>
            <a:endParaRPr lang="en-US"/>
          </a:p>
        </p:txBody>
      </p:sp>
    </p:spTree>
    <p:extLst>
      <p:ext uri="{BB962C8B-B14F-4D97-AF65-F5344CB8AC3E}">
        <p14:creationId xmlns:p14="http://schemas.microsoft.com/office/powerpoint/2010/main" val="9659739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20A9C53-68A2-8843-884B-454BAD80CBCE}"/>
              </a:ext>
            </a:extLst>
          </p:cNvPr>
          <p:cNvSpPr>
            <a:spLocks noGrp="1"/>
          </p:cNvSpPr>
          <p:nvPr>
            <p:ph type="dt" sz="half" idx="10"/>
          </p:nvPr>
        </p:nvSpPr>
        <p:spPr/>
        <p:txBody>
          <a:bodyPr/>
          <a:lstStyle/>
          <a:p>
            <a:fld id="{92D9BF6C-6049-8B4B-B90A-85144A95F736}" type="datetimeFigureOut">
              <a:rPr lang="en-US" smtClean="0"/>
              <a:t>10/20/22</a:t>
            </a:fld>
            <a:endParaRPr lang="en-US"/>
          </a:p>
        </p:txBody>
      </p:sp>
      <p:sp>
        <p:nvSpPr>
          <p:cNvPr id="3" name="Footer Placeholder 2">
            <a:extLst>
              <a:ext uri="{FF2B5EF4-FFF2-40B4-BE49-F238E27FC236}">
                <a16:creationId xmlns:a16="http://schemas.microsoft.com/office/drawing/2014/main" id="{8B054CDF-43BA-8046-8D0A-69A3CD353A5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217134C-A43A-0A40-849A-7948BF7F3A22}"/>
              </a:ext>
            </a:extLst>
          </p:cNvPr>
          <p:cNvSpPr>
            <a:spLocks noGrp="1"/>
          </p:cNvSpPr>
          <p:nvPr>
            <p:ph type="sldNum" sz="quarter" idx="12"/>
          </p:nvPr>
        </p:nvSpPr>
        <p:spPr/>
        <p:txBody>
          <a:bodyPr/>
          <a:lstStyle/>
          <a:p>
            <a:fld id="{0C77E71D-0A6B-6647-A8DB-0C309C8B85C6}" type="slidenum">
              <a:rPr lang="en-US" smtClean="0"/>
              <a:t>‹#›</a:t>
            </a:fld>
            <a:endParaRPr lang="en-US"/>
          </a:p>
        </p:txBody>
      </p:sp>
    </p:spTree>
    <p:extLst>
      <p:ext uri="{BB962C8B-B14F-4D97-AF65-F5344CB8AC3E}">
        <p14:creationId xmlns:p14="http://schemas.microsoft.com/office/powerpoint/2010/main" val="16556440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7FC523-C37A-6B40-878F-62724D83F48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5FA1C990-92FC-4540-B861-4E11D6BC27D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DC3D3279-552A-E44B-A371-A46E082A8B4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1F8C264-5AEC-E046-AD10-C46FC85FE829}"/>
              </a:ext>
            </a:extLst>
          </p:cNvPr>
          <p:cNvSpPr>
            <a:spLocks noGrp="1"/>
          </p:cNvSpPr>
          <p:nvPr>
            <p:ph type="dt" sz="half" idx="10"/>
          </p:nvPr>
        </p:nvSpPr>
        <p:spPr/>
        <p:txBody>
          <a:bodyPr/>
          <a:lstStyle/>
          <a:p>
            <a:fld id="{92D9BF6C-6049-8B4B-B90A-85144A95F736}" type="datetimeFigureOut">
              <a:rPr lang="en-US" smtClean="0"/>
              <a:t>10/20/22</a:t>
            </a:fld>
            <a:endParaRPr lang="en-US"/>
          </a:p>
        </p:txBody>
      </p:sp>
      <p:sp>
        <p:nvSpPr>
          <p:cNvPr id="6" name="Footer Placeholder 5">
            <a:extLst>
              <a:ext uri="{FF2B5EF4-FFF2-40B4-BE49-F238E27FC236}">
                <a16:creationId xmlns:a16="http://schemas.microsoft.com/office/drawing/2014/main" id="{A8CC7328-725E-1540-A395-20377E7B60C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CA95F58-8E3D-814E-B15B-1BD6FC0CE05F}"/>
              </a:ext>
            </a:extLst>
          </p:cNvPr>
          <p:cNvSpPr>
            <a:spLocks noGrp="1"/>
          </p:cNvSpPr>
          <p:nvPr>
            <p:ph type="sldNum" sz="quarter" idx="12"/>
          </p:nvPr>
        </p:nvSpPr>
        <p:spPr/>
        <p:txBody>
          <a:bodyPr/>
          <a:lstStyle/>
          <a:p>
            <a:fld id="{0C77E71D-0A6B-6647-A8DB-0C309C8B85C6}" type="slidenum">
              <a:rPr lang="en-US" smtClean="0"/>
              <a:t>‹#›</a:t>
            </a:fld>
            <a:endParaRPr lang="en-US"/>
          </a:p>
        </p:txBody>
      </p:sp>
    </p:spTree>
    <p:extLst>
      <p:ext uri="{BB962C8B-B14F-4D97-AF65-F5344CB8AC3E}">
        <p14:creationId xmlns:p14="http://schemas.microsoft.com/office/powerpoint/2010/main" val="39793911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420375-008D-E845-8E9A-F09020A9492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7D6CA87F-1A96-9341-80EA-FB673759119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3B0AECB-B709-8848-B438-AFD97347453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7DD96EF-F2AA-0D44-96BE-C0FB02283FBD}"/>
              </a:ext>
            </a:extLst>
          </p:cNvPr>
          <p:cNvSpPr>
            <a:spLocks noGrp="1"/>
          </p:cNvSpPr>
          <p:nvPr>
            <p:ph type="dt" sz="half" idx="10"/>
          </p:nvPr>
        </p:nvSpPr>
        <p:spPr/>
        <p:txBody>
          <a:bodyPr/>
          <a:lstStyle/>
          <a:p>
            <a:fld id="{92D9BF6C-6049-8B4B-B90A-85144A95F736}" type="datetimeFigureOut">
              <a:rPr lang="en-US" smtClean="0"/>
              <a:t>10/20/22</a:t>
            </a:fld>
            <a:endParaRPr lang="en-US"/>
          </a:p>
        </p:txBody>
      </p:sp>
      <p:sp>
        <p:nvSpPr>
          <p:cNvPr id="6" name="Footer Placeholder 5">
            <a:extLst>
              <a:ext uri="{FF2B5EF4-FFF2-40B4-BE49-F238E27FC236}">
                <a16:creationId xmlns:a16="http://schemas.microsoft.com/office/drawing/2014/main" id="{75C846A9-C9DA-694C-96E5-D309BB1046C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257965E-74B3-A449-BBE9-517425CE772E}"/>
              </a:ext>
            </a:extLst>
          </p:cNvPr>
          <p:cNvSpPr>
            <a:spLocks noGrp="1"/>
          </p:cNvSpPr>
          <p:nvPr>
            <p:ph type="sldNum" sz="quarter" idx="12"/>
          </p:nvPr>
        </p:nvSpPr>
        <p:spPr/>
        <p:txBody>
          <a:bodyPr/>
          <a:lstStyle/>
          <a:p>
            <a:fld id="{0C77E71D-0A6B-6647-A8DB-0C309C8B85C6}" type="slidenum">
              <a:rPr lang="en-US" smtClean="0"/>
              <a:t>‹#›</a:t>
            </a:fld>
            <a:endParaRPr lang="en-US"/>
          </a:p>
        </p:txBody>
      </p:sp>
    </p:spTree>
    <p:extLst>
      <p:ext uri="{BB962C8B-B14F-4D97-AF65-F5344CB8AC3E}">
        <p14:creationId xmlns:p14="http://schemas.microsoft.com/office/powerpoint/2010/main" val="36536493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DDD055F-2CFE-9644-9D50-22C2DAE5A2F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A746C325-2884-5B46-B9B3-F8D6B22621E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305E48E-AB9F-BA4A-B0D5-638A06FED99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D9BF6C-6049-8B4B-B90A-85144A95F736}" type="datetimeFigureOut">
              <a:rPr lang="en-US" smtClean="0"/>
              <a:t>10/20/22</a:t>
            </a:fld>
            <a:endParaRPr lang="en-US"/>
          </a:p>
        </p:txBody>
      </p:sp>
      <p:sp>
        <p:nvSpPr>
          <p:cNvPr id="5" name="Footer Placeholder 4">
            <a:extLst>
              <a:ext uri="{FF2B5EF4-FFF2-40B4-BE49-F238E27FC236}">
                <a16:creationId xmlns:a16="http://schemas.microsoft.com/office/drawing/2014/main" id="{9B9A69A8-EF1E-E542-8CBC-A44CEB3FD43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C48CFB0-93A5-B147-A2EA-A9138706A6C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77E71D-0A6B-6647-A8DB-0C309C8B85C6}" type="slidenum">
              <a:rPr lang="en-US" smtClean="0"/>
              <a:t>‹#›</a:t>
            </a:fld>
            <a:endParaRPr lang="en-US"/>
          </a:p>
        </p:txBody>
      </p:sp>
    </p:spTree>
    <p:extLst>
      <p:ext uri="{BB962C8B-B14F-4D97-AF65-F5344CB8AC3E}">
        <p14:creationId xmlns:p14="http://schemas.microsoft.com/office/powerpoint/2010/main" val="19020214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05D3EC-3DE6-7C44-A6E1-BDA409836FAB}"/>
              </a:ext>
            </a:extLst>
          </p:cNvPr>
          <p:cNvSpPr>
            <a:spLocks noGrp="1"/>
          </p:cNvSpPr>
          <p:nvPr>
            <p:ph type="ctrTitle"/>
          </p:nvPr>
        </p:nvSpPr>
        <p:spPr/>
        <p:txBody>
          <a:bodyPr/>
          <a:lstStyle/>
          <a:p>
            <a:r>
              <a:rPr lang="en-US" i="1" dirty="0">
                <a:solidFill>
                  <a:schemeClr val="bg1"/>
                </a:solidFill>
              </a:rPr>
              <a:t>Emma </a:t>
            </a:r>
            <a:r>
              <a:rPr lang="en-US" dirty="0">
                <a:solidFill>
                  <a:schemeClr val="bg1"/>
                </a:solidFill>
              </a:rPr>
              <a:t>and the Enlightenment</a:t>
            </a:r>
            <a:endParaRPr lang="en-US" i="1" dirty="0">
              <a:solidFill>
                <a:schemeClr val="bg1"/>
              </a:solidFill>
            </a:endParaRPr>
          </a:p>
        </p:txBody>
      </p:sp>
      <p:sp>
        <p:nvSpPr>
          <p:cNvPr id="3" name="Subtitle 2">
            <a:extLst>
              <a:ext uri="{FF2B5EF4-FFF2-40B4-BE49-F238E27FC236}">
                <a16:creationId xmlns:a16="http://schemas.microsoft.com/office/drawing/2014/main" id="{1785EB64-616E-1047-B60C-D2EB2F414AF9}"/>
              </a:ext>
            </a:extLst>
          </p:cNvPr>
          <p:cNvSpPr>
            <a:spLocks noGrp="1"/>
          </p:cNvSpPr>
          <p:nvPr>
            <p:ph type="subTitle" idx="1"/>
          </p:nvPr>
        </p:nvSpPr>
        <p:spPr/>
        <p:txBody>
          <a:bodyPr/>
          <a:lstStyle/>
          <a:p>
            <a:r>
              <a:rPr lang="en-US" dirty="0">
                <a:solidFill>
                  <a:schemeClr val="bg1"/>
                </a:solidFill>
              </a:rPr>
              <a:t>Dr. Michael </a:t>
            </a:r>
            <a:r>
              <a:rPr lang="en-US" dirty="0" err="1">
                <a:solidFill>
                  <a:schemeClr val="bg1"/>
                </a:solidFill>
              </a:rPr>
              <a:t>Meeuwis</a:t>
            </a:r>
            <a:endParaRPr lang="en-US" dirty="0">
              <a:solidFill>
                <a:schemeClr val="bg1"/>
              </a:solidFill>
            </a:endParaRPr>
          </a:p>
          <a:p>
            <a:r>
              <a:rPr lang="en-US" dirty="0">
                <a:solidFill>
                  <a:schemeClr val="bg1"/>
                </a:solidFill>
              </a:rPr>
              <a:t>English and Comparative Literary Studies</a:t>
            </a:r>
          </a:p>
          <a:p>
            <a:r>
              <a:rPr lang="en-US" dirty="0">
                <a:solidFill>
                  <a:schemeClr val="bg1"/>
                </a:solidFill>
              </a:rPr>
              <a:t>University of Warwick</a:t>
            </a:r>
          </a:p>
        </p:txBody>
      </p:sp>
    </p:spTree>
    <p:extLst>
      <p:ext uri="{BB962C8B-B14F-4D97-AF65-F5344CB8AC3E}">
        <p14:creationId xmlns:p14="http://schemas.microsoft.com/office/powerpoint/2010/main" val="4578372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82EB9C-A0BD-2244-998A-30EB9E4E0E53}"/>
              </a:ext>
            </a:extLst>
          </p:cNvPr>
          <p:cNvSpPr>
            <a:spLocks noGrp="1"/>
          </p:cNvSpPr>
          <p:nvPr>
            <p:ph type="title"/>
          </p:nvPr>
        </p:nvSpPr>
        <p:spPr>
          <a:xfrm>
            <a:off x="6746628" y="1783959"/>
            <a:ext cx="4645250" cy="2889114"/>
          </a:xfrm>
        </p:spPr>
        <p:txBody>
          <a:bodyPr vert="horz" lIns="91440" tIns="45720" rIns="91440" bIns="45720" rtlCol="0" anchor="b">
            <a:normAutofit/>
          </a:bodyPr>
          <a:lstStyle/>
          <a:p>
            <a:r>
              <a:rPr lang="en-US"/>
              <a:t>How do we learn?</a:t>
            </a:r>
          </a:p>
        </p:txBody>
      </p:sp>
      <p:sp>
        <p:nvSpPr>
          <p:cNvPr id="3" name="Content Placeholder 2">
            <a:extLst>
              <a:ext uri="{FF2B5EF4-FFF2-40B4-BE49-F238E27FC236}">
                <a16:creationId xmlns:a16="http://schemas.microsoft.com/office/drawing/2014/main" id="{F6C75749-08BD-D94C-9DDC-7BA3028EC3B8}"/>
              </a:ext>
            </a:extLst>
          </p:cNvPr>
          <p:cNvSpPr>
            <a:spLocks noGrp="1"/>
          </p:cNvSpPr>
          <p:nvPr>
            <p:ph type="body" idx="1"/>
          </p:nvPr>
        </p:nvSpPr>
        <p:spPr>
          <a:xfrm>
            <a:off x="6746627" y="4750893"/>
            <a:ext cx="4645250" cy="1147863"/>
          </a:xfrm>
        </p:spPr>
        <p:txBody>
          <a:bodyPr vert="horz" lIns="91440" tIns="45720" rIns="91440" bIns="45720" rtlCol="0" anchor="t">
            <a:normAutofit/>
          </a:bodyPr>
          <a:lstStyle/>
          <a:p>
            <a:r>
              <a:rPr lang="en-US" sz="1900">
                <a:solidFill>
                  <a:schemeClr val="tx1"/>
                </a:solidFill>
              </a:rPr>
              <a:t>One way: “the pleasure of rational conversation with a friend, or of well-directed study in the search and discovery of truth.” </a:t>
            </a:r>
          </a:p>
        </p:txBody>
      </p:sp>
      <p:sp>
        <p:nvSpPr>
          <p:cNvPr id="71" name="Freeform: Shape 70">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26" name="Picture 2" descr="Image result for eighteenth-century conversation engraving">
            <a:extLst>
              <a:ext uri="{FF2B5EF4-FFF2-40B4-BE49-F238E27FC236}">
                <a16:creationId xmlns:a16="http://schemas.microsoft.com/office/drawing/2014/main" id="{EA3483B7-D9CA-8141-9CFE-2DC950588A1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5796" r="1" b="1"/>
          <a:stretch/>
        </p:blipFill>
        <p:spPr bwMode="auto">
          <a:xfrm>
            <a:off x="20" y="10"/>
            <a:ext cx="6024134" cy="685799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2971590"/>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1FF4FF-A254-9D49-8FC6-7DD48270374A}"/>
              </a:ext>
            </a:extLst>
          </p:cNvPr>
          <p:cNvSpPr>
            <a:spLocks noGrp="1"/>
          </p:cNvSpPr>
          <p:nvPr>
            <p:ph type="title"/>
          </p:nvPr>
        </p:nvSpPr>
        <p:spPr>
          <a:xfrm>
            <a:off x="655320" y="365125"/>
            <a:ext cx="5120114" cy="1692794"/>
          </a:xfrm>
        </p:spPr>
        <p:txBody>
          <a:bodyPr>
            <a:normAutofit/>
          </a:bodyPr>
          <a:lstStyle/>
          <a:p>
            <a:r>
              <a:rPr lang="en-US" sz="4400" dirty="0"/>
              <a:t>David Hume (1711-1776)</a:t>
            </a:r>
          </a:p>
        </p:txBody>
      </p:sp>
      <p:cxnSp>
        <p:nvCxnSpPr>
          <p:cNvPr id="1028" name="Straight Arrow Connector 70">
            <a:extLst>
              <a:ext uri="{FF2B5EF4-FFF2-40B4-BE49-F238E27FC236}">
                <a16:creationId xmlns:a16="http://schemas.microsoft.com/office/drawing/2014/main" id="{E4A809D5-3600-46D4-A466-67F2349A54F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55320" y="2316480"/>
            <a:ext cx="4572000" cy="0"/>
          </a:xfrm>
          <a:prstGeom prst="straightConnector1">
            <a:avLst/>
          </a:prstGeom>
          <a:ln w="19050" cap="sq">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0898F7E1-7EF9-BF4B-8D86-CAE2F3D09752}"/>
              </a:ext>
            </a:extLst>
          </p:cNvPr>
          <p:cNvSpPr>
            <a:spLocks noGrp="1"/>
          </p:cNvSpPr>
          <p:nvPr>
            <p:ph idx="1"/>
          </p:nvPr>
        </p:nvSpPr>
        <p:spPr>
          <a:xfrm>
            <a:off x="655321" y="2575034"/>
            <a:ext cx="5120113" cy="3462228"/>
          </a:xfrm>
        </p:spPr>
        <p:txBody>
          <a:bodyPr>
            <a:normAutofit/>
          </a:bodyPr>
          <a:lstStyle/>
          <a:p>
            <a:r>
              <a:rPr lang="en-US" sz="1800" dirty="0"/>
              <a:t>Scottish Enlightenment philosopher, fellow empiricist to Locke, famed essayist</a:t>
            </a:r>
          </a:p>
          <a:p>
            <a:r>
              <a:rPr lang="en-US" sz="1800" dirty="0"/>
              <a:t>Attempt to create a science-like account of human nature</a:t>
            </a:r>
          </a:p>
          <a:p>
            <a:r>
              <a:rPr lang="en-US" sz="1800" dirty="0"/>
              <a:t>Human knowledge grounded in experience</a:t>
            </a:r>
          </a:p>
          <a:p>
            <a:endParaRPr lang="en-US" sz="1800" dirty="0"/>
          </a:p>
        </p:txBody>
      </p:sp>
      <p:pic>
        <p:nvPicPr>
          <p:cNvPr id="1026" name="Picture 2" descr="Image result for david hume picture">
            <a:extLst>
              <a:ext uri="{FF2B5EF4-FFF2-40B4-BE49-F238E27FC236}">
                <a16:creationId xmlns:a16="http://schemas.microsoft.com/office/drawing/2014/main" id="{EB624107-23D2-4C4B-833E-5CDA451516C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2" b="7395"/>
          <a:stretch/>
        </p:blipFill>
        <p:spPr bwMode="auto">
          <a:xfrm>
            <a:off x="5878849" y="10"/>
            <a:ext cx="6313150"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54348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215F91B-60F7-FD41-940E-370E14376AF4}"/>
              </a:ext>
            </a:extLst>
          </p:cNvPr>
          <p:cNvSpPr/>
          <p:nvPr/>
        </p:nvSpPr>
        <p:spPr>
          <a:xfrm>
            <a:off x="268224" y="168069"/>
            <a:ext cx="11582400" cy="6740307"/>
          </a:xfrm>
          <a:prstGeom prst="rect">
            <a:avLst/>
          </a:prstGeom>
        </p:spPr>
        <p:txBody>
          <a:bodyPr wrap="square">
            <a:spAutoFit/>
          </a:bodyPr>
          <a:lstStyle/>
          <a:p>
            <a:r>
              <a:rPr lang="en-GB" dirty="0"/>
              <a:t>Tis with great Pleasure I observe, That Men of Letters, in this Age, have lost, in a great Measure, that Shyness and Bashfulness of Temper, which kept them at a Distance from Mankind; and, at the same Time, That Men of the World are proud of borrowing from Books their most agreeable Topics of Conversation. </a:t>
            </a:r>
            <a:r>
              <a:rPr lang="en-GB" dirty="0" err="1"/>
              <a:t>’Tis</a:t>
            </a:r>
            <a:r>
              <a:rPr lang="en-GB" dirty="0"/>
              <a:t> to be </a:t>
            </a:r>
            <a:r>
              <a:rPr lang="en-GB" dirty="0" err="1"/>
              <a:t>hop’d</a:t>
            </a:r>
            <a:r>
              <a:rPr lang="en-GB" dirty="0"/>
              <a:t>, that this League betwixt the learned and </a:t>
            </a:r>
            <a:r>
              <a:rPr lang="en-GB" dirty="0" err="1"/>
              <a:t>conversible</a:t>
            </a:r>
            <a:r>
              <a:rPr lang="en-GB" dirty="0"/>
              <a:t> Worlds, which is so happily begun, will be still farther </a:t>
            </a:r>
            <a:r>
              <a:rPr lang="en-GB" dirty="0" err="1"/>
              <a:t>improv’d</a:t>
            </a:r>
            <a:r>
              <a:rPr lang="en-GB" dirty="0"/>
              <a:t> to their mutual Advantage; and to that End, I know nothing more advantageous than such Essays as these with which I endeavour to entertain the Public. In this View, I cannot but consider myself as a Kind of Resident or Ambassador from the Dominions of Learning to those of Conversation; and shall think it my constant Duty to promote a good Correspondence betwixt these two States, which have so great a Dependence on each other. I shall give Intelligence to the Learned of whatever passes in Company, and shall endeavour to import into Company whatever Commodities I find in my native Country proper for their Use and Entertainment. The Balance of Trade we need not be jealous of, nor will there be any Difficulty to preserve it on both Sides. The Materials of this Commerce must chiefly be </a:t>
            </a:r>
            <a:r>
              <a:rPr lang="en-GB" dirty="0" err="1"/>
              <a:t>furnish’d</a:t>
            </a:r>
            <a:r>
              <a:rPr lang="en-GB" dirty="0"/>
              <a:t> by Conversation and common Life: The manufacturing of them alone belongs to Learning.</a:t>
            </a:r>
          </a:p>
          <a:p>
            <a:endParaRPr lang="en-GB" dirty="0"/>
          </a:p>
          <a:p>
            <a:r>
              <a:rPr lang="en-GB" dirty="0"/>
              <a:t>As ’</a:t>
            </a:r>
            <a:r>
              <a:rPr lang="en-GB" dirty="0" err="1"/>
              <a:t>twou’d</a:t>
            </a:r>
            <a:r>
              <a:rPr lang="en-GB" dirty="0"/>
              <a:t> be an unpardonable Negligence in an Ambassador not to pay his Respects to the Sovereign of the State where he is </a:t>
            </a:r>
            <a:r>
              <a:rPr lang="en-GB" dirty="0" err="1"/>
              <a:t>commission’d</a:t>
            </a:r>
            <a:r>
              <a:rPr lang="en-GB" dirty="0"/>
              <a:t> to reside; so it </a:t>
            </a:r>
            <a:r>
              <a:rPr lang="en-GB" dirty="0" err="1"/>
              <a:t>wou’d</a:t>
            </a:r>
            <a:r>
              <a:rPr lang="en-GB" dirty="0"/>
              <a:t> be altogether inexcusable in me not to address myself, with a particular Respect, to the Fair Sex, who are the Sovereigns of the Empire of Conversation. I approach them with Reverence; and were not my Countrymen, the Learned, a stubborn independent Race of Mortals, extremely jealous of their Liberty, and </a:t>
            </a:r>
            <a:r>
              <a:rPr lang="en-GB" dirty="0" err="1"/>
              <a:t>unaccustom’d</a:t>
            </a:r>
            <a:r>
              <a:rPr lang="en-GB" dirty="0"/>
              <a:t> to Subjection, I </a:t>
            </a:r>
            <a:r>
              <a:rPr lang="en-GB" dirty="0" err="1"/>
              <a:t>shou’d</a:t>
            </a:r>
            <a:r>
              <a:rPr lang="en-GB" dirty="0"/>
              <a:t> resign into their fair Hands the sovereign Authority over the Republic of Letters. As the Case stands, my Commission extends no farther, than to desire a League, offensive and defensive, against our common Enemies, against the Enemies of Reason and Beauty, People of dull Heads and cold Hearts. From this Moment let us pursue them with the severest Vengeance: Let no Quarter be given, but to those of sound Understandings and delicate Affections; and these Characters, ’tis to be </a:t>
            </a:r>
            <a:r>
              <a:rPr lang="en-GB" dirty="0" err="1"/>
              <a:t>presum’d</a:t>
            </a:r>
            <a:r>
              <a:rPr lang="en-GB" dirty="0"/>
              <a:t>, we shall always find inseparable.</a:t>
            </a:r>
          </a:p>
          <a:p>
            <a:endParaRPr lang="en-GB" dirty="0"/>
          </a:p>
          <a:p>
            <a:r>
              <a:rPr lang="en-GB" dirty="0"/>
              <a:t>Hume, “Of Essay-Writing,” https://</a:t>
            </a:r>
            <a:r>
              <a:rPr lang="en-GB" dirty="0" err="1"/>
              <a:t>oll.libertyfund.org</a:t>
            </a:r>
            <a:r>
              <a:rPr lang="en-GB" dirty="0"/>
              <a:t>/titles/</a:t>
            </a:r>
            <a:r>
              <a:rPr lang="en-GB" dirty="0" err="1"/>
              <a:t>hume</a:t>
            </a:r>
            <a:r>
              <a:rPr lang="en-GB" dirty="0"/>
              <a:t>-essays-moral-political-literary-</a:t>
            </a:r>
            <a:r>
              <a:rPr lang="en-GB" dirty="0" err="1"/>
              <a:t>lf</a:t>
            </a:r>
            <a:r>
              <a:rPr lang="en-GB" dirty="0"/>
              <a:t>-ed</a:t>
            </a:r>
            <a:endParaRPr lang="en-US" dirty="0"/>
          </a:p>
        </p:txBody>
      </p:sp>
    </p:spTree>
    <p:extLst>
      <p:ext uri="{BB962C8B-B14F-4D97-AF65-F5344CB8AC3E}">
        <p14:creationId xmlns:p14="http://schemas.microsoft.com/office/powerpoint/2010/main" val="126427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23AC064-BC96-4F32-8AE1-B2FD38754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78068" y="4633546"/>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DB18619E-F6C6-5E46-960C-0FEB0E1288AA}"/>
              </a:ext>
            </a:extLst>
          </p:cNvPr>
          <p:cNvSpPr>
            <a:spLocks noGrp="1"/>
          </p:cNvSpPr>
          <p:nvPr>
            <p:ph type="title"/>
          </p:nvPr>
        </p:nvSpPr>
        <p:spPr>
          <a:xfrm>
            <a:off x="526073" y="4756638"/>
            <a:ext cx="11139854" cy="930447"/>
          </a:xfrm>
        </p:spPr>
        <p:txBody>
          <a:bodyPr vert="horz" lIns="91440" tIns="45720" rIns="91440" bIns="45720" rtlCol="0" anchor="b">
            <a:normAutofit/>
          </a:bodyPr>
          <a:lstStyle/>
          <a:p>
            <a:pPr algn="ctr"/>
            <a:r>
              <a:rPr lang="en-US" sz="5400" kern="1200">
                <a:solidFill>
                  <a:srgbClr val="FFFFFF"/>
                </a:solidFill>
                <a:latin typeface="+mj-lt"/>
                <a:ea typeface="+mj-ea"/>
                <a:cs typeface="+mj-cs"/>
              </a:rPr>
              <a:t>Jane Austen, </a:t>
            </a:r>
            <a:r>
              <a:rPr lang="en-US" sz="5400" i="1" kern="1200">
                <a:solidFill>
                  <a:srgbClr val="FFFFFF"/>
                </a:solidFill>
                <a:latin typeface="+mj-lt"/>
                <a:ea typeface="+mj-ea"/>
                <a:cs typeface="+mj-cs"/>
              </a:rPr>
              <a:t>Emma </a:t>
            </a:r>
            <a:r>
              <a:rPr lang="en-US" sz="5400" kern="1200">
                <a:solidFill>
                  <a:srgbClr val="FFFFFF"/>
                </a:solidFill>
                <a:latin typeface="+mj-lt"/>
                <a:ea typeface="+mj-ea"/>
                <a:cs typeface="+mj-cs"/>
              </a:rPr>
              <a:t>(1815)</a:t>
            </a:r>
          </a:p>
        </p:txBody>
      </p:sp>
      <p:sp>
        <p:nvSpPr>
          <p:cNvPr id="3" name="Text Placeholder 2">
            <a:extLst>
              <a:ext uri="{FF2B5EF4-FFF2-40B4-BE49-F238E27FC236}">
                <a16:creationId xmlns:a16="http://schemas.microsoft.com/office/drawing/2014/main" id="{4DB314BA-91B9-C641-A5D6-58292652A6F7}"/>
              </a:ext>
            </a:extLst>
          </p:cNvPr>
          <p:cNvSpPr>
            <a:spLocks noGrp="1"/>
          </p:cNvSpPr>
          <p:nvPr>
            <p:ph type="body" idx="1"/>
          </p:nvPr>
        </p:nvSpPr>
        <p:spPr>
          <a:xfrm>
            <a:off x="1524000" y="5815698"/>
            <a:ext cx="9144000" cy="420001"/>
          </a:xfrm>
        </p:spPr>
        <p:txBody>
          <a:bodyPr vert="horz" lIns="91440" tIns="45720" rIns="91440" bIns="45720" rtlCol="0">
            <a:normAutofit/>
          </a:bodyPr>
          <a:lstStyle/>
          <a:p>
            <a:pPr algn="ctr"/>
            <a:endParaRPr lang="en-US" sz="2000" kern="1200">
              <a:solidFill>
                <a:srgbClr val="E7E6E6"/>
              </a:solidFill>
              <a:latin typeface="+mn-lt"/>
              <a:ea typeface="+mn-ea"/>
              <a:cs typeface="+mn-cs"/>
            </a:endParaRPr>
          </a:p>
        </p:txBody>
      </p:sp>
      <p:pic>
        <p:nvPicPr>
          <p:cNvPr id="5" name="Picture 4" descr="A horse is eating grass in front of a building&#10;&#10;Description automatically generated">
            <a:extLst>
              <a:ext uri="{FF2B5EF4-FFF2-40B4-BE49-F238E27FC236}">
                <a16:creationId xmlns:a16="http://schemas.microsoft.com/office/drawing/2014/main" id="{015A6170-5DCC-A247-B79B-CA7347840312}"/>
              </a:ext>
            </a:extLst>
          </p:cNvPr>
          <p:cNvPicPr>
            <a:picLocks noChangeAspect="1"/>
          </p:cNvPicPr>
          <p:nvPr/>
        </p:nvPicPr>
        <p:blipFill>
          <a:blip r:embed="rId2"/>
          <a:stretch>
            <a:fillRect/>
          </a:stretch>
        </p:blipFill>
        <p:spPr>
          <a:xfrm>
            <a:off x="2945297" y="307731"/>
            <a:ext cx="6246307" cy="3997637"/>
          </a:xfrm>
          <a:prstGeom prst="rect">
            <a:avLst/>
          </a:prstGeom>
        </p:spPr>
      </p:pic>
      <p:cxnSp>
        <p:nvCxnSpPr>
          <p:cNvPr id="15" name="Straight Connector 11">
            <a:extLst>
              <a:ext uri="{FF2B5EF4-FFF2-40B4-BE49-F238E27FC236}">
                <a16:creationId xmlns:a16="http://schemas.microsoft.com/office/drawing/2014/main" id="{7E7C77BC-7138-40B1-A15B-20F57A4946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09800" y="5738691"/>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63585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017FBA9-246A-EC49-AB8A-A22CB7054C41}"/>
              </a:ext>
            </a:extLst>
          </p:cNvPr>
          <p:cNvSpPr>
            <a:spLocks noGrp="1"/>
          </p:cNvSpPr>
          <p:nvPr>
            <p:ph type="title"/>
          </p:nvPr>
        </p:nvSpPr>
        <p:spPr/>
        <p:txBody>
          <a:bodyPr/>
          <a:lstStyle/>
          <a:p>
            <a:r>
              <a:rPr lang="en-US" dirty="0"/>
              <a:t>Austen’s novels: the importance of female impressions</a:t>
            </a:r>
          </a:p>
        </p:txBody>
      </p:sp>
      <p:sp>
        <p:nvSpPr>
          <p:cNvPr id="5" name="Content Placeholder 4">
            <a:extLst>
              <a:ext uri="{FF2B5EF4-FFF2-40B4-BE49-F238E27FC236}">
                <a16:creationId xmlns:a16="http://schemas.microsoft.com/office/drawing/2014/main" id="{189D63F2-9A92-8E45-8809-04C7B8367317}"/>
              </a:ext>
            </a:extLst>
          </p:cNvPr>
          <p:cNvSpPr>
            <a:spLocks noGrp="1"/>
          </p:cNvSpPr>
          <p:nvPr>
            <p:ph idx="1"/>
          </p:nvPr>
        </p:nvSpPr>
        <p:spPr/>
        <p:txBody>
          <a:bodyPr>
            <a:normAutofit/>
          </a:bodyPr>
          <a:lstStyle/>
          <a:p>
            <a:r>
              <a:rPr lang="en-US" i="1" dirty="0"/>
              <a:t>How Austen Works, </a:t>
            </a:r>
            <a:r>
              <a:rPr lang="en-US" dirty="0"/>
              <a:t>an upcoming project:</a:t>
            </a:r>
          </a:p>
          <a:p>
            <a:pPr lvl="1"/>
            <a:r>
              <a:rPr lang="en-GB" dirty="0"/>
              <a:t>Jane Austen’s novels anticipate a feminist consciousness in the way that they focus closely on the experiences of women, which frame these women as meaningful contributions to the intellectual lives of their society. In particular they show female characters who are resilient in the face of the difficulties faced by a class of women who understood—and indeed could reasonably expect—that finding a suitable marriage match was the most significant event in their lives. These women all navigate a suitable resolution to this dilemma by learning to play the rules of this very starkly-defined social system to their advantage.</a:t>
            </a:r>
            <a:r>
              <a:rPr lang="en-GB" dirty="0">
                <a:effectLst/>
              </a:rPr>
              <a:t> </a:t>
            </a:r>
            <a:endParaRPr lang="en-US" i="1" dirty="0"/>
          </a:p>
        </p:txBody>
      </p:sp>
    </p:spTree>
    <p:extLst>
      <p:ext uri="{BB962C8B-B14F-4D97-AF65-F5344CB8AC3E}">
        <p14:creationId xmlns:p14="http://schemas.microsoft.com/office/powerpoint/2010/main" val="16082441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017FBA9-246A-EC49-AB8A-A22CB7054C41}"/>
              </a:ext>
            </a:extLst>
          </p:cNvPr>
          <p:cNvSpPr>
            <a:spLocks noGrp="1"/>
          </p:cNvSpPr>
          <p:nvPr>
            <p:ph type="title"/>
          </p:nvPr>
        </p:nvSpPr>
        <p:spPr/>
        <p:txBody>
          <a:bodyPr/>
          <a:lstStyle/>
          <a:p>
            <a:r>
              <a:rPr lang="en-US" dirty="0"/>
              <a:t>Austen’s novels: thinking in a community</a:t>
            </a:r>
          </a:p>
        </p:txBody>
      </p:sp>
      <p:sp>
        <p:nvSpPr>
          <p:cNvPr id="5" name="Content Placeholder 4">
            <a:extLst>
              <a:ext uri="{FF2B5EF4-FFF2-40B4-BE49-F238E27FC236}">
                <a16:creationId xmlns:a16="http://schemas.microsoft.com/office/drawing/2014/main" id="{189D63F2-9A92-8E45-8809-04C7B8367317}"/>
              </a:ext>
            </a:extLst>
          </p:cNvPr>
          <p:cNvSpPr>
            <a:spLocks noGrp="1"/>
          </p:cNvSpPr>
          <p:nvPr>
            <p:ph idx="1"/>
          </p:nvPr>
        </p:nvSpPr>
        <p:spPr/>
        <p:txBody>
          <a:bodyPr>
            <a:normAutofit/>
          </a:bodyPr>
          <a:lstStyle/>
          <a:p>
            <a:r>
              <a:rPr lang="en-US" i="1" dirty="0"/>
              <a:t>How Austen Works, </a:t>
            </a:r>
            <a:r>
              <a:rPr lang="en-US" dirty="0"/>
              <a:t>an upcoming project:</a:t>
            </a:r>
          </a:p>
          <a:p>
            <a:pPr lvl="1"/>
            <a:r>
              <a:rPr lang="en-US" dirty="0"/>
              <a:t>while Austen’s narrator stays close to the minds of its female characters, it also reflects the extent to which these minds are influenced, and even compromised, by the opinions and beliefs of their communities—down even, we might say, to the epistemological level, the most basic level of understanding their place in the world. Austen’s patriarchs, older female gossips, and other established characters hold considerable influence over how characters under their sway perceive the world—particularly for less assertive heroines like Fanny Price and Anne Elliot. Something happens that is analogous to gravity: even when dominant characters are not visible, they exert influence at a distance, in effect dictating what other, less dominant characters notice. </a:t>
            </a:r>
            <a:endParaRPr lang="en-GB" dirty="0"/>
          </a:p>
          <a:p>
            <a:endParaRPr lang="en-US" i="1" dirty="0"/>
          </a:p>
        </p:txBody>
      </p:sp>
    </p:spTree>
    <p:extLst>
      <p:ext uri="{BB962C8B-B14F-4D97-AF65-F5344CB8AC3E}">
        <p14:creationId xmlns:p14="http://schemas.microsoft.com/office/powerpoint/2010/main" val="30331127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AA3F77C-6F72-E744-97AA-02E7AFED162D}"/>
              </a:ext>
            </a:extLst>
          </p:cNvPr>
          <p:cNvSpPr>
            <a:spLocks noGrp="1"/>
          </p:cNvSpPr>
          <p:nvPr>
            <p:ph type="title"/>
          </p:nvPr>
        </p:nvSpPr>
        <p:spPr/>
        <p:txBody>
          <a:bodyPr/>
          <a:lstStyle/>
          <a:p>
            <a:r>
              <a:rPr lang="en-US" dirty="0"/>
              <a:t>“Free indirect style”</a:t>
            </a:r>
          </a:p>
        </p:txBody>
      </p:sp>
      <p:sp>
        <p:nvSpPr>
          <p:cNvPr id="5" name="Content Placeholder 4">
            <a:extLst>
              <a:ext uri="{FF2B5EF4-FFF2-40B4-BE49-F238E27FC236}">
                <a16:creationId xmlns:a16="http://schemas.microsoft.com/office/drawing/2014/main" id="{A93E7F7A-ABD3-8349-B2BF-3F8FD758F4E2}"/>
              </a:ext>
            </a:extLst>
          </p:cNvPr>
          <p:cNvSpPr>
            <a:spLocks noGrp="1"/>
          </p:cNvSpPr>
          <p:nvPr>
            <p:ph idx="1"/>
          </p:nvPr>
        </p:nvSpPr>
        <p:spPr/>
        <p:txBody>
          <a:bodyPr>
            <a:normAutofit/>
          </a:bodyPr>
          <a:lstStyle/>
          <a:p>
            <a:r>
              <a:rPr lang="en-US" dirty="0"/>
              <a:t>Austen’s novels take us </a:t>
            </a:r>
            <a:r>
              <a:rPr lang="en-US" i="1" dirty="0"/>
              <a:t>inside and outside of the brains of her characters</a:t>
            </a:r>
          </a:p>
          <a:p>
            <a:r>
              <a:rPr lang="en-US" dirty="0"/>
              <a:t>Sometimes third-person narration: outside of scenes, characters</a:t>
            </a:r>
          </a:p>
          <a:p>
            <a:r>
              <a:rPr lang="en-US" dirty="0"/>
              <a:t>Sometimes, we go inside of characters’ brains:</a:t>
            </a:r>
          </a:p>
          <a:p>
            <a:pPr marL="0" indent="0">
              <a:buNone/>
            </a:pPr>
            <a:r>
              <a:rPr lang="en-GB" sz="2400" dirty="0"/>
              <a:t>	“[Harriet] was a very pretty girl, and her beauty happened to be of a sort 	which Emma particularly admired…Emma was as much pleased with her 	manners as her person, and quite determined to continue the 	acquaintance.”</a:t>
            </a:r>
          </a:p>
          <a:p>
            <a:r>
              <a:rPr lang="en-US" dirty="0"/>
              <a:t>In </a:t>
            </a:r>
            <a:r>
              <a:rPr lang="en-US" i="1" dirty="0"/>
              <a:t>Emma, </a:t>
            </a:r>
            <a:r>
              <a:rPr lang="en-US" dirty="0"/>
              <a:t>we watch the main character move </a:t>
            </a:r>
            <a:r>
              <a:rPr lang="en-US" dirty="0">
                <a:solidFill>
                  <a:schemeClr val="accent2"/>
                </a:solidFill>
              </a:rPr>
              <a:t>from relying to much on her own impressions</a:t>
            </a:r>
            <a:r>
              <a:rPr lang="en-US" dirty="0"/>
              <a:t> to </a:t>
            </a:r>
            <a:r>
              <a:rPr lang="en-US" dirty="0">
                <a:solidFill>
                  <a:schemeClr val="accent2"/>
                </a:solidFill>
              </a:rPr>
              <a:t>conversation with others</a:t>
            </a:r>
          </a:p>
          <a:p>
            <a:pPr marL="0" indent="0">
              <a:buNone/>
            </a:pPr>
            <a:endParaRPr lang="en-US" dirty="0"/>
          </a:p>
        </p:txBody>
      </p:sp>
    </p:spTree>
    <p:extLst>
      <p:ext uri="{BB962C8B-B14F-4D97-AF65-F5344CB8AC3E}">
        <p14:creationId xmlns:p14="http://schemas.microsoft.com/office/powerpoint/2010/main" val="40332504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5E6CFF1-2F42-4E10-9A97-F116F46F53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A person on a stage&#10;&#10;Description automatically generated">
            <a:extLst>
              <a:ext uri="{FF2B5EF4-FFF2-40B4-BE49-F238E27FC236}">
                <a16:creationId xmlns:a16="http://schemas.microsoft.com/office/drawing/2014/main" id="{7C390303-D437-CE4F-894C-58475B5B5E7D}"/>
              </a:ext>
            </a:extLst>
          </p:cNvPr>
          <p:cNvPicPr>
            <a:picLocks noChangeAspect="1"/>
          </p:cNvPicPr>
          <p:nvPr/>
        </p:nvPicPr>
        <p:blipFill rotWithShape="1">
          <a:blip r:embed="rId2">
            <a:alphaModFix amt="35000"/>
          </a:blip>
          <a:srcRect l="4530" r="6581"/>
          <a:stretch/>
        </p:blipFill>
        <p:spPr>
          <a:xfrm>
            <a:off x="-1" y="10"/>
            <a:ext cx="12192000" cy="6857990"/>
          </a:xfrm>
          <a:prstGeom prst="rect">
            <a:avLst/>
          </a:prstGeom>
        </p:spPr>
      </p:pic>
      <p:sp>
        <p:nvSpPr>
          <p:cNvPr id="2" name="Title 1">
            <a:extLst>
              <a:ext uri="{FF2B5EF4-FFF2-40B4-BE49-F238E27FC236}">
                <a16:creationId xmlns:a16="http://schemas.microsoft.com/office/drawing/2014/main" id="{75E3FF4C-075C-EB45-BD0F-5D7D108A0CB4}"/>
              </a:ext>
            </a:extLst>
          </p:cNvPr>
          <p:cNvSpPr>
            <a:spLocks noGrp="1"/>
          </p:cNvSpPr>
          <p:nvPr>
            <p:ph type="title"/>
          </p:nvPr>
        </p:nvSpPr>
        <p:spPr>
          <a:xfrm>
            <a:off x="838201" y="1065862"/>
            <a:ext cx="3313164" cy="4726276"/>
          </a:xfrm>
        </p:spPr>
        <p:txBody>
          <a:bodyPr>
            <a:normAutofit/>
          </a:bodyPr>
          <a:lstStyle/>
          <a:p>
            <a:pPr algn="r"/>
            <a:r>
              <a:rPr lang="en-US" sz="4000" b="1" u="sng" dirty="0">
                <a:solidFill>
                  <a:srgbClr val="FFFFFF"/>
                </a:solidFill>
              </a:rPr>
              <a:t>Free indirect style: Emma’s impressions, no conversation</a:t>
            </a:r>
          </a:p>
        </p:txBody>
      </p:sp>
      <p:cxnSp>
        <p:nvCxnSpPr>
          <p:cNvPr id="16" name="Straight Connector 12">
            <a:extLst>
              <a:ext uri="{FF2B5EF4-FFF2-40B4-BE49-F238E27FC236}">
                <a16:creationId xmlns:a16="http://schemas.microsoft.com/office/drawing/2014/main" id="{67182200-4859-4C8D-BCBB-55B245C28B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3372" y="2286000"/>
            <a:ext cx="0" cy="2286000"/>
          </a:xfrm>
          <a:prstGeom prst="line">
            <a:avLst/>
          </a:prstGeom>
          <a:ln w="15875">
            <a:solidFill>
              <a:srgbClr val="FFFFFF"/>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46B00FBC-AE25-5642-9B97-B0A6932BFF0A}"/>
              </a:ext>
            </a:extLst>
          </p:cNvPr>
          <p:cNvSpPr>
            <a:spLocks noGrp="1"/>
          </p:cNvSpPr>
          <p:nvPr>
            <p:ph idx="1"/>
          </p:nvPr>
        </p:nvSpPr>
        <p:spPr>
          <a:xfrm>
            <a:off x="5155379" y="536029"/>
            <a:ext cx="6432268" cy="5707116"/>
          </a:xfrm>
        </p:spPr>
        <p:txBody>
          <a:bodyPr anchor="ctr">
            <a:noAutofit/>
          </a:bodyPr>
          <a:lstStyle/>
          <a:p>
            <a:pPr marL="0" indent="0">
              <a:buNone/>
            </a:pPr>
            <a:r>
              <a:rPr lang="en-GB" sz="1800" dirty="0">
                <a:solidFill>
                  <a:srgbClr val="FFFFFF"/>
                </a:solidFill>
              </a:rPr>
              <a:t>Emma's colour was heightened by this unjust praise; and with a smile, and shake of the head, which spoke much, she looked at Mr. Knightley.—It seemed as if there were an instantaneous impression in her favour, as if his eyes received the truth from hers, and all that had passed of good in her feelings were at once caught and honoured.— He looked at her with a glow of regard. She was warmly gratified—and in another moment still more so, by a little movement of more than common friendliness on his part.—He took her hand;—whether she had not herself made the first motion, she could not say—she might, perhaps, have rather offered it—but he took her hand, pressed it, and certainly was on the point of carrying it to his lips—when, from some fancy or other, he suddenly let it go.—Why he should feel such a scruple, why he should change his mind when it was all but done, she could not perceive.—He would have judged better, she thought, if he had not stopped.—The intention, however, was indubitable; and whether it was that his manners had in general so little gallantry, or however else it happened, but she thought nothing became him more.—It was with him, of so simple, yet so dignified a nature.—She could not but recall the attempt with great satisfaction. It spoke such perfect amity.—He left them immediately afterwards—gone in a moment. He always moved with the alertness of a mind which could neither be undecided nor dilatory, but now he seemed more sudden than usual in his disappearance.</a:t>
            </a:r>
            <a:endParaRPr lang="en-US" sz="1800" dirty="0">
              <a:solidFill>
                <a:srgbClr val="FFFFFF"/>
              </a:solidFill>
            </a:endParaRPr>
          </a:p>
        </p:txBody>
      </p:sp>
    </p:spTree>
    <p:extLst>
      <p:ext uri="{BB962C8B-B14F-4D97-AF65-F5344CB8AC3E}">
        <p14:creationId xmlns:p14="http://schemas.microsoft.com/office/powerpoint/2010/main" val="902629424"/>
      </p:ext>
    </p:extLst>
  </p:cSld>
  <p:clrMapOvr>
    <a:overrideClrMapping bg1="dk1" tx1="lt1" bg2="dk2" tx2="lt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827FB63-23F4-2B4B-818B-48D31D8A7787}"/>
              </a:ext>
            </a:extLst>
          </p:cNvPr>
          <p:cNvSpPr>
            <a:spLocks noGrp="1"/>
          </p:cNvSpPr>
          <p:nvPr>
            <p:ph type="body" idx="1"/>
          </p:nvPr>
        </p:nvSpPr>
        <p:spPr>
          <a:xfrm>
            <a:off x="6746627" y="1970691"/>
            <a:ext cx="4645250" cy="3928066"/>
          </a:xfrm>
        </p:spPr>
        <p:txBody>
          <a:bodyPr vert="horz" lIns="91440" tIns="45720" rIns="91440" bIns="45720" rtlCol="0" anchor="t">
            <a:normAutofit/>
          </a:bodyPr>
          <a:lstStyle/>
          <a:p>
            <a:r>
              <a:rPr lang="en-US" sz="2800" dirty="0">
                <a:solidFill>
                  <a:schemeClr val="tx1"/>
                </a:solidFill>
              </a:rPr>
              <a:t>“Emma Woodhouse, handsome, clever, and rich, with a comfortable home and happy disposition, seemed to unite some of the best blessings of existence; and had lived nearly twenty-one years in the world with very little to distress or vex her.”</a:t>
            </a:r>
          </a:p>
        </p:txBody>
      </p:sp>
      <p:sp>
        <p:nvSpPr>
          <p:cNvPr id="71" name="Freeform: Shape 70">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050" name="Picture 2" descr="Image result for emma austen">
            <a:extLst>
              <a:ext uri="{FF2B5EF4-FFF2-40B4-BE49-F238E27FC236}">
                <a16:creationId xmlns:a16="http://schemas.microsoft.com/office/drawing/2014/main" id="{0D55DD83-1015-254B-826B-80A347505D4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3317" r="20566"/>
          <a:stretch/>
        </p:blipFill>
        <p:spPr bwMode="auto">
          <a:xfrm>
            <a:off x="20" y="10"/>
            <a:ext cx="6024134" cy="685799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1442865"/>
      </p:ext>
    </p:extLst>
  </p:cSld>
  <p:clrMapOvr>
    <a:overrideClrMapping bg1="dk1" tx1="lt1" bg2="dk2" tx2="lt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827FB63-23F4-2B4B-818B-48D31D8A7787}"/>
              </a:ext>
            </a:extLst>
          </p:cNvPr>
          <p:cNvSpPr>
            <a:spLocks noGrp="1"/>
          </p:cNvSpPr>
          <p:nvPr>
            <p:ph type="body" idx="1"/>
          </p:nvPr>
        </p:nvSpPr>
        <p:spPr>
          <a:xfrm>
            <a:off x="6746627" y="1970691"/>
            <a:ext cx="4645250" cy="3928066"/>
          </a:xfrm>
        </p:spPr>
        <p:txBody>
          <a:bodyPr vert="horz" lIns="91440" tIns="45720" rIns="91440" bIns="45720" rtlCol="0" anchor="t">
            <a:normAutofit fontScale="92500" lnSpcReduction="10000"/>
          </a:bodyPr>
          <a:lstStyle/>
          <a:p>
            <a:r>
              <a:rPr lang="en-GB" sz="2800" dirty="0"/>
              <a:t>"The real evils indeed of Emma's situation were the power of having rather too much her own way, and a disposition to think a little too well of herself; these were the disadvantages which threatened alloy to her many enjoyments. The danger, however, was at present so unperceived, that they did not by any means rank as misfortunes with her."</a:t>
            </a:r>
            <a:endParaRPr lang="en-US" sz="2800" dirty="0">
              <a:solidFill>
                <a:schemeClr val="tx1"/>
              </a:solidFill>
            </a:endParaRPr>
          </a:p>
        </p:txBody>
      </p:sp>
      <p:pic>
        <p:nvPicPr>
          <p:cNvPr id="2050" name="Picture 2" descr="Image result for emma austen">
            <a:extLst>
              <a:ext uri="{FF2B5EF4-FFF2-40B4-BE49-F238E27FC236}">
                <a16:creationId xmlns:a16="http://schemas.microsoft.com/office/drawing/2014/main" id="{0D55DD83-1015-254B-826B-80A347505D4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3317" r="20566"/>
          <a:stretch/>
        </p:blipFill>
        <p:spPr bwMode="auto">
          <a:xfrm>
            <a:off x="20" y="10"/>
            <a:ext cx="6024134" cy="685799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28679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C9F763-C9F8-514C-8395-C1C590F1D7AA}"/>
              </a:ext>
            </a:extLst>
          </p:cNvPr>
          <p:cNvSpPr>
            <a:spLocks noGrp="1"/>
          </p:cNvSpPr>
          <p:nvPr>
            <p:ph type="title"/>
          </p:nvPr>
        </p:nvSpPr>
        <p:spPr/>
        <p:txBody>
          <a:bodyPr/>
          <a:lstStyle/>
          <a:p>
            <a:r>
              <a:rPr lang="en-US" dirty="0"/>
              <a:t>Some big questions:</a:t>
            </a:r>
          </a:p>
        </p:txBody>
      </p:sp>
      <p:sp>
        <p:nvSpPr>
          <p:cNvPr id="3" name="Content Placeholder 2">
            <a:extLst>
              <a:ext uri="{FF2B5EF4-FFF2-40B4-BE49-F238E27FC236}">
                <a16:creationId xmlns:a16="http://schemas.microsoft.com/office/drawing/2014/main" id="{D469105C-BFFF-1D42-B75C-98096900D52C}"/>
              </a:ext>
            </a:extLst>
          </p:cNvPr>
          <p:cNvSpPr>
            <a:spLocks noGrp="1"/>
          </p:cNvSpPr>
          <p:nvPr>
            <p:ph idx="1"/>
          </p:nvPr>
        </p:nvSpPr>
        <p:spPr/>
        <p:txBody>
          <a:bodyPr/>
          <a:lstStyle/>
          <a:p>
            <a:r>
              <a:rPr lang="en-US" dirty="0"/>
              <a:t>How do you we know what we know?</a:t>
            </a:r>
          </a:p>
          <a:p>
            <a:r>
              <a:rPr lang="en-US" dirty="0"/>
              <a:t>Do we think on our own, or along with others?</a:t>
            </a:r>
          </a:p>
        </p:txBody>
      </p:sp>
    </p:spTree>
    <p:extLst>
      <p:ext uri="{BB962C8B-B14F-4D97-AF65-F5344CB8AC3E}">
        <p14:creationId xmlns:p14="http://schemas.microsoft.com/office/powerpoint/2010/main" val="15676069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827FB63-23F4-2B4B-818B-48D31D8A7787}"/>
              </a:ext>
            </a:extLst>
          </p:cNvPr>
          <p:cNvSpPr>
            <a:spLocks noGrp="1"/>
          </p:cNvSpPr>
          <p:nvPr>
            <p:ph type="body" idx="1"/>
          </p:nvPr>
        </p:nvSpPr>
        <p:spPr>
          <a:xfrm>
            <a:off x="6746627" y="1970691"/>
            <a:ext cx="4645250" cy="3928066"/>
          </a:xfrm>
        </p:spPr>
        <p:txBody>
          <a:bodyPr vert="horz" lIns="91440" tIns="45720" rIns="91440" bIns="45720" rtlCol="0" anchor="t">
            <a:normAutofit/>
          </a:bodyPr>
          <a:lstStyle/>
          <a:p>
            <a:r>
              <a:rPr lang="en-GB" sz="2800" dirty="0"/>
              <a:t>“Quick and decided in her ways…”</a:t>
            </a:r>
          </a:p>
          <a:p>
            <a:r>
              <a:rPr lang="en-GB" sz="2800" dirty="0"/>
              <a:t>“</a:t>
            </a:r>
            <a:r>
              <a:rPr lang="en-GB" sz="2800" dirty="0">
                <a:solidFill>
                  <a:schemeClr val="accent2"/>
                </a:solidFill>
              </a:rPr>
              <a:t>Emma could not feel a doubt </a:t>
            </a:r>
            <a:r>
              <a:rPr lang="en-GB" sz="2800" dirty="0"/>
              <a:t>of having given Harriet's fancy a proper direction and raised the gratitude of her young vanity to a very good purpose …”</a:t>
            </a:r>
          </a:p>
          <a:p>
            <a:endParaRPr lang="en-US" sz="2800" dirty="0">
              <a:solidFill>
                <a:schemeClr val="tx1"/>
              </a:solidFill>
            </a:endParaRPr>
          </a:p>
        </p:txBody>
      </p:sp>
      <p:pic>
        <p:nvPicPr>
          <p:cNvPr id="2050" name="Picture 2" descr="Image result for emma austen">
            <a:extLst>
              <a:ext uri="{FF2B5EF4-FFF2-40B4-BE49-F238E27FC236}">
                <a16:creationId xmlns:a16="http://schemas.microsoft.com/office/drawing/2014/main" id="{0D55DD83-1015-254B-826B-80A347505D4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3317" r="20566"/>
          <a:stretch/>
        </p:blipFill>
        <p:spPr bwMode="auto">
          <a:xfrm>
            <a:off x="20" y="10"/>
            <a:ext cx="6024134" cy="685799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09474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827FB63-23F4-2B4B-818B-48D31D8A7787}"/>
              </a:ext>
            </a:extLst>
          </p:cNvPr>
          <p:cNvSpPr>
            <a:spLocks noGrp="1"/>
          </p:cNvSpPr>
          <p:nvPr>
            <p:ph type="body" idx="1"/>
          </p:nvPr>
        </p:nvSpPr>
        <p:spPr>
          <a:xfrm>
            <a:off x="6167848" y="1970691"/>
            <a:ext cx="5672055" cy="3928066"/>
          </a:xfrm>
        </p:spPr>
        <p:txBody>
          <a:bodyPr vert="horz" lIns="91440" tIns="45720" rIns="91440" bIns="45720" rtlCol="0" anchor="t">
            <a:normAutofit fontScale="77500" lnSpcReduction="20000"/>
          </a:bodyPr>
          <a:lstStyle/>
          <a:p>
            <a:r>
              <a:rPr lang="en-GB" sz="2800" dirty="0"/>
              <a:t>Emma's eyes were instantly withdrawn; and she sat silently meditating, in a fixed attitude, for a few minutes. A few minutes were sufficient for making her acquainted with her own heart. A mind like hers, once opening to suspicion, made rapid progress. She touched—she admitted—she acknowledged the whole truth. Why was it so much worse that Harriet should be in love with Mr. Knightley, than with Frank Churchill? Why was the evil so dreadfully increased by Harriet's having some hope of a return? It darted through her, with the speed of an arrow, that Mr. Knightley must marry no one but herself!</a:t>
            </a:r>
            <a:endParaRPr lang="en-US" sz="2800" dirty="0">
              <a:solidFill>
                <a:schemeClr val="tx1"/>
              </a:solidFill>
            </a:endParaRPr>
          </a:p>
        </p:txBody>
      </p:sp>
      <p:pic>
        <p:nvPicPr>
          <p:cNvPr id="2050" name="Picture 2" descr="Image result for emma austen">
            <a:extLst>
              <a:ext uri="{FF2B5EF4-FFF2-40B4-BE49-F238E27FC236}">
                <a16:creationId xmlns:a16="http://schemas.microsoft.com/office/drawing/2014/main" id="{0D55DD83-1015-254B-826B-80A347505D4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3317" r="20566"/>
          <a:stretch/>
        </p:blipFill>
        <p:spPr bwMode="auto">
          <a:xfrm>
            <a:off x="20" y="10"/>
            <a:ext cx="6024134" cy="685799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47563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098" name="Picture 2" descr="Image result for marilyn butler">
            <a:extLst>
              <a:ext uri="{FF2B5EF4-FFF2-40B4-BE49-F238E27FC236}">
                <a16:creationId xmlns:a16="http://schemas.microsoft.com/office/drawing/2014/main" id="{A9FC8621-B7D7-9A4E-9ECE-3D2880EF424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107" r="18108" b="1"/>
          <a:stretch/>
        </p:blipFill>
        <p:spPr bwMode="auto">
          <a:xfrm>
            <a:off x="-11909" y="10"/>
            <a:ext cx="6324601" cy="685799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70">
            <a:extLst>
              <a:ext uri="{FF2B5EF4-FFF2-40B4-BE49-F238E27FC236}">
                <a16:creationId xmlns:a16="http://schemas.microsoft.com/office/drawing/2014/main" id="{19AE98B8-B73A-4724-B639-017087F9239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itle 4">
            <a:extLst>
              <a:ext uri="{FF2B5EF4-FFF2-40B4-BE49-F238E27FC236}">
                <a16:creationId xmlns:a16="http://schemas.microsoft.com/office/drawing/2014/main" id="{12DB4FD3-B9BF-EB4A-BE61-6AA700E6DEE0}"/>
              </a:ext>
            </a:extLst>
          </p:cNvPr>
          <p:cNvSpPr>
            <a:spLocks noGrp="1"/>
          </p:cNvSpPr>
          <p:nvPr>
            <p:ph type="title"/>
          </p:nvPr>
        </p:nvSpPr>
        <p:spPr>
          <a:xfrm>
            <a:off x="6751320" y="4560914"/>
            <a:ext cx="4869179" cy="1325563"/>
          </a:xfrm>
        </p:spPr>
        <p:txBody>
          <a:bodyPr>
            <a:normAutofit/>
          </a:bodyPr>
          <a:lstStyle/>
          <a:p>
            <a:endParaRPr lang="en-US">
              <a:solidFill>
                <a:srgbClr val="000000"/>
              </a:solidFill>
            </a:endParaRPr>
          </a:p>
        </p:txBody>
      </p:sp>
      <p:sp>
        <p:nvSpPr>
          <p:cNvPr id="6" name="Content Placeholder 5">
            <a:extLst>
              <a:ext uri="{FF2B5EF4-FFF2-40B4-BE49-F238E27FC236}">
                <a16:creationId xmlns:a16="http://schemas.microsoft.com/office/drawing/2014/main" id="{6E71663B-4773-984B-8FF5-73DC2C2220A9}"/>
              </a:ext>
            </a:extLst>
          </p:cNvPr>
          <p:cNvSpPr>
            <a:spLocks noGrp="1"/>
          </p:cNvSpPr>
          <p:nvPr>
            <p:ph idx="1"/>
          </p:nvPr>
        </p:nvSpPr>
        <p:spPr>
          <a:xfrm>
            <a:off x="6751321" y="1382165"/>
            <a:ext cx="4869179" cy="3047946"/>
          </a:xfrm>
        </p:spPr>
        <p:txBody>
          <a:bodyPr anchor="b">
            <a:normAutofit/>
          </a:bodyPr>
          <a:lstStyle/>
          <a:p>
            <a:pPr marL="0" indent="0">
              <a:buNone/>
            </a:pPr>
            <a:r>
              <a:rPr lang="en-GB" sz="1800" dirty="0">
                <a:solidFill>
                  <a:srgbClr val="000000"/>
                </a:solidFill>
              </a:rPr>
              <a:t>Marilyn Butler: In </a:t>
            </a:r>
            <a:r>
              <a:rPr lang="en-GB" sz="1800" i="1" dirty="0">
                <a:solidFill>
                  <a:srgbClr val="000000"/>
                </a:solidFill>
              </a:rPr>
              <a:t>Emma,</a:t>
            </a:r>
            <a:r>
              <a:rPr lang="en-GB" sz="1800" dirty="0">
                <a:solidFill>
                  <a:srgbClr val="000000"/>
                </a:solidFill>
              </a:rPr>
              <a:t> “none of the comic characters communicate.  They surround themselves with a web of words but with words that convey their own selfhood, their individuality and make little or no impact on the consciousness of others” (</a:t>
            </a:r>
            <a:r>
              <a:rPr lang="en-GB" sz="1800" i="1" dirty="0">
                <a:solidFill>
                  <a:srgbClr val="000000"/>
                </a:solidFill>
              </a:rPr>
              <a:t>Jane Austen and the War of Ideas, </a:t>
            </a:r>
            <a:r>
              <a:rPr lang="en-GB" sz="1800" dirty="0">
                <a:solidFill>
                  <a:srgbClr val="000000"/>
                </a:solidFill>
              </a:rPr>
              <a:t>271). </a:t>
            </a:r>
            <a:endParaRPr lang="en-US" sz="1800" dirty="0">
              <a:solidFill>
                <a:srgbClr val="000000"/>
              </a:solidFill>
            </a:endParaRPr>
          </a:p>
        </p:txBody>
      </p:sp>
    </p:spTree>
    <p:extLst>
      <p:ext uri="{BB962C8B-B14F-4D97-AF65-F5344CB8AC3E}">
        <p14:creationId xmlns:p14="http://schemas.microsoft.com/office/powerpoint/2010/main" val="24535854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338" name="Picture 2">
            <a:extLst>
              <a:ext uri="{FF2B5EF4-FFF2-40B4-BE49-F238E27FC236}">
                <a16:creationId xmlns:a16="http://schemas.microsoft.com/office/drawing/2014/main" id="{C45FBA7B-FC60-B647-A76C-0A2FC62A8A9A}"/>
              </a:ext>
            </a:extLst>
          </p:cNvPr>
          <p:cNvPicPr>
            <a:picLocks noChangeAspect="1" noChangeArrowheads="1"/>
          </p:cNvPicPr>
          <p:nvPr/>
        </p:nvPicPr>
        <p:blipFill rotWithShape="1">
          <a:blip r:embed="rId2">
            <a:alphaModFix amt="50000"/>
            <a:extLst>
              <a:ext uri="{28A0092B-C50C-407E-A947-70E740481C1C}">
                <a14:useLocalDpi xmlns:a14="http://schemas.microsoft.com/office/drawing/2010/main" val="0"/>
              </a:ext>
            </a:extLst>
          </a:blip>
          <a:srcRect t="21491" b="12719"/>
          <a:stretch/>
        </p:blipFill>
        <p:spPr bwMode="auto">
          <a:xfrm>
            <a:off x="20" y="1"/>
            <a:ext cx="12191980" cy="685799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E88E9D0B-074A-B349-9357-FAF78D8AF8DC}"/>
              </a:ext>
            </a:extLst>
          </p:cNvPr>
          <p:cNvSpPr>
            <a:spLocks noGrp="1"/>
          </p:cNvSpPr>
          <p:nvPr>
            <p:ph type="title"/>
          </p:nvPr>
        </p:nvSpPr>
        <p:spPr>
          <a:xfrm>
            <a:off x="1524000" y="1122362"/>
            <a:ext cx="9144000" cy="2900518"/>
          </a:xfrm>
        </p:spPr>
        <p:txBody>
          <a:bodyPr vert="horz" lIns="91440" tIns="45720" rIns="91440" bIns="45720" rtlCol="0" anchor="b">
            <a:normAutofit/>
          </a:bodyPr>
          <a:lstStyle/>
          <a:p>
            <a:pPr algn="ctr"/>
            <a:r>
              <a:rPr lang="en-US" sz="6000">
                <a:solidFill>
                  <a:srgbClr val="FFFFFF"/>
                </a:solidFill>
              </a:rPr>
              <a:t>The solution is conversation</a:t>
            </a:r>
          </a:p>
        </p:txBody>
      </p:sp>
    </p:spTree>
    <p:extLst>
      <p:ext uri="{BB962C8B-B14F-4D97-AF65-F5344CB8AC3E}">
        <p14:creationId xmlns:p14="http://schemas.microsoft.com/office/powerpoint/2010/main" val="3095642489"/>
      </p:ext>
    </p:extLst>
  </p:cSld>
  <p:clrMapOvr>
    <a:overrideClrMapping bg1="dk1" tx1="lt1" bg2="dk2" tx2="lt2" accent1="accent1" accent2="accent2" accent3="accent3" accent4="accent4" accent5="accent5" accent6="accent6" hlink="hlink" folHlink="folHlink"/>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35A224B-959E-9541-8B66-DA5A3E01681A}"/>
              </a:ext>
            </a:extLst>
          </p:cNvPr>
          <p:cNvSpPr/>
          <p:nvPr/>
        </p:nvSpPr>
        <p:spPr>
          <a:xfrm>
            <a:off x="3048000" y="2914180"/>
            <a:ext cx="6096000" cy="1200329"/>
          </a:xfrm>
          <a:prstGeom prst="rect">
            <a:avLst/>
          </a:prstGeom>
        </p:spPr>
        <p:txBody>
          <a:bodyPr>
            <a:spAutoFit/>
          </a:bodyPr>
          <a:lstStyle/>
          <a:p>
            <a:r>
              <a:rPr lang="en-GB" dirty="0"/>
              <a:t>Emma continued to entertain no doubt of her being in love. Her ideas only varied as to the how much. At first, she thought it was a good deal; and afterwards, but little. She had great pleasure in hearing Frank Churchill talked of…</a:t>
            </a:r>
            <a:endParaRPr lang="en-US" dirty="0"/>
          </a:p>
        </p:txBody>
      </p:sp>
    </p:spTree>
    <p:extLst>
      <p:ext uri="{BB962C8B-B14F-4D97-AF65-F5344CB8AC3E}">
        <p14:creationId xmlns:p14="http://schemas.microsoft.com/office/powerpoint/2010/main" val="8446124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35A224B-959E-9541-8B66-DA5A3E01681A}"/>
              </a:ext>
            </a:extLst>
          </p:cNvPr>
          <p:cNvSpPr/>
          <p:nvPr/>
        </p:nvSpPr>
        <p:spPr>
          <a:xfrm>
            <a:off x="3048000" y="2914180"/>
            <a:ext cx="6096000" cy="1200329"/>
          </a:xfrm>
          <a:prstGeom prst="rect">
            <a:avLst/>
          </a:prstGeom>
        </p:spPr>
        <p:txBody>
          <a:bodyPr>
            <a:spAutoFit/>
          </a:bodyPr>
          <a:lstStyle/>
          <a:p>
            <a:r>
              <a:rPr lang="en-GB" dirty="0"/>
              <a:t>Emma's pensive meditations, as she walked home, were not interrupted; but on entering the parlour, she found those who must rouse her. Mr. Knightley and Harriet had arrived during her absence, and were sitting with her father.</a:t>
            </a:r>
            <a:endParaRPr lang="en-US" dirty="0"/>
          </a:p>
        </p:txBody>
      </p:sp>
    </p:spTree>
    <p:extLst>
      <p:ext uri="{BB962C8B-B14F-4D97-AF65-F5344CB8AC3E}">
        <p14:creationId xmlns:p14="http://schemas.microsoft.com/office/powerpoint/2010/main" val="25244429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4" name="Rectangle 70">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3" name="Picture 72">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322D0A54-CBA9-1144-A2DF-64C9564E4649}"/>
              </a:ext>
            </a:extLst>
          </p:cNvPr>
          <p:cNvSpPr>
            <a:spLocks noGrp="1"/>
          </p:cNvSpPr>
          <p:nvPr>
            <p:ph type="title"/>
          </p:nvPr>
        </p:nvSpPr>
        <p:spPr>
          <a:xfrm>
            <a:off x="6094105" y="802955"/>
            <a:ext cx="4977976" cy="1454051"/>
          </a:xfrm>
        </p:spPr>
        <p:txBody>
          <a:bodyPr>
            <a:normAutofit/>
          </a:bodyPr>
          <a:lstStyle/>
          <a:p>
            <a:endParaRPr lang="en-US">
              <a:solidFill>
                <a:srgbClr val="000000"/>
              </a:solidFill>
            </a:endParaRPr>
          </a:p>
        </p:txBody>
      </p:sp>
      <p:sp>
        <p:nvSpPr>
          <p:cNvPr id="75"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122" name="Picture 2" descr="Image result for mr. knightley paltrow emma">
            <a:extLst>
              <a:ext uri="{FF2B5EF4-FFF2-40B4-BE49-F238E27FC236}">
                <a16:creationId xmlns:a16="http://schemas.microsoft.com/office/drawing/2014/main" id="{F4D22666-A978-DC43-9561-57C45C99C022}"/>
              </a:ext>
            </a:extLst>
          </p:cNvPr>
          <p:cNvPicPr>
            <a:picLocks noChangeAspect="1" noChangeArrowheads="1"/>
          </p:cNvPicPr>
          <p:nvPr/>
        </p:nvPicPr>
        <p:blipFill rotWithShape="1">
          <a:blip r:embed="rId3">
            <a:alphaModFix/>
            <a:extLst>
              <a:ext uri="{28A0092B-C50C-407E-A947-70E740481C1C}">
                <a14:useLocalDpi xmlns:a14="http://schemas.microsoft.com/office/drawing/2010/main" val="0"/>
              </a:ext>
            </a:extLst>
          </a:blip>
          <a:srcRect l="8706" r="27760" b="2"/>
          <a:stretch/>
        </p:blipFill>
        <p:spPr bwMode="auto">
          <a:xfrm>
            <a:off x="20" y="907231"/>
            <a:ext cx="4838021" cy="5063738"/>
          </a:xfrm>
          <a:custGeom>
            <a:avLst/>
            <a:gdLst>
              <a:gd name="connsiteX0" fmla="*/ 2306172 w 4838041"/>
              <a:gd name="connsiteY0" fmla="*/ 0 h 5063738"/>
              <a:gd name="connsiteX1" fmla="*/ 4838041 w 4838041"/>
              <a:gd name="connsiteY1" fmla="*/ 2531869 h 5063738"/>
              <a:gd name="connsiteX2" fmla="*/ 2306172 w 4838041"/>
              <a:gd name="connsiteY2" fmla="*/ 5063738 h 5063738"/>
              <a:gd name="connsiteX3" fmla="*/ 79886 w 4838041"/>
              <a:gd name="connsiteY3" fmla="*/ 3738709 h 5063738"/>
              <a:gd name="connsiteX4" fmla="*/ 0 w 4838041"/>
              <a:gd name="connsiteY4" fmla="*/ 3572876 h 5063738"/>
              <a:gd name="connsiteX5" fmla="*/ 0 w 4838041"/>
              <a:gd name="connsiteY5" fmla="*/ 1490863 h 5063738"/>
              <a:gd name="connsiteX6" fmla="*/ 79886 w 4838041"/>
              <a:gd name="connsiteY6" fmla="*/ 1325030 h 5063738"/>
              <a:gd name="connsiteX7" fmla="*/ 2306172 w 4838041"/>
              <a:gd name="connsiteY7" fmla="*/ 0 h 5063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38041" h="5063738">
                <a:moveTo>
                  <a:pt x="2306172" y="0"/>
                </a:moveTo>
                <a:cubicBezTo>
                  <a:pt x="3704485" y="0"/>
                  <a:pt x="4838041" y="1133556"/>
                  <a:pt x="4838041" y="2531869"/>
                </a:cubicBezTo>
                <a:cubicBezTo>
                  <a:pt x="4838041" y="3930182"/>
                  <a:pt x="3704485" y="5063738"/>
                  <a:pt x="2306172" y="5063738"/>
                </a:cubicBezTo>
                <a:cubicBezTo>
                  <a:pt x="1344832" y="5063738"/>
                  <a:pt x="508631" y="4527956"/>
                  <a:pt x="79886" y="3738709"/>
                </a:cubicBezTo>
                <a:lnTo>
                  <a:pt x="0" y="3572876"/>
                </a:lnTo>
                <a:lnTo>
                  <a:pt x="0" y="1490863"/>
                </a:lnTo>
                <a:lnTo>
                  <a:pt x="79886" y="1325030"/>
                </a:lnTo>
                <a:cubicBezTo>
                  <a:pt x="508631" y="535783"/>
                  <a:pt x="1344832" y="0"/>
                  <a:pt x="2306172" y="0"/>
                </a:cubicBezTo>
                <a:close/>
              </a:path>
            </a:pathLst>
          </a:custGeom>
          <a:noFill/>
          <a:effectLst>
            <a:softEdge rad="0"/>
          </a:effectLst>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4784FE7F-8D54-5145-A81E-E1382EA5D572}"/>
              </a:ext>
            </a:extLst>
          </p:cNvPr>
          <p:cNvSpPr>
            <a:spLocks noGrp="1"/>
          </p:cNvSpPr>
          <p:nvPr>
            <p:ph idx="1"/>
          </p:nvPr>
        </p:nvSpPr>
        <p:spPr>
          <a:xfrm>
            <a:off x="6090574" y="2421682"/>
            <a:ext cx="4977578" cy="3639289"/>
          </a:xfrm>
        </p:spPr>
        <p:txBody>
          <a:bodyPr anchor="ctr">
            <a:normAutofit/>
          </a:bodyPr>
          <a:lstStyle/>
          <a:p>
            <a:pPr marL="0" indent="0">
              <a:buNone/>
            </a:pPr>
            <a:r>
              <a:rPr lang="en-GB" sz="2000" dirty="0">
                <a:solidFill>
                  <a:srgbClr val="000000"/>
                </a:solidFill>
              </a:rPr>
              <a:t>Mr. Knightley was thoughtful again. The result of his reverie was, “No, Emma, I do not think the extent of my admiration for her will ever take me by surprize.—I never had a thought of her in that way, I assure you.” And soon afterwards, “Jane Fairfax is a very charming young woman—but not even Jane Fairfax is perfect. She has a fault. She has not the </a:t>
            </a:r>
            <a:r>
              <a:rPr lang="en-GB" sz="2000" dirty="0">
                <a:solidFill>
                  <a:schemeClr val="accent2"/>
                </a:solidFill>
              </a:rPr>
              <a:t>open temper</a:t>
            </a:r>
            <a:r>
              <a:rPr lang="en-GB" sz="2000" dirty="0">
                <a:solidFill>
                  <a:srgbClr val="000000"/>
                </a:solidFill>
              </a:rPr>
              <a:t> which a man would wish for in a wife.” </a:t>
            </a:r>
            <a:endParaRPr lang="en-US" sz="2000" dirty="0">
              <a:solidFill>
                <a:srgbClr val="000000"/>
              </a:solidFill>
            </a:endParaRPr>
          </a:p>
        </p:txBody>
      </p:sp>
    </p:spTree>
    <p:extLst>
      <p:ext uri="{BB962C8B-B14F-4D97-AF65-F5344CB8AC3E}">
        <p14:creationId xmlns:p14="http://schemas.microsoft.com/office/powerpoint/2010/main" val="11531083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9228552E-C8B1-4A80-8448-0787CE0FC7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266" name="Picture 2" descr="Image result for mr. knightley">
            <a:extLst>
              <a:ext uri="{FF2B5EF4-FFF2-40B4-BE49-F238E27FC236}">
                <a16:creationId xmlns:a16="http://schemas.microsoft.com/office/drawing/2014/main" id="{5A4F077C-2098-DA4E-947E-7B2DC28182C8}"/>
              </a:ext>
            </a:extLst>
          </p:cNvPr>
          <p:cNvPicPr>
            <a:picLocks noChangeAspect="1" noChangeArrowheads="1"/>
          </p:cNvPicPr>
          <p:nvPr/>
        </p:nvPicPr>
        <p:blipFill rotWithShape="1">
          <a:blip r:embed="rId2">
            <a:alphaModFix amt="35000"/>
            <a:extLst>
              <a:ext uri="{28A0092B-C50C-407E-A947-70E740481C1C}">
                <a14:useLocalDpi xmlns:a14="http://schemas.microsoft.com/office/drawing/2010/main" val="0"/>
              </a:ext>
            </a:extLst>
          </a:blip>
          <a:srcRect t="9780" b="15220"/>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422CEF25-5962-E34A-911A-3C66068DCA31}"/>
              </a:ext>
            </a:extLst>
          </p:cNvPr>
          <p:cNvSpPr>
            <a:spLocks noGrp="1"/>
          </p:cNvSpPr>
          <p:nvPr>
            <p:ph type="title"/>
          </p:nvPr>
        </p:nvSpPr>
        <p:spPr>
          <a:xfrm>
            <a:off x="838200" y="365125"/>
            <a:ext cx="10515600" cy="1325563"/>
          </a:xfrm>
        </p:spPr>
        <p:txBody>
          <a:bodyPr>
            <a:normAutofit/>
          </a:bodyPr>
          <a:lstStyle/>
          <a:p>
            <a:endParaRPr lang="en-US">
              <a:solidFill>
                <a:srgbClr val="FFFFFF"/>
              </a:solidFill>
            </a:endParaRPr>
          </a:p>
        </p:txBody>
      </p:sp>
      <p:sp>
        <p:nvSpPr>
          <p:cNvPr id="3" name="Content Placeholder 2">
            <a:extLst>
              <a:ext uri="{FF2B5EF4-FFF2-40B4-BE49-F238E27FC236}">
                <a16:creationId xmlns:a16="http://schemas.microsoft.com/office/drawing/2014/main" id="{757BAC91-E3EA-F141-8A40-934502E7A2E1}"/>
              </a:ext>
            </a:extLst>
          </p:cNvPr>
          <p:cNvSpPr>
            <a:spLocks noGrp="1"/>
          </p:cNvSpPr>
          <p:nvPr>
            <p:ph idx="1"/>
          </p:nvPr>
        </p:nvSpPr>
        <p:spPr>
          <a:xfrm>
            <a:off x="838200" y="1825625"/>
            <a:ext cx="10515600" cy="4351338"/>
          </a:xfrm>
        </p:spPr>
        <p:txBody>
          <a:bodyPr>
            <a:normAutofit/>
          </a:bodyPr>
          <a:lstStyle/>
          <a:p>
            <a:pPr marL="0" indent="0">
              <a:buNone/>
            </a:pPr>
            <a:r>
              <a:rPr lang="en-GB" dirty="0">
                <a:solidFill>
                  <a:srgbClr val="FFFFFF"/>
                </a:solidFill>
              </a:rPr>
              <a:t>“I cannot make speeches, Emma:” he soon resumed; and in a tone of such sincere, decided, intelligible tenderness as was tolerably convincing.—“If I loved you less, I might be able to talk about it more. But you know what I am.—You hear nothing but truth from me.—I have blamed you, and lectured you, and you have borne it as no other woman in England would have borne it.—Bear with the truths I would tell you now, dearest Emma, as well as you have borne with them. The manner, perhaps, may have as little to recommend them. God knows, I have been a very indifferent lover.—But you understand me.—Yes, you see, you understand my feelings—and will return them if you can. </a:t>
            </a:r>
            <a:r>
              <a:rPr lang="en-GB" dirty="0">
                <a:solidFill>
                  <a:schemeClr val="accent2"/>
                </a:solidFill>
              </a:rPr>
              <a:t>At present, I ask only to hear, once to hear your voice</a:t>
            </a:r>
            <a:r>
              <a:rPr lang="en-GB" dirty="0">
                <a:solidFill>
                  <a:srgbClr val="FFFFFF"/>
                </a:solidFill>
              </a:rPr>
              <a:t>.”</a:t>
            </a:r>
            <a:endParaRPr lang="en-US" dirty="0">
              <a:solidFill>
                <a:srgbClr val="FFFFFF"/>
              </a:solidFill>
            </a:endParaRPr>
          </a:p>
        </p:txBody>
      </p:sp>
    </p:spTree>
    <p:extLst>
      <p:ext uri="{BB962C8B-B14F-4D97-AF65-F5344CB8AC3E}">
        <p14:creationId xmlns:p14="http://schemas.microsoft.com/office/powerpoint/2010/main" val="180736948"/>
      </p:ext>
    </p:extLst>
  </p:cSld>
  <p:clrMapOvr>
    <a:overrideClrMapping bg1="dk1" tx1="lt1" bg2="dk2" tx2="lt2" accent1="accent1" accent2="accent2" accent3="accent3" accent4="accent4" accent5="accent5" accent6="accent6" hlink="hlink" folHlink="folHlink"/>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5362" name="Picture 2" descr="Image result for conversation enlightenment austen">
            <a:extLst>
              <a:ext uri="{FF2B5EF4-FFF2-40B4-BE49-F238E27FC236}">
                <a16:creationId xmlns:a16="http://schemas.microsoft.com/office/drawing/2014/main" id="{6F42DD97-9848-6B4A-8BA1-1A247828CED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a:stretch/>
        </p:blipFill>
        <p:spPr bwMode="auto">
          <a:xfrm>
            <a:off x="-1" y="10"/>
            <a:ext cx="12192000" cy="6857990"/>
          </a:xfrm>
          <a:prstGeom prst="rect">
            <a:avLst/>
          </a:prstGeom>
          <a:noFill/>
          <a:extLst>
            <a:ext uri="{909E8E84-426E-40DD-AFC4-6F175D3DCCD1}">
              <a14:hiddenFill xmlns:a14="http://schemas.microsoft.com/office/drawing/2010/main">
                <a:solidFill>
                  <a:srgbClr val="FFFFFF"/>
                </a:solidFill>
              </a14:hiddenFill>
            </a:ext>
          </a:extLst>
        </p:spPr>
      </p:pic>
      <p:sp>
        <p:nvSpPr>
          <p:cNvPr id="71"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itle 1">
            <a:extLst>
              <a:ext uri="{FF2B5EF4-FFF2-40B4-BE49-F238E27FC236}">
                <a16:creationId xmlns:a16="http://schemas.microsoft.com/office/drawing/2014/main" id="{A718FCF6-A195-7E44-8F38-185B32C63D82}"/>
              </a:ext>
            </a:extLst>
          </p:cNvPr>
          <p:cNvSpPr>
            <a:spLocks noGrp="1"/>
          </p:cNvSpPr>
          <p:nvPr>
            <p:ph type="title"/>
          </p:nvPr>
        </p:nvSpPr>
        <p:spPr>
          <a:xfrm>
            <a:off x="709448" y="1913950"/>
            <a:ext cx="4204137" cy="1342754"/>
          </a:xfrm>
        </p:spPr>
        <p:txBody>
          <a:bodyPr>
            <a:normAutofit/>
          </a:bodyPr>
          <a:lstStyle/>
          <a:p>
            <a:pPr algn="ctr"/>
            <a:r>
              <a:rPr lang="en-US" sz="3600"/>
              <a:t>Some conclusions:</a:t>
            </a:r>
          </a:p>
        </p:txBody>
      </p:sp>
      <p:cxnSp>
        <p:nvCxnSpPr>
          <p:cNvPr id="73" name="Straight Connector 72">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5F232CAA-3CCD-3D4D-87E8-4A442E65FDC0}"/>
              </a:ext>
            </a:extLst>
          </p:cNvPr>
          <p:cNvSpPr>
            <a:spLocks noGrp="1"/>
          </p:cNvSpPr>
          <p:nvPr>
            <p:ph idx="1"/>
          </p:nvPr>
        </p:nvSpPr>
        <p:spPr>
          <a:xfrm>
            <a:off x="525516" y="3417573"/>
            <a:ext cx="4593021" cy="2619839"/>
          </a:xfrm>
        </p:spPr>
        <p:txBody>
          <a:bodyPr anchor="ctr">
            <a:normAutofit/>
          </a:bodyPr>
          <a:lstStyle/>
          <a:p>
            <a:r>
              <a:rPr lang="en-US" sz="1800" dirty="0"/>
              <a:t>The Enlightenment: an interplay between our impressions and our communities</a:t>
            </a:r>
          </a:p>
          <a:p>
            <a:r>
              <a:rPr lang="en-US" sz="1800" dirty="0"/>
              <a:t>Locke: the bridge is conversation</a:t>
            </a:r>
          </a:p>
          <a:p>
            <a:r>
              <a:rPr lang="en-US" sz="1800" dirty="0"/>
              <a:t>Austen: philosophical novels about </a:t>
            </a:r>
            <a:r>
              <a:rPr lang="en-US" sz="1800" i="1" dirty="0"/>
              <a:t>how female impressions </a:t>
            </a:r>
            <a:r>
              <a:rPr lang="en-US" sz="1800" dirty="0"/>
              <a:t>enter </a:t>
            </a:r>
            <a:r>
              <a:rPr lang="en-US" sz="1800" i="1" dirty="0"/>
              <a:t>community thinking</a:t>
            </a:r>
            <a:endParaRPr lang="en-US" sz="1800" dirty="0"/>
          </a:p>
          <a:p>
            <a:r>
              <a:rPr lang="en-US" sz="1800" i="1" dirty="0"/>
              <a:t>Emma</a:t>
            </a:r>
            <a:r>
              <a:rPr lang="en-US" sz="1800" dirty="0"/>
              <a:t>: a romance novel about love as a conversation</a:t>
            </a:r>
          </a:p>
          <a:p>
            <a:endParaRPr lang="en-US" sz="1800" dirty="0"/>
          </a:p>
        </p:txBody>
      </p:sp>
    </p:spTree>
    <p:extLst>
      <p:ext uri="{BB962C8B-B14F-4D97-AF65-F5344CB8AC3E}">
        <p14:creationId xmlns:p14="http://schemas.microsoft.com/office/powerpoint/2010/main" val="11152270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170" name="Picture 2">
            <a:extLst>
              <a:ext uri="{FF2B5EF4-FFF2-40B4-BE49-F238E27FC236}">
                <a16:creationId xmlns:a16="http://schemas.microsoft.com/office/drawing/2014/main" id="{D25FAE7C-60A1-0942-AF18-5F40BA276468}"/>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t="19134" b="4595"/>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71" name="Rectangle 70">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E234E1D-79FD-4144-BB7E-F579224E8FB9}"/>
              </a:ext>
            </a:extLst>
          </p:cNvPr>
          <p:cNvSpPr>
            <a:spLocks noGrp="1"/>
          </p:cNvSpPr>
          <p:nvPr>
            <p:ph type="title"/>
          </p:nvPr>
        </p:nvSpPr>
        <p:spPr>
          <a:xfrm>
            <a:off x="523875" y="5317240"/>
            <a:ext cx="11210925" cy="744836"/>
          </a:xfrm>
        </p:spPr>
        <p:txBody>
          <a:bodyPr vert="horz" lIns="91440" tIns="45720" rIns="91440" bIns="45720" rtlCol="0" anchor="ctr">
            <a:normAutofit/>
          </a:bodyPr>
          <a:lstStyle/>
          <a:p>
            <a:pPr algn="ctr"/>
            <a:r>
              <a:rPr lang="en-US" sz="3600">
                <a:solidFill>
                  <a:schemeClr val="tx1">
                    <a:lumMod val="85000"/>
                    <a:lumOff val="15000"/>
                  </a:schemeClr>
                </a:solidFill>
              </a:rPr>
              <a:t>The Enlightenment</a:t>
            </a:r>
          </a:p>
        </p:txBody>
      </p:sp>
      <p:cxnSp>
        <p:nvCxnSpPr>
          <p:cNvPr id="73" name="Straight Connector 72">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37683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24C9A9-631D-5441-A734-C59D7EF7B1F9}"/>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91456C65-1EAA-6C4F-AD4C-45A48038E6A1}"/>
              </a:ext>
            </a:extLst>
          </p:cNvPr>
          <p:cNvPicPr>
            <a:picLocks noGrp="1" noChangeAspect="1"/>
          </p:cNvPicPr>
          <p:nvPr>
            <p:ph idx="1"/>
          </p:nvPr>
        </p:nvPicPr>
        <p:blipFill>
          <a:blip r:embed="rId2"/>
          <a:stretch>
            <a:fillRect/>
          </a:stretch>
        </p:blipFill>
        <p:spPr>
          <a:xfrm>
            <a:off x="110359" y="170244"/>
            <a:ext cx="11885035" cy="6356679"/>
          </a:xfrm>
        </p:spPr>
      </p:pic>
    </p:spTree>
    <p:extLst>
      <p:ext uri="{BB962C8B-B14F-4D97-AF65-F5344CB8AC3E}">
        <p14:creationId xmlns:p14="http://schemas.microsoft.com/office/powerpoint/2010/main" val="33089095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2F48DC9-07FE-E24E-B2BF-EA011F87FD2E}"/>
              </a:ext>
            </a:extLst>
          </p:cNvPr>
          <p:cNvPicPr>
            <a:picLocks noChangeAspect="1"/>
          </p:cNvPicPr>
          <p:nvPr/>
        </p:nvPicPr>
        <p:blipFill>
          <a:blip r:embed="rId2"/>
          <a:stretch>
            <a:fillRect/>
          </a:stretch>
        </p:blipFill>
        <p:spPr>
          <a:xfrm>
            <a:off x="1276350" y="1714500"/>
            <a:ext cx="9639300" cy="3429000"/>
          </a:xfrm>
          <a:prstGeom prst="rect">
            <a:avLst/>
          </a:prstGeom>
        </p:spPr>
      </p:pic>
    </p:spTree>
    <p:extLst>
      <p:ext uri="{BB962C8B-B14F-4D97-AF65-F5344CB8AC3E}">
        <p14:creationId xmlns:p14="http://schemas.microsoft.com/office/powerpoint/2010/main" val="33286402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A person looking at the camera&#10;&#10;Description automatically generated">
            <a:extLst>
              <a:ext uri="{FF2B5EF4-FFF2-40B4-BE49-F238E27FC236}">
                <a16:creationId xmlns:a16="http://schemas.microsoft.com/office/drawing/2014/main" id="{D976FB75-C34B-604C-95D9-2C13A5465C28}"/>
              </a:ext>
            </a:extLst>
          </p:cNvPr>
          <p:cNvPicPr>
            <a:picLocks noChangeAspect="1"/>
          </p:cNvPicPr>
          <p:nvPr/>
        </p:nvPicPr>
        <p:blipFill rotWithShape="1">
          <a:blip r:embed="rId2">
            <a:alphaModFix/>
          </a:blip>
          <a:srcRect r="-1" b="7224"/>
          <a:stretch/>
        </p:blipFill>
        <p:spPr>
          <a:xfrm>
            <a:off x="5797543" y="10"/>
            <a:ext cx="6394152" cy="6857990"/>
          </a:xfrm>
          <a:prstGeom prst="rect">
            <a:avLst/>
          </a:prstGeom>
        </p:spPr>
      </p:pic>
      <p:pic>
        <p:nvPicPr>
          <p:cNvPr id="17" name="Picture 16">
            <a:extLst>
              <a:ext uri="{FF2B5EF4-FFF2-40B4-BE49-F238E27FC236}">
                <a16:creationId xmlns:a16="http://schemas.microsoft.com/office/drawing/2014/main" id="{54DDEBDD-D8BD-41A6-8A0D-B00E3768B0F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flipH="1" flipV="1">
            <a:off x="0" y="0"/>
            <a:ext cx="12192000" cy="6858000"/>
          </a:xfrm>
          <a:prstGeom prst="rect">
            <a:avLst/>
          </a:prstGeom>
        </p:spPr>
      </p:pic>
      <p:sp>
        <p:nvSpPr>
          <p:cNvPr id="2" name="Title 1">
            <a:extLst>
              <a:ext uri="{FF2B5EF4-FFF2-40B4-BE49-F238E27FC236}">
                <a16:creationId xmlns:a16="http://schemas.microsoft.com/office/drawing/2014/main" id="{C71FF4FF-A254-9D49-8FC6-7DD48270374A}"/>
              </a:ext>
            </a:extLst>
          </p:cNvPr>
          <p:cNvSpPr>
            <a:spLocks noGrp="1"/>
          </p:cNvSpPr>
          <p:nvPr>
            <p:ph type="title"/>
          </p:nvPr>
        </p:nvSpPr>
        <p:spPr>
          <a:xfrm>
            <a:off x="804998" y="798445"/>
            <a:ext cx="4803636" cy="1311664"/>
          </a:xfrm>
        </p:spPr>
        <p:txBody>
          <a:bodyPr>
            <a:normAutofit/>
          </a:bodyPr>
          <a:lstStyle/>
          <a:p>
            <a:r>
              <a:rPr lang="en-US">
                <a:solidFill>
                  <a:srgbClr val="000000"/>
                </a:solidFill>
              </a:rPr>
              <a:t>John Locke (1632-1704)</a:t>
            </a:r>
          </a:p>
        </p:txBody>
      </p:sp>
      <p:sp>
        <p:nvSpPr>
          <p:cNvPr id="3" name="Content Placeholder 2">
            <a:extLst>
              <a:ext uri="{FF2B5EF4-FFF2-40B4-BE49-F238E27FC236}">
                <a16:creationId xmlns:a16="http://schemas.microsoft.com/office/drawing/2014/main" id="{0898F7E1-7EF9-BF4B-8D86-CAE2F3D09752}"/>
              </a:ext>
            </a:extLst>
          </p:cNvPr>
          <p:cNvSpPr>
            <a:spLocks noGrp="1"/>
          </p:cNvSpPr>
          <p:nvPr>
            <p:ph idx="1"/>
          </p:nvPr>
        </p:nvSpPr>
        <p:spPr>
          <a:xfrm>
            <a:off x="804997" y="2272143"/>
            <a:ext cx="4706803" cy="3788830"/>
          </a:xfrm>
        </p:spPr>
        <p:txBody>
          <a:bodyPr anchor="ctr">
            <a:normAutofit/>
          </a:bodyPr>
          <a:lstStyle/>
          <a:p>
            <a:r>
              <a:rPr lang="en-US" sz="2000" dirty="0">
                <a:solidFill>
                  <a:srgbClr val="000000"/>
                </a:solidFill>
              </a:rPr>
              <a:t>Philosopher, physician</a:t>
            </a:r>
          </a:p>
          <a:p>
            <a:r>
              <a:rPr lang="en-US" sz="2000" dirty="0">
                <a:solidFill>
                  <a:srgbClr val="000000"/>
                </a:solidFill>
              </a:rPr>
              <a:t>School of thought called </a:t>
            </a:r>
            <a:r>
              <a:rPr lang="en-US" sz="2000" i="1" dirty="0">
                <a:solidFill>
                  <a:srgbClr val="000000"/>
                </a:solidFill>
              </a:rPr>
              <a:t>empiricism: </a:t>
            </a:r>
            <a:r>
              <a:rPr lang="en-US" sz="2000" dirty="0">
                <a:solidFill>
                  <a:srgbClr val="000000"/>
                </a:solidFill>
              </a:rPr>
              <a:t>belief that we should believe in what we come to know through our senses</a:t>
            </a:r>
          </a:p>
          <a:p>
            <a:r>
              <a:rPr lang="en-US" sz="2000" dirty="0">
                <a:solidFill>
                  <a:srgbClr val="000000"/>
                </a:solidFill>
              </a:rPr>
              <a:t>But also: we think along with our communities—through </a:t>
            </a:r>
            <a:r>
              <a:rPr lang="en-US" sz="2000" i="1" dirty="0">
                <a:solidFill>
                  <a:srgbClr val="000000"/>
                </a:solidFill>
              </a:rPr>
              <a:t>conversation</a:t>
            </a:r>
            <a:r>
              <a:rPr lang="en-US" sz="2000" dirty="0">
                <a:solidFill>
                  <a:srgbClr val="000000"/>
                </a:solidFill>
              </a:rPr>
              <a:t> with other minds</a:t>
            </a:r>
          </a:p>
          <a:p>
            <a:endParaRPr lang="en-US" sz="2000" dirty="0">
              <a:solidFill>
                <a:srgbClr val="000000"/>
              </a:solidFill>
            </a:endParaRPr>
          </a:p>
        </p:txBody>
      </p:sp>
    </p:spTree>
    <p:extLst>
      <p:ext uri="{BB962C8B-B14F-4D97-AF65-F5344CB8AC3E}">
        <p14:creationId xmlns:p14="http://schemas.microsoft.com/office/powerpoint/2010/main" val="41978176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8"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FC1D96D3-B45D-5842-9B43-CD01DCB740A5}"/>
              </a:ext>
            </a:extLst>
          </p:cNvPr>
          <p:cNvSpPr>
            <a:spLocks noGrp="1"/>
          </p:cNvSpPr>
          <p:nvPr>
            <p:ph type="title"/>
          </p:nvPr>
        </p:nvSpPr>
        <p:spPr>
          <a:xfrm>
            <a:off x="640079" y="2053641"/>
            <a:ext cx="3669161" cy="2760098"/>
          </a:xfrm>
        </p:spPr>
        <p:txBody>
          <a:bodyPr>
            <a:normAutofit/>
          </a:bodyPr>
          <a:lstStyle/>
          <a:p>
            <a:r>
              <a:rPr lang="en-US">
                <a:solidFill>
                  <a:srgbClr val="FFFFFF"/>
                </a:solidFill>
              </a:rPr>
              <a:t>The Blank Slate</a:t>
            </a:r>
          </a:p>
        </p:txBody>
      </p:sp>
      <p:sp>
        <p:nvSpPr>
          <p:cNvPr id="3" name="Content Placeholder 2">
            <a:extLst>
              <a:ext uri="{FF2B5EF4-FFF2-40B4-BE49-F238E27FC236}">
                <a16:creationId xmlns:a16="http://schemas.microsoft.com/office/drawing/2014/main" id="{A06DB980-1D16-C44C-BB70-B421679F199C}"/>
              </a:ext>
            </a:extLst>
          </p:cNvPr>
          <p:cNvSpPr>
            <a:spLocks noGrp="1"/>
          </p:cNvSpPr>
          <p:nvPr>
            <p:ph idx="1"/>
          </p:nvPr>
        </p:nvSpPr>
        <p:spPr>
          <a:xfrm>
            <a:off x="6090574" y="801866"/>
            <a:ext cx="5306084" cy="5230634"/>
          </a:xfrm>
        </p:spPr>
        <p:txBody>
          <a:bodyPr anchor="ctr">
            <a:normAutofit/>
          </a:bodyPr>
          <a:lstStyle/>
          <a:p>
            <a:pPr marL="0" indent="0">
              <a:buNone/>
            </a:pPr>
            <a:r>
              <a:rPr lang="en-GB" sz="2400" dirty="0">
                <a:solidFill>
                  <a:srgbClr val="000000"/>
                </a:solidFill>
              </a:rPr>
              <a:t>The Senses at first let in particular </a:t>
            </a:r>
            <a:r>
              <a:rPr lang="en-GB" sz="2400" i="1" dirty="0">
                <a:solidFill>
                  <a:srgbClr val="000000"/>
                </a:solidFill>
              </a:rPr>
              <a:t>Ideas</a:t>
            </a:r>
            <a:r>
              <a:rPr lang="en-GB" sz="2400" dirty="0">
                <a:solidFill>
                  <a:srgbClr val="000000"/>
                </a:solidFill>
              </a:rPr>
              <a:t>, and furnish the yet empty Cabinet: And the Mind by degrees growing familiar with some of them, they are lodged in the Memory, and Names got to them…</a:t>
            </a:r>
          </a:p>
          <a:p>
            <a:pPr marL="0" indent="0">
              <a:buNone/>
            </a:pPr>
            <a:r>
              <a:rPr lang="en-GB" sz="2400" dirty="0">
                <a:solidFill>
                  <a:srgbClr val="000000"/>
                </a:solidFill>
              </a:rPr>
              <a:t>(</a:t>
            </a:r>
            <a:r>
              <a:rPr lang="en-GB" sz="2400" i="1" dirty="0">
                <a:solidFill>
                  <a:srgbClr val="000000"/>
                </a:solidFill>
              </a:rPr>
              <a:t>An Essay Concerning Human Understanding, </a:t>
            </a:r>
            <a:r>
              <a:rPr lang="en-GB" sz="2400" dirty="0">
                <a:solidFill>
                  <a:srgbClr val="000000"/>
                </a:solidFill>
              </a:rPr>
              <a:t>[1689], </a:t>
            </a:r>
            <a:r>
              <a:rPr lang="en-GB" sz="2400" dirty="0" err="1">
                <a:solidFill>
                  <a:srgbClr val="000000"/>
                </a:solidFill>
              </a:rPr>
              <a:t>I.iii</a:t>
            </a:r>
            <a:r>
              <a:rPr lang="en-GB" sz="2400" dirty="0">
                <a:solidFill>
                  <a:srgbClr val="000000"/>
                </a:solidFill>
              </a:rPr>
              <a:t>)</a:t>
            </a:r>
            <a:endParaRPr lang="en-US" sz="2400" dirty="0">
              <a:solidFill>
                <a:srgbClr val="000000"/>
              </a:solidFill>
            </a:endParaRPr>
          </a:p>
        </p:txBody>
      </p:sp>
    </p:spTree>
    <p:extLst>
      <p:ext uri="{BB962C8B-B14F-4D97-AF65-F5344CB8AC3E}">
        <p14:creationId xmlns:p14="http://schemas.microsoft.com/office/powerpoint/2010/main" val="34418430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1D96D3-B45D-5842-9B43-CD01DCB740A5}"/>
              </a:ext>
            </a:extLst>
          </p:cNvPr>
          <p:cNvSpPr>
            <a:spLocks noGrp="1"/>
          </p:cNvSpPr>
          <p:nvPr>
            <p:ph type="title"/>
          </p:nvPr>
        </p:nvSpPr>
        <p:spPr>
          <a:xfrm>
            <a:off x="838200" y="365125"/>
            <a:ext cx="10515600" cy="1325563"/>
          </a:xfrm>
        </p:spPr>
        <p:txBody>
          <a:bodyPr>
            <a:normAutofit/>
          </a:bodyPr>
          <a:lstStyle/>
          <a:p>
            <a:r>
              <a:rPr lang="en-US" dirty="0"/>
              <a:t>Learning from our community</a:t>
            </a:r>
          </a:p>
        </p:txBody>
      </p:sp>
      <p:graphicFrame>
        <p:nvGraphicFramePr>
          <p:cNvPr id="5" name="Content Placeholder 2">
            <a:extLst>
              <a:ext uri="{FF2B5EF4-FFF2-40B4-BE49-F238E27FC236}">
                <a16:creationId xmlns:a16="http://schemas.microsoft.com/office/drawing/2014/main" id="{E7B8DF54-A2A6-42CE-BFE6-99737FC5CA1F}"/>
              </a:ext>
            </a:extLst>
          </p:cNvPr>
          <p:cNvGraphicFramePr>
            <a:graphicFrameLocks noGrp="1"/>
          </p:cNvGraphicFramePr>
          <p:nvPr>
            <p:ph idx="1"/>
            <p:extLst>
              <p:ext uri="{D42A27DB-BD31-4B8C-83A1-F6EECF244321}">
                <p14:modId xmlns:p14="http://schemas.microsoft.com/office/powerpoint/2010/main" val="3732247904"/>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29858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2EB92B97-5B12-D64D-A92E-BC61C8DCD50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5024" b="5958"/>
          <a:stretch/>
        </p:blipFill>
        <p:spPr bwMode="auto">
          <a:xfrm>
            <a:off x="-1" y="10"/>
            <a:ext cx="12192000" cy="6857990"/>
          </a:xfrm>
          <a:prstGeom prst="rect">
            <a:avLst/>
          </a:prstGeom>
          <a:noFill/>
          <a:extLst>
            <a:ext uri="{909E8E84-426E-40DD-AFC4-6F175D3DCCD1}">
              <a14:hiddenFill xmlns:a14="http://schemas.microsoft.com/office/drawing/2010/main">
                <a:solidFill>
                  <a:srgbClr val="FFFFFF"/>
                </a:solidFill>
              </a14:hiddenFill>
            </a:ext>
          </a:extLst>
        </p:spPr>
      </p:pic>
      <p:sp>
        <p:nvSpPr>
          <p:cNvPr id="1028"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cxnSp>
        <p:nvCxnSpPr>
          <p:cNvPr id="73" name="Straight Connector 72">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E9DA8FE2-D397-6B4B-B08C-ECA1AB6CB8C5}"/>
              </a:ext>
            </a:extLst>
          </p:cNvPr>
          <p:cNvSpPr>
            <a:spLocks noGrp="1"/>
          </p:cNvSpPr>
          <p:nvPr>
            <p:ph idx="1"/>
          </p:nvPr>
        </p:nvSpPr>
        <p:spPr>
          <a:xfrm>
            <a:off x="617479" y="2617072"/>
            <a:ext cx="4593021" cy="3341509"/>
          </a:xfrm>
        </p:spPr>
        <p:txBody>
          <a:bodyPr anchor="ctr">
            <a:normAutofit/>
          </a:bodyPr>
          <a:lstStyle/>
          <a:p>
            <a:pPr marL="0" indent="0">
              <a:buNone/>
            </a:pPr>
            <a:r>
              <a:rPr lang="en-GB" sz="1800" dirty="0"/>
              <a:t>Man is “a sociable Creature, made … not only with an inclination, and under a necessity to have fellow-ship with those of his own kind; but furnished … also with Language, which was to be the great Instrument, and common </a:t>
            </a:r>
            <a:r>
              <a:rPr lang="en-GB" sz="1800" dirty="0" err="1"/>
              <a:t>Tye</a:t>
            </a:r>
            <a:r>
              <a:rPr lang="en-GB" sz="1800" dirty="0"/>
              <a:t> of Society.” (Locke, III.1)</a:t>
            </a:r>
            <a:endParaRPr lang="en-US" sz="1800" dirty="0"/>
          </a:p>
        </p:txBody>
      </p:sp>
    </p:spTree>
    <p:extLst>
      <p:ext uri="{BB962C8B-B14F-4D97-AF65-F5344CB8AC3E}">
        <p14:creationId xmlns:p14="http://schemas.microsoft.com/office/powerpoint/2010/main" val="27262626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TotalTime>
  <Words>2291</Words>
  <Application>Microsoft Macintosh PowerPoint</Application>
  <PresentationFormat>Widescreen</PresentationFormat>
  <Paragraphs>61</Paragraphs>
  <Slides>28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28</vt:i4>
      </vt:variant>
    </vt:vector>
  </HeadingPairs>
  <TitlesOfParts>
    <vt:vector size="32" baseType="lpstr">
      <vt:lpstr>Arial</vt:lpstr>
      <vt:lpstr>Calibri</vt:lpstr>
      <vt:lpstr>Calibri Light</vt:lpstr>
      <vt:lpstr>Office Theme</vt:lpstr>
      <vt:lpstr>Emma and the Enlightenment</vt:lpstr>
      <vt:lpstr>Some big questions:</vt:lpstr>
      <vt:lpstr>The Enlightenment</vt:lpstr>
      <vt:lpstr>PowerPoint Presentation</vt:lpstr>
      <vt:lpstr>PowerPoint Presentation</vt:lpstr>
      <vt:lpstr>John Locke (1632-1704)</vt:lpstr>
      <vt:lpstr>The Blank Slate</vt:lpstr>
      <vt:lpstr>Learning from our community</vt:lpstr>
      <vt:lpstr>PowerPoint Presentation</vt:lpstr>
      <vt:lpstr>How do we learn?</vt:lpstr>
      <vt:lpstr>David Hume (1711-1776)</vt:lpstr>
      <vt:lpstr>PowerPoint Presentation</vt:lpstr>
      <vt:lpstr>Jane Austen, Emma (1815)</vt:lpstr>
      <vt:lpstr>Austen’s novels: the importance of female impressions</vt:lpstr>
      <vt:lpstr>Austen’s novels: thinking in a community</vt:lpstr>
      <vt:lpstr>“Free indirect style”</vt:lpstr>
      <vt:lpstr>Free indirect style: Emma’s impressions, no conversation</vt:lpstr>
      <vt:lpstr>PowerPoint Presentation</vt:lpstr>
      <vt:lpstr>PowerPoint Presentation</vt:lpstr>
      <vt:lpstr>PowerPoint Presentation</vt:lpstr>
      <vt:lpstr>PowerPoint Presentation</vt:lpstr>
      <vt:lpstr>PowerPoint Presentation</vt:lpstr>
      <vt:lpstr>The solution is conversation</vt:lpstr>
      <vt:lpstr>PowerPoint Presentation</vt:lpstr>
      <vt:lpstr>PowerPoint Presentation</vt:lpstr>
      <vt:lpstr>PowerPoint Presentation</vt:lpstr>
      <vt:lpstr>PowerPoint Presentation</vt:lpstr>
      <vt:lpstr>Some conclusions: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Emma and the Enlightenment</dc:title>
  <dc:creator>Meeuwis, Michael</dc:creator>
  <cp:lastModifiedBy>Meeuwis, Michael</cp:lastModifiedBy>
  <cp:revision>3</cp:revision>
  <dcterms:created xsi:type="dcterms:W3CDTF">2019-10-23T07:28:01Z</dcterms:created>
  <dcterms:modified xsi:type="dcterms:W3CDTF">2022-10-20T07:50:21Z</dcterms:modified>
</cp:coreProperties>
</file>