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sldIdLst>
    <p:sldId id="256" r:id="rId2"/>
    <p:sldId id="283" r:id="rId3"/>
    <p:sldId id="285" r:id="rId4"/>
    <p:sldId id="286" r:id="rId5"/>
    <p:sldId id="290" r:id="rId6"/>
    <p:sldId id="288" r:id="rId7"/>
    <p:sldId id="289" r:id="rId8"/>
    <p:sldId id="292" r:id="rId9"/>
    <p:sldId id="291" r:id="rId10"/>
    <p:sldId id="297" r:id="rId11"/>
    <p:sldId id="293" r:id="rId12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9" autoAdjust="0"/>
    <p:restoredTop sz="87606" autoAdjust="0"/>
  </p:normalViewPr>
  <p:slideViewPr>
    <p:cSldViewPr>
      <p:cViewPr varScale="1">
        <p:scale>
          <a:sx n="143" d="100"/>
          <a:sy n="143" d="100"/>
        </p:scale>
        <p:origin x="50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9/24/24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YztzNyDGcpc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06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9/24/24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E4606EA6-EFEA-4C30-9264-4F9291A5780D}" type="datetime1">
              <a:rPr lang="en-US" smtClean="0"/>
              <a:pPr/>
              <a:t>9/24/24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9/24/24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road, people&#10;&#10;Description automatically generated">
            <a:extLst>
              <a:ext uri="{FF2B5EF4-FFF2-40B4-BE49-F238E27FC236}">
                <a16:creationId xmlns:a16="http://schemas.microsoft.com/office/drawing/2014/main" id="{D0D9FDBA-72DB-74B4-6759-B4B177EE63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3" r="1" b="17913"/>
          <a:stretch/>
        </p:blipFill>
        <p:spPr>
          <a:xfrm>
            <a:off x="1557668" y="10"/>
            <a:ext cx="7586332" cy="34198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>
            <a:normAutofit/>
          </a:bodyPr>
          <a:lstStyle/>
          <a:p>
            <a:r>
              <a:rPr lang="en-US" dirty="0"/>
              <a:t>Term One, Week One: Housekeeping, Marilyn Butler, </a:t>
            </a:r>
            <a:r>
              <a:rPr lang="en-US" i="1"/>
              <a:t>Lady Susan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/>
              <a:t>AUSTEN IN THEORY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23D8D0-16F2-B459-AFB0-17726F56D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3860C13-0099-84B2-EE51-B09A47D2C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Lady Susan </a:t>
            </a:r>
            <a:r>
              <a:rPr lang="en-US" dirty="0"/>
              <a:t>(1794, pub. 1871)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01925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95FF9-AF16-9453-4110-5EBE59477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Questions (take 5 mins, work in threes)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5F0C1-3B80-AE61-50C1-F0A259E6D7F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I know, </a:t>
            </a:r>
            <a:r>
              <a:rPr lang="en-US"/>
              <a:t>right?</a:t>
            </a:r>
            <a:endParaRPr lang="en-US" dirty="0"/>
          </a:p>
          <a:p>
            <a:r>
              <a:rPr lang="en-US" dirty="0"/>
              <a:t>How is this unlike Austen’s other texts? (and, how like?)</a:t>
            </a:r>
          </a:p>
          <a:p>
            <a:pPr lvl="1"/>
            <a:r>
              <a:rPr lang="en-US" dirty="0"/>
              <a:t>Style</a:t>
            </a:r>
          </a:p>
          <a:p>
            <a:pPr lvl="1"/>
            <a:r>
              <a:rPr lang="en-US" dirty="0"/>
              <a:t>Plot</a:t>
            </a:r>
          </a:p>
          <a:p>
            <a:pPr lvl="1"/>
            <a:r>
              <a:rPr lang="en-US" dirty="0"/>
              <a:t>Outcome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85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09125-2322-6E75-341F-455368D76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39EE8-723A-9289-629E-C650BED7B05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Papers are due Friday, T1W11 and T2W11 (14 December 2024 and 21 March 2025; please check your TABULA for </a:t>
            </a:r>
            <a:r>
              <a:rPr lang="en-US"/>
              <a:t>final confirmation)</a:t>
            </a:r>
            <a:endParaRPr lang="en-US" dirty="0"/>
          </a:p>
          <a:p>
            <a:r>
              <a:rPr lang="en-US" dirty="0"/>
              <a:t>Intermediate papers 3,500 words, final year 4,000 words</a:t>
            </a:r>
          </a:p>
          <a:p>
            <a:r>
              <a:rPr lang="en-US" dirty="0"/>
              <a:t>Any Austen edition is fine, I recommend World’s Classics</a:t>
            </a:r>
          </a:p>
        </p:txBody>
      </p:sp>
    </p:spTree>
    <p:extLst>
      <p:ext uri="{BB962C8B-B14F-4D97-AF65-F5344CB8AC3E}">
        <p14:creationId xmlns:p14="http://schemas.microsoft.com/office/powerpoint/2010/main" val="2384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I.e. “the style is part of the point”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Preamble and Major Course Theme</a:t>
            </a:r>
          </a:p>
        </p:txBody>
      </p:sp>
    </p:spTree>
    <p:extLst>
      <p:ext uri="{BB962C8B-B14F-4D97-AF65-F5344CB8AC3E}">
        <p14:creationId xmlns:p14="http://schemas.microsoft.com/office/powerpoint/2010/main" val="266161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4FD47BC-FB3B-11DE-3E9A-72C9A52DF396}"/>
              </a:ext>
            </a:extLst>
          </p:cNvPr>
          <p:cNvSpPr txBox="1"/>
          <p:nvPr/>
        </p:nvSpPr>
        <p:spPr>
          <a:xfrm>
            <a:off x="685800" y="133350"/>
            <a:ext cx="76962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1" i="0" u="none" strike="noStrike" dirty="0">
                <a:solidFill>
                  <a:srgbClr val="121212"/>
                </a:solidFill>
                <a:effectLst/>
                <a:latin typeface="inherit"/>
              </a:rPr>
              <a:t>The Windhover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1" u="none" strike="noStrike" dirty="0">
                <a:solidFill>
                  <a:srgbClr val="121212"/>
                </a:solidFill>
                <a:effectLst/>
                <a:latin typeface="inherit"/>
              </a:rPr>
              <a:t>To Christ Our Lord</a:t>
            </a:r>
            <a:endParaRPr lang="en-GB" b="0" i="0" u="none" strike="noStrike" dirty="0">
              <a:solidFill>
                <a:srgbClr val="121212"/>
              </a:solidFill>
              <a:effectLst/>
              <a:latin typeface="GuardianTextEgyptian"/>
            </a:endParaRPr>
          </a:p>
          <a:p>
            <a:pPr algn="l" fontAlgn="base"/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I caught this morning morning's minion, king-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</a:t>
            </a:r>
            <a:r>
              <a:rPr lang="en-GB" b="0" i="0" u="none" strike="noStrike" dirty="0" err="1">
                <a:solidFill>
                  <a:srgbClr val="121212"/>
                </a:solidFill>
                <a:effectLst/>
                <a:latin typeface="GuardianTextEgyptian"/>
              </a:rPr>
              <a:t>dom</a:t>
            </a: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 of daylight's dauphin, dapple-dawn-drawn Falcon, in his riding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Of the rolling level underneath him steady air, and striding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High there, how he rung upon the rein of a wimpling wing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In his ecstasy! then off, off forth on swing,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As a skate's heel sweeps smooth on a bow-bend: the hurl and gliding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Rebuffed the big wind. My heart in hiding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Stirred for a bird, – the achieve of, the mastery of the thing. </a:t>
            </a:r>
          </a:p>
          <a:p>
            <a:pPr algn="l" fontAlgn="base"/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Brute beauty and valour and act, oh, air, pride, plume, here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Buckle! AND the fire that breaks from thee then, a billion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Times told lovelier, more dangerous, O my chevalier! 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No wonder of it: </a:t>
            </a:r>
            <a:r>
              <a:rPr lang="en-GB" b="0" i="0" u="none" strike="noStrike" dirty="0" err="1">
                <a:solidFill>
                  <a:srgbClr val="121212"/>
                </a:solidFill>
                <a:effectLst/>
                <a:latin typeface="GuardianTextEgyptian"/>
              </a:rPr>
              <a:t>shéer</a:t>
            </a: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 </a:t>
            </a:r>
            <a:r>
              <a:rPr lang="en-GB" b="0" i="0" u="none" strike="noStrike" dirty="0" err="1">
                <a:solidFill>
                  <a:srgbClr val="121212"/>
                </a:solidFill>
                <a:effectLst/>
                <a:latin typeface="GuardianTextEgyptian"/>
              </a:rPr>
              <a:t>plód</a:t>
            </a: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 makes plough down </a:t>
            </a:r>
            <a:r>
              <a:rPr lang="en-GB" b="0" i="0" u="none" strike="noStrike" dirty="0" err="1">
                <a:solidFill>
                  <a:srgbClr val="121212"/>
                </a:solidFill>
                <a:effectLst/>
                <a:latin typeface="GuardianTextEgyptian"/>
              </a:rPr>
              <a:t>sillion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Shine, and blue-bleak embers, ah my dear,</a:t>
            </a:r>
            <a:b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</a:br>
            <a:r>
              <a:rPr lang="en-GB" b="0" i="0" u="none" strike="noStrike" dirty="0">
                <a:solidFill>
                  <a:srgbClr val="121212"/>
                </a:solidFill>
                <a:effectLst/>
                <a:latin typeface="GuardianTextEgyptian"/>
              </a:rPr>
              <a:t>      Fall, gall themselves, and gash gold-vermilion.</a:t>
            </a:r>
          </a:p>
        </p:txBody>
      </p:sp>
    </p:spTree>
    <p:extLst>
      <p:ext uri="{BB962C8B-B14F-4D97-AF65-F5344CB8AC3E}">
        <p14:creationId xmlns:p14="http://schemas.microsoft.com/office/powerpoint/2010/main" val="2325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&#10;&#10;Description automatically generated">
            <a:extLst>
              <a:ext uri="{FF2B5EF4-FFF2-40B4-BE49-F238E27FC236}">
                <a16:creationId xmlns:a16="http://schemas.microsoft.com/office/drawing/2014/main" id="{257F2EA5-A165-28C1-982C-E68786275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" y="0"/>
            <a:ext cx="77152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58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3701F-A8FA-FC3C-845E-1D8059E62CAC}"/>
              </a:ext>
            </a:extLst>
          </p:cNvPr>
          <p:cNvSpPr txBox="1"/>
          <p:nvPr/>
        </p:nvSpPr>
        <p:spPr>
          <a:xfrm>
            <a:off x="2286000" y="1698768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u="none" strike="noStrike" dirty="0">
                <a:solidFill>
                  <a:srgbClr val="181818"/>
                </a:solidFill>
                <a:effectLst/>
                <a:latin typeface="Merriweather" panose="020F0502020204030204" pitchFamily="34" charset="0"/>
              </a:rPr>
              <a:t>“It is a truth universally acknowledged, that a single man in possession of a good fortune, must be in want of a wife.”</a:t>
            </a:r>
          </a:p>
          <a:p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70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3304F-792B-DF25-D5A9-0E9A0D6C1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indirect style/discourse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62CB6-0542-0D54-5730-D2B0A1F913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Tags indicating “she thought/he said” disappear</a:t>
            </a:r>
          </a:p>
          <a:p>
            <a:r>
              <a:rPr lang="en-US" dirty="0"/>
              <a:t>To use term from linguistics, </a:t>
            </a:r>
            <a:r>
              <a:rPr lang="en-US" dirty="0" err="1"/>
              <a:t>centre</a:t>
            </a:r>
            <a:r>
              <a:rPr lang="en-US" dirty="0"/>
              <a:t> of </a:t>
            </a:r>
            <a:r>
              <a:rPr lang="en-US" i="1" dirty="0"/>
              <a:t>evaluation </a:t>
            </a:r>
            <a:r>
              <a:rPr lang="en-US" dirty="0"/>
              <a:t>is uncertain (</a:t>
            </a:r>
            <a:r>
              <a:rPr lang="en-US" dirty="0" err="1"/>
              <a:t>Morini</a:t>
            </a:r>
            <a:r>
              <a:rPr lang="en-US" dirty="0"/>
              <a:t>, 2009)</a:t>
            </a:r>
          </a:p>
          <a:p>
            <a:r>
              <a:rPr lang="en-US" dirty="0"/>
              <a:t>It gets pretty profound (and potentially, trippy)</a:t>
            </a:r>
          </a:p>
        </p:txBody>
      </p:sp>
    </p:spTree>
    <p:extLst>
      <p:ext uri="{BB962C8B-B14F-4D97-AF65-F5344CB8AC3E}">
        <p14:creationId xmlns:p14="http://schemas.microsoft.com/office/powerpoint/2010/main" val="3728766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980A3-283D-0995-A550-8E7EF00CD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7954B-6606-25F3-3CD0-D94C6DB9818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Long stretches of dialogue where narrator withdraws (again, no </a:t>
            </a:r>
            <a:r>
              <a:rPr lang="en-US" i="1" dirty="0"/>
              <a:t>evaluation </a:t>
            </a:r>
            <a:r>
              <a:rPr lang="en-US" dirty="0"/>
              <a:t>within text)</a:t>
            </a:r>
          </a:p>
          <a:p>
            <a:r>
              <a:rPr lang="en-US" dirty="0"/>
              <a:t>Letters between characters, presented as socially </a:t>
            </a:r>
            <a:r>
              <a:rPr lang="en-US" i="1" dirty="0"/>
              <a:t>thick </a:t>
            </a:r>
            <a:r>
              <a:rPr lang="en-US" dirty="0"/>
              <a:t>objects—writing bearing traces of the society that produced (and continues to produce) it</a:t>
            </a:r>
          </a:p>
        </p:txBody>
      </p:sp>
    </p:spTree>
    <p:extLst>
      <p:ext uri="{BB962C8B-B14F-4D97-AF65-F5344CB8AC3E}">
        <p14:creationId xmlns:p14="http://schemas.microsoft.com/office/powerpoint/2010/main" val="249878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2BEB3-2A11-2418-84A6-AE480C1A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Austen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0116-36C2-FFA6-8AFA-E315EFC4ED3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en-GB" b="0" i="1" u="none" strike="noStrike" dirty="0">
                <a:solidFill>
                  <a:srgbClr val="000000"/>
                </a:solidFill>
                <a:effectLst/>
                <a:latin typeface="-webkit-standard"/>
              </a:rPr>
              <a:t>Emma </a:t>
            </a:r>
            <a:r>
              <a:rPr lang="en-GB" b="0" u="none" strike="noStrike" dirty="0">
                <a:solidFill>
                  <a:srgbClr val="000000"/>
                </a:solidFill>
                <a:effectLst/>
                <a:latin typeface="-webkit-standard"/>
              </a:rPr>
              <a:t>chapter XVII, Jane Fairfax to Mrs. Elton:</a:t>
            </a:r>
            <a:endParaRPr lang="en-GB" b="0" i="1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marL="0" indent="0" algn="just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“But, my dear child, the time is drawing near; here is April, and June, or say even July, is very near, with such business to accomplish before us. Your inexperience really amuses me! A situation such as you deserve, and your friends would require for you, is no everyday occurrence, is not obtained at a moment’s notice; indeed, indeed, we must begin inquiring directly.”</a:t>
            </a:r>
          </a:p>
          <a:p>
            <a:pPr marL="0" indent="0" algn="just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“Excuse me, ma’am, but this is by no means my intention; I make no inquiry myself, and should be sorry to have any made by my friends. When I am quite determined as to the time, I am not at all afraid of being long unemployed. There are places in town, offices, where inquiry would soon produce something—Offices for the sale—not quite of human flesh—but of human intellect.”</a:t>
            </a:r>
          </a:p>
          <a:p>
            <a:pPr marL="0" indent="0" algn="just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“Oh! my dear, human flesh! You quite shock me; if you mean a fling at the slave-trade, I assure you Mr. Suckling was always rather a friend to the abolition.”</a:t>
            </a:r>
          </a:p>
          <a:p>
            <a:pPr marL="0" indent="0" algn="just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“I did not mean, I was not thinking of the slave-trade,” replied Jane; “governess-trade, I assure you, was all that I had in view; widely different certainly as to the guilt of those who carry it on; but as to the greater misery of the victims, I do not know where it lies. But I only mean to say that there are advertising offices, and that by applying to them I should have no doubt of very soon meeting with something that would do.”</a:t>
            </a:r>
          </a:p>
          <a:p>
            <a:pPr marL="0" indent="0" algn="just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“Something that would do!” repeated Mrs. Elton. “Aye,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  <a:latin typeface="-webkit-standard"/>
              </a:rPr>
              <a:t>that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may suit your humble ideas of yourself;—I know what a modest creature you are; but it will not satisfy your friends to have you taking up with any thing that may offer, any inferior, commonplace situation, in a family not moving in a certain circle, or able to command the elegancies of life.”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252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 Presentation.potx</Template>
  <TotalTime>0</TotalTime>
  <Words>828</Words>
  <Application>Microsoft Macintosh PowerPoint</Application>
  <PresentationFormat>On-screen Show (16:9)</PresentationFormat>
  <Paragraphs>37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-webkit-standard</vt:lpstr>
      <vt:lpstr>GuardianTextEgyptian</vt:lpstr>
      <vt:lpstr>inherit</vt:lpstr>
      <vt:lpstr>Arial</vt:lpstr>
      <vt:lpstr>Calibri</vt:lpstr>
      <vt:lpstr>Merriweather</vt:lpstr>
      <vt:lpstr>Tw Cen MT</vt:lpstr>
      <vt:lpstr>Wingdings</vt:lpstr>
      <vt:lpstr>Wingdings 2</vt:lpstr>
      <vt:lpstr>Widescreen Presentation</vt:lpstr>
      <vt:lpstr>AUSTEN IN THEORY</vt:lpstr>
      <vt:lpstr>Housekeeping</vt:lpstr>
      <vt:lpstr>Preamble and Major Course Theme</vt:lpstr>
      <vt:lpstr>PowerPoint Presentation</vt:lpstr>
      <vt:lpstr>PowerPoint Presentation</vt:lpstr>
      <vt:lpstr>PowerPoint Presentation</vt:lpstr>
      <vt:lpstr>Free indirect style/discourse</vt:lpstr>
      <vt:lpstr>Other features</vt:lpstr>
      <vt:lpstr>Reading Austen now</vt:lpstr>
      <vt:lpstr>Lady Susan (1794, pub. 1871)</vt:lpstr>
      <vt:lpstr>Questions (take 5 mins, work in threes)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2010-04-19T20:53:40Z</dcterms:created>
  <dcterms:modified xsi:type="dcterms:W3CDTF">2024-09-24T06:51:37Z</dcterms:modified>
</cp:coreProperties>
</file>