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9"/>
  </p:notesMasterIdLst>
  <p:sldIdLst>
    <p:sldId id="256" r:id="rId2"/>
    <p:sldId id="282" r:id="rId3"/>
    <p:sldId id="285" r:id="rId4"/>
    <p:sldId id="281" r:id="rId5"/>
    <p:sldId id="283" r:id="rId6"/>
    <p:sldId id="284" r:id="rId7"/>
    <p:sldId id="286" r:id="rId8"/>
    <p:sldId id="290" r:id="rId9"/>
    <p:sldId id="258" r:id="rId10"/>
    <p:sldId id="274" r:id="rId11"/>
    <p:sldId id="267" r:id="rId12"/>
    <p:sldId id="270" r:id="rId13"/>
    <p:sldId id="287" r:id="rId14"/>
    <p:sldId id="288" r:id="rId15"/>
    <p:sldId id="275" r:id="rId16"/>
    <p:sldId id="289" r:id="rId17"/>
    <p:sldId id="291" r:id="rId18"/>
  </p:sldIdLst>
  <p:sldSz cx="9144000" cy="5143500" type="screen16x9"/>
  <p:notesSz cx="6858000" cy="9144000"/>
  <p:custDataLst>
    <p:tags r:id="rId20"/>
  </p:custDataLst>
  <p:defaultTex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3E0128D-E0D1-B74B-BCA5-1D375C87121B}" v="1" dt="2024-10-16T09:07:00.7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03" autoAdjust="0"/>
    <p:restoredTop sz="87606" autoAdjust="0"/>
  </p:normalViewPr>
  <p:slideViewPr>
    <p:cSldViewPr>
      <p:cViewPr varScale="1">
        <p:scale>
          <a:sx n="132" d="100"/>
          <a:sy n="132" d="100"/>
        </p:scale>
        <p:origin x="184" y="35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a:defRPr sz="1200"/>
            </a:lvl1pPr>
            <a:extLst/>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a:defRPr sz="1200"/>
            </a:lvl1pPr>
            <a:extLst/>
          </a:lstStyle>
          <a:p>
            <a:fld id="{A8ADFD5B-A66C-449C-B6E8-FB716D07777D}" type="datetimeFigureOut">
              <a:rPr lang="en-US" smtClean="0"/>
              <a:pPr/>
              <a:t>10/16/24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a:defRPr sz="1200"/>
            </a:lvl1pPr>
            <a:extLst/>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a:defRPr sz="1200"/>
            </a:lvl1pPr>
            <a:extLst/>
          </a:lstStyle>
          <a:p>
            <a:fld id="{CA5D3BF3-D352-46FC-8343-31F56E6730EA}" type="slidenum">
              <a:rPr lang="en-US" smtClean="0"/>
              <a:pPr/>
              <a:t>‹#›</a:t>
            </a:fld>
            <a:endParaRPr lang="en-US"/>
          </a:p>
        </p:txBody>
      </p:sp>
    </p:spTree>
    <p:extLst>
      <p:ext uri="{BB962C8B-B14F-4D97-AF65-F5344CB8AC3E}">
        <p14:creationId xmlns:p14="http://schemas.microsoft.com/office/powerpoint/2010/main" val="33252956"/>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p>
            <a:endParaRPr lang="en-US"/>
          </a:p>
        </p:txBody>
      </p:sp>
      <p:sp>
        <p:nvSpPr>
          <p:cNvPr id="4" name="Rectangle 3"/>
          <p:cNvSpPr>
            <a:spLocks noGrp="1"/>
          </p:cNvSpPr>
          <p:nvPr>
            <p:ph type="sldNum" sz="quarter" idx="10"/>
          </p:nvPr>
        </p:nvSpPr>
        <p:spPr/>
        <p:txBody>
          <a:bodyPr/>
          <a:lstStyle/>
          <a:p>
            <a:fld id="{CA5D3BF3-D352-46FC-8343-31F56E6730EA}"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a:xfrm>
            <a:off x="0" y="4478274"/>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9144" y="4539996"/>
            <a:ext cx="2249424"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1" name="Rectangle 10"/>
          <p:cNvSpPr/>
          <p:nvPr/>
        </p:nvSpPr>
        <p:spPr>
          <a:xfrm>
            <a:off x="2359152" y="4533138"/>
            <a:ext cx="6784848"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Subtitle 8"/>
          <p:cNvSpPr>
            <a:spLocks noGrp="1"/>
          </p:cNvSpPr>
          <p:nvPr>
            <p:ph type="subTitle" idx="1"/>
          </p:nvPr>
        </p:nvSpPr>
        <p:spPr>
          <a:xfrm>
            <a:off x="2362200" y="4537528"/>
            <a:ext cx="6515100" cy="514350"/>
          </a:xfrm>
        </p:spPr>
        <p:txBody>
          <a:bodyPr anchor="ctr"/>
          <a:lstStyle>
            <a:lvl1pPr marL="0" indent="0" algn="l">
              <a:buNone/>
              <a:defRPr sz="28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a:t>Click to edit Master subtitle style</a:t>
            </a:r>
            <a:endParaRPr lang="en-US" dirty="0"/>
          </a:p>
        </p:txBody>
      </p:sp>
      <p:sp>
        <p:nvSpPr>
          <p:cNvPr id="28" name="Date Placeholder 27"/>
          <p:cNvSpPr>
            <a:spLocks noGrp="1"/>
          </p:cNvSpPr>
          <p:nvPr>
            <p:ph type="dt" sz="half" idx="10"/>
          </p:nvPr>
        </p:nvSpPr>
        <p:spPr>
          <a:xfrm>
            <a:off x="76200" y="4551524"/>
            <a:ext cx="2057400" cy="514350"/>
          </a:xfrm>
        </p:spPr>
        <p:txBody>
          <a:bodyPr>
            <a:noAutofit/>
          </a:bodyPr>
          <a:lstStyle>
            <a:lvl1pPr algn="ctr">
              <a:defRPr sz="2000">
                <a:solidFill>
                  <a:srgbClr val="FFFFFF"/>
                </a:solidFill>
              </a:defRPr>
            </a:lvl1pPr>
            <a:extLst/>
          </a:lstStyle>
          <a:p>
            <a:pPr algn="ctr"/>
            <a:fld id="{047E157E-8DCB-4F70-A0AF-5EB586A91DD4}" type="datetime1">
              <a:rPr lang="en-US" smtClean="0">
                <a:solidFill>
                  <a:srgbClr val="FFFFFF"/>
                </a:solidFill>
              </a:rPr>
              <a:pPr algn="ctr"/>
              <a:t>10/16/24</a:t>
            </a:fld>
            <a:endParaRPr lang="en-US" sz="2000" dirty="0">
              <a:solidFill>
                <a:srgbClr val="FFFFFF"/>
              </a:solidFill>
            </a:endParaRPr>
          </a:p>
        </p:txBody>
      </p:sp>
      <p:sp>
        <p:nvSpPr>
          <p:cNvPr id="17" name="Footer Placeholder 16"/>
          <p:cNvSpPr>
            <a:spLocks noGrp="1"/>
          </p:cNvSpPr>
          <p:nvPr>
            <p:ph type="ftr" sz="quarter" idx="11"/>
          </p:nvPr>
        </p:nvSpPr>
        <p:spPr>
          <a:xfrm>
            <a:off x="2085393" y="177404"/>
            <a:ext cx="5867400" cy="273844"/>
          </a:xfrm>
        </p:spPr>
        <p:txBody>
          <a:bodyPr/>
          <a:lstStyle>
            <a:lvl1pPr algn="r">
              <a:defRPr>
                <a:solidFill>
                  <a:schemeClr val="tx2"/>
                </a:solidFill>
              </a:defRPr>
            </a:lvl1pPr>
            <a:extLst/>
          </a:lstStyle>
          <a:p>
            <a:pPr algn="r"/>
            <a:endParaRPr lang="en-US" dirty="0">
              <a:solidFill>
                <a:schemeClr val="tx2"/>
              </a:solidFill>
            </a:endParaRPr>
          </a:p>
        </p:txBody>
      </p:sp>
      <p:sp>
        <p:nvSpPr>
          <p:cNvPr id="29" name="Slide Number Placeholder 28"/>
          <p:cNvSpPr>
            <a:spLocks noGrp="1"/>
          </p:cNvSpPr>
          <p:nvPr>
            <p:ph type="sldNum" sz="quarter" idx="12"/>
          </p:nvPr>
        </p:nvSpPr>
        <p:spPr>
          <a:xfrm>
            <a:off x="8001000" y="171450"/>
            <a:ext cx="838200" cy="285750"/>
          </a:xfrm>
        </p:spPr>
        <p:txBody>
          <a:bodyPr/>
          <a:lstStyle>
            <a:lvl1pPr>
              <a:defRPr>
                <a:solidFill>
                  <a:schemeClr val="tx2"/>
                </a:solidFill>
              </a:defRPr>
            </a:lvl1pPr>
            <a:extLst/>
          </a:lstStyle>
          <a:p>
            <a:fld id="{8F82E0A0-C266-4798-8C8F-B9F91E9DA37E}" type="slidenum">
              <a:rPr lang="en-US" smtClean="0">
                <a:solidFill>
                  <a:schemeClr val="tx2"/>
                </a:solidFill>
              </a:rPr>
              <a:pPr/>
              <a:t>‹#›</a:t>
            </a:fld>
            <a:endParaRPr lang="en-US" dirty="0">
              <a:solidFill>
                <a:schemeClr val="tx2"/>
              </a:solidFill>
            </a:endParaRPr>
          </a:p>
        </p:txBody>
      </p:sp>
      <p:sp>
        <p:nvSpPr>
          <p:cNvPr id="12" name="Rectangle 11"/>
          <p:cNvSpPr>
            <a:spLocks noGrp="1"/>
          </p:cNvSpPr>
          <p:nvPr>
            <p:ph type="title"/>
          </p:nvPr>
        </p:nvSpPr>
        <p:spPr>
          <a:xfrm>
            <a:off x="2362200" y="2343150"/>
            <a:ext cx="6477000" cy="2038350"/>
          </a:xfrm>
        </p:spPr>
        <p:txBody>
          <a:bodyPr rtlCol="0" anchor="b"/>
          <a:lstStyle>
            <a:lvl1pPr>
              <a:defRPr cap="all" baseline="0"/>
            </a:lvl1pPr>
            <a:extLst/>
          </a:lstStyle>
          <a:p>
            <a:r>
              <a:rPr lang="en-US"/>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a:t>Click to edit Master title style</a:t>
            </a:r>
            <a:endParaRPr lang="en-US" dirty="0"/>
          </a:p>
        </p:txBody>
      </p:sp>
      <p:sp>
        <p:nvSpPr>
          <p:cNvPr id="3" name="Rectangle 2"/>
          <p:cNvSpPr>
            <a:spLocks noGrp="1"/>
          </p:cNvSpPr>
          <p:nvPr>
            <p:ph type="dt" sz="half" idx="10"/>
          </p:nvPr>
        </p:nvSpPr>
        <p:spPr/>
        <p:txBody>
          <a:bodyPr/>
          <a:lstStyle/>
          <a:p>
            <a:fld id="{E4606EA6-EFEA-4C30-9264-4F9291A5780D}" type="datetime1">
              <a:rPr lang="en-US" smtClean="0"/>
              <a:pPr/>
              <a:t>10/16/24</a:t>
            </a:fld>
            <a:endParaRPr lang="en-US"/>
          </a:p>
        </p:txBody>
      </p:sp>
      <p:sp>
        <p:nvSpPr>
          <p:cNvPr id="4" name="Rectangle 3"/>
          <p:cNvSpPr>
            <a:spLocks noGrp="1"/>
          </p:cNvSpPr>
          <p:nvPr>
            <p:ph type="ftr" sz="quarter" idx="11"/>
          </p:nvPr>
        </p:nvSpPr>
        <p:spPr/>
        <p:txBody>
          <a:bodyPr/>
          <a:lstStyle/>
          <a:p>
            <a:endParaRPr lang="en-US"/>
          </a:p>
        </p:txBody>
      </p:sp>
      <p:sp>
        <p:nvSpPr>
          <p:cNvPr id="5" name="Rectangle 4"/>
          <p:cNvSpPr>
            <a:spLocks noGrp="1"/>
          </p:cNvSpPr>
          <p:nvPr>
            <p:ph type="sldNum" sz="quarter" idx="12"/>
          </p:nvPr>
        </p:nvSpPr>
        <p:spPr/>
        <p:txBody>
          <a:bodyPr/>
          <a:lstStyle/>
          <a:p>
            <a:pPr algn="ctr"/>
            <a:fld id="{8F82E0A0-C266-4798-8C8F-B9F91E9DA37E}" type="slidenum">
              <a:rPr lang="en-US" sz="1400" b="1" smtClean="0">
                <a:solidFill>
                  <a:srgbClr val="FFFFFF"/>
                </a:solidFill>
              </a:rPr>
              <a:pPr algn="ctr"/>
              <a:t>‹#›</a:t>
            </a:fld>
            <a:endParaRPr lang="en-US"/>
          </a:p>
        </p:txBody>
      </p:sp>
      <p:sp>
        <p:nvSpPr>
          <p:cNvPr id="7" name="Rectangle 6"/>
          <p:cNvSpPr>
            <a:spLocks noGrp="1"/>
          </p:cNvSpPr>
          <p:nvPr>
            <p:ph sz="quarter" idx="13"/>
          </p:nvPr>
        </p:nvSpPr>
        <p:spPr>
          <a:xfrm>
            <a:off x="609600" y="1352550"/>
            <a:ext cx="8153400" cy="3276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057400"/>
            <a:ext cx="7123113" cy="1254919"/>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a:t>Click to edit Master text styles</a:t>
            </a:r>
          </a:p>
        </p:txBody>
      </p:sp>
      <p:sp>
        <p:nvSpPr>
          <p:cNvPr id="7" name="Rectangle 6"/>
          <p:cNvSpPr/>
          <p:nvPr/>
        </p:nvSpPr>
        <p:spPr>
          <a:xfrm>
            <a:off x="0" y="1143000"/>
            <a:ext cx="9144000" cy="85725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0" y="1200150"/>
            <a:ext cx="1295400" cy="7429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1371600" y="1200150"/>
            <a:ext cx="7772400" cy="7429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hasCustomPrompt="1"/>
          </p:nvPr>
        </p:nvSpPr>
        <p:spPr>
          <a:xfrm>
            <a:off x="1371600" y="1200150"/>
            <a:ext cx="7620000" cy="742950"/>
          </a:xfrm>
        </p:spPr>
        <p:txBody>
          <a:bodyPr/>
          <a:lstStyle>
            <a:lvl1pPr algn="l">
              <a:buNone/>
              <a:defRPr sz="4400" b="0" cap="none">
                <a:solidFill>
                  <a:srgbClr val="FFFFFF"/>
                </a:solidFill>
              </a:defRPr>
            </a:lvl1pPr>
            <a:extLst/>
          </a:lstStyle>
          <a:p>
            <a:r>
              <a:rPr lang="en-US" dirty="0"/>
              <a:t>Click to edit master title style</a:t>
            </a:r>
          </a:p>
        </p:txBody>
      </p:sp>
      <p:sp>
        <p:nvSpPr>
          <p:cNvPr id="12" name="Date Placeholder 11"/>
          <p:cNvSpPr>
            <a:spLocks noGrp="1"/>
          </p:cNvSpPr>
          <p:nvPr>
            <p:ph type="dt" sz="half" idx="10"/>
          </p:nvPr>
        </p:nvSpPr>
        <p:spPr/>
        <p:txBody>
          <a:bodyPr/>
          <a:lstStyle/>
          <a:p>
            <a:fld id="{6FCF9F07-3BC7-4570-B054-79111B0A380C}" type="datetime1">
              <a:rPr lang="en-US" smtClean="0"/>
              <a:pPr/>
              <a:t>10/16/24</a:t>
            </a:fld>
            <a:endParaRPr lang="en-US"/>
          </a:p>
        </p:txBody>
      </p:sp>
      <p:sp>
        <p:nvSpPr>
          <p:cNvPr id="13" name="Slide Number Placeholder 12"/>
          <p:cNvSpPr>
            <a:spLocks noGrp="1"/>
          </p:cNvSpPr>
          <p:nvPr>
            <p:ph type="sldNum" sz="quarter" idx="11"/>
          </p:nvPr>
        </p:nvSpPr>
        <p:spPr>
          <a:xfrm>
            <a:off x="0" y="1314450"/>
            <a:ext cx="1295400" cy="526257"/>
          </a:xfrm>
        </p:spPr>
        <p:txBody>
          <a:bodyPr>
            <a:noAutofit/>
          </a:bodyPr>
          <a:lstStyle>
            <a:lvl1pPr>
              <a:defRPr sz="2400">
                <a:solidFill>
                  <a:srgbClr val="FFFFFF"/>
                </a:solidFill>
              </a:defRPr>
            </a:lvl1pPr>
            <a:extLst/>
          </a:lstStyle>
          <a:p>
            <a:pPr algn="ctr"/>
            <a:fld id="{8F82E0A0-C266-4798-8C8F-B9F91E9DA37E}" type="slidenum">
              <a:rPr lang="en-US" sz="2400" b="1" smtClean="0">
                <a:solidFill>
                  <a:srgbClr val="FFFFFF"/>
                </a:solidFill>
              </a:rPr>
              <a:pPr algn="ctr"/>
              <a:t>‹#›</a:t>
            </a:fld>
            <a:endParaRPr lang="en-US" sz="2400" dirty="0">
              <a:solidFill>
                <a:srgbClr val="FFFFFF"/>
              </a:solidFill>
            </a:endParaRPr>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Content Placeholder 8"/>
          <p:cNvSpPr>
            <a:spLocks noGrp="1"/>
          </p:cNvSpPr>
          <p:nvPr>
            <p:ph sz="quarter" idx="13"/>
          </p:nvPr>
        </p:nvSpPr>
        <p:spPr>
          <a:xfrm>
            <a:off x="609600" y="1352551"/>
            <a:ext cx="3886200" cy="32686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14"/>
          </p:nvPr>
        </p:nvSpPr>
        <p:spPr>
          <a:xfrm>
            <a:off x="4844901" y="1352549"/>
            <a:ext cx="3886200" cy="3268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5"/>
          </p:nvPr>
        </p:nvSpPr>
        <p:spPr/>
        <p:txBody>
          <a:bodyPr rtlCol="0"/>
          <a:lstStyle/>
          <a:p>
            <a:fld id="{E4606EA6-EFEA-4C30-9264-4F9291A5780D}" type="datetime1">
              <a:rPr lang="en-US" smtClean="0"/>
              <a:pPr/>
              <a:t>10/16/24</a:t>
            </a:fld>
            <a:endParaRPr lang="en-US"/>
          </a:p>
        </p:txBody>
      </p:sp>
      <p:sp>
        <p:nvSpPr>
          <p:cNvPr id="10" name="Slide Number Placeholder 9"/>
          <p:cNvSpPr>
            <a:spLocks noGrp="1"/>
          </p:cNvSpPr>
          <p:nvPr>
            <p:ph type="sldNum" sz="quarter" idx="16"/>
          </p:nvPr>
        </p:nvSpPr>
        <p:spPr/>
        <p:txBody>
          <a:bodyPr rtlCol="0"/>
          <a:lstStyle/>
          <a:p>
            <a:pPr algn="ctr"/>
            <a:fld id="{8F82E0A0-C266-4798-8C8F-B9F91E9DA37E}" type="slidenum">
              <a:rPr lang="en-US" sz="1400" b="1" smtClean="0">
                <a:solidFill>
                  <a:srgbClr val="FFFFFF"/>
                </a:solidFill>
              </a:rPr>
              <a:pPr algn="ct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12648" y="118110"/>
            <a:ext cx="8153400" cy="1005840"/>
          </a:xfrm>
        </p:spPr>
        <p:txBody>
          <a:bodyPr anchor="b"/>
          <a:lstStyle>
            <a:lvl1pPr>
              <a:defRPr/>
            </a:lvl1pPr>
            <a:extLst/>
          </a:lstStyle>
          <a:p>
            <a:r>
              <a:rPr lang="en-US"/>
              <a:t>Click to edit Master title style</a:t>
            </a:r>
            <a:endParaRPr lang="en-US" dirty="0"/>
          </a:p>
        </p:txBody>
      </p:sp>
      <p:sp>
        <p:nvSpPr>
          <p:cNvPr id="11" name="Content Placeholder 10"/>
          <p:cNvSpPr>
            <a:spLocks noGrp="1"/>
          </p:cNvSpPr>
          <p:nvPr>
            <p:ph sz="quarter" idx="13"/>
          </p:nvPr>
        </p:nvSpPr>
        <p:spPr>
          <a:xfrm>
            <a:off x="609600" y="1919818"/>
            <a:ext cx="3886200" cy="2628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14"/>
          </p:nvPr>
        </p:nvSpPr>
        <p:spPr>
          <a:xfrm>
            <a:off x="4800600" y="1919818"/>
            <a:ext cx="3886200" cy="2628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9"/>
          <p:cNvSpPr>
            <a:spLocks noGrp="1"/>
          </p:cNvSpPr>
          <p:nvPr>
            <p:ph type="dt" sz="half" idx="15"/>
          </p:nvPr>
        </p:nvSpPr>
        <p:spPr/>
        <p:txBody>
          <a:bodyPr rtlCol="0"/>
          <a:lstStyle/>
          <a:p>
            <a:fld id="{E4606EA6-EFEA-4C30-9264-4F9291A5780D}" type="datetime1">
              <a:rPr lang="en-US" smtClean="0"/>
              <a:pPr/>
              <a:t>10/16/24</a:t>
            </a:fld>
            <a:endParaRPr lang="en-US"/>
          </a:p>
        </p:txBody>
      </p:sp>
      <p:sp>
        <p:nvSpPr>
          <p:cNvPr id="12" name="Slide Number Placeholder 11"/>
          <p:cNvSpPr>
            <a:spLocks noGrp="1"/>
          </p:cNvSpPr>
          <p:nvPr>
            <p:ph type="sldNum" sz="quarter" idx="16"/>
          </p:nvPr>
        </p:nvSpPr>
        <p:spPr/>
        <p:txBody>
          <a:bodyPr rtlCol="0"/>
          <a:lstStyle/>
          <a:p>
            <a:pPr algn="ctr"/>
            <a:fld id="{8F82E0A0-C266-4798-8C8F-B9F91E9DA37E}" type="slidenum">
              <a:rPr lang="en-US" sz="1400" b="1" smtClean="0">
                <a:solidFill>
                  <a:srgbClr val="FFFFFF"/>
                </a:solidFill>
              </a:rPr>
              <a:pPr algn="ct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8"/>
          </p:nvPr>
        </p:nvSpPr>
        <p:spPr>
          <a:xfrm>
            <a:off x="609600" y="1362287"/>
            <a:ext cx="3886200" cy="530352"/>
          </a:xfrm>
          <a:solidFill>
            <a:schemeClr val="accent2"/>
          </a:solidFill>
        </p:spPr>
        <p:txBody>
          <a:bodyPr rtlCol="0" anchor="ctr"/>
          <a:lstStyle>
            <a:lvl1pPr>
              <a:buFontTx/>
              <a:buNone/>
              <a:defRPr sz="2000" b="1">
                <a:solidFill>
                  <a:srgbClr val="FFFFFF"/>
                </a:solidFill>
              </a:defRPr>
            </a:lvl1pPr>
            <a:extLst/>
          </a:lstStyle>
          <a:p>
            <a:pPr lvl="0"/>
            <a:r>
              <a:rPr lang="en-US"/>
              <a:t>Click to edit Master text styles</a:t>
            </a:r>
          </a:p>
        </p:txBody>
      </p:sp>
      <p:sp>
        <p:nvSpPr>
          <p:cNvPr id="15" name="Text Placeholder 14"/>
          <p:cNvSpPr>
            <a:spLocks noGrp="1"/>
          </p:cNvSpPr>
          <p:nvPr>
            <p:ph type="body" sz="quarter" idx="19"/>
          </p:nvPr>
        </p:nvSpPr>
        <p:spPr>
          <a:xfrm>
            <a:off x="4800600" y="1362287"/>
            <a:ext cx="3886200" cy="530352"/>
          </a:xfrm>
          <a:solidFill>
            <a:schemeClr val="accent4"/>
          </a:solidFill>
        </p:spPr>
        <p:txBody>
          <a:bodyPr rtlCol="0" anchor="ctr"/>
          <a:lstStyle>
            <a:lvl1pPr>
              <a:buFontTx/>
              <a:buNone/>
              <a:defRPr sz="2000" b="1">
                <a:solidFill>
                  <a:srgbClr val="FFFFFF"/>
                </a:solidFill>
              </a:defRPr>
            </a:lvl1pPr>
            <a:extLst/>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DFADB5D-B7A0-47E3-AD2D-B1A6F8614213}" type="datetime1">
              <a:rPr lang="en-US" smtClean="0"/>
              <a:pPr/>
              <a:t>10/16/24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extLst/>
          </a:lstStyle>
          <a:p>
            <a:fld id="{A3F7CB7D-F184-43C7-B6FD-03D728E1BBFF}" type="slidenum">
              <a:rPr lang="en-US" smtClean="0">
                <a:solidFill>
                  <a:srgbClr val="FFFFFF"/>
                </a:solidFill>
              </a:rPr>
              <a:pPr/>
              <a:t>‹#›</a:t>
            </a:fld>
            <a:endParaRPr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968126-03FC-49C0-B9B8-2B561CCC3D90}" type="datetime1">
              <a:rPr lang="en-US" smtClean="0"/>
              <a:pPr/>
              <a:t>10/16/24</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4686300"/>
            <a:ext cx="533400" cy="285750"/>
          </a:xfrm>
        </p:spPr>
        <p:txBody>
          <a:bodyPr/>
          <a:lstStyle>
            <a:lvl1pPr>
              <a:defRPr>
                <a:solidFill>
                  <a:schemeClr val="tx2"/>
                </a:solidFill>
              </a:defRPr>
            </a:lvl1pPr>
            <a:extLst/>
          </a:lstStyle>
          <a:p>
            <a:fld id="{A3F7CB7D-F184-43C7-B6FD-03D728E1BBFF}" type="slidenum">
              <a:rPr lang="en-US" smtClean="0">
                <a:solidFill>
                  <a:schemeClr val="tx2"/>
                </a:solidFill>
              </a:rPr>
              <a:pPr/>
              <a:t>‹#›</a:t>
            </a:fld>
            <a:endParaRPr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118110"/>
            <a:ext cx="8153400" cy="1005840"/>
          </a:xfrm>
        </p:spPr>
        <p:txBody>
          <a:bodyPr anchor="b"/>
          <a:lstStyle>
            <a:lvl1pPr algn="l">
              <a:buNone/>
              <a:defRPr sz="4200" b="0"/>
            </a:lvl1pPr>
            <a:extLst/>
          </a:lstStyle>
          <a:p>
            <a:r>
              <a:rPr lang="en-US"/>
              <a:t>Click to edit Master title style</a:t>
            </a:r>
            <a:endParaRPr lang="en-US" dirty="0"/>
          </a:p>
        </p:txBody>
      </p:sp>
      <p:sp>
        <p:nvSpPr>
          <p:cNvPr id="5" name="Date Placeholder 4"/>
          <p:cNvSpPr>
            <a:spLocks noGrp="1"/>
          </p:cNvSpPr>
          <p:nvPr>
            <p:ph type="dt" sz="half" idx="10"/>
          </p:nvPr>
        </p:nvSpPr>
        <p:spPr/>
        <p:txBody>
          <a:bodyPr/>
          <a:lstStyle/>
          <a:p>
            <a:fld id="{F49A8198-4617-485E-9585-4840B69DBBA6}" type="datetime1">
              <a:rPr lang="en-US" smtClean="0"/>
              <a:pPr/>
              <a:t>10/16/24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extLst/>
          </a:lstStyle>
          <a:p>
            <a:fld id="{A3F7CB7D-F184-43C7-B6FD-03D728E1BBFF}" type="slidenum">
              <a:rPr lang="en-US" smtClean="0">
                <a:solidFill>
                  <a:srgbClr val="FFFFFF"/>
                </a:solidFill>
              </a:rPr>
              <a:pPr/>
              <a:t>‹#›</a:t>
            </a:fld>
            <a:endParaRPr lang="en-US" dirty="0">
              <a:solidFill>
                <a:srgbClr val="FFFFFF"/>
              </a:solidFill>
            </a:endParaRPr>
          </a:p>
        </p:txBody>
      </p:sp>
      <p:sp>
        <p:nvSpPr>
          <p:cNvPr id="3" name="Text Placeholder 2"/>
          <p:cNvSpPr>
            <a:spLocks noGrp="1"/>
          </p:cNvSpPr>
          <p:nvPr>
            <p:ph type="body" idx="1"/>
          </p:nvPr>
        </p:nvSpPr>
        <p:spPr>
          <a:xfrm>
            <a:off x="609600" y="1428750"/>
            <a:ext cx="1600200" cy="31242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extLst/>
          </a:lstStyle>
          <a:p>
            <a:pPr lvl="0"/>
            <a:r>
              <a:rPr lang="en-US"/>
              <a:t>Click to edit Master text styles</a:t>
            </a:r>
          </a:p>
        </p:txBody>
      </p:sp>
      <p:sp>
        <p:nvSpPr>
          <p:cNvPr id="9" name="Content Placeholder 8"/>
          <p:cNvSpPr>
            <a:spLocks noGrp="1"/>
          </p:cNvSpPr>
          <p:nvPr>
            <p:ph sz="quarter" idx="13"/>
          </p:nvPr>
        </p:nvSpPr>
        <p:spPr>
          <a:xfrm>
            <a:off x="2362200" y="1428750"/>
            <a:ext cx="6400800" cy="3200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57668" y="0"/>
            <a:ext cx="7586332" cy="3419856"/>
          </a:xfrm>
          <a:solidFill>
            <a:schemeClr val="tx2">
              <a:shade val="50000"/>
            </a:schemeClr>
          </a:solidFill>
          <a:ln>
            <a:noFill/>
          </a:ln>
        </p:spPr>
        <p:txBody>
          <a:bodyPr/>
          <a:lstStyle>
            <a:lvl1pPr>
              <a:buNone/>
              <a:defRPr sz="3200"/>
            </a:lvl1pPr>
            <a:extLst/>
          </a:lstStyle>
          <a:p>
            <a:r>
              <a:rPr lang="en-US"/>
              <a:t>Drag picture to placeholder or click icon to add</a:t>
            </a:r>
            <a:endParaRPr lang="en-US" dirty="0"/>
          </a:p>
        </p:txBody>
      </p:sp>
      <p:sp>
        <p:nvSpPr>
          <p:cNvPr id="4" name="Text Placeholder 3"/>
          <p:cNvSpPr>
            <a:spLocks noGrp="1"/>
          </p:cNvSpPr>
          <p:nvPr>
            <p:ph type="body" sz="half" idx="2"/>
          </p:nvPr>
        </p:nvSpPr>
        <p:spPr>
          <a:xfrm>
            <a:off x="1600200" y="4114800"/>
            <a:ext cx="7315200" cy="51435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extLst/>
          </a:lstStyle>
          <a:p>
            <a:pPr lvl="0"/>
            <a:r>
              <a:rPr lang="en-US"/>
              <a:t>Click to edit Master text styles</a:t>
            </a:r>
          </a:p>
        </p:txBody>
      </p:sp>
      <p:sp>
        <p:nvSpPr>
          <p:cNvPr id="8" name="Rectangle 7"/>
          <p:cNvSpPr/>
          <p:nvPr/>
        </p:nvSpPr>
        <p:spPr>
          <a:xfrm>
            <a:off x="-9144" y="3429000"/>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9144" y="3497580"/>
            <a:ext cx="1463040"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1545336" y="3490722"/>
            <a:ext cx="7589520"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1600200" y="3543300"/>
            <a:ext cx="7315200" cy="457200"/>
          </a:xfrm>
        </p:spPr>
        <p:txBody>
          <a:bodyPr anchor="ctr"/>
          <a:lstStyle>
            <a:lvl1pPr algn="l">
              <a:buNone/>
              <a:defRPr sz="2800" b="0">
                <a:solidFill>
                  <a:srgbClr val="FFFFFF"/>
                </a:solidFill>
              </a:defRPr>
            </a:lvl1pPr>
            <a:extLst/>
          </a:lstStyle>
          <a:p>
            <a:r>
              <a:rPr lang="en-US"/>
              <a:t>Click to edit Master title style</a:t>
            </a:r>
            <a:endParaRPr lang="en-US" dirty="0"/>
          </a:p>
        </p:txBody>
      </p:sp>
      <p:sp>
        <p:nvSpPr>
          <p:cNvPr id="11" name="Rectangle 10"/>
          <p:cNvSpPr/>
          <p:nvPr/>
        </p:nvSpPr>
        <p:spPr>
          <a:xfrm>
            <a:off x="1447800" y="0"/>
            <a:ext cx="100584" cy="515035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2" name="Date Placeholder 11"/>
          <p:cNvSpPr>
            <a:spLocks noGrp="1"/>
          </p:cNvSpPr>
          <p:nvPr>
            <p:ph type="dt" sz="half" idx="10"/>
          </p:nvPr>
        </p:nvSpPr>
        <p:spPr>
          <a:xfrm>
            <a:off x="6248400" y="4686300"/>
            <a:ext cx="2667000" cy="273844"/>
          </a:xfrm>
        </p:spPr>
        <p:txBody>
          <a:bodyPr rtlCol="0"/>
          <a:lstStyle/>
          <a:p>
            <a:fld id="{E4606EA6-EFEA-4C30-9264-4F9291A5780D}" type="datetime1">
              <a:rPr lang="en-US" smtClean="0"/>
              <a:pPr/>
              <a:t>10/16/24</a:t>
            </a:fld>
            <a:endParaRPr lang="en-US"/>
          </a:p>
        </p:txBody>
      </p:sp>
      <p:sp>
        <p:nvSpPr>
          <p:cNvPr id="13" name="Slide Number Placeholder 12"/>
          <p:cNvSpPr>
            <a:spLocks noGrp="1"/>
          </p:cNvSpPr>
          <p:nvPr>
            <p:ph type="sldNum" sz="quarter" idx="11"/>
          </p:nvPr>
        </p:nvSpPr>
        <p:spPr>
          <a:xfrm>
            <a:off x="0" y="3500437"/>
            <a:ext cx="1447800" cy="497684"/>
          </a:xfrm>
        </p:spPr>
        <p:txBody>
          <a:bodyPr rtlCol="0"/>
          <a:lstStyle>
            <a:lvl1pPr>
              <a:defRPr sz="2800"/>
            </a:lvl1pPr>
            <a:extLst/>
          </a:lstStyle>
          <a:p>
            <a:pPr algn="ctr"/>
            <a:fld id="{8F82E0A0-C266-4798-8C8F-B9F91E9DA37E}" type="slidenum">
              <a:rPr lang="en-US" sz="2800" b="1" smtClean="0">
                <a:solidFill>
                  <a:srgbClr val="FFFFFF"/>
                </a:solidFill>
              </a:rPr>
              <a:pPr algn="ctr"/>
              <a:t>‹#›</a:t>
            </a:fld>
            <a:endParaRPr lang="en-US" sz="2800" dirty="0"/>
          </a:p>
        </p:txBody>
      </p:sp>
      <p:sp>
        <p:nvSpPr>
          <p:cNvPr id="14" name="Footer Placeholder 13"/>
          <p:cNvSpPr>
            <a:spLocks noGrp="1"/>
          </p:cNvSpPr>
          <p:nvPr>
            <p:ph type="ftr" sz="quarter" idx="12"/>
          </p:nvPr>
        </p:nvSpPr>
        <p:spPr>
          <a:xfrm>
            <a:off x="1600200" y="4686155"/>
            <a:ext cx="4572000" cy="273844"/>
          </a:xfrm>
        </p:spPr>
        <p:txBody>
          <a:bodyPr rtlCol="0"/>
          <a:lstStyle/>
          <a:p>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Text Placeholder 12"/>
          <p:cNvSpPr>
            <a:spLocks noGrp="1"/>
          </p:cNvSpPr>
          <p:nvPr>
            <p:ph type="body" idx="1"/>
          </p:nvPr>
        </p:nvSpPr>
        <p:spPr>
          <a:xfrm>
            <a:off x="612648" y="1352550"/>
            <a:ext cx="8153400" cy="3242310"/>
          </a:xfrm>
          <a:prstGeom prst="rect">
            <a:avLst/>
          </a:prstGeom>
        </p:spPr>
        <p:txBody>
          <a:bodyPr vert="horz">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Date Placeholder 13"/>
          <p:cNvSpPr>
            <a:spLocks noGrp="1"/>
          </p:cNvSpPr>
          <p:nvPr>
            <p:ph type="dt" sz="half" idx="2"/>
          </p:nvPr>
        </p:nvSpPr>
        <p:spPr>
          <a:xfrm>
            <a:off x="6096000" y="4686300"/>
            <a:ext cx="2667000" cy="273844"/>
          </a:xfrm>
          <a:prstGeom prst="rect">
            <a:avLst/>
          </a:prstGeom>
        </p:spPr>
        <p:txBody>
          <a:bodyPr vert="horz" anchor="ctr" anchorCtr="0"/>
          <a:lstStyle>
            <a:lvl1pPr algn="l">
              <a:defRPr sz="1400">
                <a:solidFill>
                  <a:schemeClr val="tx2"/>
                </a:solidFill>
              </a:defRPr>
            </a:lvl1pPr>
            <a:extLst/>
          </a:lstStyle>
          <a:p>
            <a:fld id="{E4606EA6-EFEA-4C30-9264-4F9291A5780D}" type="datetime1">
              <a:rPr lang="en-US" smtClean="0"/>
              <a:pPr/>
              <a:t>10/16/24</a:t>
            </a:fld>
            <a:endParaRPr lang="en-US" sz="1400" dirty="0">
              <a:solidFill>
                <a:schemeClr val="tx2"/>
              </a:solidFill>
            </a:endParaRPr>
          </a:p>
        </p:txBody>
      </p:sp>
      <p:sp>
        <p:nvSpPr>
          <p:cNvPr id="3" name="Footer Placeholder 2"/>
          <p:cNvSpPr>
            <a:spLocks noGrp="1"/>
          </p:cNvSpPr>
          <p:nvPr>
            <p:ph type="ftr" sz="quarter" idx="3"/>
          </p:nvPr>
        </p:nvSpPr>
        <p:spPr>
          <a:xfrm>
            <a:off x="609601" y="4686155"/>
            <a:ext cx="5421083" cy="273844"/>
          </a:xfrm>
          <a:prstGeom prst="rect">
            <a:avLst/>
          </a:prstGeom>
        </p:spPr>
        <p:txBody>
          <a:bodyPr vert="horz" anchor="ctr"/>
          <a:lstStyle>
            <a:lvl1pPr algn="r">
              <a:defRPr sz="1400">
                <a:solidFill>
                  <a:schemeClr val="tx2"/>
                </a:solidFill>
              </a:defRPr>
            </a:lvl1pPr>
            <a:extLst/>
          </a:lstStyle>
          <a:p>
            <a:pPr algn="r"/>
            <a:endParaRPr lang="en-US" sz="1400" dirty="0">
              <a:solidFill>
                <a:schemeClr val="tx2"/>
              </a:solidFill>
            </a:endParaRPr>
          </a:p>
        </p:txBody>
      </p:sp>
      <p:sp>
        <p:nvSpPr>
          <p:cNvPr id="7" name="Rectangle 6"/>
          <p:cNvSpPr/>
          <p:nvPr/>
        </p:nvSpPr>
        <p:spPr>
          <a:xfrm>
            <a:off x="0" y="1095170"/>
            <a:ext cx="9144000" cy="24003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0" y="1129460"/>
            <a:ext cx="533400" cy="1714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590550" y="1129460"/>
            <a:ext cx="8553450" cy="1714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3" name="Slide Number Placeholder 22"/>
          <p:cNvSpPr>
            <a:spLocks noGrp="1"/>
          </p:cNvSpPr>
          <p:nvPr>
            <p:ph type="sldNum" sz="quarter" idx="4"/>
          </p:nvPr>
        </p:nvSpPr>
        <p:spPr>
          <a:xfrm>
            <a:off x="0" y="1123507"/>
            <a:ext cx="533400" cy="183357"/>
          </a:xfrm>
          <a:prstGeom prst="rect">
            <a:avLst/>
          </a:prstGeom>
        </p:spPr>
        <p:txBody>
          <a:bodyPr vert="horz" anchor="ctr" anchorCtr="0">
            <a:normAutofit/>
          </a:bodyPr>
          <a:lstStyle>
            <a:lvl1pPr algn="ctr">
              <a:defRPr sz="1400" b="1">
                <a:solidFill>
                  <a:srgbClr val="FFFFFF"/>
                </a:solidFill>
              </a:defRPr>
            </a:lvl1pPr>
            <a:extLst/>
          </a:lstStyle>
          <a:p>
            <a:pPr algn="ctr"/>
            <a:fld id="{8F82E0A0-C266-4798-8C8F-B9F91E9DA37E}" type="slidenum">
              <a:rPr lang="en-US" sz="1400" b="1" smtClean="0">
                <a:solidFill>
                  <a:srgbClr val="FFFFFF"/>
                </a:solidFill>
              </a:rPr>
              <a:pPr algn="ctr"/>
              <a:t>‹#›</a:t>
            </a:fld>
            <a:endParaRPr lang="en-US" sz="1400" b="1" dirty="0">
              <a:solidFill>
                <a:srgbClr val="FFFFFF"/>
              </a:solidFill>
            </a:endParaRPr>
          </a:p>
        </p:txBody>
      </p:sp>
      <p:sp>
        <p:nvSpPr>
          <p:cNvPr id="22" name="Title Placeholder 21"/>
          <p:cNvSpPr>
            <a:spLocks noGrp="1"/>
          </p:cNvSpPr>
          <p:nvPr>
            <p:ph type="title"/>
          </p:nvPr>
        </p:nvSpPr>
        <p:spPr>
          <a:xfrm>
            <a:off x="609600" y="118110"/>
            <a:ext cx="8153400" cy="1005840"/>
          </a:xfrm>
          <a:prstGeom prst="rect">
            <a:avLst/>
          </a:prstGeom>
        </p:spPr>
        <p:txBody>
          <a:bodyPr vert="horz" anchor="b">
            <a:normAutofit/>
          </a:bodyPr>
          <a:lstStyle/>
          <a:p>
            <a:r>
              <a:rPr lang="en-US"/>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8"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rtl="0" eaLnBrk="1" latinLnBrk="0" hangingPunct="1">
        <a:spcBef>
          <a:spcPct val="0"/>
        </a:spcBef>
        <a:buNone/>
        <a:defRPr sz="4200" kern="1200">
          <a:solidFill>
            <a:schemeClr val="tx2"/>
          </a:solidFill>
          <a:latin typeface="+mj-lt"/>
          <a:ea typeface="+mj-ea"/>
          <a:cs typeface="+mj-cs"/>
        </a:defRPr>
      </a:lvl1pPr>
      <a:extLst/>
    </p:titleStyle>
    <p:body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None/>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a:extLst/>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Grp="1"/>
          </p:cNvSpPr>
          <p:nvPr>
            <p:ph type="subTitle" idx="1"/>
          </p:nvPr>
        </p:nvSpPr>
        <p:spPr/>
        <p:txBody>
          <a:bodyPr>
            <a:normAutofit lnSpcReduction="10000"/>
          </a:bodyPr>
          <a:lstStyle/>
          <a:p>
            <a:r>
              <a:rPr lang="en-US" i="1" dirty="0"/>
              <a:t>Pride and Prejudice; </a:t>
            </a:r>
            <a:r>
              <a:rPr lang="en-US" dirty="0"/>
              <a:t>Smith, </a:t>
            </a:r>
            <a:r>
              <a:rPr lang="en-US" i="1" dirty="0"/>
              <a:t>Moral Sentiments</a:t>
            </a:r>
          </a:p>
        </p:txBody>
      </p:sp>
      <p:sp>
        <p:nvSpPr>
          <p:cNvPr id="4" name="Rectangle 3"/>
          <p:cNvSpPr>
            <a:spLocks noGrp="1"/>
          </p:cNvSpPr>
          <p:nvPr>
            <p:ph type="title"/>
          </p:nvPr>
        </p:nvSpPr>
        <p:spPr/>
        <p:txBody>
          <a:bodyPr>
            <a:normAutofit/>
          </a:bodyPr>
          <a:lstStyle/>
          <a:p>
            <a:r>
              <a:rPr lang="en-US" dirty="0"/>
              <a:t>Austen in Theory: Term One, Week Seven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Some review I</a:t>
            </a:r>
          </a:p>
        </p:txBody>
      </p:sp>
      <p:sp>
        <p:nvSpPr>
          <p:cNvPr id="3" name="Content Placeholder 2"/>
          <p:cNvSpPr>
            <a:spLocks noGrp="1"/>
          </p:cNvSpPr>
          <p:nvPr>
            <p:ph sz="quarter" idx="13"/>
          </p:nvPr>
        </p:nvSpPr>
        <p:spPr/>
        <p:txBody>
          <a:bodyPr/>
          <a:lstStyle/>
          <a:p>
            <a:r>
              <a:rPr lang="en-US" dirty="0"/>
              <a:t>Do we think individually, or do we think in groups?</a:t>
            </a:r>
          </a:p>
          <a:p>
            <a:r>
              <a:rPr lang="en-US" dirty="0"/>
              <a:t>Are people innately right, or innately wrong?</a:t>
            </a:r>
          </a:p>
          <a:p>
            <a:pPr marL="0" indent="0">
              <a:buNone/>
            </a:pPr>
            <a:endParaRPr lang="en-US" dirty="0"/>
          </a:p>
          <a:p>
            <a:r>
              <a:rPr lang="en-US" dirty="0"/>
              <a:t>Do Austen’s novels prefer </a:t>
            </a:r>
            <a:r>
              <a:rPr lang="en-US" b="1" dirty="0"/>
              <a:t>individual sense </a:t>
            </a:r>
            <a:r>
              <a:rPr lang="en-US" dirty="0"/>
              <a:t>or </a:t>
            </a:r>
            <a:r>
              <a:rPr lang="en-US" b="1" dirty="0"/>
              <a:t>group opinion</a:t>
            </a:r>
            <a:r>
              <a:rPr lang="en-US" dirty="0"/>
              <a:t>? Do they prefer </a:t>
            </a:r>
            <a:r>
              <a:rPr lang="en-US" b="1" dirty="0"/>
              <a:t>individual reason </a:t>
            </a:r>
            <a:r>
              <a:rPr lang="en-US" dirty="0"/>
              <a:t>or </a:t>
            </a:r>
            <a:r>
              <a:rPr lang="en-US" b="1" dirty="0"/>
              <a:t>ideas tempered by others</a:t>
            </a:r>
            <a:r>
              <a:rPr lang="en-US" dirty="0"/>
              <a:t>? </a:t>
            </a:r>
          </a:p>
        </p:txBody>
      </p:sp>
    </p:spTree>
    <p:extLst>
      <p:ext uri="{BB962C8B-B14F-4D97-AF65-F5344CB8AC3E}">
        <p14:creationId xmlns:p14="http://schemas.microsoft.com/office/powerpoint/2010/main" val="29766488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Key term: INTUITIONISM</a:t>
            </a:r>
          </a:p>
        </p:txBody>
      </p:sp>
      <p:sp>
        <p:nvSpPr>
          <p:cNvPr id="3" name="Content Placeholder 2"/>
          <p:cNvSpPr>
            <a:spLocks noGrp="1"/>
          </p:cNvSpPr>
          <p:nvPr>
            <p:ph sz="quarter" idx="13"/>
          </p:nvPr>
        </p:nvSpPr>
        <p:spPr/>
        <p:txBody>
          <a:bodyPr>
            <a:normAutofit fontScale="92500"/>
          </a:bodyPr>
          <a:lstStyle/>
          <a:p>
            <a:r>
              <a:rPr lang="en-US" dirty="0"/>
              <a:t>Basic question: do we trust our own thinking?</a:t>
            </a:r>
          </a:p>
          <a:p>
            <a:r>
              <a:rPr lang="en-US" dirty="0"/>
              <a:t>Intuition as uncorrected personal thinking; rationalism as socially-conditioned thinking (“its suspicion of the uncontrollable workings of the unconscious mind” [33])</a:t>
            </a:r>
          </a:p>
          <a:p>
            <a:endParaRPr lang="en-US" dirty="0"/>
          </a:p>
          <a:p>
            <a:r>
              <a:rPr lang="en-US" dirty="0"/>
              <a:t>Where does Austen stand on intuition? And where does Smith?</a:t>
            </a:r>
          </a:p>
        </p:txBody>
      </p:sp>
    </p:spTree>
    <p:extLst>
      <p:ext uri="{BB962C8B-B14F-4D97-AF65-F5344CB8AC3E}">
        <p14:creationId xmlns:p14="http://schemas.microsoft.com/office/powerpoint/2010/main" val="37897653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Review, key term: SELF-ASSERTION</a:t>
            </a:r>
          </a:p>
        </p:txBody>
      </p:sp>
      <p:sp>
        <p:nvSpPr>
          <p:cNvPr id="3" name="Content Placeholder 2"/>
          <p:cNvSpPr>
            <a:spLocks noGrp="1"/>
          </p:cNvSpPr>
          <p:nvPr>
            <p:ph sz="quarter" idx="13"/>
          </p:nvPr>
        </p:nvSpPr>
        <p:spPr/>
        <p:txBody>
          <a:bodyPr>
            <a:normAutofit fontScale="77500" lnSpcReduction="20000"/>
          </a:bodyPr>
          <a:lstStyle/>
          <a:p>
            <a:r>
              <a:rPr lang="en-US" i="1" dirty="0"/>
              <a:t>Caleb Williams: </a:t>
            </a:r>
            <a:r>
              <a:rPr lang="en-US" dirty="0"/>
              <a:t>“an attempt at an objective portrait of the struggle between the conscious and the unconscious, the individual’s need for self-assertion and the complex pressures of society” (58)</a:t>
            </a:r>
          </a:p>
          <a:p>
            <a:r>
              <a:rPr lang="en-US" dirty="0"/>
              <a:t>“few words are wasted on the physical setting, or landscape, two elements which afterwards become important for writers who focus on their central characters’ irrational fears” (60)</a:t>
            </a:r>
          </a:p>
          <a:p>
            <a:r>
              <a:rPr lang="en-US" dirty="0"/>
              <a:t>Private life vs. public life</a:t>
            </a:r>
          </a:p>
          <a:p>
            <a:r>
              <a:rPr lang="en-US" dirty="0"/>
              <a:t>Smith and Austen: how does self-assertion happen in the midst of the pressures of society</a:t>
            </a:r>
          </a:p>
          <a:p>
            <a:endParaRPr lang="en-US" dirty="0"/>
          </a:p>
        </p:txBody>
      </p:sp>
    </p:spTree>
    <p:extLst>
      <p:ext uri="{BB962C8B-B14F-4D97-AF65-F5344CB8AC3E}">
        <p14:creationId xmlns:p14="http://schemas.microsoft.com/office/powerpoint/2010/main" val="23558737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C034A8DA-E400-3A23-A2B4-466846E7CDCF}"/>
              </a:ext>
            </a:extLst>
          </p:cNvPr>
          <p:cNvSpPr txBox="1"/>
          <p:nvPr/>
        </p:nvSpPr>
        <p:spPr>
          <a:xfrm>
            <a:off x="533400" y="-24229"/>
            <a:ext cx="8001000" cy="5262979"/>
          </a:xfrm>
          <a:prstGeom prst="rect">
            <a:avLst/>
          </a:prstGeom>
          <a:noFill/>
        </p:spPr>
        <p:txBody>
          <a:bodyPr wrap="square">
            <a:spAutoFit/>
          </a:bodyPr>
          <a:lstStyle/>
          <a:p>
            <a:pPr algn="just"/>
            <a:r>
              <a:rPr lang="en-GB" sz="1200" b="0" i="0" u="none" strike="noStrike" dirty="0">
                <a:solidFill>
                  <a:srgbClr val="000000"/>
                </a:solidFill>
                <a:effectLst/>
                <a:latin typeface="Georgia" panose="02040502050405020303" pitchFamily="18" charset="0"/>
              </a:rPr>
              <a:t>First of all, our sympathy with sorrow is, in some sense, more universal than that with joy. Though sorrow is excessive, we may still have </a:t>
            </a:r>
            <a:r>
              <a:rPr lang="en-GB" sz="1200" b="0" i="0" u="none" strike="noStrike" dirty="0">
                <a:solidFill>
                  <a:schemeClr val="accent1"/>
                </a:solidFill>
                <a:effectLst/>
                <a:latin typeface="Georgia" panose="02040502050405020303" pitchFamily="18" charset="0"/>
              </a:rPr>
              <a:t>some fellow-feeling </a:t>
            </a:r>
            <a:r>
              <a:rPr lang="en-GB" sz="1200" b="0" i="0" u="none" strike="noStrike" dirty="0">
                <a:solidFill>
                  <a:srgbClr val="000000"/>
                </a:solidFill>
                <a:effectLst/>
                <a:latin typeface="Georgia" panose="02040502050405020303" pitchFamily="18" charset="0"/>
              </a:rPr>
              <a:t>with it. </a:t>
            </a:r>
            <a:r>
              <a:rPr lang="en-GB" sz="1200" b="0" i="0" u="none" strike="noStrike" dirty="0">
                <a:solidFill>
                  <a:schemeClr val="accent1"/>
                </a:solidFill>
                <a:effectLst/>
                <a:latin typeface="Georgia" panose="02040502050405020303" pitchFamily="18" charset="0"/>
              </a:rPr>
              <a:t>What we feel does not, indeed, in this case, amount to that complete sympathy</a:t>
            </a:r>
            <a:r>
              <a:rPr lang="en-GB" sz="1200" b="0" i="0" u="none" strike="noStrike" dirty="0">
                <a:solidFill>
                  <a:srgbClr val="000000"/>
                </a:solidFill>
                <a:effectLst/>
                <a:latin typeface="Georgia" panose="02040502050405020303" pitchFamily="18" charset="0"/>
              </a:rPr>
              <a:t>, to that perfect harmony and </a:t>
            </a:r>
            <a:r>
              <a:rPr lang="en-GB" sz="1200" b="0" i="0" u="none" strike="noStrike" dirty="0">
                <a:solidFill>
                  <a:schemeClr val="accent1"/>
                </a:solidFill>
                <a:effectLst/>
                <a:latin typeface="Georgia" panose="02040502050405020303" pitchFamily="18" charset="0"/>
              </a:rPr>
              <a:t>correspondence of sentiments which constitutes approbation</a:t>
            </a:r>
            <a:r>
              <a:rPr lang="en-GB" sz="1200" b="0" i="0" u="none" strike="noStrike" dirty="0">
                <a:solidFill>
                  <a:srgbClr val="000000"/>
                </a:solidFill>
                <a:effectLst/>
                <a:latin typeface="Georgia" panose="02040502050405020303" pitchFamily="18" charset="0"/>
              </a:rPr>
              <a:t>. We do not weep, and exclaim, and lament, with the sufferer. We are sensible, on the contrary, of his weakness, and of the extravagance of his passion, and yet often feel a very sensible concern upon his account. But if we do not entirely enter into, and go along with, the joy of another, we have no sort of regard or fellow-feeling for it. The man who skips and dances about with that intemperate and senseless joy which we cannot accompany him in, is the object of our contempt and indignation.</a:t>
            </a:r>
          </a:p>
          <a:p>
            <a:pPr algn="just"/>
            <a:r>
              <a:rPr lang="en-GB" sz="1200" b="0" i="0" u="none" strike="noStrike" dirty="0">
                <a:solidFill>
                  <a:srgbClr val="000000"/>
                </a:solidFill>
                <a:effectLst/>
                <a:latin typeface="Georgia" panose="02040502050405020303" pitchFamily="18" charset="0"/>
              </a:rPr>
              <a:t>Pain besides, whether of mind or body, is a more pungent sensation than pleasure, and our sympathy with pain, though it falls greatly short of what is naturally felt by the sufferer, is generally a more lively and distinct perception than our sympathy with pleasure, though this last often approaches more nearly, as I shall show immediately, to the natural vivacity of the original passion.</a:t>
            </a:r>
          </a:p>
          <a:p>
            <a:pPr algn="just"/>
            <a:r>
              <a:rPr lang="en-GB" sz="1200" b="0" i="0" u="none" strike="noStrike" dirty="0">
                <a:solidFill>
                  <a:srgbClr val="000000"/>
                </a:solidFill>
                <a:effectLst/>
                <a:latin typeface="Georgia" panose="02040502050405020303" pitchFamily="18" charset="0"/>
              </a:rPr>
              <a:t>Over and above all this, </a:t>
            </a:r>
            <a:r>
              <a:rPr lang="en-GB" sz="1200" b="0" i="0" u="none" strike="noStrike" dirty="0">
                <a:solidFill>
                  <a:schemeClr val="accent1"/>
                </a:solidFill>
                <a:effectLst/>
                <a:latin typeface="Georgia" panose="02040502050405020303" pitchFamily="18" charset="0"/>
              </a:rPr>
              <a:t>we often struggle to keep down our sympathy with the sorrow of others. Whenever we are not under the observation of the sufferer, we endeavour, for our own sake, to suppress it as much as we can, and we are not always successful. </a:t>
            </a:r>
            <a:r>
              <a:rPr lang="en-GB" sz="1200" b="0" i="0" u="none" strike="noStrike" dirty="0">
                <a:solidFill>
                  <a:srgbClr val="000000"/>
                </a:solidFill>
                <a:effectLst/>
                <a:latin typeface="Georgia" panose="02040502050405020303" pitchFamily="18" charset="0"/>
              </a:rPr>
              <a:t>The opposition which we make to it, and the reluctance with which we yield to it, necessarily oblige us to take more particular notice of it. But we never have occasion to make this opposition to our sympathy with joy. If there is any envy in the case, we never feel the least propensity towards it; and if there is none, we give way to it without any reluctance. On the contrary, as we are always ashamed of our own envy, we often pretend, and sometimes really wish to sympathize with the joy of others, when by that disagreeable sentiment we are disqualified from doing so. We are glad, we say, on account of our neighbour’s good fortune, when in our hearts, perhaps, we are really sorry. We often feel a sympathy with sorrow when we wish to be rid of it; and we often miss that with joy when we would be glad to have it. The obvious observation, therefore, which it naturally falls in our way to make, is that our propensity to sympathize with sorrow must be very strong, and our inclination to sympathize with joy very weak.</a:t>
            </a:r>
          </a:p>
          <a:p>
            <a:pPr algn="just"/>
            <a:r>
              <a:rPr lang="en-GB" sz="1200" b="0" i="0" u="none" strike="noStrike" dirty="0">
                <a:solidFill>
                  <a:srgbClr val="000000"/>
                </a:solidFill>
                <a:effectLst/>
                <a:latin typeface="Georgia" panose="02040502050405020303" pitchFamily="18" charset="0"/>
              </a:rPr>
              <a:t>Notwithstanding this prejudice, however, I will venture to affirm, that, when there is no envy in the case, our propensity to sympathize with joy is much stronger than our propensity to sympathize with sorrow; and that our fellow-feeling for the agreeable emotion approaches much more nearly to the vivacity of what is naturally felt by the persons principally concerned, than that which we conceive for the painful one.</a:t>
            </a:r>
          </a:p>
        </p:txBody>
      </p:sp>
    </p:spTree>
    <p:extLst>
      <p:ext uri="{BB962C8B-B14F-4D97-AF65-F5344CB8AC3E}">
        <p14:creationId xmlns:p14="http://schemas.microsoft.com/office/powerpoint/2010/main" val="20368996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C034A8DA-E400-3A23-A2B4-466846E7CDCF}"/>
              </a:ext>
            </a:extLst>
          </p:cNvPr>
          <p:cNvSpPr txBox="1"/>
          <p:nvPr/>
        </p:nvSpPr>
        <p:spPr>
          <a:xfrm>
            <a:off x="533400" y="268903"/>
            <a:ext cx="8001000" cy="4893647"/>
          </a:xfrm>
          <a:prstGeom prst="rect">
            <a:avLst/>
          </a:prstGeom>
          <a:noFill/>
        </p:spPr>
        <p:txBody>
          <a:bodyPr wrap="square">
            <a:spAutoFit/>
          </a:bodyPr>
          <a:lstStyle/>
          <a:p>
            <a:pPr algn="just"/>
            <a:r>
              <a:rPr lang="en-GB" sz="1200" b="0" i="0" u="none" strike="noStrike" dirty="0">
                <a:solidFill>
                  <a:srgbClr val="000000"/>
                </a:solidFill>
                <a:effectLst/>
                <a:latin typeface="Georgia" panose="02040502050405020303" pitchFamily="18" charset="0"/>
              </a:rPr>
              <a:t>Upon this disposition of mankind, to go along with all the passions of the rich and the powerful, is founded the distinction of ranks, and the order of society. Our </a:t>
            </a:r>
            <a:r>
              <a:rPr lang="en-GB" sz="1200" b="0" i="0" u="none" strike="noStrike" dirty="0">
                <a:solidFill>
                  <a:schemeClr val="accent1"/>
                </a:solidFill>
                <a:effectLst/>
                <a:latin typeface="Georgia" panose="02040502050405020303" pitchFamily="18" charset="0"/>
              </a:rPr>
              <a:t>obsequiousness to our superiors more frequently arises from our admiration for the advantages of their situation</a:t>
            </a:r>
            <a:r>
              <a:rPr lang="en-GB" sz="1200" b="0" i="0" u="none" strike="noStrike" dirty="0">
                <a:solidFill>
                  <a:srgbClr val="000000"/>
                </a:solidFill>
                <a:effectLst/>
                <a:latin typeface="Georgia" panose="02040502050405020303" pitchFamily="18" charset="0"/>
              </a:rPr>
              <a:t>, than from any private expectations of benefit from their good-will. Their benefits can extend but to a few; but their fortunes interest almost every body. We are eager to assist them in </a:t>
            </a:r>
            <a:r>
              <a:rPr lang="en-GB" sz="1200" b="0" i="0" u="none" strike="noStrike" dirty="0" err="1">
                <a:solidFill>
                  <a:srgbClr val="000000"/>
                </a:solidFill>
                <a:effectLst/>
                <a:latin typeface="Georgia" panose="02040502050405020303" pitchFamily="18" charset="0"/>
              </a:rPr>
              <a:t>compleating</a:t>
            </a:r>
            <a:r>
              <a:rPr lang="en-GB" sz="1200" b="0" i="0" u="none" strike="noStrike" dirty="0">
                <a:solidFill>
                  <a:srgbClr val="000000"/>
                </a:solidFill>
                <a:effectLst/>
                <a:latin typeface="Georgia" panose="02040502050405020303" pitchFamily="18" charset="0"/>
              </a:rPr>
              <a:t> a system of happiness that approaches so near to perfection; and we desire to serve them for their own sake, without any other recompense but the vanity or the honour of obliging them. Neither is our deference to their inclinations founded chiefly, or altogether, upon a regard to the utility of such submission, and to the order of society, which is best supported by it. Even when the order of society seems to require that we should oppose them, we can hardly bring ourselves to do it. That kings are the servants of the people, to be obeyed, resisted, deposed, or punished, as the public conveniency may require, is the doctrine of reason and philosophy; but it is not the doctrine of Nature. Nature would teach us to submit to them, for their own sake, to tremble and bow down before their exalted station, to regard their smile as a reward sufficient to compensate any services, and to dread their displeasure, though no other evil was to follow from it, as the severest of all mortifications. To treat them in any respect as men, to reason and dispute with them upon ordinary occasions, requires such resolution, that there are few men whose magnanimity can support them in it, unless they are likewise assisted by familiarity and acquaintance. The strongest motives, the most furious passions, fear, hatred, and resentment, are scarce sufficient to balance this natural disposition to respect them: and their conduct must, either justly or unjustly, have excited the highest degree of all those passions, before the bulk of the people can be brought to oppose them with violence, or to desire to see them either punished or deposed. </a:t>
            </a:r>
            <a:r>
              <a:rPr lang="en-GB" sz="1200" b="0" i="0" u="none" strike="noStrike" dirty="0">
                <a:solidFill>
                  <a:schemeClr val="accent1"/>
                </a:solidFill>
                <a:effectLst/>
                <a:latin typeface="Georgia" panose="02040502050405020303" pitchFamily="18" charset="0"/>
              </a:rPr>
              <a:t>Even when the people have been brought this length, they are apt to relent every moment, and easily relapse into their habitual state of deference to those whom they have been accustomed to look upon as their natural superiors. They cannot stand the mortification of their monarch</a:t>
            </a:r>
            <a:r>
              <a:rPr lang="en-GB" sz="1200" b="0" i="0" u="none" strike="noStrike" dirty="0">
                <a:solidFill>
                  <a:srgbClr val="000000"/>
                </a:solidFill>
                <a:effectLst/>
                <a:latin typeface="Georgia" panose="02040502050405020303" pitchFamily="18" charset="0"/>
              </a:rPr>
              <a:t>. Compassion soon takes the place of resentment, they forget all past provocations, their old principles of loyalty revive, and they run to re-establish the ruined authority of their old master, with the same violence with which they had opposed it. The death of Charles I. brought about the Restoration of the royal family. Compassion for James II. when he was seized by the populace in making his escape on ship-board, had almost prevented the Revolution, and made it go on more heavily than before.</a:t>
            </a:r>
          </a:p>
        </p:txBody>
      </p:sp>
    </p:spTree>
    <p:extLst>
      <p:ext uri="{BB962C8B-B14F-4D97-AF65-F5344CB8AC3E}">
        <p14:creationId xmlns:p14="http://schemas.microsoft.com/office/powerpoint/2010/main" val="25167920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0E40786-265F-E141-91EF-F45F7A21778B}"/>
              </a:ext>
            </a:extLst>
          </p:cNvPr>
          <p:cNvSpPr>
            <a:spLocks noGrp="1"/>
          </p:cNvSpPr>
          <p:nvPr>
            <p:ph type="title"/>
          </p:nvPr>
        </p:nvSpPr>
        <p:spPr/>
        <p:txBody>
          <a:bodyPr/>
          <a:lstStyle/>
          <a:p>
            <a:r>
              <a:rPr lang="en-US" dirty="0"/>
              <a:t>Some tentative conclusions</a:t>
            </a:r>
          </a:p>
        </p:txBody>
      </p:sp>
      <p:sp>
        <p:nvSpPr>
          <p:cNvPr id="5" name="Content Placeholder 4">
            <a:extLst>
              <a:ext uri="{FF2B5EF4-FFF2-40B4-BE49-F238E27FC236}">
                <a16:creationId xmlns:a16="http://schemas.microsoft.com/office/drawing/2014/main" id="{9F811D8E-7DFE-9B48-8A02-BC6FB2A6EF14}"/>
              </a:ext>
            </a:extLst>
          </p:cNvPr>
          <p:cNvSpPr>
            <a:spLocks noGrp="1"/>
          </p:cNvSpPr>
          <p:nvPr>
            <p:ph sz="quarter" idx="13"/>
          </p:nvPr>
        </p:nvSpPr>
        <p:spPr/>
        <p:txBody>
          <a:bodyPr>
            <a:normAutofit fontScale="92500" lnSpcReduction="10000"/>
          </a:bodyPr>
          <a:lstStyle/>
          <a:p>
            <a:r>
              <a:rPr lang="en-US" dirty="0"/>
              <a:t>Smith’s system far more embodied than Austen’s seems; can help us read for the absent body in Austen’s social systems</a:t>
            </a:r>
          </a:p>
          <a:p>
            <a:r>
              <a:rPr lang="en-US" dirty="0"/>
              <a:t>Austen and Smith do seem to view sociability as essential</a:t>
            </a:r>
          </a:p>
          <a:p>
            <a:r>
              <a:rPr lang="en-US" dirty="0"/>
              <a:t>Austen more skeptical about the self-evidence of the manners of the great—female discernment as an interruption in fashionable/wealthy society as </a:t>
            </a:r>
            <a:r>
              <a:rPr lang="en-US"/>
              <a:t>it is</a:t>
            </a:r>
            <a:endParaRPr lang="en-US" dirty="0"/>
          </a:p>
        </p:txBody>
      </p:sp>
    </p:spTree>
    <p:extLst>
      <p:ext uri="{BB962C8B-B14F-4D97-AF65-F5344CB8AC3E}">
        <p14:creationId xmlns:p14="http://schemas.microsoft.com/office/powerpoint/2010/main" val="26869647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endParaRPr lang="en-US"/>
          </a:p>
        </p:txBody>
      </p:sp>
      <p:sp>
        <p:nvSpPr>
          <p:cNvPr id="5" name="Title 4"/>
          <p:cNvSpPr>
            <a:spLocks noGrp="1"/>
          </p:cNvSpPr>
          <p:nvPr>
            <p:ph type="title"/>
          </p:nvPr>
        </p:nvSpPr>
        <p:spPr/>
        <p:txBody>
          <a:bodyPr>
            <a:noAutofit/>
          </a:bodyPr>
          <a:lstStyle/>
          <a:p>
            <a:r>
              <a:rPr lang="en-US" sz="2800" dirty="0"/>
              <a:t>Austen, </a:t>
            </a:r>
            <a:r>
              <a:rPr lang="en-US" sz="2800" i="1" dirty="0"/>
              <a:t>Sense and Sensibility </a:t>
            </a:r>
            <a:r>
              <a:rPr lang="en-US" sz="2800" dirty="0"/>
              <a:t>(1811)</a:t>
            </a:r>
          </a:p>
        </p:txBody>
      </p:sp>
    </p:spTree>
    <p:extLst>
      <p:ext uri="{BB962C8B-B14F-4D97-AF65-F5344CB8AC3E}">
        <p14:creationId xmlns:p14="http://schemas.microsoft.com/office/powerpoint/2010/main" val="8882474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394FF-341E-2083-CF2F-5A2BA032122C}"/>
              </a:ext>
            </a:extLst>
          </p:cNvPr>
          <p:cNvSpPr>
            <a:spLocks noGrp="1"/>
          </p:cNvSpPr>
          <p:nvPr>
            <p:ph type="title"/>
          </p:nvPr>
        </p:nvSpPr>
        <p:spPr/>
        <p:txBody>
          <a:bodyPr>
            <a:normAutofit fontScale="90000"/>
          </a:bodyPr>
          <a:lstStyle/>
          <a:p>
            <a:r>
              <a:rPr lang="en-US" i="1" dirty="0"/>
              <a:t>Sense and Sensibility </a:t>
            </a:r>
            <a:r>
              <a:rPr lang="en-US" dirty="0"/>
              <a:t>reading: paragraph, opening</a:t>
            </a:r>
            <a:endParaRPr lang="en-US" i="1" dirty="0"/>
          </a:p>
        </p:txBody>
      </p:sp>
      <p:sp>
        <p:nvSpPr>
          <p:cNvPr id="3" name="Content Placeholder 2">
            <a:extLst>
              <a:ext uri="{FF2B5EF4-FFF2-40B4-BE49-F238E27FC236}">
                <a16:creationId xmlns:a16="http://schemas.microsoft.com/office/drawing/2014/main" id="{A812B6F4-4C77-BF51-BBCF-92673910D5D2}"/>
              </a:ext>
            </a:extLst>
          </p:cNvPr>
          <p:cNvSpPr>
            <a:spLocks noGrp="1"/>
          </p:cNvSpPr>
          <p:nvPr>
            <p:ph sz="quarter" idx="13"/>
          </p:nvPr>
        </p:nvSpPr>
        <p:spPr>
          <a:xfrm>
            <a:off x="76200" y="1352550"/>
            <a:ext cx="8915400" cy="3672840"/>
          </a:xfrm>
        </p:spPr>
        <p:txBody>
          <a:bodyPr>
            <a:normAutofit fontScale="47500" lnSpcReduction="20000"/>
          </a:bodyPr>
          <a:lstStyle/>
          <a:p>
            <a:pPr marL="0" indent="0" algn="just">
              <a:buNone/>
            </a:pPr>
            <a:r>
              <a:rPr lang="en-GB" b="0" i="0" u="none" strike="noStrike" dirty="0">
                <a:solidFill>
                  <a:srgbClr val="000000"/>
                </a:solidFill>
                <a:effectLst/>
                <a:latin typeface="-webkit-standard"/>
              </a:rPr>
              <a:t>1. The family of Dashwood had long been settled in Sussex. 2. Their estate was large, and their residence was at Norland Park, in the centre of their property, where, for many generations, they had lived in so respectable a manner as to engage the general good opinion of their surrounding acquaintance. 3. The late owner of this estate was a single man, who lived to a very advanced age, and who for many years of his life, had a constant companion and housekeeper in his sister. 4. But her death, which happened ten years before his own, produced a great alteration in his home; for to supply her loss, he invited and received into his house the family of his nephew Mr. Henry Dashwood, the legal inheritor of the Norland estate, and the person to whom he intended to bequeath it. 5. In the society of his nephew and niece, and their children, the old Gentleman’s days were comfortably spent. His attachment to them all increased. The constant attention of Mr. and Mrs. Henry Dashwood to his wishes, which proceeded not merely from interest, but from goodness of heart, gave him every degree of solid comfort which his age could receive; and the cheerfulness of the children added a relish to his existence.</a:t>
            </a:r>
          </a:p>
          <a:p>
            <a:pPr marL="0" indent="0">
              <a:buNone/>
            </a:pPr>
            <a:br>
              <a:rPr lang="en-GB" dirty="0"/>
            </a:br>
            <a:r>
              <a:rPr lang="en-GB" dirty="0"/>
              <a:t>1. Read as deeply as you can into your assigned sentence. What are the key verbs, nouns, and adjectives? Who are the actors, and what qualities do they possess? 2. Produce a weird, extreme, even “unfair” close reading of one of the words in your sentence. Make your wildest, most </a:t>
            </a:r>
            <a:r>
              <a:rPr lang="en-GB" dirty="0" err="1"/>
              <a:t>showoff</a:t>
            </a:r>
            <a:r>
              <a:rPr lang="en-GB" dirty="0"/>
              <a:t>-y speculative reading. 3. Talk about time in your sentence—the relationship between past and present, and if possible future. 4. How does this sentence set up something in the book to come?</a:t>
            </a:r>
            <a:endParaRPr lang="en-US" dirty="0"/>
          </a:p>
        </p:txBody>
      </p:sp>
    </p:spTree>
    <p:extLst>
      <p:ext uri="{BB962C8B-B14F-4D97-AF65-F5344CB8AC3E}">
        <p14:creationId xmlns:p14="http://schemas.microsoft.com/office/powerpoint/2010/main" val="1261680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33D75-1B24-E12D-7D92-E35116F8698C}"/>
              </a:ext>
            </a:extLst>
          </p:cNvPr>
          <p:cNvSpPr>
            <a:spLocks noGrp="1"/>
          </p:cNvSpPr>
          <p:nvPr>
            <p:ph type="title"/>
          </p:nvPr>
        </p:nvSpPr>
        <p:spPr/>
        <p:txBody>
          <a:bodyPr/>
          <a:lstStyle/>
          <a:p>
            <a:r>
              <a:rPr lang="en-US" dirty="0"/>
              <a:t>The “theory paper”</a:t>
            </a:r>
          </a:p>
        </p:txBody>
      </p:sp>
      <p:sp>
        <p:nvSpPr>
          <p:cNvPr id="3" name="Content Placeholder 2">
            <a:extLst>
              <a:ext uri="{FF2B5EF4-FFF2-40B4-BE49-F238E27FC236}">
                <a16:creationId xmlns:a16="http://schemas.microsoft.com/office/drawing/2014/main" id="{1690A50C-CC26-2111-9F78-73E948541549}"/>
              </a:ext>
            </a:extLst>
          </p:cNvPr>
          <p:cNvSpPr>
            <a:spLocks noGrp="1"/>
          </p:cNvSpPr>
          <p:nvPr>
            <p:ph sz="quarter" idx="13"/>
          </p:nvPr>
        </p:nvSpPr>
        <p:spPr/>
        <p:txBody>
          <a:bodyPr>
            <a:normAutofit fontScale="77500" lnSpcReduction="20000"/>
          </a:bodyPr>
          <a:lstStyle/>
          <a:p>
            <a:r>
              <a:rPr lang="en-US" dirty="0"/>
              <a:t>Key: not simply showing how literary text a lines up with theory b</a:t>
            </a:r>
          </a:p>
          <a:p>
            <a:r>
              <a:rPr lang="en-US" dirty="0"/>
              <a:t>Instead: find how </a:t>
            </a:r>
            <a:r>
              <a:rPr lang="en-US" dirty="0">
                <a:solidFill>
                  <a:schemeClr val="accent1"/>
                </a:solidFill>
              </a:rPr>
              <a:t>a system of ideas or concept </a:t>
            </a:r>
            <a:r>
              <a:rPr lang="en-US" dirty="0"/>
              <a:t>like what’s in the theory appears in your text, and make </a:t>
            </a:r>
            <a:r>
              <a:rPr lang="en-US" dirty="0">
                <a:solidFill>
                  <a:schemeClr val="accent1"/>
                </a:solidFill>
              </a:rPr>
              <a:t>a non-obvious argument </a:t>
            </a:r>
            <a:r>
              <a:rPr lang="en-US" dirty="0"/>
              <a:t>for its significance</a:t>
            </a:r>
          </a:p>
          <a:p>
            <a:r>
              <a:rPr lang="en-US" dirty="0"/>
              <a:t>The further into the unexpected, the better: a theory of domination and control in an ostensibly romantic novel, a theory of economics in a book that never discusses money, a theory of race in a novel where race is never directly addressed, etc. </a:t>
            </a:r>
            <a:r>
              <a:rPr lang="en-US"/>
              <a:t>etc.</a:t>
            </a:r>
            <a:endParaRPr lang="en-US" dirty="0"/>
          </a:p>
          <a:p>
            <a:endParaRPr lang="en-US" dirty="0"/>
          </a:p>
        </p:txBody>
      </p:sp>
    </p:spTree>
    <p:extLst>
      <p:ext uri="{BB962C8B-B14F-4D97-AF65-F5344CB8AC3E}">
        <p14:creationId xmlns:p14="http://schemas.microsoft.com/office/powerpoint/2010/main" val="3391760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BBE48-221E-152D-B7B3-A972AF908BCE}"/>
              </a:ext>
            </a:extLst>
          </p:cNvPr>
          <p:cNvSpPr>
            <a:spLocks noGrp="1"/>
          </p:cNvSpPr>
          <p:nvPr>
            <p:ph type="title"/>
          </p:nvPr>
        </p:nvSpPr>
        <p:spPr/>
        <p:txBody>
          <a:bodyPr/>
          <a:lstStyle/>
          <a:p>
            <a:r>
              <a:rPr lang="en-US" dirty="0"/>
              <a:t>Example: Adam Smith</a:t>
            </a:r>
          </a:p>
        </p:txBody>
      </p:sp>
      <p:sp>
        <p:nvSpPr>
          <p:cNvPr id="3" name="Content Placeholder 2">
            <a:extLst>
              <a:ext uri="{FF2B5EF4-FFF2-40B4-BE49-F238E27FC236}">
                <a16:creationId xmlns:a16="http://schemas.microsoft.com/office/drawing/2014/main" id="{79EC39CB-C3C9-BBDF-2A1B-40C66F82D365}"/>
              </a:ext>
            </a:extLst>
          </p:cNvPr>
          <p:cNvSpPr>
            <a:spLocks noGrp="1"/>
          </p:cNvSpPr>
          <p:nvPr>
            <p:ph sz="quarter" idx="13"/>
          </p:nvPr>
        </p:nvSpPr>
        <p:spPr/>
        <p:txBody>
          <a:bodyPr>
            <a:normAutofit fontScale="77500" lnSpcReduction="20000"/>
          </a:bodyPr>
          <a:lstStyle/>
          <a:p>
            <a:r>
              <a:rPr lang="en-US" dirty="0"/>
              <a:t>Smith proposes that society is self-regulating; and that individuals regulate themselves in terms of their sense of how others perceive them. He makes an argument in this way for the status quo: that things as they are are mostly fine.</a:t>
            </a:r>
          </a:p>
          <a:p>
            <a:r>
              <a:rPr lang="en-US" dirty="0"/>
              <a:t>What is the social status quo in Austen? How is a character, a set of characters, the landscape, the hat mentioned in </a:t>
            </a:r>
            <a:r>
              <a:rPr lang="en-US" i="1" dirty="0"/>
              <a:t>Emma, </a:t>
            </a:r>
            <a:r>
              <a:rPr lang="en-US" dirty="0"/>
              <a:t>align with it?</a:t>
            </a:r>
          </a:p>
          <a:p>
            <a:r>
              <a:rPr lang="en-US" i="1" dirty="0"/>
              <a:t>Austen narrates Elinor Dashwood following the social status quo, while acknowledging the </a:t>
            </a:r>
            <a:r>
              <a:rPr lang="en-US" i="1" dirty="0">
                <a:solidFill>
                  <a:schemeClr val="accent1"/>
                </a:solidFill>
              </a:rPr>
              <a:t>bodily stress</a:t>
            </a:r>
            <a:r>
              <a:rPr lang="en-US" i="1" dirty="0"/>
              <a:t> it puts her under. In this way, the novel reveals the </a:t>
            </a:r>
            <a:r>
              <a:rPr lang="en-US" i="1" dirty="0">
                <a:solidFill>
                  <a:schemeClr val="accent1"/>
                </a:solidFill>
              </a:rPr>
              <a:t>costs of upholding Smith’s self-regulating society fall differently on women</a:t>
            </a:r>
            <a:r>
              <a:rPr lang="en-US" i="1" dirty="0"/>
              <a:t>.</a:t>
            </a:r>
          </a:p>
        </p:txBody>
      </p:sp>
    </p:spTree>
    <p:extLst>
      <p:ext uri="{BB962C8B-B14F-4D97-AF65-F5344CB8AC3E}">
        <p14:creationId xmlns:p14="http://schemas.microsoft.com/office/powerpoint/2010/main" val="2435139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267CB-3A14-EFB9-0FB0-91CD8DD83948}"/>
              </a:ext>
            </a:extLst>
          </p:cNvPr>
          <p:cNvSpPr>
            <a:spLocks noGrp="1"/>
          </p:cNvSpPr>
          <p:nvPr>
            <p:ph type="title"/>
          </p:nvPr>
        </p:nvSpPr>
        <p:spPr/>
        <p:txBody>
          <a:bodyPr>
            <a:noAutofit/>
          </a:bodyPr>
          <a:lstStyle/>
          <a:p>
            <a:r>
              <a:rPr lang="en-GB" sz="3200" dirty="0">
                <a:effectLst/>
                <a:latin typeface="Calibri" panose="020F0502020204030204" pitchFamily="34" charset="0"/>
                <a:ea typeface="Calibri" panose="020F0502020204030204" pitchFamily="34" charset="0"/>
                <a:cs typeface="Times New Roman" panose="02020603050405020304" pitchFamily="18" charset="0"/>
              </a:rPr>
              <a:t>3. Address some aspect of the </a:t>
            </a:r>
            <a:r>
              <a:rPr lang="en-GB" sz="2800" dirty="0">
                <a:effectLst/>
                <a:latin typeface="Calibri" panose="020F0502020204030204" pitchFamily="34" charset="0"/>
                <a:ea typeface="Calibri" panose="020F0502020204030204" pitchFamily="34" charset="0"/>
                <a:cs typeface="Times New Roman" panose="02020603050405020304" pitchFamily="18" charset="0"/>
              </a:rPr>
              <a:t>novels</a:t>
            </a:r>
            <a:r>
              <a:rPr lang="en-GB" sz="3200" dirty="0">
                <a:effectLst/>
                <a:latin typeface="Calibri" panose="020F0502020204030204" pitchFamily="34" charset="0"/>
                <a:ea typeface="Calibri" panose="020F0502020204030204" pitchFamily="34" charset="0"/>
                <a:cs typeface="Times New Roman" panose="02020603050405020304" pitchFamily="18" charset="0"/>
              </a:rPr>
              <a:t> as novels</a:t>
            </a:r>
            <a:endParaRPr lang="en-US" sz="3200" dirty="0"/>
          </a:p>
        </p:txBody>
      </p:sp>
      <p:sp>
        <p:nvSpPr>
          <p:cNvPr id="3" name="Content Placeholder 2">
            <a:extLst>
              <a:ext uri="{FF2B5EF4-FFF2-40B4-BE49-F238E27FC236}">
                <a16:creationId xmlns:a16="http://schemas.microsoft.com/office/drawing/2014/main" id="{7B7B4DE0-FE8F-307E-3AF5-1762A8053C57}"/>
              </a:ext>
            </a:extLst>
          </p:cNvPr>
          <p:cNvSpPr>
            <a:spLocks noGrp="1"/>
          </p:cNvSpPr>
          <p:nvPr>
            <p:ph sz="quarter" idx="13"/>
          </p:nvPr>
        </p:nvSpPr>
        <p:spPr/>
        <p:txBody>
          <a:bodyPr>
            <a:normAutofit fontScale="92500" lnSpcReduction="20000"/>
          </a:bodyPr>
          <a:lstStyle/>
          <a:p>
            <a:r>
              <a:rPr lang="en-US" dirty="0"/>
              <a:t>What makes a novel a novel, as opposed to a poem, painting, piece of furniture, etc.?</a:t>
            </a:r>
          </a:p>
          <a:p>
            <a:pPr lvl="1"/>
            <a:r>
              <a:rPr lang="en-US" dirty="0"/>
              <a:t>What is a thing a novel does, and how does this novel do it or not do it? (Make your own list)</a:t>
            </a:r>
          </a:p>
          <a:p>
            <a:r>
              <a:rPr lang="en-US" dirty="0"/>
              <a:t>Think about our discussions of what’s in, and what isn’t in, Austen’s fiction</a:t>
            </a:r>
          </a:p>
          <a:p>
            <a:r>
              <a:rPr lang="en-US" dirty="0"/>
              <a:t>Best papers will focus on </a:t>
            </a:r>
            <a:r>
              <a:rPr lang="en-US" dirty="0">
                <a:solidFill>
                  <a:schemeClr val="accent1"/>
                </a:solidFill>
              </a:rPr>
              <a:t>one or two aspects </a:t>
            </a:r>
            <a:r>
              <a:rPr lang="en-US" dirty="0"/>
              <a:t>of the novel: the way letters appear, the way landscape is narrated, etc.</a:t>
            </a:r>
          </a:p>
        </p:txBody>
      </p:sp>
    </p:spTree>
    <p:extLst>
      <p:ext uri="{BB962C8B-B14F-4D97-AF65-F5344CB8AC3E}">
        <p14:creationId xmlns:p14="http://schemas.microsoft.com/office/powerpoint/2010/main" val="1292286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5AFD2-A13D-C14E-CF53-4B10B9807A70}"/>
              </a:ext>
            </a:extLst>
          </p:cNvPr>
          <p:cNvSpPr>
            <a:spLocks noGrp="1"/>
          </p:cNvSpPr>
          <p:nvPr>
            <p:ph type="title"/>
          </p:nvPr>
        </p:nvSpPr>
        <p:spPr/>
        <p:txBody>
          <a:bodyPr>
            <a:noAutofit/>
          </a:bodyPr>
          <a:lstStyle/>
          <a:p>
            <a:r>
              <a:rPr lang="en-GB" sz="2000" dirty="0">
                <a:effectLst/>
                <a:latin typeface="Calibri" panose="020F0502020204030204" pitchFamily="34" charset="0"/>
                <a:ea typeface="Calibri" panose="020F0502020204030204" pitchFamily="34" charset="0"/>
                <a:cs typeface="Times New Roman" panose="02020603050405020304" pitchFamily="18" charset="0"/>
              </a:rPr>
              <a:t>4. The best papers will address some aspect of narrative method, certainly in the novel but also possibly in the philosopher as well.</a:t>
            </a:r>
            <a:endParaRPr lang="en-US" sz="2000" dirty="0"/>
          </a:p>
        </p:txBody>
      </p:sp>
      <p:sp>
        <p:nvSpPr>
          <p:cNvPr id="3" name="Content Placeholder 2">
            <a:extLst>
              <a:ext uri="{FF2B5EF4-FFF2-40B4-BE49-F238E27FC236}">
                <a16:creationId xmlns:a16="http://schemas.microsoft.com/office/drawing/2014/main" id="{F92F4775-104E-A354-2295-401803E077D2}"/>
              </a:ext>
            </a:extLst>
          </p:cNvPr>
          <p:cNvSpPr>
            <a:spLocks noGrp="1"/>
          </p:cNvSpPr>
          <p:nvPr>
            <p:ph sz="quarter" idx="13"/>
          </p:nvPr>
        </p:nvSpPr>
        <p:spPr/>
        <p:txBody>
          <a:bodyPr>
            <a:normAutofit fontScale="92500" lnSpcReduction="20000"/>
          </a:bodyPr>
          <a:lstStyle/>
          <a:p>
            <a:endParaRPr lang="en-US" dirty="0"/>
          </a:p>
          <a:p>
            <a:r>
              <a:rPr lang="en-US" dirty="0"/>
              <a:t>Ta-da, this is approach we’ve taken so far in class</a:t>
            </a:r>
          </a:p>
          <a:p>
            <a:r>
              <a:rPr lang="en-US" dirty="0"/>
              <a:t>Remember: best papers isolate one or two parts of narrative method, focusing only on these</a:t>
            </a:r>
          </a:p>
          <a:p>
            <a:r>
              <a:rPr lang="en-US" dirty="0"/>
              <a:t>If you want narrative style defamiliarized, have a look at Suzanne Keen, </a:t>
            </a:r>
            <a:r>
              <a:rPr lang="en-US" i="1" dirty="0"/>
              <a:t>Narrative Form; </a:t>
            </a:r>
            <a:r>
              <a:rPr lang="en-US" dirty="0"/>
              <a:t>or for a different approach see the DA Miller text at the end of our module</a:t>
            </a:r>
          </a:p>
        </p:txBody>
      </p:sp>
    </p:spTree>
    <p:extLst>
      <p:ext uri="{BB962C8B-B14F-4D97-AF65-F5344CB8AC3E}">
        <p14:creationId xmlns:p14="http://schemas.microsoft.com/office/powerpoint/2010/main" val="1622470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18960-621C-2557-E3E4-C10054CB946E}"/>
              </a:ext>
            </a:extLst>
          </p:cNvPr>
          <p:cNvSpPr>
            <a:spLocks noGrp="1"/>
          </p:cNvSpPr>
          <p:nvPr>
            <p:ph type="title"/>
          </p:nvPr>
        </p:nvSpPr>
        <p:spPr/>
        <p:txBody>
          <a:bodyPr>
            <a:noAutofit/>
          </a:bodyPr>
          <a:lstStyle/>
          <a:p>
            <a:r>
              <a:rPr lang="en-GB" sz="1600" dirty="0">
                <a:effectLst/>
                <a:latin typeface="Calibri" panose="020F0502020204030204" pitchFamily="34" charset="0"/>
                <a:ea typeface="Calibri" panose="020F0502020204030204" pitchFamily="34" charset="0"/>
                <a:cs typeface="Times New Roman" panose="02020603050405020304" pitchFamily="18" charset="0"/>
              </a:rPr>
              <a:t>5. Your focus should not be simply on showing how Austen reflects the philosophical text, but also on how the novel of your choosing pushes back on it: provides an additional or different perspective on the aspect of aesthetics, ethics, moral, or social conduct present.</a:t>
            </a:r>
            <a:endParaRPr lang="en-US" sz="1600" dirty="0"/>
          </a:p>
        </p:txBody>
      </p:sp>
      <p:sp>
        <p:nvSpPr>
          <p:cNvPr id="3" name="Content Placeholder 2">
            <a:extLst>
              <a:ext uri="{FF2B5EF4-FFF2-40B4-BE49-F238E27FC236}">
                <a16:creationId xmlns:a16="http://schemas.microsoft.com/office/drawing/2014/main" id="{BBFDF98E-2BA5-867F-9421-E345E5240160}"/>
              </a:ext>
            </a:extLst>
          </p:cNvPr>
          <p:cNvSpPr>
            <a:spLocks noGrp="1"/>
          </p:cNvSpPr>
          <p:nvPr>
            <p:ph sz="quarter" idx="13"/>
          </p:nvPr>
        </p:nvSpPr>
        <p:spPr/>
        <p:txBody>
          <a:bodyPr/>
          <a:lstStyle/>
          <a:p>
            <a:r>
              <a:rPr lang="en-US" dirty="0"/>
              <a:t>As in our example above: where Austen follows Smith (in showing how the surface of society operates), and where Austen departs (in showing the bodily stresses on Elinor)</a:t>
            </a:r>
          </a:p>
          <a:p>
            <a:pPr marL="0" indent="0">
              <a:buNone/>
            </a:pPr>
            <a:endParaRPr lang="en-US" dirty="0"/>
          </a:p>
        </p:txBody>
      </p:sp>
    </p:spTree>
    <p:extLst>
      <p:ext uri="{BB962C8B-B14F-4D97-AF65-F5344CB8AC3E}">
        <p14:creationId xmlns:p14="http://schemas.microsoft.com/office/powerpoint/2010/main" val="30710687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19E97-7126-5D4F-FAD0-DD8EFF6968FC}"/>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1F52A069-C4DB-886C-4FDC-6161A2E3C5EC}"/>
              </a:ext>
            </a:extLst>
          </p:cNvPr>
          <p:cNvSpPr>
            <a:spLocks noGrp="1"/>
          </p:cNvSpPr>
          <p:nvPr>
            <p:ph sz="quarter" idx="13"/>
          </p:nvPr>
        </p:nvSpPr>
        <p:spPr/>
        <p:txBody>
          <a:bodyPr/>
          <a:lstStyle/>
          <a:p>
            <a:r>
              <a:rPr lang="en-US" dirty="0"/>
              <a:t>Best papers focus: on one concept from one thinker, on one novel (and usually 1-2 scenes from that novel), and on aspects of the novel that are not plot</a:t>
            </a:r>
          </a:p>
          <a:p>
            <a:endParaRPr lang="en-US" dirty="0"/>
          </a:p>
          <a:p>
            <a:endParaRPr lang="en-US" dirty="0"/>
          </a:p>
        </p:txBody>
      </p:sp>
    </p:spTree>
    <p:extLst>
      <p:ext uri="{BB962C8B-B14F-4D97-AF65-F5344CB8AC3E}">
        <p14:creationId xmlns:p14="http://schemas.microsoft.com/office/powerpoint/2010/main" val="720057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6CA5E-6037-99AE-B593-9CFD08C1B71A}"/>
              </a:ext>
            </a:extLst>
          </p:cNvPr>
          <p:cNvSpPr>
            <a:spLocks noGrp="1"/>
          </p:cNvSpPr>
          <p:nvPr>
            <p:ph type="title"/>
          </p:nvPr>
        </p:nvSpPr>
        <p:spPr/>
        <p:txBody>
          <a:bodyPr/>
          <a:lstStyle/>
          <a:p>
            <a:r>
              <a:rPr lang="en-GB" dirty="0"/>
              <a:t>Basics for reading around</a:t>
            </a:r>
          </a:p>
        </p:txBody>
      </p:sp>
      <p:sp>
        <p:nvSpPr>
          <p:cNvPr id="3" name="Content Placeholder 2">
            <a:extLst>
              <a:ext uri="{FF2B5EF4-FFF2-40B4-BE49-F238E27FC236}">
                <a16:creationId xmlns:a16="http://schemas.microsoft.com/office/drawing/2014/main" id="{38F52730-4F39-4726-D21B-4B29050DBD6E}"/>
              </a:ext>
            </a:extLst>
          </p:cNvPr>
          <p:cNvSpPr>
            <a:spLocks noGrp="1"/>
          </p:cNvSpPr>
          <p:nvPr>
            <p:ph sz="quarter" idx="13"/>
          </p:nvPr>
        </p:nvSpPr>
        <p:spPr/>
        <p:txBody>
          <a:bodyPr>
            <a:normAutofit lnSpcReduction="10000"/>
          </a:bodyPr>
          <a:lstStyle/>
          <a:p>
            <a:r>
              <a:rPr lang="en-GB" dirty="0"/>
              <a:t>Read the relevant </a:t>
            </a:r>
            <a:r>
              <a:rPr lang="en-GB" i="1" dirty="0"/>
              <a:t>Cambridge Companion </a:t>
            </a:r>
            <a:r>
              <a:rPr lang="en-GB" dirty="0"/>
              <a:t>chapter to your novel</a:t>
            </a:r>
          </a:p>
          <a:p>
            <a:r>
              <a:rPr lang="en-GB" dirty="0"/>
              <a:t>Go on Muse/JSTOR, enter Austen “[your philosopher name,]” see what comes up</a:t>
            </a:r>
          </a:p>
          <a:p>
            <a:r>
              <a:rPr lang="en-GB" dirty="0"/>
              <a:t>Aim to read: introductions of two monographs relevant to your project, five articles relevant to your topic</a:t>
            </a:r>
          </a:p>
        </p:txBody>
      </p:sp>
    </p:spTree>
    <p:extLst>
      <p:ext uri="{BB962C8B-B14F-4D97-AF65-F5344CB8AC3E}">
        <p14:creationId xmlns:p14="http://schemas.microsoft.com/office/powerpoint/2010/main" val="2198374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endParaRPr lang="en-US"/>
          </a:p>
        </p:txBody>
      </p:sp>
      <p:sp>
        <p:nvSpPr>
          <p:cNvPr id="5" name="Title 4"/>
          <p:cNvSpPr>
            <a:spLocks noGrp="1"/>
          </p:cNvSpPr>
          <p:nvPr>
            <p:ph type="title"/>
          </p:nvPr>
        </p:nvSpPr>
        <p:spPr/>
        <p:txBody>
          <a:bodyPr>
            <a:noAutofit/>
          </a:bodyPr>
          <a:lstStyle/>
          <a:p>
            <a:r>
              <a:rPr lang="en-US" sz="2800" dirty="0"/>
              <a:t>Smith, </a:t>
            </a:r>
            <a:r>
              <a:rPr lang="en-US" sz="2800" i="1" dirty="0"/>
              <a:t>The Theory of Moral Sentiments</a:t>
            </a:r>
            <a:r>
              <a:rPr lang="en-US" sz="2800" dirty="0"/>
              <a:t>(1759)</a:t>
            </a:r>
          </a:p>
        </p:txBody>
      </p:sp>
    </p:spTree>
    <p:extLst>
      <p:ext uri="{BB962C8B-B14F-4D97-AF65-F5344CB8AC3E}">
        <p14:creationId xmlns:p14="http://schemas.microsoft.com/office/powerpoint/2010/main" val="390164949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edc431dc-f624-42d1-9cf1-131f02a5928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idescreen Presentation">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shade val="45000"/>
                <a:satMod val="150000"/>
              </a:schemeClr>
            </a:gs>
            <a:gs pos="35000">
              <a:schemeClr val="phClr">
                <a:shade val="60000"/>
                <a:satMod val="150000"/>
              </a:schemeClr>
            </a:gs>
            <a:gs pos="100000">
              <a:schemeClr val="phClr">
                <a:tint val="97000"/>
                <a:satMod val="200000"/>
              </a:schemeClr>
            </a:gs>
          </a:gsLst>
          <a:lin ang="16200000" scaled="1"/>
        </a:gra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Widescreen Presentation.potx</Template>
  <TotalTime>0</TotalTime>
  <Words>2371</Words>
  <Application>Microsoft Macintosh PowerPoint</Application>
  <PresentationFormat>On-screen Show (16:9)</PresentationFormat>
  <Paragraphs>58</Paragraphs>
  <Slides>17</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-webkit-standard</vt:lpstr>
      <vt:lpstr>Arial</vt:lpstr>
      <vt:lpstr>Calibri</vt:lpstr>
      <vt:lpstr>Georgia</vt:lpstr>
      <vt:lpstr>Tw Cen MT</vt:lpstr>
      <vt:lpstr>Wingdings</vt:lpstr>
      <vt:lpstr>Wingdings 2</vt:lpstr>
      <vt:lpstr>Widescreen Presentation</vt:lpstr>
      <vt:lpstr>Austen in Theory: Term One, Week Seven</vt:lpstr>
      <vt:lpstr>The “theory paper”</vt:lpstr>
      <vt:lpstr>Example: Adam Smith</vt:lpstr>
      <vt:lpstr>3. Address some aspect of the novels as novels</vt:lpstr>
      <vt:lpstr>4. The best papers will address some aspect of narrative method, certainly in the novel but also possibly in the philosopher as well.</vt:lpstr>
      <vt:lpstr>5. Your focus should not be simply on showing how Austen reflects the philosophical text, but also on how the novel of your choosing pushes back on it: provides an additional or different perspective on the aspect of aesthetics, ethics, moral, or social conduct present.</vt:lpstr>
      <vt:lpstr>Summary</vt:lpstr>
      <vt:lpstr>Basics for reading around</vt:lpstr>
      <vt:lpstr>Smith, The Theory of Moral Sentiments(1759)</vt:lpstr>
      <vt:lpstr>Some review I</vt:lpstr>
      <vt:lpstr>(Review) Key term: INTUITIONISM</vt:lpstr>
      <vt:lpstr>Review, key term: SELF-ASSERTION</vt:lpstr>
      <vt:lpstr>PowerPoint Presentation</vt:lpstr>
      <vt:lpstr>PowerPoint Presentation</vt:lpstr>
      <vt:lpstr>Some tentative conclusions</vt:lpstr>
      <vt:lpstr>Austen, Sense and Sensibility (1811)</vt:lpstr>
      <vt:lpstr>Sense and Sensibility reading: paragraph, opening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Austen in Theory: Term One Class Four</dc:title>
  <dc:creator/>
  <cp:lastModifiedBy/>
  <cp:revision>2</cp:revision>
  <dcterms:created xsi:type="dcterms:W3CDTF">2010-04-19T20:53:40Z</dcterms:created>
  <dcterms:modified xsi:type="dcterms:W3CDTF">2024-10-16T09:07:00Z</dcterms:modified>
</cp:coreProperties>
</file>