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60" r:id="rId4"/>
    <p:sldId id="261" r:id="rId5"/>
    <p:sldId id="262" r:id="rId6"/>
    <p:sldId id="263" r:id="rId7"/>
    <p:sldId id="264" r:id="rId8"/>
    <p:sldId id="265" r:id="rId9"/>
    <p:sldId id="266" r:id="rId10"/>
    <p:sldId id="267" r:id="rId11"/>
    <p:sldId id="278" r:id="rId12"/>
    <p:sldId id="268" r:id="rId13"/>
    <p:sldId id="269" r:id="rId14"/>
    <p:sldId id="276" r:id="rId15"/>
    <p:sldId id="277" r:id="rId16"/>
    <p:sldId id="270"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50952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4242231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1B4AE0F-30C4-4017-97D5-D955A4EC3D35}"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97931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3430172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1B4AE0F-30C4-4017-97D5-D955A4EC3D35}"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9161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3961160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89524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48103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687002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1E5383-B929-475B-8786-095591D2FF2B}"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3865338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971703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1E5383-B929-475B-8786-095591D2FF2B}" type="datetimeFigureOut">
              <a:rPr lang="en-GB" smtClean="0"/>
              <a:t>17/10/2017</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80683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1E5383-B929-475B-8786-095591D2FF2B}" type="datetimeFigureOut">
              <a:rPr lang="en-GB" smtClean="0"/>
              <a:t>17/10/2017</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2213762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E5383-B929-475B-8786-095591D2FF2B}" type="datetimeFigureOut">
              <a:rPr lang="en-GB" smtClean="0"/>
              <a:t>17/10/2017</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956192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374530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1E5383-B929-475B-8786-095591D2FF2B}"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1B4AE0F-30C4-4017-97D5-D955A4EC3D35}" type="slidenum">
              <a:rPr lang="en-GB" smtClean="0"/>
              <a:t>‹#›</a:t>
            </a:fld>
            <a:endParaRPr lang="en-GB"/>
          </a:p>
        </p:txBody>
      </p:sp>
    </p:spTree>
    <p:extLst>
      <p:ext uri="{BB962C8B-B14F-4D97-AF65-F5344CB8AC3E}">
        <p14:creationId xmlns:p14="http://schemas.microsoft.com/office/powerpoint/2010/main" val="1189622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B1E5383-B929-475B-8786-095591D2FF2B}" type="datetimeFigureOut">
              <a:rPr lang="en-GB" smtClean="0"/>
              <a:t>17/10/2017</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1B4AE0F-30C4-4017-97D5-D955A4EC3D35}" type="slidenum">
              <a:rPr lang="en-GB" smtClean="0"/>
              <a:t>‹#›</a:t>
            </a:fld>
            <a:endParaRPr lang="en-GB"/>
          </a:p>
        </p:txBody>
      </p:sp>
    </p:spTree>
    <p:extLst>
      <p:ext uri="{BB962C8B-B14F-4D97-AF65-F5344CB8AC3E}">
        <p14:creationId xmlns:p14="http://schemas.microsoft.com/office/powerpoint/2010/main" val="98413175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a:xfrm>
            <a:off x="1841679" y="669701"/>
            <a:ext cx="9662933" cy="5233961"/>
          </a:xfrm>
        </p:spPr>
        <p:txBody>
          <a:bodyPr>
            <a:normAutofit/>
          </a:bodyPr>
          <a:lstStyle/>
          <a:p>
            <a:r>
              <a:rPr lang="en-GB" sz="5400" b="1" dirty="0" smtClean="0"/>
              <a:t>Marlon James, </a:t>
            </a:r>
            <a:r>
              <a:rPr lang="en-GB" sz="5400" b="1" i="1" dirty="0" smtClean="0"/>
              <a:t>The Book of Night Women</a:t>
            </a:r>
            <a:r>
              <a:rPr lang="en-GB" sz="5400" b="1" dirty="0" smtClean="0"/>
              <a:t> (2009)</a:t>
            </a:r>
            <a:endParaRPr lang="en-GB" sz="54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8297" y="2830963"/>
            <a:ext cx="4460383" cy="333971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6097" y="2604071"/>
            <a:ext cx="2460020" cy="3773037"/>
          </a:xfrm>
          <a:prstGeom prst="rect">
            <a:avLst/>
          </a:prstGeom>
        </p:spPr>
      </p:pic>
    </p:spTree>
    <p:extLst>
      <p:ext uri="{BB962C8B-B14F-4D97-AF65-F5344CB8AC3E}">
        <p14:creationId xmlns:p14="http://schemas.microsoft.com/office/powerpoint/2010/main" val="12786733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dirty="0"/>
              <a:t>“Every negro walk in a circle. Take that and make of it what you will. A circle like the sun, a circle like the moon, a circle like bad tidings that seem gone but always, always comes back. Woman work round the sun and sleep round the moon and sometimes work round both, especially if it be crop time. Other times woman wait on the moon, especially if it be fat with blood and rise low over the Blue Mountain.” (22</a:t>
            </a:r>
            <a:r>
              <a:rPr lang="en-GB" b="1" dirty="0" smtClean="0"/>
              <a:t>)</a:t>
            </a:r>
          </a:p>
          <a:p>
            <a:endParaRPr lang="en-GB" b="1" dirty="0"/>
          </a:p>
          <a:p>
            <a:r>
              <a:rPr lang="en-GB" b="1" dirty="0"/>
              <a:t>“blood spurt from the skin, on spring from the axe, the cat-o'-nine, the whip, the cane and the blackjack and every day in slave life is a day that colour red” (3)</a:t>
            </a:r>
          </a:p>
          <a:p>
            <a:endParaRPr lang="en-GB" dirty="0"/>
          </a:p>
        </p:txBody>
      </p:sp>
    </p:spTree>
    <p:extLst>
      <p:ext uri="{BB962C8B-B14F-4D97-AF65-F5344CB8AC3E}">
        <p14:creationId xmlns:p14="http://schemas.microsoft.com/office/powerpoint/2010/main" val="1267028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dirty="0" err="1"/>
              <a:t>Allewaert</a:t>
            </a:r>
            <a:r>
              <a:rPr lang="en-GB" b="1" dirty="0"/>
              <a:t>: “Plantation spaces possessed those who traversed them. The heat that changed the orientation and movements of bodies and the diseases that the climate was thought to carry, as well as the bites of the region's insects and venomous snakes, all compromised bodily and metaphysical integrity. Bodies so penetrated could not be diffused into singular yet abstract corpuses like that of a republic sustained by print culture; they were pulled instead into the sprawling (and overlapping) biological, economic, and social systems of the plantation zone</a:t>
            </a:r>
            <a:r>
              <a:rPr lang="en-GB" b="1" dirty="0" smtClean="0"/>
              <a:t>.”</a:t>
            </a:r>
          </a:p>
          <a:p>
            <a:pPr marL="0" indent="0">
              <a:buNone/>
            </a:pPr>
            <a:r>
              <a:rPr lang="en-GB" dirty="0" smtClean="0"/>
              <a:t>	Monique </a:t>
            </a:r>
            <a:r>
              <a:rPr lang="en-GB" dirty="0" err="1"/>
              <a:t>Allewaert</a:t>
            </a:r>
            <a:r>
              <a:rPr lang="en-GB" dirty="0"/>
              <a:t>, “Swamp Sublime: Ecologies of Resistance in the </a:t>
            </a:r>
            <a:r>
              <a:rPr lang="en-GB" dirty="0" smtClean="0"/>
              <a:t>	American </a:t>
            </a:r>
            <a:r>
              <a:rPr lang="en-GB" dirty="0"/>
              <a:t>Plantation Zone” </a:t>
            </a:r>
            <a:r>
              <a:rPr lang="en-GB" i="1" dirty="0"/>
              <a:t>PMLA</a:t>
            </a:r>
            <a:r>
              <a:rPr lang="en-GB" dirty="0"/>
              <a:t>, 123.2 (2008</a:t>
            </a:r>
            <a:r>
              <a:rPr lang="en-GB" dirty="0" smtClean="0"/>
              <a:t>): 342-43</a:t>
            </a:r>
            <a:endParaRPr lang="en-GB" b="1" dirty="0"/>
          </a:p>
          <a:p>
            <a:endParaRPr lang="en-GB" dirty="0"/>
          </a:p>
        </p:txBody>
      </p:sp>
    </p:spTree>
    <p:extLst>
      <p:ext uri="{BB962C8B-B14F-4D97-AF65-F5344CB8AC3E}">
        <p14:creationId xmlns:p14="http://schemas.microsoft.com/office/powerpoint/2010/main" val="2497771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42699" y="1337481"/>
            <a:ext cx="9361913" cy="4573741"/>
          </a:xfrm>
        </p:spPr>
        <p:txBody>
          <a:bodyPr/>
          <a:lstStyle/>
          <a:p>
            <a:pPr marL="0" indent="0">
              <a:buNone/>
            </a:pPr>
            <a:r>
              <a:rPr lang="en-GB" b="1" dirty="0"/>
              <a:t>“Early colonial Jamaica was much more than a failed settler society; it was an abundant garden of power and terror. Demographic turmoil, rather than terminating social development and stifling cultural practice, was a seedbed for particular forms of being, belonging, and striving appropriate to this world of relentless exploitation. It is thus less revealing to see the extravagant death rate in Jamaican society as an impediment to the formation of culture than it is to view it as the landscape of culture itself, the ground that produced Atlantic slavery's most meaningful idioms. Death served as the principal arena of social life and gave rise to its customs</a:t>
            </a:r>
            <a:r>
              <a:rPr lang="en-GB" b="1" dirty="0" smtClean="0"/>
              <a:t>.”</a:t>
            </a:r>
            <a:endParaRPr lang="en-GB" b="1" dirty="0"/>
          </a:p>
          <a:p>
            <a:pPr marL="0" indent="0">
              <a:buNone/>
            </a:pPr>
            <a:r>
              <a:rPr lang="en-GB" b="1" dirty="0"/>
              <a:t>Vincent Brown, </a:t>
            </a:r>
            <a:r>
              <a:rPr lang="en-GB" b="1" i="1" dirty="0"/>
              <a:t>The Reaper’s Garden</a:t>
            </a:r>
            <a:r>
              <a:rPr lang="en-GB" b="1" dirty="0"/>
              <a:t> (Harvard UP, 2008), p. 59.</a:t>
            </a:r>
          </a:p>
          <a:p>
            <a:pPr marL="0" indent="0">
              <a:buNone/>
            </a:pPr>
            <a:endParaRPr lang="en-GB" dirty="0"/>
          </a:p>
        </p:txBody>
      </p:sp>
    </p:spTree>
    <p:extLst>
      <p:ext uri="{BB962C8B-B14F-4D97-AF65-F5344CB8AC3E}">
        <p14:creationId xmlns:p14="http://schemas.microsoft.com/office/powerpoint/2010/main" val="12999505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470245" y="1146412"/>
            <a:ext cx="9034367" cy="4764810"/>
          </a:xfrm>
        </p:spPr>
        <p:txBody>
          <a:bodyPr>
            <a:normAutofit/>
          </a:bodyPr>
          <a:lstStyle/>
          <a:p>
            <a:pPr marL="0" indent="0">
              <a:buNone/>
            </a:pPr>
            <a:r>
              <a:rPr lang="en-GB" b="1" dirty="0"/>
              <a:t>“the high price for sugar on the international commodity market occasioned by the hostilities on the French island of Saint </a:t>
            </a:r>
            <a:r>
              <a:rPr lang="en-GB" b="1" dirty="0" err="1"/>
              <a:t>Domingue</a:t>
            </a:r>
            <a:r>
              <a:rPr lang="en-GB" b="1" dirty="0"/>
              <a:t> (Haiti) attracted speculators to the sugar industry. Therefore, the 1790s witnessed never-before-seen increases in sugar prices and a subsequent expansion in the number of sugar estates throughout the British Caribbean as speculators flocked to take advantage of the high prices offered on the international market. This speculative bubble led to a phenomenal increase in sugar production during this period. This exuberance – or the period of ‘good times’ – proved short-lived, however, as the price of sugar decreased from 1799 onwards. Planter innovation and productivity during the 1790s laid the foundations, therefore, for, in </a:t>
            </a:r>
            <a:r>
              <a:rPr lang="en-GB" b="1" dirty="0" err="1"/>
              <a:t>Ryden’s</a:t>
            </a:r>
            <a:r>
              <a:rPr lang="en-GB" b="1" dirty="0"/>
              <a:t> view, a growing overproduction crisis from 1799 to 1807.”</a:t>
            </a:r>
          </a:p>
          <a:p>
            <a:pPr marL="0" indent="0">
              <a:buNone/>
            </a:pPr>
            <a:r>
              <a:rPr lang="en-GB" dirty="0"/>
              <a:t>Ahmed Reid, “Sugar, Slavery and Productivity in Jamaica, 1750–1807</a:t>
            </a:r>
            <a:r>
              <a:rPr lang="en-GB" i="1" dirty="0"/>
              <a:t>”, Slavery &amp; Abolition</a:t>
            </a:r>
            <a:r>
              <a:rPr lang="en-GB" dirty="0"/>
              <a:t>, 37:1 (2016): 159-182, summarizing the arguments of David </a:t>
            </a:r>
            <a:r>
              <a:rPr lang="en-GB" dirty="0" err="1"/>
              <a:t>Ryden</a:t>
            </a:r>
            <a:r>
              <a:rPr lang="en-GB" dirty="0"/>
              <a:t> in </a:t>
            </a:r>
            <a:r>
              <a:rPr lang="en-GB" i="1" dirty="0"/>
              <a:t>West Indian Slavery and British Abolition, 1783-1807</a:t>
            </a:r>
            <a:r>
              <a:rPr lang="en-GB" dirty="0"/>
              <a:t>.</a:t>
            </a:r>
          </a:p>
          <a:p>
            <a:endParaRPr lang="en-GB" dirty="0"/>
          </a:p>
        </p:txBody>
      </p:sp>
    </p:spTree>
    <p:extLst>
      <p:ext uri="{BB962C8B-B14F-4D97-AF65-F5344CB8AC3E}">
        <p14:creationId xmlns:p14="http://schemas.microsoft.com/office/powerpoint/2010/main" val="1339903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2423592" y="834634"/>
            <a:ext cx="9081021" cy="5762718"/>
          </a:xfrm>
        </p:spPr>
        <p:txBody>
          <a:bodyPr>
            <a:normAutofit/>
          </a:bodyPr>
          <a:lstStyle/>
          <a:p>
            <a:pPr>
              <a:buNone/>
            </a:pPr>
            <a:r>
              <a:rPr lang="en-GB" sz="2400" b="1" dirty="0">
                <a:latin typeface="Palatino Linotype" pitchFamily="18" charset="0"/>
              </a:rPr>
              <a:t>Names of 19</a:t>
            </a:r>
            <a:r>
              <a:rPr lang="en-GB" sz="2400" b="1" baseline="30000" dirty="0">
                <a:latin typeface="Palatino Linotype" pitchFamily="18" charset="0"/>
              </a:rPr>
              <a:t>th</a:t>
            </a:r>
            <a:r>
              <a:rPr lang="en-GB" sz="2400" b="1" dirty="0">
                <a:latin typeface="Palatino Linotype" pitchFamily="18" charset="0"/>
              </a:rPr>
              <a:t> century Cuban sugar estates</a:t>
            </a:r>
          </a:p>
          <a:p>
            <a:endParaRPr lang="en-GB" b="1" dirty="0">
              <a:latin typeface="Palatino Linotype" pitchFamily="18" charset="0"/>
            </a:endParaRPr>
          </a:p>
          <a:p>
            <a:pPr>
              <a:buNone/>
            </a:pPr>
            <a:r>
              <a:rPr lang="en-GB" b="1" dirty="0">
                <a:latin typeface="Palatino Linotype" pitchFamily="18" charset="0"/>
              </a:rPr>
              <a:t>							“Good Results”, </a:t>
            </a:r>
          </a:p>
          <a:p>
            <a:pPr>
              <a:buNone/>
            </a:pPr>
            <a:endParaRPr lang="en-GB" b="1" dirty="0">
              <a:latin typeface="Palatino Linotype" pitchFamily="18" charset="0"/>
            </a:endParaRPr>
          </a:p>
          <a:p>
            <a:pPr>
              <a:buNone/>
            </a:pPr>
            <a:r>
              <a:rPr lang="en-GB" b="1" dirty="0">
                <a:latin typeface="Palatino Linotype" pitchFamily="18" charset="0"/>
              </a:rPr>
              <a:t>				“Gamble”	   				“Wits’ End” </a:t>
            </a:r>
          </a:p>
          <a:p>
            <a:pPr>
              <a:buNone/>
            </a:pPr>
            <a:endParaRPr lang="en-GB" b="1" dirty="0">
              <a:latin typeface="Palatino Linotype" pitchFamily="18" charset="0"/>
            </a:endParaRPr>
          </a:p>
          <a:p>
            <a:pPr>
              <a:buNone/>
            </a:pPr>
            <a:r>
              <a:rPr lang="en-GB" b="1" dirty="0">
                <a:latin typeface="Palatino Linotype" pitchFamily="18" charset="0"/>
              </a:rPr>
              <a:t>		  “Audacious”		  						  “Woe”</a:t>
            </a:r>
          </a:p>
          <a:p>
            <a:pPr>
              <a:buNone/>
            </a:pPr>
            <a:endParaRPr lang="en-GB" b="1" dirty="0">
              <a:latin typeface="Palatino Linotype" pitchFamily="18" charset="0"/>
            </a:endParaRPr>
          </a:p>
          <a:p>
            <a:pPr>
              <a:buNone/>
            </a:pPr>
            <a:r>
              <a:rPr lang="en-GB" b="1" dirty="0">
                <a:latin typeface="Palatino Linotype" pitchFamily="18" charset="0"/>
              </a:rPr>
              <a:t>    “New Hope”                							   	“Disenchantment”</a:t>
            </a:r>
          </a:p>
          <a:p>
            <a:pPr>
              <a:buNone/>
            </a:pPr>
            <a:endParaRPr lang="en-GB" b="1" dirty="0">
              <a:latin typeface="Palatino Linotype" pitchFamily="18" charset="0"/>
            </a:endParaRPr>
          </a:p>
          <a:p>
            <a:pPr>
              <a:buNone/>
            </a:pPr>
            <a:r>
              <a:rPr lang="en-GB" b="1" dirty="0">
                <a:latin typeface="Palatino Linotype" pitchFamily="18" charset="0"/>
              </a:rPr>
              <a:t>“Hope”</a:t>
            </a:r>
          </a:p>
          <a:p>
            <a:pPr>
              <a:buNone/>
            </a:pPr>
            <a:r>
              <a:rPr lang="en-GB" b="1" dirty="0">
                <a:latin typeface="Palatino Linotype" pitchFamily="18" charset="0"/>
              </a:rPr>
              <a:t>					         				</a:t>
            </a:r>
          </a:p>
        </p:txBody>
      </p:sp>
    </p:spTree>
    <p:extLst>
      <p:ext uri="{BB962C8B-B14F-4D97-AF65-F5344CB8AC3E}">
        <p14:creationId xmlns:p14="http://schemas.microsoft.com/office/powerpoint/2010/main" val="3712170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360" y="188640"/>
            <a:ext cx="5037666" cy="3778250"/>
          </a:xfr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716" t="34944" r="40687" b="32827"/>
          <a:stretch/>
        </p:blipFill>
        <p:spPr>
          <a:xfrm>
            <a:off x="5553046" y="188640"/>
            <a:ext cx="5771546" cy="4032448"/>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44225" t="45161" r="29230" b="33892"/>
          <a:stretch/>
        </p:blipFill>
        <p:spPr>
          <a:xfrm>
            <a:off x="3633397" y="3890766"/>
            <a:ext cx="5187470" cy="2850602"/>
          </a:xfrm>
          <a:prstGeom prst="rect">
            <a:avLst/>
          </a:prstGeom>
        </p:spPr>
      </p:pic>
    </p:spTree>
    <p:extLst>
      <p:ext uri="{BB962C8B-B14F-4D97-AF65-F5344CB8AC3E}">
        <p14:creationId xmlns:p14="http://schemas.microsoft.com/office/powerpoint/2010/main" val="415060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388358" y="846161"/>
            <a:ext cx="9116254" cy="5065061"/>
          </a:xfrm>
        </p:spPr>
        <p:txBody>
          <a:bodyPr>
            <a:normAutofit/>
          </a:bodyPr>
          <a:lstStyle/>
          <a:p>
            <a:r>
              <a:rPr lang="en-GB" b="1" dirty="0"/>
              <a:t>“When slaveholders were asked to describe the way their slaves looked, they often began with the hands, noting missing or mutilated fingers, “small hands,” or “short fingers.” There was, that is to say, a two-sided character to the way slaveholders viewed the relationship of ecology and </a:t>
            </a:r>
            <a:r>
              <a:rPr lang="en-GB" b="1" dirty="0" err="1"/>
              <a:t>labor</a:t>
            </a:r>
            <a:r>
              <a:rPr lang="en-GB" b="1" dirty="0"/>
              <a:t> in the Mississippi Valley. Plant was to be shaped to hand, and hand to plant; natural complexity was simplified into a single strain; human capacity was rendered increasingly productive, even as it was reduced to the capillary repetition of a single motion.” </a:t>
            </a:r>
            <a:r>
              <a:rPr lang="en-GB" b="1" dirty="0" smtClean="0"/>
              <a:t>(Walter Johnson</a:t>
            </a:r>
            <a:r>
              <a:rPr lang="en-GB" b="1" dirty="0"/>
              <a:t>, </a:t>
            </a:r>
            <a:r>
              <a:rPr lang="en-GB" b="1" i="1" dirty="0"/>
              <a:t>River of Dark Dreams</a:t>
            </a:r>
            <a:r>
              <a:rPr lang="en-GB" b="1" dirty="0"/>
              <a:t>, 153)</a:t>
            </a:r>
          </a:p>
          <a:p>
            <a:pPr marL="0" indent="0">
              <a:buNone/>
            </a:pPr>
            <a:endParaRPr lang="en-GB" b="1" dirty="0"/>
          </a:p>
          <a:p>
            <a:r>
              <a:rPr lang="en-GB" b="1" dirty="0"/>
              <a:t>“In effect, their senses, their muscles, and their minds were </a:t>
            </a:r>
            <a:r>
              <a:rPr lang="en-GB" b="1" dirty="0" err="1"/>
              <a:t>reeducated</a:t>
            </a:r>
            <a:r>
              <a:rPr lang="en-GB" b="1" dirty="0"/>
              <a:t> to suit their work. Measuring crops and slaves “to the hand” was an ecological as well as an economic measure—an attempt to regulate the exchange between slaves and soil by prescribing benchmark measures for the process by which human capacity and earthly fertility were metabolized into capital.” (Ibid., 154)</a:t>
            </a:r>
          </a:p>
          <a:p>
            <a:endParaRPr lang="en-GB" dirty="0"/>
          </a:p>
        </p:txBody>
      </p:sp>
    </p:spTree>
    <p:extLst>
      <p:ext uri="{BB962C8B-B14F-4D97-AF65-F5344CB8AC3E}">
        <p14:creationId xmlns:p14="http://schemas.microsoft.com/office/powerpoint/2010/main" val="2059069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01755" y="914401"/>
            <a:ext cx="9402857" cy="4996822"/>
          </a:xfrm>
        </p:spPr>
        <p:txBody>
          <a:bodyPr/>
          <a:lstStyle/>
          <a:p>
            <a:r>
              <a:rPr lang="en-GB" b="1" dirty="0"/>
              <a:t>Maria </a:t>
            </a:r>
            <a:r>
              <a:rPr lang="en-GB" b="1" dirty="0" err="1"/>
              <a:t>Mies</a:t>
            </a:r>
            <a:r>
              <a:rPr lang="en-GB" b="1" dirty="0"/>
              <a:t>, </a:t>
            </a:r>
            <a:r>
              <a:rPr lang="en-GB" b="1" i="1" dirty="0" smtClean="0"/>
              <a:t>Patriarchy </a:t>
            </a:r>
            <a:r>
              <a:rPr lang="en-GB" b="1" i="1" dirty="0"/>
              <a:t>and Accumulation on a World </a:t>
            </a:r>
            <a:r>
              <a:rPr lang="en-GB" b="1" i="1" dirty="0" smtClean="0"/>
              <a:t>Scale</a:t>
            </a:r>
            <a:r>
              <a:rPr lang="en-GB" b="1" dirty="0"/>
              <a:t> </a:t>
            </a:r>
            <a:r>
              <a:rPr lang="en-GB" b="1" dirty="0" smtClean="0"/>
              <a:t>(1986)</a:t>
            </a:r>
          </a:p>
          <a:p>
            <a:r>
              <a:rPr lang="en-GB" b="1" dirty="0" smtClean="0"/>
              <a:t>“women</a:t>
            </a:r>
            <a:r>
              <a:rPr lang="en-GB" b="1" dirty="0"/>
              <a:t>, nature, and </a:t>
            </a:r>
            <a:r>
              <a:rPr lang="en-GB" b="1" dirty="0" smtClean="0"/>
              <a:t>colonies”</a:t>
            </a:r>
          </a:p>
          <a:p>
            <a:r>
              <a:rPr lang="en-GB" b="1" dirty="0" smtClean="0"/>
              <a:t>the </a:t>
            </a:r>
            <a:r>
              <a:rPr lang="en-GB" b="1" dirty="0"/>
              <a:t>“underground of capitalist patriarchy or civilized society” </a:t>
            </a:r>
            <a:r>
              <a:rPr lang="en-GB" b="1" dirty="0" smtClean="0"/>
              <a:t>(77)</a:t>
            </a:r>
          </a:p>
          <a:p>
            <a:r>
              <a:rPr lang="en-GB" b="1" dirty="0" smtClean="0"/>
              <a:t>an </a:t>
            </a:r>
            <a:r>
              <a:rPr lang="en-GB" b="1" dirty="0"/>
              <a:t>“underground” </a:t>
            </a:r>
            <a:r>
              <a:rPr lang="en-GB" b="1" dirty="0" smtClean="0"/>
              <a:t>trinity, </a:t>
            </a:r>
            <a:r>
              <a:rPr lang="en-GB" b="1" dirty="0"/>
              <a:t>one that over “the last four or five centuries” has been “declared to be outside civilized society, pushed down, and thus made invisible”, even as it constitutes “the base of the whole” </a:t>
            </a:r>
            <a:r>
              <a:rPr lang="en-GB" b="1" dirty="0" smtClean="0"/>
              <a:t>(77)</a:t>
            </a:r>
          </a:p>
          <a:p>
            <a:endParaRPr lang="en-GB" b="1" dirty="0"/>
          </a:p>
          <a:p>
            <a:r>
              <a:rPr lang="en-GB" b="1" dirty="0" smtClean="0"/>
              <a:t>Capitalism works through the racialization and gendering of work, designating some work as less valuable or as having no value as compared to other types of work</a:t>
            </a:r>
          </a:p>
          <a:p>
            <a:r>
              <a:rPr lang="en-GB" b="1" dirty="0" smtClean="0"/>
              <a:t>The same applies to that work performed by extra-human nature, which is typically treated as a ‘free gift’</a:t>
            </a:r>
            <a:endParaRPr lang="en-GB" b="1" dirty="0"/>
          </a:p>
        </p:txBody>
      </p:sp>
    </p:spTree>
    <p:extLst>
      <p:ext uri="{BB962C8B-B14F-4D97-AF65-F5344CB8AC3E}">
        <p14:creationId xmlns:p14="http://schemas.microsoft.com/office/powerpoint/2010/main" val="3059398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2990034" y="624110"/>
            <a:ext cx="8117467" cy="4372893"/>
          </a:xfrm>
        </p:spPr>
        <p:txBody>
          <a:bodyPr>
            <a:normAutofit/>
          </a:bodyPr>
          <a:lstStyle/>
          <a:p>
            <a:pPr marL="0" indent="0">
              <a:buNone/>
            </a:pPr>
            <a:r>
              <a:rPr lang="en-GB" sz="2800" b="1" dirty="0" smtClean="0"/>
              <a:t>James’ novels:</a:t>
            </a:r>
          </a:p>
          <a:p>
            <a:r>
              <a:rPr lang="en-GB" sz="2000" b="1" i="1" dirty="0" smtClean="0"/>
              <a:t>John Crow’s Devil</a:t>
            </a:r>
            <a:r>
              <a:rPr lang="en-GB" sz="2000" b="1" dirty="0" smtClean="0"/>
              <a:t> (2005)</a:t>
            </a:r>
          </a:p>
          <a:p>
            <a:r>
              <a:rPr lang="en-GB" sz="2000" b="1" i="1" dirty="0" smtClean="0"/>
              <a:t>The Book of Night Women</a:t>
            </a:r>
            <a:r>
              <a:rPr lang="en-GB" sz="2000" b="1" dirty="0" smtClean="0"/>
              <a:t> (2009)</a:t>
            </a:r>
          </a:p>
          <a:p>
            <a:r>
              <a:rPr lang="en-GB" sz="2000" b="1" i="1" dirty="0" smtClean="0"/>
              <a:t>A Brief History of Seven Killings </a:t>
            </a:r>
            <a:r>
              <a:rPr lang="en-GB" sz="2000" b="1" dirty="0" smtClean="0"/>
              <a:t>(2015)</a:t>
            </a:r>
            <a:endParaRPr lang="en-GB" sz="2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0084" y="156172"/>
            <a:ext cx="1998964" cy="306354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96" y="300403"/>
            <a:ext cx="2102429" cy="325375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3245" y="2879201"/>
            <a:ext cx="2460020" cy="3773037"/>
          </a:xfrm>
          <a:prstGeom prst="rect">
            <a:avLst/>
          </a:prstGeom>
        </p:spPr>
      </p:pic>
      <p:sp>
        <p:nvSpPr>
          <p:cNvPr id="7" name="TextBox 6"/>
          <p:cNvSpPr txBox="1"/>
          <p:nvPr/>
        </p:nvSpPr>
        <p:spPr>
          <a:xfrm>
            <a:off x="1751527" y="3773510"/>
            <a:ext cx="5692462" cy="3139321"/>
          </a:xfrm>
          <a:prstGeom prst="rect">
            <a:avLst/>
          </a:prstGeom>
          <a:noFill/>
        </p:spPr>
        <p:txBody>
          <a:bodyPr wrap="square" rtlCol="0">
            <a:spAutoFit/>
          </a:bodyPr>
          <a:lstStyle/>
          <a:p>
            <a:r>
              <a:rPr lang="en-GB" b="1" dirty="0">
                <a:solidFill>
                  <a:schemeClr val="tx1">
                    <a:lumMod val="85000"/>
                    <a:lumOff val="15000"/>
                  </a:schemeClr>
                </a:solidFill>
              </a:rPr>
              <a:t>Kei Miller, review of </a:t>
            </a:r>
            <a:r>
              <a:rPr lang="en-GB" b="1" i="1" dirty="0">
                <a:solidFill>
                  <a:schemeClr val="tx1">
                    <a:lumMod val="85000"/>
                    <a:lumOff val="15000"/>
                  </a:schemeClr>
                </a:solidFill>
              </a:rPr>
              <a:t>Brief History</a:t>
            </a:r>
            <a:r>
              <a:rPr lang="en-GB" b="1" dirty="0">
                <a:solidFill>
                  <a:schemeClr val="tx1">
                    <a:lumMod val="85000"/>
                    <a:lumOff val="15000"/>
                  </a:schemeClr>
                </a:solidFill>
              </a:rPr>
              <a:t> in </a:t>
            </a:r>
            <a:r>
              <a:rPr lang="en-GB" b="1" i="1" dirty="0">
                <a:solidFill>
                  <a:schemeClr val="tx1">
                    <a:lumMod val="85000"/>
                    <a:lumOff val="15000"/>
                  </a:schemeClr>
                </a:solidFill>
              </a:rPr>
              <a:t>The Guardian</a:t>
            </a:r>
            <a:r>
              <a:rPr lang="en-GB" b="1" dirty="0">
                <a:solidFill>
                  <a:schemeClr val="tx1">
                    <a:lumMod val="85000"/>
                    <a:lumOff val="15000"/>
                  </a:schemeClr>
                </a:solidFill>
              </a:rPr>
              <a:t>:</a:t>
            </a:r>
          </a:p>
          <a:p>
            <a:r>
              <a:rPr lang="en-GB" b="1" dirty="0">
                <a:solidFill>
                  <a:schemeClr val="tx1">
                    <a:lumMod val="85000"/>
                    <a:lumOff val="15000"/>
                  </a:schemeClr>
                </a:solidFill>
              </a:rPr>
              <a:t>“Easily one of the best Jamaican novels ever written, </a:t>
            </a:r>
            <a:r>
              <a:rPr lang="en-GB" b="1" i="1" dirty="0">
                <a:solidFill>
                  <a:schemeClr val="tx1">
                    <a:lumMod val="85000"/>
                    <a:lumOff val="15000"/>
                  </a:schemeClr>
                </a:solidFill>
              </a:rPr>
              <a:t>The Book of Night Women</a:t>
            </a:r>
            <a:r>
              <a:rPr lang="en-GB" b="1" dirty="0">
                <a:solidFill>
                  <a:schemeClr val="tx1">
                    <a:lumMod val="85000"/>
                    <a:lumOff val="15000"/>
                  </a:schemeClr>
                </a:solidFill>
              </a:rPr>
              <a:t>, a slave narrative, is an incredible feat of plotting, pace and language. While it embraces a Jamaican dialect, it also established James as an international star. In every way, it is a bigger novel than </a:t>
            </a:r>
            <a:r>
              <a:rPr lang="en-GB" b="1" i="1" dirty="0">
                <a:solidFill>
                  <a:schemeClr val="tx1">
                    <a:lumMod val="85000"/>
                    <a:lumOff val="15000"/>
                  </a:schemeClr>
                </a:solidFill>
              </a:rPr>
              <a:t>John Crow’s Devil</a:t>
            </a:r>
            <a:r>
              <a:rPr lang="en-GB" b="1" dirty="0">
                <a:solidFill>
                  <a:schemeClr val="tx1">
                    <a:lumMod val="85000"/>
                    <a:lumOff val="15000"/>
                  </a:schemeClr>
                </a:solidFill>
              </a:rPr>
              <a:t>; epic in scale, and written with far more narrative power and lyricism.”</a:t>
            </a:r>
          </a:p>
          <a:p>
            <a:endParaRPr lang="en-GB" dirty="0"/>
          </a:p>
        </p:txBody>
      </p:sp>
    </p:spTree>
    <p:extLst>
      <p:ext uri="{BB962C8B-B14F-4D97-AF65-F5344CB8AC3E}">
        <p14:creationId xmlns:p14="http://schemas.microsoft.com/office/powerpoint/2010/main" val="2712562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19618" y="313899"/>
            <a:ext cx="10317707" cy="6400800"/>
          </a:xfrm>
        </p:spPr>
        <p:txBody>
          <a:bodyPr>
            <a:normAutofit fontScale="92500" lnSpcReduction="20000"/>
          </a:bodyPr>
          <a:lstStyle/>
          <a:p>
            <a:pPr marL="0" indent="0">
              <a:buNone/>
            </a:pPr>
            <a:r>
              <a:rPr lang="en-GB" sz="2800" b="1" dirty="0" smtClean="0"/>
              <a:t>Slave narratives</a:t>
            </a:r>
          </a:p>
          <a:p>
            <a:r>
              <a:rPr lang="en-GB" sz="2400" i="1" dirty="0" smtClean="0"/>
              <a:t>Narrative </a:t>
            </a:r>
            <a:r>
              <a:rPr lang="en-GB" sz="2400" i="1" dirty="0"/>
              <a:t>of the Uncommon Sufferings and Surprising Deliverance of Briton </a:t>
            </a:r>
            <a:r>
              <a:rPr lang="en-GB" sz="2400" i="1" dirty="0" err="1"/>
              <a:t>Hammon</a:t>
            </a:r>
            <a:r>
              <a:rPr lang="en-GB" sz="2400" dirty="0"/>
              <a:t> (1760</a:t>
            </a:r>
            <a:r>
              <a:rPr lang="en-GB" sz="2400" dirty="0" smtClean="0"/>
              <a:t>)</a:t>
            </a:r>
          </a:p>
          <a:p>
            <a:r>
              <a:rPr lang="en-GB" sz="2400" dirty="0" smtClean="0"/>
              <a:t> </a:t>
            </a:r>
            <a:r>
              <a:rPr lang="en-GB" sz="2400" dirty="0" err="1"/>
              <a:t>Ukawsaw</a:t>
            </a:r>
            <a:r>
              <a:rPr lang="en-GB" sz="2400" dirty="0"/>
              <a:t> </a:t>
            </a:r>
            <a:r>
              <a:rPr lang="en-GB" sz="2400" dirty="0" err="1" smtClean="0"/>
              <a:t>Gronniosaw</a:t>
            </a:r>
            <a:r>
              <a:rPr lang="en-GB" sz="2400" dirty="0"/>
              <a:t>,</a:t>
            </a:r>
            <a:r>
              <a:rPr lang="en-GB" sz="2400" dirty="0" smtClean="0"/>
              <a:t> </a:t>
            </a:r>
            <a:r>
              <a:rPr lang="en-GB" sz="2400" i="1" dirty="0"/>
              <a:t>A Narrative of the Most Remarkable Particulars</a:t>
            </a:r>
            <a:r>
              <a:rPr lang="en-GB" sz="2400" dirty="0"/>
              <a:t> (</a:t>
            </a:r>
            <a:r>
              <a:rPr lang="en-GB" sz="2400" dirty="0" smtClean="0"/>
              <a:t>1770)</a:t>
            </a:r>
          </a:p>
          <a:p>
            <a:r>
              <a:rPr lang="en-GB" sz="2400" dirty="0" err="1" smtClean="0"/>
              <a:t>Quobna</a:t>
            </a:r>
            <a:r>
              <a:rPr lang="en-GB" sz="2400" dirty="0" smtClean="0"/>
              <a:t> </a:t>
            </a:r>
            <a:r>
              <a:rPr lang="en-GB" sz="2400" dirty="0" err="1"/>
              <a:t>Cugoano</a:t>
            </a:r>
            <a:r>
              <a:rPr lang="en-GB" sz="2400" dirty="0"/>
              <a:t>, </a:t>
            </a:r>
            <a:r>
              <a:rPr lang="en-GB" sz="2400" i="1" dirty="0"/>
              <a:t>Thoughts and Sentiments</a:t>
            </a:r>
            <a:r>
              <a:rPr lang="en-GB" sz="2400" dirty="0"/>
              <a:t> (1787</a:t>
            </a:r>
            <a:r>
              <a:rPr lang="en-GB" sz="2400" dirty="0" smtClean="0"/>
              <a:t>)</a:t>
            </a:r>
          </a:p>
          <a:p>
            <a:r>
              <a:rPr lang="en-GB" sz="2400" dirty="0" smtClean="0"/>
              <a:t> </a:t>
            </a:r>
            <a:r>
              <a:rPr lang="en-GB" sz="2400" dirty="0" err="1"/>
              <a:t>Olaudah</a:t>
            </a:r>
            <a:r>
              <a:rPr lang="en-GB" sz="2400" dirty="0"/>
              <a:t> Equiano, </a:t>
            </a:r>
            <a:r>
              <a:rPr lang="en-GB" sz="2400" i="1" dirty="0"/>
              <a:t>The Interesting Narrative of the Life of </a:t>
            </a:r>
            <a:r>
              <a:rPr lang="en-GB" sz="2400" i="1" dirty="0" err="1"/>
              <a:t>Olaudah</a:t>
            </a:r>
            <a:r>
              <a:rPr lang="en-GB" sz="2400" i="1" dirty="0"/>
              <a:t> Equiano</a:t>
            </a:r>
            <a:r>
              <a:rPr lang="en-GB" sz="2400" dirty="0"/>
              <a:t> (1789</a:t>
            </a:r>
            <a:r>
              <a:rPr lang="en-GB" sz="2400" dirty="0" smtClean="0"/>
              <a:t>)</a:t>
            </a:r>
          </a:p>
          <a:p>
            <a:r>
              <a:rPr lang="en-GB" sz="2400" dirty="0" smtClean="0"/>
              <a:t>Mary </a:t>
            </a:r>
            <a:r>
              <a:rPr lang="en-GB" sz="2400" dirty="0"/>
              <a:t>Prince, </a:t>
            </a:r>
            <a:r>
              <a:rPr lang="en-GB" sz="2400" i="1" dirty="0"/>
              <a:t>The History of Mary Prince: A West Indian Slave</a:t>
            </a:r>
            <a:r>
              <a:rPr lang="en-GB" sz="2400" dirty="0"/>
              <a:t> (</a:t>
            </a:r>
            <a:r>
              <a:rPr lang="en-GB" sz="2400" dirty="0" smtClean="0"/>
              <a:t>1831)</a:t>
            </a:r>
          </a:p>
          <a:p>
            <a:r>
              <a:rPr lang="en-GB" sz="2400" dirty="0" smtClean="0"/>
              <a:t>Frederick </a:t>
            </a:r>
            <a:r>
              <a:rPr lang="en-GB" sz="2400" dirty="0"/>
              <a:t>Douglass, </a:t>
            </a:r>
            <a:r>
              <a:rPr lang="en-GB" sz="2400" i="1" dirty="0"/>
              <a:t>Narrative of the Life of Frederick Douglass</a:t>
            </a:r>
            <a:r>
              <a:rPr lang="en-GB" sz="2400" dirty="0"/>
              <a:t> (1845</a:t>
            </a:r>
            <a:r>
              <a:rPr lang="en-GB" sz="2400" dirty="0" smtClean="0"/>
              <a:t>)</a:t>
            </a:r>
          </a:p>
          <a:p>
            <a:r>
              <a:rPr lang="en-GB" sz="2400" dirty="0" smtClean="0"/>
              <a:t>Harriet </a:t>
            </a:r>
            <a:r>
              <a:rPr lang="en-GB" sz="2400" dirty="0"/>
              <a:t>A. Jacobs, </a:t>
            </a:r>
            <a:r>
              <a:rPr lang="en-GB" sz="2400" i="1" dirty="0"/>
              <a:t>Incidents in the Life of a Slave Girl</a:t>
            </a:r>
            <a:r>
              <a:rPr lang="en-GB" sz="2400" dirty="0"/>
              <a:t> (1861</a:t>
            </a:r>
            <a:r>
              <a:rPr lang="en-GB" sz="2400" dirty="0" smtClean="0"/>
              <a:t>)</a:t>
            </a:r>
          </a:p>
          <a:p>
            <a:pPr marL="0" indent="0">
              <a:buNone/>
            </a:pPr>
            <a:r>
              <a:rPr lang="en-GB" sz="2800" b="1" dirty="0" smtClean="0"/>
              <a:t>…and </a:t>
            </a:r>
            <a:r>
              <a:rPr lang="en-GB" sz="2800" b="1" dirty="0"/>
              <a:t>neo-slave </a:t>
            </a:r>
            <a:r>
              <a:rPr lang="en-GB" sz="2800" b="1" dirty="0" smtClean="0"/>
              <a:t>narratives</a:t>
            </a:r>
          </a:p>
          <a:p>
            <a:r>
              <a:rPr lang="en-GB" sz="2400" dirty="0"/>
              <a:t>Ishmael Reed, </a:t>
            </a:r>
            <a:r>
              <a:rPr lang="en-GB" sz="2400" i="1" dirty="0"/>
              <a:t>Flight to Canada</a:t>
            </a:r>
            <a:r>
              <a:rPr lang="en-GB" sz="2400" dirty="0"/>
              <a:t> (</a:t>
            </a:r>
            <a:r>
              <a:rPr lang="en-GB" sz="2400" dirty="0" smtClean="0"/>
              <a:t>1976)</a:t>
            </a:r>
            <a:endParaRPr lang="en-GB" sz="2400" i="1" dirty="0"/>
          </a:p>
          <a:p>
            <a:r>
              <a:rPr lang="en-GB" sz="2400" dirty="0" smtClean="0"/>
              <a:t>Toni </a:t>
            </a:r>
            <a:r>
              <a:rPr lang="en-GB" sz="2400" dirty="0"/>
              <a:t>Morrison, </a:t>
            </a:r>
            <a:r>
              <a:rPr lang="en-GB" sz="2400" i="1" dirty="0"/>
              <a:t>Beloved</a:t>
            </a:r>
            <a:r>
              <a:rPr lang="en-GB" sz="2400" dirty="0"/>
              <a:t> (</a:t>
            </a:r>
            <a:r>
              <a:rPr lang="en-GB" sz="2400" dirty="0" smtClean="0"/>
              <a:t>1987)</a:t>
            </a:r>
          </a:p>
          <a:p>
            <a:r>
              <a:rPr lang="en-GB" sz="2400" dirty="0" smtClean="0"/>
              <a:t>Charles </a:t>
            </a:r>
            <a:r>
              <a:rPr lang="en-GB" sz="2400" dirty="0"/>
              <a:t>Johnson, </a:t>
            </a:r>
            <a:r>
              <a:rPr lang="en-GB" sz="2400" i="1" dirty="0"/>
              <a:t>Middle Passage </a:t>
            </a:r>
            <a:r>
              <a:rPr lang="en-GB" sz="2400" dirty="0"/>
              <a:t>(1990</a:t>
            </a:r>
            <a:r>
              <a:rPr lang="en-GB" sz="2400" dirty="0" smtClean="0"/>
              <a:t>)</a:t>
            </a:r>
          </a:p>
          <a:p>
            <a:r>
              <a:rPr lang="en-GB" sz="2400" dirty="0" smtClean="0"/>
              <a:t>David </a:t>
            </a:r>
            <a:r>
              <a:rPr lang="en-GB" sz="2400" dirty="0" err="1"/>
              <a:t>Dabydeen</a:t>
            </a:r>
            <a:r>
              <a:rPr lang="en-GB" sz="2400" dirty="0"/>
              <a:t>, </a:t>
            </a:r>
            <a:r>
              <a:rPr lang="en-GB" sz="2400" i="1" dirty="0"/>
              <a:t>A Harlot’s Progress</a:t>
            </a:r>
            <a:r>
              <a:rPr lang="en-GB" sz="2400" dirty="0"/>
              <a:t> (1999).</a:t>
            </a:r>
            <a:endParaRPr lang="en-GB" sz="2800" b="1" dirty="0"/>
          </a:p>
          <a:p>
            <a:endParaRPr lang="en-GB" sz="2800" b="1" dirty="0"/>
          </a:p>
        </p:txBody>
      </p:sp>
    </p:spTree>
    <p:extLst>
      <p:ext uri="{BB962C8B-B14F-4D97-AF65-F5344CB8AC3E}">
        <p14:creationId xmlns:p14="http://schemas.microsoft.com/office/powerpoint/2010/main" val="299534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78925" y="818866"/>
            <a:ext cx="9525687" cy="5092356"/>
          </a:xfrm>
        </p:spPr>
        <p:txBody>
          <a:bodyPr>
            <a:normAutofit/>
          </a:bodyPr>
          <a:lstStyle/>
          <a:p>
            <a:pPr marL="0" indent="0">
              <a:buNone/>
            </a:pPr>
            <a:r>
              <a:rPr lang="en-GB" sz="2400" b="1" dirty="0" smtClean="0"/>
              <a:t>The slave narrative form:</a:t>
            </a:r>
          </a:p>
          <a:p>
            <a:r>
              <a:rPr lang="en-GB" sz="2000" b="1" dirty="0" smtClean="0"/>
              <a:t>Narratives of individual development and redemption</a:t>
            </a:r>
          </a:p>
          <a:p>
            <a:r>
              <a:rPr lang="en-GB" sz="2000" b="1" dirty="0" smtClean="0"/>
              <a:t>Typically employ a double register of young, naïve writer who develops into a mature subject</a:t>
            </a:r>
          </a:p>
          <a:p>
            <a:r>
              <a:rPr lang="en-GB" sz="2000" b="1" dirty="0" smtClean="0"/>
              <a:t>Often borrowed the form of the spiritual autobiography</a:t>
            </a:r>
          </a:p>
          <a:p>
            <a:r>
              <a:rPr lang="en-GB" sz="2000" b="1" dirty="0" smtClean="0"/>
              <a:t>Spiritual autobiography typically deployed a </a:t>
            </a:r>
            <a:r>
              <a:rPr lang="en-GB" sz="2000" b="1" dirty="0"/>
              <a:t>three-part structure depicting a person’s enslavement to sin, harrowing conversion experience, and subsequent state of spiritual </a:t>
            </a:r>
            <a:r>
              <a:rPr lang="en-GB" sz="2000" b="1" dirty="0" smtClean="0"/>
              <a:t>rebirth</a:t>
            </a:r>
          </a:p>
          <a:p>
            <a:r>
              <a:rPr lang="en-GB" sz="2000" b="1" dirty="0" smtClean="0"/>
              <a:t>this re-written in terms of </a:t>
            </a:r>
            <a:r>
              <a:rPr lang="en-GB" sz="2000" b="1" dirty="0"/>
              <a:t>the slave’s passage from physical enslavement</a:t>
            </a:r>
            <a:r>
              <a:rPr lang="en-GB" sz="2000" b="1" dirty="0" smtClean="0"/>
              <a:t>, to </a:t>
            </a:r>
            <a:r>
              <a:rPr lang="en-GB" sz="2000" b="1" dirty="0"/>
              <a:t>harrowing escape </a:t>
            </a:r>
            <a:r>
              <a:rPr lang="en-GB" sz="2000" b="1" dirty="0" smtClean="0"/>
              <a:t>experience, to ultimate </a:t>
            </a:r>
            <a:r>
              <a:rPr lang="en-GB" sz="2000" b="1" dirty="0"/>
              <a:t>freedom </a:t>
            </a:r>
            <a:r>
              <a:rPr lang="en-GB" sz="2000" b="1" dirty="0" smtClean="0"/>
              <a:t> </a:t>
            </a:r>
            <a:endParaRPr lang="en-GB" sz="2000" b="1" dirty="0"/>
          </a:p>
        </p:txBody>
      </p:sp>
    </p:spTree>
    <p:extLst>
      <p:ext uri="{BB962C8B-B14F-4D97-AF65-F5344CB8AC3E}">
        <p14:creationId xmlns:p14="http://schemas.microsoft.com/office/powerpoint/2010/main" val="1141440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88107" y="832513"/>
            <a:ext cx="9416505" cy="5622878"/>
          </a:xfrm>
        </p:spPr>
        <p:txBody>
          <a:bodyPr>
            <a:normAutofit/>
          </a:bodyPr>
          <a:lstStyle/>
          <a:p>
            <a:pPr marL="0" indent="0">
              <a:buNone/>
            </a:pPr>
            <a:r>
              <a:rPr lang="en-GB" sz="2400" b="1" dirty="0" smtClean="0"/>
              <a:t>The power of the ‘word’</a:t>
            </a:r>
          </a:p>
          <a:p>
            <a:r>
              <a:rPr lang="en-GB" b="1" dirty="0" smtClean="0"/>
              <a:t>Writing construed as a sign of ‘civility’ in colonial ideology</a:t>
            </a:r>
          </a:p>
          <a:p>
            <a:endParaRPr lang="en-GB" b="1" dirty="0" smtClean="0"/>
          </a:p>
          <a:p>
            <a:r>
              <a:rPr lang="en-GB" b="1" dirty="0" smtClean="0"/>
              <a:t>For the slave to write was therefore to claim civility, humanity</a:t>
            </a:r>
          </a:p>
          <a:p>
            <a:endParaRPr lang="en-GB" b="1" dirty="0" smtClean="0"/>
          </a:p>
          <a:p>
            <a:r>
              <a:rPr lang="en-GB" b="1" dirty="0" smtClean="0"/>
              <a:t>Slave narratives not only a record of experience, but an effort by the enslaved to write themselves into history as subjects, to claim personhood</a:t>
            </a:r>
          </a:p>
          <a:p>
            <a:endParaRPr lang="en-GB" b="1" dirty="0" smtClean="0"/>
          </a:p>
          <a:p>
            <a:r>
              <a:rPr lang="en-GB" b="1" dirty="0"/>
              <a:t>L</a:t>
            </a:r>
            <a:r>
              <a:rPr lang="en-GB" b="1" dirty="0" smtClean="0"/>
              <a:t>iteracy </a:t>
            </a:r>
            <a:r>
              <a:rPr lang="en-GB" b="1" dirty="0"/>
              <a:t>and </a:t>
            </a:r>
            <a:r>
              <a:rPr lang="en-GB" b="1" dirty="0" smtClean="0"/>
              <a:t>freedom: </a:t>
            </a:r>
            <a:r>
              <a:rPr lang="en-GB" b="1" i="1" dirty="0"/>
              <a:t>The Autobiography of Frederick Douglass</a:t>
            </a:r>
            <a:r>
              <a:rPr lang="en-GB" b="1" dirty="0"/>
              <a:t>: “I now understood what had been to me a most perplexing difficulty—to wit, the white man’s power to enslave the black man. It was a grand achievement, and I prized it highly. From that moment, I understood the pathway from slavery to freedom...I set out with high hope, and a fixed purpose, at whatever cost of trouble, to learn how to read.”</a:t>
            </a:r>
          </a:p>
        </p:txBody>
      </p:sp>
    </p:spTree>
    <p:extLst>
      <p:ext uri="{BB962C8B-B14F-4D97-AF65-F5344CB8AC3E}">
        <p14:creationId xmlns:p14="http://schemas.microsoft.com/office/powerpoint/2010/main" val="1560994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88107" y="750627"/>
            <a:ext cx="9416505" cy="5160595"/>
          </a:xfrm>
        </p:spPr>
        <p:txBody>
          <a:bodyPr>
            <a:normAutofit/>
          </a:bodyPr>
          <a:lstStyle/>
          <a:p>
            <a:pPr marL="0" indent="0">
              <a:buNone/>
            </a:pPr>
            <a:r>
              <a:rPr lang="en-GB" sz="2800" b="1" i="1" dirty="0" smtClean="0"/>
              <a:t>Night Women </a:t>
            </a:r>
            <a:r>
              <a:rPr lang="en-GB" sz="2800" b="1" dirty="0" smtClean="0"/>
              <a:t>and the slave narrative</a:t>
            </a:r>
          </a:p>
          <a:p>
            <a:pPr marL="0" indent="0">
              <a:buNone/>
            </a:pPr>
            <a:endParaRPr lang="en-GB" sz="1100" b="1" dirty="0" smtClean="0"/>
          </a:p>
          <a:p>
            <a:r>
              <a:rPr lang="en-GB" b="1" dirty="0" smtClean="0"/>
              <a:t>James’ novel “not a redemption narrative”</a:t>
            </a:r>
          </a:p>
          <a:p>
            <a:endParaRPr lang="en-GB" b="1" dirty="0" smtClean="0"/>
          </a:p>
          <a:p>
            <a:r>
              <a:rPr lang="en-GB" b="1" i="1" dirty="0"/>
              <a:t>“Every negro walk in a circle. Take that and make of it what you will”</a:t>
            </a:r>
            <a:endParaRPr lang="en-GB" b="1" dirty="0"/>
          </a:p>
          <a:p>
            <a:pPr marL="0" indent="0">
              <a:buNone/>
            </a:pPr>
            <a:r>
              <a:rPr lang="en-GB" b="1" dirty="0"/>
              <a:t> </a:t>
            </a:r>
          </a:p>
          <a:p>
            <a:r>
              <a:rPr lang="en-GB" b="1" dirty="0" smtClean="0"/>
              <a:t>Lilith’s reading of </a:t>
            </a:r>
            <a:r>
              <a:rPr lang="en-GB" b="1" dirty="0"/>
              <a:t>Henry Fielding's </a:t>
            </a:r>
            <a:r>
              <a:rPr lang="en-GB" b="1" i="1" dirty="0"/>
              <a:t>Joseph </a:t>
            </a:r>
            <a:r>
              <a:rPr lang="en-GB" b="1" i="1" dirty="0" smtClean="0"/>
              <a:t>Andrews</a:t>
            </a:r>
            <a:r>
              <a:rPr lang="en-GB" b="1" i="1" dirty="0"/>
              <a:t>:</a:t>
            </a:r>
            <a:r>
              <a:rPr lang="en-GB" b="1" i="1" dirty="0" smtClean="0"/>
              <a:t> </a:t>
            </a:r>
            <a:r>
              <a:rPr lang="en-GB" b="1" dirty="0" smtClean="0"/>
              <a:t>“</a:t>
            </a:r>
            <a:r>
              <a:rPr lang="en-GB" b="1" dirty="0"/>
              <a:t>Joseph want her to be a woman of the sort she don’t want to be” (218</a:t>
            </a:r>
            <a:r>
              <a:rPr lang="en-GB" b="1" dirty="0" smtClean="0"/>
              <a:t>).</a:t>
            </a:r>
          </a:p>
          <a:p>
            <a:pPr marL="0" indent="0">
              <a:buNone/>
            </a:pPr>
            <a:endParaRPr lang="en-GB" b="1" dirty="0"/>
          </a:p>
          <a:p>
            <a:r>
              <a:rPr lang="en-GB" b="1" dirty="0"/>
              <a:t>“But </a:t>
            </a:r>
            <a:r>
              <a:rPr lang="en-GB" b="1" i="1" dirty="0"/>
              <a:t>Joseph Andrews</a:t>
            </a:r>
            <a:r>
              <a:rPr lang="en-GB" b="1" dirty="0"/>
              <a:t> lying to her, making her wish for a place and a time that never </a:t>
            </a:r>
            <a:r>
              <a:rPr lang="en-GB" b="1" dirty="0" err="1"/>
              <a:t>goin</a:t>
            </a:r>
            <a:r>
              <a:rPr lang="en-GB" b="1" dirty="0"/>
              <a:t>’ come. No Mr. Adams waiting for a nigger. Nothing in this book a nigger can use.” (220)</a:t>
            </a:r>
          </a:p>
          <a:p>
            <a:endParaRPr lang="en-GB" dirty="0"/>
          </a:p>
        </p:txBody>
      </p:sp>
    </p:spTree>
    <p:extLst>
      <p:ext uri="{BB962C8B-B14F-4D97-AF65-F5344CB8AC3E}">
        <p14:creationId xmlns:p14="http://schemas.microsoft.com/office/powerpoint/2010/main" val="372695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88108" y="1269242"/>
            <a:ext cx="9416504" cy="4641980"/>
          </a:xfrm>
        </p:spPr>
        <p:txBody>
          <a:bodyPr/>
          <a:lstStyle/>
          <a:p>
            <a:endParaRPr lang="en-GB" dirty="0" smtClean="0"/>
          </a:p>
          <a:p>
            <a:pPr marL="0" indent="0">
              <a:buNone/>
            </a:pPr>
            <a:r>
              <a:rPr lang="en-GB" sz="2400" b="1" dirty="0" smtClean="0"/>
              <a:t>“</a:t>
            </a:r>
            <a:r>
              <a:rPr lang="en-GB" sz="2400" b="1" dirty="0"/>
              <a:t>the way in which slaves were, like books, read and consumed by an audience. Slave narratives were instrumental in the abolitionist cause, but they were part of a process of representing black people which was not devoid of exploitation.” </a:t>
            </a:r>
            <a:endParaRPr lang="en-GB" sz="2400" b="1" dirty="0" smtClean="0"/>
          </a:p>
          <a:p>
            <a:pPr marL="0" indent="0">
              <a:buNone/>
            </a:pPr>
            <a:r>
              <a:rPr lang="en-GB" sz="2400" b="1" dirty="0"/>
              <a:t>	</a:t>
            </a:r>
            <a:r>
              <a:rPr lang="en-GB" sz="2400" b="1" dirty="0" smtClean="0"/>
              <a:t>(</a:t>
            </a:r>
            <a:r>
              <a:rPr lang="en-GB" sz="2400" b="1" dirty="0"/>
              <a:t>Abigail Ward, “David Dabydeen’s </a:t>
            </a:r>
            <a:r>
              <a:rPr lang="en-GB" sz="2400" b="1" i="1" dirty="0"/>
              <a:t>A Harlot’s Progress</a:t>
            </a:r>
            <a:r>
              <a:rPr lang="en-GB" sz="2400" b="1" dirty="0"/>
              <a:t>, </a:t>
            </a:r>
            <a:r>
              <a:rPr lang="en-GB" sz="2400" b="1" dirty="0" smtClean="0"/>
              <a:t>	</a:t>
            </a:r>
            <a:r>
              <a:rPr lang="en-GB" sz="2400" b="1" i="1" dirty="0" smtClean="0"/>
              <a:t>Journal </a:t>
            </a:r>
            <a:r>
              <a:rPr lang="en-GB" sz="2400" b="1" i="1" dirty="0"/>
              <a:t>of </a:t>
            </a:r>
            <a:r>
              <a:rPr lang="en-GB" sz="2400" b="1" i="1" dirty="0" smtClean="0"/>
              <a:t>Postcolonial </a:t>
            </a:r>
            <a:r>
              <a:rPr lang="en-GB" sz="2400" b="1" i="1" dirty="0"/>
              <a:t>Writing</a:t>
            </a:r>
            <a:r>
              <a:rPr lang="en-GB" sz="2400" b="1" dirty="0"/>
              <a:t>, 43:1 (2007): 32-44)</a:t>
            </a:r>
          </a:p>
          <a:p>
            <a:endParaRPr lang="en-GB" dirty="0"/>
          </a:p>
        </p:txBody>
      </p:sp>
    </p:spTree>
    <p:extLst>
      <p:ext uri="{BB962C8B-B14F-4D97-AF65-F5344CB8AC3E}">
        <p14:creationId xmlns:p14="http://schemas.microsoft.com/office/powerpoint/2010/main" val="3477696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65277" y="1746913"/>
            <a:ext cx="9539333" cy="4164309"/>
          </a:xfrm>
        </p:spPr>
        <p:txBody>
          <a:bodyPr/>
          <a:lstStyle/>
          <a:p>
            <a:pPr marL="0" indent="0">
              <a:buNone/>
            </a:pPr>
            <a:r>
              <a:rPr lang="en-GB" b="1" dirty="0" smtClean="0"/>
              <a:t>‘In </a:t>
            </a:r>
            <a:r>
              <a:rPr lang="en-GB" b="1" dirty="0"/>
              <a:t>the past, James has discussed the theory of how white depictions of black experience are often presented so that even the worst horrors visited upon black people are viewed as learning experiences for white characters. I ask him how he saw 12 Years a Slave – whether it felt to him like a film directed by a black director (Steve McQueen) or the product of a white film industry. “It did feel like the film of a black director,” he says, pointing to its depiction of “casual cruelty – when somebody breaks a glass in someone’s face just because they can. Even liberal artists draw the line at casual cruelty… institutionalised brutality, yes; sadism, not so much. It means you have to accept a level of cruelty that your ancestors were capable of that you may not want to.”’</a:t>
            </a:r>
          </a:p>
          <a:p>
            <a:pPr marL="0" indent="0">
              <a:buNone/>
            </a:pPr>
            <a:r>
              <a:rPr lang="en-GB" b="1" dirty="0" smtClean="0"/>
              <a:t>	Interview </a:t>
            </a:r>
            <a:r>
              <a:rPr lang="en-GB" b="1" dirty="0"/>
              <a:t>in </a:t>
            </a:r>
            <a:r>
              <a:rPr lang="en-GB" b="1" i="1" dirty="0"/>
              <a:t>The Telegraph</a:t>
            </a:r>
            <a:r>
              <a:rPr lang="en-GB" b="1" dirty="0"/>
              <a:t>, October 2015.</a:t>
            </a:r>
          </a:p>
          <a:p>
            <a:endParaRPr lang="en-GB" dirty="0"/>
          </a:p>
        </p:txBody>
      </p:sp>
    </p:spTree>
    <p:extLst>
      <p:ext uri="{BB962C8B-B14F-4D97-AF65-F5344CB8AC3E}">
        <p14:creationId xmlns:p14="http://schemas.microsoft.com/office/powerpoint/2010/main" val="2446921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42449" y="1610436"/>
            <a:ext cx="9662164" cy="4300786"/>
          </a:xfrm>
        </p:spPr>
        <p:txBody>
          <a:bodyPr>
            <a:normAutofit/>
          </a:bodyPr>
          <a:lstStyle/>
          <a:p>
            <a:pPr marL="0" indent="0">
              <a:buNone/>
            </a:pPr>
            <a:r>
              <a:rPr lang="en-GB" sz="2000" b="1" dirty="0" smtClean="0"/>
              <a:t>“</a:t>
            </a:r>
            <a:r>
              <a:rPr lang="en-GB" sz="2000" b="1" dirty="0"/>
              <a:t>The second event that spurred me to write of Bigger was more personal and subtle. I had written a book of short stories which was published under the title of </a:t>
            </a:r>
            <a:r>
              <a:rPr lang="en-GB" sz="2000" b="1" i="1" dirty="0"/>
              <a:t>Uncle Tom's Children</a:t>
            </a:r>
            <a:r>
              <a:rPr lang="en-GB" sz="2000" b="1" dirty="0"/>
              <a:t>. When the reviews of that book began to appear, I realized that I had made an awfully naive mistake. I found that I had written a book which even bankers' daughters could read and weep over and feel good about. I swore to myself that if I ever wrote another book, no one would weep over it; that it would be so hard and deep that they would have to face it without the consolation of tears. It was this that made me get to work in dead earnest.” (Richard Wright, “How Bigger was Born”)</a:t>
            </a:r>
          </a:p>
        </p:txBody>
      </p:sp>
    </p:spTree>
    <p:extLst>
      <p:ext uri="{BB962C8B-B14F-4D97-AF65-F5344CB8AC3E}">
        <p14:creationId xmlns:p14="http://schemas.microsoft.com/office/powerpoint/2010/main" val="2972099503"/>
      </p:ext>
    </p:extLst>
  </p:cSld>
  <p:clrMapOvr>
    <a:masterClrMapping/>
  </p:clrMapOvr>
</p:sld>
</file>

<file path=ppt/theme/theme1.xml><?xml version="1.0" encoding="utf-8"?>
<a:theme xmlns:a="http://schemas.openxmlformats.org/drawingml/2006/main" name="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534</TotalTime>
  <Words>1559</Words>
  <Application>Microsoft Office PowerPoint</Application>
  <PresentationFormat>Widescreen</PresentationFormat>
  <Paragraphs>80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Century Gothic</vt:lpstr>
      <vt:lpstr>Palatino Linotype</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Michael Niblett</cp:lastModifiedBy>
  <cp:revision>17</cp:revision>
  <dcterms:created xsi:type="dcterms:W3CDTF">2016-10-18T21:42:23Z</dcterms:created>
  <dcterms:modified xsi:type="dcterms:W3CDTF">2017-10-17T21:06:10Z</dcterms:modified>
</cp:coreProperties>
</file>