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1"/>
  </p:notesMasterIdLst>
  <p:sldIdLst>
    <p:sldId id="257" r:id="rId2"/>
    <p:sldId id="258" r:id="rId3"/>
    <p:sldId id="259" r:id="rId4"/>
    <p:sldId id="260" r:id="rId5"/>
    <p:sldId id="373" r:id="rId6"/>
    <p:sldId id="372" r:id="rId7"/>
    <p:sldId id="371" r:id="rId8"/>
    <p:sldId id="340" r:id="rId9"/>
    <p:sldId id="282" r:id="rId10"/>
    <p:sldId id="265" r:id="rId11"/>
    <p:sldId id="326" r:id="rId12"/>
    <p:sldId id="376" r:id="rId13"/>
    <p:sldId id="379" r:id="rId14"/>
    <p:sldId id="341" r:id="rId15"/>
    <p:sldId id="262" r:id="rId16"/>
    <p:sldId id="380" r:id="rId17"/>
    <p:sldId id="377" r:id="rId18"/>
    <p:sldId id="378" r:id="rId19"/>
    <p:sldId id="261" r:id="rId20"/>
    <p:sldId id="374" r:id="rId21"/>
    <p:sldId id="375" r:id="rId22"/>
    <p:sldId id="369" r:id="rId23"/>
    <p:sldId id="317" r:id="rId24"/>
    <p:sldId id="362" r:id="rId25"/>
    <p:sldId id="349" r:id="rId26"/>
    <p:sldId id="348" r:id="rId27"/>
    <p:sldId id="368" r:id="rId28"/>
    <p:sldId id="350" r:id="rId29"/>
    <p:sldId id="358" r:id="rId3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18"/>
    <p:restoredTop sz="94660"/>
  </p:normalViewPr>
  <p:slideViewPr>
    <p:cSldViewPr snapToGrid="0" snapToObjects="1">
      <p:cViewPr>
        <p:scale>
          <a:sx n="80" d="100"/>
          <a:sy n="80" d="100"/>
        </p:scale>
        <p:origin x="1568" y="10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3FCE213-20E4-D64F-9B12-9017653C2DE4}" type="datetimeFigureOut">
              <a:rPr lang="en-US" smtClean="0"/>
              <a:t>3/8/22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B13013F-8C3B-7D4A-991B-7B8F4DC9ED8D}" type="slidenum">
              <a:rPr lang="en-US" smtClean="0"/>
              <a:t>‹#›</a:t>
            </a:fld>
            <a:endParaRPr lang="en-US"/>
          </a:p>
        </p:txBody>
      </p:sp>
    </p:spTree>
    <p:extLst>
      <p:ext uri="{BB962C8B-B14F-4D97-AF65-F5344CB8AC3E}">
        <p14:creationId xmlns:p14="http://schemas.microsoft.com/office/powerpoint/2010/main" val="13354231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YET – </a:t>
            </a:r>
            <a:r>
              <a:rPr lang="en-GB" sz="1200" b="1" kern="1200" dirty="0">
                <a:solidFill>
                  <a:schemeClr val="tx1"/>
                </a:solidFill>
                <a:effectLst/>
                <a:latin typeface="+mn-lt"/>
                <a:ea typeface="+mn-ea"/>
                <a:cs typeface="+mn-cs"/>
              </a:rPr>
              <a:t>there IS A strong </a:t>
            </a:r>
            <a:r>
              <a:rPr lang="en-GB" sz="1200" b="1" kern="1200" dirty="0" err="1">
                <a:solidFill>
                  <a:schemeClr val="tx1"/>
                </a:solidFill>
                <a:effectLst/>
                <a:latin typeface="+mn-lt"/>
                <a:ea typeface="+mn-ea"/>
                <a:cs typeface="+mn-cs"/>
              </a:rPr>
              <a:t>idenfiiable</a:t>
            </a:r>
            <a:r>
              <a:rPr lang="en-GB" sz="1200" b="1" kern="1200" dirty="0">
                <a:solidFill>
                  <a:schemeClr val="tx1"/>
                </a:solidFill>
                <a:effectLst/>
                <a:latin typeface="+mn-lt"/>
                <a:ea typeface="+mn-ea"/>
                <a:cs typeface="+mn-cs"/>
              </a:rPr>
              <a:t> strand of climate fiction - ‘</a:t>
            </a:r>
            <a:r>
              <a:rPr lang="en-GB" sz="1200" b="1" kern="1200" dirty="0" err="1">
                <a:solidFill>
                  <a:schemeClr val="tx1"/>
                </a:solidFill>
                <a:effectLst/>
                <a:latin typeface="+mn-lt"/>
                <a:ea typeface="+mn-ea"/>
                <a:cs typeface="+mn-cs"/>
              </a:rPr>
              <a:t>clifi</a:t>
            </a:r>
            <a:r>
              <a:rPr lang="en-GB" sz="1200" b="1" kern="1200" dirty="0">
                <a:solidFill>
                  <a:schemeClr val="tx1"/>
                </a:solidFill>
                <a:effectLst/>
                <a:latin typeface="+mn-lt"/>
                <a:ea typeface="+mn-ea"/>
                <a:cs typeface="+mn-cs"/>
              </a:rPr>
              <a:t>’</a:t>
            </a:r>
            <a:r>
              <a:rPr lang="en-GB" sz="1200" kern="1200" dirty="0">
                <a:solidFill>
                  <a:schemeClr val="tx1"/>
                </a:solidFill>
                <a:effectLst/>
                <a:latin typeface="+mn-lt"/>
                <a:ea typeface="+mn-ea"/>
                <a:cs typeface="+mn-cs"/>
              </a:rPr>
              <a:t> – what Ghosh resigned to the ‘</a:t>
            </a:r>
            <a:r>
              <a:rPr lang="en-GB" sz="1200" b="1" kern="1200" dirty="0">
                <a:solidFill>
                  <a:schemeClr val="tx1"/>
                </a:solidFill>
                <a:effectLst/>
                <a:latin typeface="+mn-lt"/>
                <a:ea typeface="+mn-ea"/>
                <a:cs typeface="+mn-cs"/>
              </a:rPr>
              <a:t>outhouses’</a:t>
            </a:r>
            <a:r>
              <a:rPr lang="en-GB" sz="1200" kern="1200" dirty="0">
                <a:solidFill>
                  <a:schemeClr val="tx1"/>
                </a:solidFill>
                <a:effectLst/>
                <a:latin typeface="+mn-lt"/>
                <a:ea typeface="+mn-ea"/>
                <a:cs typeface="+mn-cs"/>
              </a:rPr>
              <a:t> of culture – there are indeed so </a:t>
            </a:r>
            <a:r>
              <a:rPr lang="en-GB" sz="1200" i="1" kern="1200" dirty="0">
                <a:solidFill>
                  <a:schemeClr val="tx1"/>
                </a:solidFill>
                <a:effectLst/>
                <a:latin typeface="+mn-lt"/>
                <a:ea typeface="+mn-ea"/>
                <a:cs typeface="+mn-cs"/>
              </a:rPr>
              <a:t>many </a:t>
            </a:r>
            <a:r>
              <a:rPr lang="en-GB" sz="1200" kern="1200" dirty="0">
                <a:solidFill>
                  <a:schemeClr val="tx1"/>
                </a:solidFill>
                <a:effectLst/>
                <a:latin typeface="+mn-lt"/>
                <a:ea typeface="+mn-ea"/>
                <a:cs typeface="+mn-cs"/>
              </a:rPr>
              <a:t>examples of societal meltdown and earth system collapse on our screens that it’s harder to choose one. </a:t>
            </a:r>
            <a:r>
              <a:rPr lang="en-GB" sz="1200" b="1" kern="1200" dirty="0">
                <a:solidFill>
                  <a:schemeClr val="tx1"/>
                </a:solidFill>
                <a:effectLst/>
                <a:latin typeface="+mn-lt"/>
                <a:ea typeface="+mn-ea"/>
                <a:cs typeface="+mn-cs"/>
              </a:rPr>
              <a:t>Predilection for dystopia and apocalypse</a:t>
            </a:r>
            <a:r>
              <a:rPr lang="en-GB" sz="1200" kern="1200" dirty="0">
                <a:solidFill>
                  <a:schemeClr val="tx1"/>
                </a:solidFill>
                <a:effectLst/>
                <a:latin typeface="+mn-lt"/>
                <a:ea typeface="+mn-ea"/>
                <a:cs typeface="+mn-cs"/>
              </a:rPr>
              <a:t> (end times threats; cautionary tales; extrapolations of the present; also small morality tales within of how to deal </a:t>
            </a:r>
            <a:r>
              <a:rPr lang="en-GB" sz="1200" kern="1200" dirty="0" err="1">
                <a:solidFill>
                  <a:schemeClr val="tx1"/>
                </a:solidFill>
                <a:effectLst/>
                <a:latin typeface="+mn-lt"/>
                <a:ea typeface="+mn-ea"/>
                <a:cs typeface="+mn-cs"/>
              </a:rPr>
              <a:t>wth</a:t>
            </a:r>
            <a:r>
              <a:rPr lang="en-GB" sz="1200" kern="1200" dirty="0">
                <a:solidFill>
                  <a:schemeClr val="tx1"/>
                </a:solidFill>
                <a:effectLst/>
                <a:latin typeface="+mn-lt"/>
                <a:ea typeface="+mn-ea"/>
                <a:cs typeface="+mn-cs"/>
              </a:rPr>
              <a:t> it and how to be better and perhaps prevent it)</a:t>
            </a:r>
          </a:p>
          <a:p>
            <a:r>
              <a:rPr lang="en-GB" sz="1200" kern="1200" dirty="0">
                <a:solidFill>
                  <a:schemeClr val="tx1"/>
                </a:solidFill>
                <a:effectLst/>
                <a:latin typeface="+mn-lt"/>
                <a:ea typeface="+mn-ea"/>
                <a:cs typeface="+mn-cs"/>
              </a:rPr>
              <a:t> </a:t>
            </a:r>
          </a:p>
          <a:p>
            <a:r>
              <a:rPr lang="en-US" dirty="0"/>
              <a:t>Examples of </a:t>
            </a:r>
            <a:r>
              <a:rPr lang="en-US" dirty="0" err="1"/>
              <a:t>clifi</a:t>
            </a:r>
            <a:r>
              <a:rPr lang="en-US" dirty="0"/>
              <a:t> from all over and through various genres and </a:t>
            </a:r>
            <a:r>
              <a:rPr lang="en-US" dirty="0" err="1"/>
              <a:t>audicnes</a:t>
            </a:r>
            <a:r>
              <a:rPr lang="en-US" dirty="0"/>
              <a:t>, YA fiction to sf to fantasy and the orthodox novel – this fiction is almost always trying to register a massive change and usually involves dystopian worlds, either of </a:t>
            </a:r>
            <a:r>
              <a:rPr lang="en-US" dirty="0" err="1"/>
              <a:t>adapation</a:t>
            </a:r>
            <a:r>
              <a:rPr lang="en-US" dirty="0"/>
              <a:t> to a new and radically transformed climate or a word where an apocalypse is creating dystopian forms of reaction and governance – next slide is benumbing reality in this work….</a:t>
            </a:r>
          </a:p>
        </p:txBody>
      </p:sp>
      <p:sp>
        <p:nvSpPr>
          <p:cNvPr id="4" name="Slide Number Placeholder 3"/>
          <p:cNvSpPr>
            <a:spLocks noGrp="1"/>
          </p:cNvSpPr>
          <p:nvPr>
            <p:ph type="sldNum" sz="quarter" idx="5"/>
          </p:nvPr>
        </p:nvSpPr>
        <p:spPr/>
        <p:txBody>
          <a:bodyPr/>
          <a:lstStyle/>
          <a:p>
            <a:fld id="{208A0162-BBC3-D94B-8CC6-F65F028CC9B4}" type="slidenum">
              <a:rPr lang="en-US" smtClean="0"/>
              <a:t>6</a:t>
            </a:fld>
            <a:endParaRPr lang="en-US"/>
          </a:p>
        </p:txBody>
      </p:sp>
    </p:spTree>
    <p:extLst>
      <p:ext uri="{BB962C8B-B14F-4D97-AF65-F5344CB8AC3E}">
        <p14:creationId xmlns:p14="http://schemas.microsoft.com/office/powerpoint/2010/main" val="11986687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9A1D7E24-9E91-49FB-AF83-1A4802A31FFF}" type="slidenum">
              <a:rPr lang="en-GB" smtClean="0"/>
              <a:t>11</a:t>
            </a:fld>
            <a:endParaRPr lang="en-GB"/>
          </a:p>
        </p:txBody>
      </p:sp>
    </p:spTree>
    <p:extLst>
      <p:ext uri="{BB962C8B-B14F-4D97-AF65-F5344CB8AC3E}">
        <p14:creationId xmlns:p14="http://schemas.microsoft.com/office/powerpoint/2010/main" val="36038961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maybe the dystopia is with us now, we are living it - and have been for some time - since when? </a:t>
            </a:r>
            <a:r>
              <a:rPr lang="en-US" sz="1200" kern="1200" dirty="0">
                <a:solidFill>
                  <a:schemeClr val="tx1"/>
                </a:solidFill>
                <a:effectLst/>
                <a:latin typeface="+mn-lt"/>
                <a:ea typeface="+mn-ea"/>
                <a:cs typeface="+mn-cs"/>
              </a:rPr>
              <a:t>Its easier to </a:t>
            </a:r>
            <a:r>
              <a:rPr lang="en-US" sz="1200" kern="1200" dirty="0" err="1">
                <a:solidFill>
                  <a:schemeClr val="tx1"/>
                </a:solidFill>
                <a:effectLst/>
                <a:latin typeface="+mn-lt"/>
                <a:ea typeface="+mn-ea"/>
                <a:cs typeface="+mn-cs"/>
              </a:rPr>
              <a:t>drmatise</a:t>
            </a:r>
            <a:r>
              <a:rPr lang="en-US" sz="1200" kern="1200" dirty="0">
                <a:solidFill>
                  <a:schemeClr val="tx1"/>
                </a:solidFill>
                <a:effectLst/>
                <a:latin typeface="+mn-lt"/>
                <a:ea typeface="+mn-ea"/>
                <a:cs typeface="+mn-cs"/>
              </a:rPr>
              <a:t> disaster than resilience, repair, the changed world – maybe the first </a:t>
            </a:r>
            <a:r>
              <a:rPr lang="en-US" sz="1200" kern="1200" dirty="0" err="1">
                <a:solidFill>
                  <a:schemeClr val="tx1"/>
                </a:solidFill>
                <a:effectLst/>
                <a:latin typeface="+mn-lt"/>
                <a:ea typeface="+mn-ea"/>
                <a:cs typeface="+mn-cs"/>
              </a:rPr>
              <a:t>steo</a:t>
            </a:r>
            <a:r>
              <a:rPr lang="en-US" sz="1200" kern="1200" dirty="0">
                <a:solidFill>
                  <a:schemeClr val="tx1"/>
                </a:solidFill>
                <a:effectLst/>
                <a:latin typeface="+mn-lt"/>
                <a:ea typeface="+mn-ea"/>
                <a:cs typeface="+mn-cs"/>
              </a:rPr>
              <a:t> is actually turning the generic tables and recognizing the dystopian in the every day – in what you will do now as you leave the building and drive home, have a beer, eat a burger, buy a book, have a bath – maybe the dystopias are the police dramas, the soaps that show business as usual….maybe its hard to imagine ourselves in a totally </a:t>
            </a:r>
            <a:r>
              <a:rPr lang="en-US" sz="1200" kern="1200" dirty="0" err="1">
                <a:solidFill>
                  <a:schemeClr val="tx1"/>
                </a:solidFill>
                <a:effectLst/>
                <a:latin typeface="+mn-lt"/>
                <a:ea typeface="+mn-ea"/>
                <a:cs typeface="+mn-cs"/>
              </a:rPr>
              <a:t>retoriftted</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utopan</a:t>
            </a:r>
            <a:r>
              <a:rPr lang="en-US" sz="1200" kern="1200" dirty="0">
                <a:solidFill>
                  <a:schemeClr val="tx1"/>
                </a:solidFill>
                <a:effectLst/>
                <a:latin typeface="+mn-lt"/>
                <a:ea typeface="+mn-ea"/>
                <a:cs typeface="+mn-cs"/>
              </a:rPr>
              <a:t> world of regulated climate and natural restoration, a clean transition </a:t>
            </a:r>
            <a:endParaRPr lang="en-GB"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208A0162-BBC3-D94B-8CC6-F65F028CC9B4}" type="slidenum">
              <a:rPr lang="en-US" smtClean="0"/>
              <a:t>24</a:t>
            </a:fld>
            <a:endParaRPr lang="en-US"/>
          </a:p>
        </p:txBody>
      </p:sp>
    </p:spTree>
    <p:extLst>
      <p:ext uri="{BB962C8B-B14F-4D97-AF65-F5344CB8AC3E}">
        <p14:creationId xmlns:p14="http://schemas.microsoft.com/office/powerpoint/2010/main" val="30456785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collapse, entropy, painful pedestrianism, without maps, following the cracked highway - the bunker episode - </a:t>
            </a:r>
            <a:r>
              <a:rPr lang="en-GB" sz="1200" b="1" kern="1200" dirty="0">
                <a:solidFill>
                  <a:schemeClr val="tx1"/>
                </a:solidFill>
                <a:effectLst/>
                <a:latin typeface="+mn-lt"/>
                <a:ea typeface="+mn-ea"/>
                <a:cs typeface="+mn-cs"/>
              </a:rPr>
              <a:t>Predilection for dystopia and apocalypse</a:t>
            </a:r>
            <a:r>
              <a:rPr lang="en-GB" sz="1200" kern="1200" dirty="0">
                <a:solidFill>
                  <a:schemeClr val="tx1"/>
                </a:solidFill>
                <a:effectLst/>
                <a:latin typeface="+mn-lt"/>
                <a:ea typeface="+mn-ea"/>
                <a:cs typeface="+mn-cs"/>
              </a:rPr>
              <a:t> (end times threats; cautionary tales; extrapolations of the present; also small morality tales within of how to deal </a:t>
            </a:r>
            <a:r>
              <a:rPr lang="en-GB" sz="1200" kern="1200" dirty="0" err="1">
                <a:solidFill>
                  <a:schemeClr val="tx1"/>
                </a:solidFill>
                <a:effectLst/>
                <a:latin typeface="+mn-lt"/>
                <a:ea typeface="+mn-ea"/>
                <a:cs typeface="+mn-cs"/>
              </a:rPr>
              <a:t>wth</a:t>
            </a:r>
            <a:r>
              <a:rPr lang="en-GB" sz="1200" kern="1200" dirty="0">
                <a:solidFill>
                  <a:schemeClr val="tx1"/>
                </a:solidFill>
                <a:effectLst/>
                <a:latin typeface="+mn-lt"/>
                <a:ea typeface="+mn-ea"/>
                <a:cs typeface="+mn-cs"/>
              </a:rPr>
              <a:t> it and how to be better and perhaps prevent it)</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One vein of thinking is that this seems to be not real at all, difficult to grasp – so maybe bunker thinking is both a natural response and also a fearful/problematic one. </a:t>
            </a:r>
            <a:r>
              <a:rPr lang="en-US" dirty="0"/>
              <a:t>other forms of escape and shelter are seen in </a:t>
            </a:r>
            <a:r>
              <a:rPr lang="en-US" dirty="0" err="1"/>
              <a:t>fagan</a:t>
            </a:r>
            <a:r>
              <a:rPr lang="en-US" dirty="0"/>
              <a:t> -</a:t>
            </a:r>
            <a:endParaRPr lang="en-GB"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p:txBody>
      </p:sp>
      <p:sp>
        <p:nvSpPr>
          <p:cNvPr id="4" name="Slide Number Placeholder 3"/>
          <p:cNvSpPr>
            <a:spLocks noGrp="1"/>
          </p:cNvSpPr>
          <p:nvPr>
            <p:ph type="sldNum" sz="quarter" idx="5"/>
          </p:nvPr>
        </p:nvSpPr>
        <p:spPr/>
        <p:txBody>
          <a:bodyPr/>
          <a:lstStyle/>
          <a:p>
            <a:fld id="{208A0162-BBC3-D94B-8CC6-F65F028CC9B4}" type="slidenum">
              <a:rPr lang="en-US" smtClean="0"/>
              <a:t>25</a:t>
            </a:fld>
            <a:endParaRPr lang="en-US"/>
          </a:p>
        </p:txBody>
      </p:sp>
    </p:spTree>
    <p:extLst>
      <p:ext uri="{BB962C8B-B14F-4D97-AF65-F5344CB8AC3E}">
        <p14:creationId xmlns:p14="http://schemas.microsoft.com/office/powerpoint/2010/main" val="4544363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see the same thing here in a novel about adaptation to catastrophe in North American continent, where NYC adapts, yet the </a:t>
            </a:r>
            <a:r>
              <a:rPr lang="en-US" dirty="0" err="1"/>
              <a:t>entrie</a:t>
            </a:r>
            <a:r>
              <a:rPr lang="en-US" dirty="0"/>
              <a:t> scene remains cognitively difficult to grasp – </a:t>
            </a:r>
            <a:r>
              <a:rPr lang="en-GB" sz="1200" kern="1200" dirty="0">
                <a:solidFill>
                  <a:schemeClr val="tx1"/>
                </a:solidFill>
                <a:effectLst/>
                <a:latin typeface="+mn-lt"/>
                <a:ea typeface="+mn-ea"/>
                <a:cs typeface="+mn-cs"/>
              </a:rPr>
              <a:t>long genre, cautionary tales, tales about denialism and consciousness raising, weird tales of strange climate, offshoring the problem by alienating it, then the speculative </a:t>
            </a:r>
            <a:r>
              <a:rPr lang="en-GB" sz="1200" kern="1200" dirty="0" err="1">
                <a:solidFill>
                  <a:schemeClr val="tx1"/>
                </a:solidFill>
                <a:effectLst/>
                <a:latin typeface="+mn-lt"/>
                <a:ea typeface="+mn-ea"/>
                <a:cs typeface="+mn-cs"/>
              </a:rPr>
              <a:t>fccition</a:t>
            </a:r>
            <a:r>
              <a:rPr lang="en-GB" sz="1200" kern="1200" dirty="0">
                <a:solidFill>
                  <a:schemeClr val="tx1"/>
                </a:solidFill>
                <a:effectLst/>
                <a:latin typeface="+mn-lt"/>
                <a:ea typeface="+mn-ea"/>
                <a:cs typeface="+mn-cs"/>
              </a:rPr>
              <a:t> and the dystopias – usually of resource-starved worlds, depleted stocks of foods, medicines, turn to authoritarianism, </a:t>
            </a:r>
            <a:r>
              <a:rPr lang="en-US" dirty="0"/>
              <a:t>and another way of doing this might be seeing a totally transformed world devoid of humans, - so how about Scotland, in 2563…</a:t>
            </a:r>
            <a:r>
              <a:rPr lang="en-US" b="1" dirty="0"/>
              <a:t>slide</a:t>
            </a:r>
          </a:p>
          <a:p>
            <a:endParaRPr lang="en-US" dirty="0"/>
          </a:p>
        </p:txBody>
      </p:sp>
      <p:sp>
        <p:nvSpPr>
          <p:cNvPr id="4" name="Slide Number Placeholder 3"/>
          <p:cNvSpPr>
            <a:spLocks noGrp="1"/>
          </p:cNvSpPr>
          <p:nvPr>
            <p:ph type="sldNum" sz="quarter" idx="5"/>
          </p:nvPr>
        </p:nvSpPr>
        <p:spPr/>
        <p:txBody>
          <a:bodyPr/>
          <a:lstStyle/>
          <a:p>
            <a:fld id="{208A0162-BBC3-D94B-8CC6-F65F028CC9B4}" type="slidenum">
              <a:rPr lang="en-US" smtClean="0"/>
              <a:t>26</a:t>
            </a:fld>
            <a:endParaRPr lang="en-US"/>
          </a:p>
        </p:txBody>
      </p:sp>
    </p:spTree>
    <p:extLst>
      <p:ext uri="{BB962C8B-B14F-4D97-AF65-F5344CB8AC3E}">
        <p14:creationId xmlns:p14="http://schemas.microsoft.com/office/powerpoint/2010/main" val="8455128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FRANT GWO (2019 – AND CIXIN LIU (2000) – expanding sun – </a:t>
            </a:r>
            <a:r>
              <a:rPr lang="en-GB" dirty="0" err="1"/>
              <a:t>technoutopianism</a:t>
            </a:r>
            <a:r>
              <a:rPr lang="en-GB" dirty="0"/>
              <a:t> – underground life is only ever temporary because of </a:t>
            </a:r>
            <a:r>
              <a:rPr lang="en-GB" dirty="0" err="1"/>
              <a:t>rhe</a:t>
            </a:r>
            <a:r>
              <a:rPr lang="en-GB" dirty="0"/>
              <a:t> volatile earth – in the end overcomes STRATEGIC REALISM of government’s responses to climate change because the various nations of the world have to overcome their differences and interests to accommodate a CO-ORDINATED RESPONSE– (although china wins in the end) and this bad faith of techno-utopianism and cautionary tale is also seen in various Hollywood fantasies, such as SLIDE </a:t>
            </a:r>
            <a:endParaRPr lang="en-US" dirty="0"/>
          </a:p>
        </p:txBody>
      </p:sp>
      <p:sp>
        <p:nvSpPr>
          <p:cNvPr id="4" name="Slide Number Placeholder 3"/>
          <p:cNvSpPr>
            <a:spLocks noGrp="1"/>
          </p:cNvSpPr>
          <p:nvPr>
            <p:ph type="sldNum" sz="quarter" idx="5"/>
          </p:nvPr>
        </p:nvSpPr>
        <p:spPr/>
        <p:txBody>
          <a:bodyPr/>
          <a:lstStyle/>
          <a:p>
            <a:fld id="{208A0162-BBC3-D94B-8CC6-F65F028CC9B4}" type="slidenum">
              <a:rPr lang="en-US" smtClean="0"/>
              <a:t>28</a:t>
            </a:fld>
            <a:endParaRPr lang="en-US"/>
          </a:p>
        </p:txBody>
      </p:sp>
    </p:spTree>
    <p:extLst>
      <p:ext uri="{BB962C8B-B14F-4D97-AF65-F5344CB8AC3E}">
        <p14:creationId xmlns:p14="http://schemas.microsoft.com/office/powerpoint/2010/main" val="2330347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Offshoring pollution in fantasy of escape from earth - really a coded form of segregation and techno-fantasy – which we see in real world terms as PROMISES OF TECHNOLOGICAL FIXES – hacking the earth and technology to produce new utopian societies, which are problematic in their exclusivity – and that they appear like earth bound suburban disasters in the first place – leads us back to the harder questions of pedestrian difficulty – next slide </a:t>
            </a:r>
          </a:p>
          <a:p>
            <a:endParaRPr lang="en-US" dirty="0"/>
          </a:p>
        </p:txBody>
      </p:sp>
      <p:sp>
        <p:nvSpPr>
          <p:cNvPr id="4" name="Slide Number Placeholder 3"/>
          <p:cNvSpPr>
            <a:spLocks noGrp="1"/>
          </p:cNvSpPr>
          <p:nvPr>
            <p:ph type="sldNum" sz="quarter" idx="5"/>
          </p:nvPr>
        </p:nvSpPr>
        <p:spPr/>
        <p:txBody>
          <a:bodyPr/>
          <a:lstStyle/>
          <a:p>
            <a:fld id="{208A0162-BBC3-D94B-8CC6-F65F028CC9B4}" type="slidenum">
              <a:rPr lang="en-US" smtClean="0"/>
              <a:t>29</a:t>
            </a:fld>
            <a:endParaRPr lang="en-US"/>
          </a:p>
        </p:txBody>
      </p:sp>
    </p:spTree>
    <p:extLst>
      <p:ext uri="{BB962C8B-B14F-4D97-AF65-F5344CB8AC3E}">
        <p14:creationId xmlns:p14="http://schemas.microsoft.com/office/powerpoint/2010/main" val="7774876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D2DEB5-10E6-FB49-8029-632FC72855F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053F7C0C-D18D-8248-A165-719EC110F3C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12F65D5-402E-814C-93CD-56C8102790B5}"/>
              </a:ext>
            </a:extLst>
          </p:cNvPr>
          <p:cNvSpPr>
            <a:spLocks noGrp="1"/>
          </p:cNvSpPr>
          <p:nvPr>
            <p:ph type="dt" sz="half" idx="10"/>
          </p:nvPr>
        </p:nvSpPr>
        <p:spPr/>
        <p:txBody>
          <a:bodyPr/>
          <a:lstStyle/>
          <a:p>
            <a:fld id="{5A134AC6-E1AD-CF4F-A50E-5AFA5FE3F081}" type="datetimeFigureOut">
              <a:rPr lang="en-US" smtClean="0"/>
              <a:t>3/8/22</a:t>
            </a:fld>
            <a:endParaRPr lang="en-US"/>
          </a:p>
        </p:txBody>
      </p:sp>
      <p:sp>
        <p:nvSpPr>
          <p:cNvPr id="5" name="Footer Placeholder 4">
            <a:extLst>
              <a:ext uri="{FF2B5EF4-FFF2-40B4-BE49-F238E27FC236}">
                <a16:creationId xmlns:a16="http://schemas.microsoft.com/office/drawing/2014/main" id="{BC3C473F-E918-034D-BDCB-D7194FA3862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1AC40BC-5001-3741-A80B-3B45D1D3E9F7}"/>
              </a:ext>
            </a:extLst>
          </p:cNvPr>
          <p:cNvSpPr>
            <a:spLocks noGrp="1"/>
          </p:cNvSpPr>
          <p:nvPr>
            <p:ph type="sldNum" sz="quarter" idx="12"/>
          </p:nvPr>
        </p:nvSpPr>
        <p:spPr/>
        <p:txBody>
          <a:bodyPr/>
          <a:lstStyle/>
          <a:p>
            <a:fld id="{D4B3C325-2C8B-7E43-804B-10258D232957}" type="slidenum">
              <a:rPr lang="en-US" smtClean="0"/>
              <a:t>‹#›</a:t>
            </a:fld>
            <a:endParaRPr lang="en-US"/>
          </a:p>
        </p:txBody>
      </p:sp>
    </p:spTree>
    <p:extLst>
      <p:ext uri="{BB962C8B-B14F-4D97-AF65-F5344CB8AC3E}">
        <p14:creationId xmlns:p14="http://schemas.microsoft.com/office/powerpoint/2010/main" val="17790513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94E05E-33C5-8041-8A96-81FD2CE1DED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DBCD20B-F90D-9C4C-804D-0BB8F98E3970}"/>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FDE4A87-0845-3F4D-B4EF-6151B3C096D6}"/>
              </a:ext>
            </a:extLst>
          </p:cNvPr>
          <p:cNvSpPr>
            <a:spLocks noGrp="1"/>
          </p:cNvSpPr>
          <p:nvPr>
            <p:ph type="dt" sz="half" idx="10"/>
          </p:nvPr>
        </p:nvSpPr>
        <p:spPr/>
        <p:txBody>
          <a:bodyPr/>
          <a:lstStyle/>
          <a:p>
            <a:fld id="{5A134AC6-E1AD-CF4F-A50E-5AFA5FE3F081}" type="datetimeFigureOut">
              <a:rPr lang="en-US" smtClean="0"/>
              <a:t>3/8/22</a:t>
            </a:fld>
            <a:endParaRPr lang="en-US"/>
          </a:p>
        </p:txBody>
      </p:sp>
      <p:sp>
        <p:nvSpPr>
          <p:cNvPr id="5" name="Footer Placeholder 4">
            <a:extLst>
              <a:ext uri="{FF2B5EF4-FFF2-40B4-BE49-F238E27FC236}">
                <a16:creationId xmlns:a16="http://schemas.microsoft.com/office/drawing/2014/main" id="{D02D7154-CB39-4343-BB1D-72764538EE9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CDAA960-24C3-8147-A999-DD0BCC8AFF16}"/>
              </a:ext>
            </a:extLst>
          </p:cNvPr>
          <p:cNvSpPr>
            <a:spLocks noGrp="1"/>
          </p:cNvSpPr>
          <p:nvPr>
            <p:ph type="sldNum" sz="quarter" idx="12"/>
          </p:nvPr>
        </p:nvSpPr>
        <p:spPr/>
        <p:txBody>
          <a:bodyPr/>
          <a:lstStyle/>
          <a:p>
            <a:fld id="{D4B3C325-2C8B-7E43-804B-10258D232957}" type="slidenum">
              <a:rPr lang="en-US" smtClean="0"/>
              <a:t>‹#›</a:t>
            </a:fld>
            <a:endParaRPr lang="en-US"/>
          </a:p>
        </p:txBody>
      </p:sp>
    </p:spTree>
    <p:extLst>
      <p:ext uri="{BB962C8B-B14F-4D97-AF65-F5344CB8AC3E}">
        <p14:creationId xmlns:p14="http://schemas.microsoft.com/office/powerpoint/2010/main" val="19654729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A8F038A-983D-2C47-97EA-9C512FA023C1}"/>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57B36348-9DF9-7D4C-A84C-5FEB099D08EA}"/>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244E7E4-FE76-A84D-8DC2-1FD24C070F0A}"/>
              </a:ext>
            </a:extLst>
          </p:cNvPr>
          <p:cNvSpPr>
            <a:spLocks noGrp="1"/>
          </p:cNvSpPr>
          <p:nvPr>
            <p:ph type="dt" sz="half" idx="10"/>
          </p:nvPr>
        </p:nvSpPr>
        <p:spPr/>
        <p:txBody>
          <a:bodyPr/>
          <a:lstStyle/>
          <a:p>
            <a:fld id="{5A134AC6-E1AD-CF4F-A50E-5AFA5FE3F081}" type="datetimeFigureOut">
              <a:rPr lang="en-US" smtClean="0"/>
              <a:t>3/8/22</a:t>
            </a:fld>
            <a:endParaRPr lang="en-US"/>
          </a:p>
        </p:txBody>
      </p:sp>
      <p:sp>
        <p:nvSpPr>
          <p:cNvPr id="5" name="Footer Placeholder 4">
            <a:extLst>
              <a:ext uri="{FF2B5EF4-FFF2-40B4-BE49-F238E27FC236}">
                <a16:creationId xmlns:a16="http://schemas.microsoft.com/office/drawing/2014/main" id="{CE898958-A35C-3E44-8069-4EF0BE3420F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50E2B08-3E1A-5F4C-BD5C-632A7F5B157A}"/>
              </a:ext>
            </a:extLst>
          </p:cNvPr>
          <p:cNvSpPr>
            <a:spLocks noGrp="1"/>
          </p:cNvSpPr>
          <p:nvPr>
            <p:ph type="sldNum" sz="quarter" idx="12"/>
          </p:nvPr>
        </p:nvSpPr>
        <p:spPr/>
        <p:txBody>
          <a:bodyPr/>
          <a:lstStyle/>
          <a:p>
            <a:fld id="{D4B3C325-2C8B-7E43-804B-10258D232957}" type="slidenum">
              <a:rPr lang="en-US" smtClean="0"/>
              <a:t>‹#›</a:t>
            </a:fld>
            <a:endParaRPr lang="en-US"/>
          </a:p>
        </p:txBody>
      </p:sp>
    </p:spTree>
    <p:extLst>
      <p:ext uri="{BB962C8B-B14F-4D97-AF65-F5344CB8AC3E}">
        <p14:creationId xmlns:p14="http://schemas.microsoft.com/office/powerpoint/2010/main" val="40129411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F4E1F3-A237-1C4F-BB98-134AC3ED2F9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05CD8C4-F54E-9547-97A7-39BB703B1B4D}"/>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DE64E7B-26C3-7645-845F-2C0FD3CDB7E4}"/>
              </a:ext>
            </a:extLst>
          </p:cNvPr>
          <p:cNvSpPr>
            <a:spLocks noGrp="1"/>
          </p:cNvSpPr>
          <p:nvPr>
            <p:ph type="dt" sz="half" idx="10"/>
          </p:nvPr>
        </p:nvSpPr>
        <p:spPr/>
        <p:txBody>
          <a:bodyPr/>
          <a:lstStyle/>
          <a:p>
            <a:fld id="{5A134AC6-E1AD-CF4F-A50E-5AFA5FE3F081}" type="datetimeFigureOut">
              <a:rPr lang="en-US" smtClean="0"/>
              <a:t>3/8/22</a:t>
            </a:fld>
            <a:endParaRPr lang="en-US"/>
          </a:p>
        </p:txBody>
      </p:sp>
      <p:sp>
        <p:nvSpPr>
          <p:cNvPr id="5" name="Footer Placeholder 4">
            <a:extLst>
              <a:ext uri="{FF2B5EF4-FFF2-40B4-BE49-F238E27FC236}">
                <a16:creationId xmlns:a16="http://schemas.microsoft.com/office/drawing/2014/main" id="{5858E397-D765-1C4C-98BA-C83476A4575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A3E5B6D-59DC-AA48-92C7-48BDB6EEE521}"/>
              </a:ext>
            </a:extLst>
          </p:cNvPr>
          <p:cNvSpPr>
            <a:spLocks noGrp="1"/>
          </p:cNvSpPr>
          <p:nvPr>
            <p:ph type="sldNum" sz="quarter" idx="12"/>
          </p:nvPr>
        </p:nvSpPr>
        <p:spPr/>
        <p:txBody>
          <a:bodyPr/>
          <a:lstStyle/>
          <a:p>
            <a:fld id="{D4B3C325-2C8B-7E43-804B-10258D232957}" type="slidenum">
              <a:rPr lang="en-US" smtClean="0"/>
              <a:t>‹#›</a:t>
            </a:fld>
            <a:endParaRPr lang="en-US"/>
          </a:p>
        </p:txBody>
      </p:sp>
    </p:spTree>
    <p:extLst>
      <p:ext uri="{BB962C8B-B14F-4D97-AF65-F5344CB8AC3E}">
        <p14:creationId xmlns:p14="http://schemas.microsoft.com/office/powerpoint/2010/main" val="16140550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C089D1-7692-F44E-9627-3123EE4C0F3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3C5A5BD-A02C-0144-841C-996151D7477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8998CC45-BBB6-1145-9403-F3F5F9A00BCB}"/>
              </a:ext>
            </a:extLst>
          </p:cNvPr>
          <p:cNvSpPr>
            <a:spLocks noGrp="1"/>
          </p:cNvSpPr>
          <p:nvPr>
            <p:ph type="dt" sz="half" idx="10"/>
          </p:nvPr>
        </p:nvSpPr>
        <p:spPr/>
        <p:txBody>
          <a:bodyPr/>
          <a:lstStyle/>
          <a:p>
            <a:fld id="{5A134AC6-E1AD-CF4F-A50E-5AFA5FE3F081}" type="datetimeFigureOut">
              <a:rPr lang="en-US" smtClean="0"/>
              <a:t>3/8/22</a:t>
            </a:fld>
            <a:endParaRPr lang="en-US"/>
          </a:p>
        </p:txBody>
      </p:sp>
      <p:sp>
        <p:nvSpPr>
          <p:cNvPr id="5" name="Footer Placeholder 4">
            <a:extLst>
              <a:ext uri="{FF2B5EF4-FFF2-40B4-BE49-F238E27FC236}">
                <a16:creationId xmlns:a16="http://schemas.microsoft.com/office/drawing/2014/main" id="{E244FE1A-6B10-CA43-A1BE-826C29E51F4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C7688A8-E2A8-AD4A-BEE2-51DFC79D24BD}"/>
              </a:ext>
            </a:extLst>
          </p:cNvPr>
          <p:cNvSpPr>
            <a:spLocks noGrp="1"/>
          </p:cNvSpPr>
          <p:nvPr>
            <p:ph type="sldNum" sz="quarter" idx="12"/>
          </p:nvPr>
        </p:nvSpPr>
        <p:spPr/>
        <p:txBody>
          <a:bodyPr/>
          <a:lstStyle/>
          <a:p>
            <a:fld id="{D4B3C325-2C8B-7E43-804B-10258D232957}" type="slidenum">
              <a:rPr lang="en-US" smtClean="0"/>
              <a:t>‹#›</a:t>
            </a:fld>
            <a:endParaRPr lang="en-US"/>
          </a:p>
        </p:txBody>
      </p:sp>
    </p:spTree>
    <p:extLst>
      <p:ext uri="{BB962C8B-B14F-4D97-AF65-F5344CB8AC3E}">
        <p14:creationId xmlns:p14="http://schemas.microsoft.com/office/powerpoint/2010/main" val="10233025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D5F127-1380-DF44-A126-9F1E6F8BBED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F2968E7-742E-BD40-B7D6-344E9B37788F}"/>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733D924-53D4-864C-93B3-78675F25464D}"/>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FF01C29-3020-4943-9B4F-F59D88A183B2}"/>
              </a:ext>
            </a:extLst>
          </p:cNvPr>
          <p:cNvSpPr>
            <a:spLocks noGrp="1"/>
          </p:cNvSpPr>
          <p:nvPr>
            <p:ph type="dt" sz="half" idx="10"/>
          </p:nvPr>
        </p:nvSpPr>
        <p:spPr/>
        <p:txBody>
          <a:bodyPr/>
          <a:lstStyle/>
          <a:p>
            <a:fld id="{5A134AC6-E1AD-CF4F-A50E-5AFA5FE3F081}" type="datetimeFigureOut">
              <a:rPr lang="en-US" smtClean="0"/>
              <a:t>3/8/22</a:t>
            </a:fld>
            <a:endParaRPr lang="en-US"/>
          </a:p>
        </p:txBody>
      </p:sp>
      <p:sp>
        <p:nvSpPr>
          <p:cNvPr id="6" name="Footer Placeholder 5">
            <a:extLst>
              <a:ext uri="{FF2B5EF4-FFF2-40B4-BE49-F238E27FC236}">
                <a16:creationId xmlns:a16="http://schemas.microsoft.com/office/drawing/2014/main" id="{22F8E809-FEC5-8F4D-AEA1-DC9ACAFE371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FD16F2D-6EA6-9047-AC73-03263D5F50DC}"/>
              </a:ext>
            </a:extLst>
          </p:cNvPr>
          <p:cNvSpPr>
            <a:spLocks noGrp="1"/>
          </p:cNvSpPr>
          <p:nvPr>
            <p:ph type="sldNum" sz="quarter" idx="12"/>
          </p:nvPr>
        </p:nvSpPr>
        <p:spPr/>
        <p:txBody>
          <a:bodyPr/>
          <a:lstStyle/>
          <a:p>
            <a:fld id="{D4B3C325-2C8B-7E43-804B-10258D232957}" type="slidenum">
              <a:rPr lang="en-US" smtClean="0"/>
              <a:t>‹#›</a:t>
            </a:fld>
            <a:endParaRPr lang="en-US"/>
          </a:p>
        </p:txBody>
      </p:sp>
    </p:spTree>
    <p:extLst>
      <p:ext uri="{BB962C8B-B14F-4D97-AF65-F5344CB8AC3E}">
        <p14:creationId xmlns:p14="http://schemas.microsoft.com/office/powerpoint/2010/main" val="14080808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D1C244-474D-B048-AED2-C6708607A1B1}"/>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5438D5D-2D62-BF4A-A9F8-714D0C49CA9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8B8CB975-3A9E-9D43-B2B2-6F6E4EF3680D}"/>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61FF6F1-082C-0249-B07B-F2A1D66F43B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D1D387AB-4112-5A4C-B40C-5EF2EA5A3970}"/>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1AC727B2-4E27-C945-A582-CBD7F3C8407D}"/>
              </a:ext>
            </a:extLst>
          </p:cNvPr>
          <p:cNvSpPr>
            <a:spLocks noGrp="1"/>
          </p:cNvSpPr>
          <p:nvPr>
            <p:ph type="dt" sz="half" idx="10"/>
          </p:nvPr>
        </p:nvSpPr>
        <p:spPr/>
        <p:txBody>
          <a:bodyPr/>
          <a:lstStyle/>
          <a:p>
            <a:fld id="{5A134AC6-E1AD-CF4F-A50E-5AFA5FE3F081}" type="datetimeFigureOut">
              <a:rPr lang="en-US" smtClean="0"/>
              <a:t>3/8/22</a:t>
            </a:fld>
            <a:endParaRPr lang="en-US"/>
          </a:p>
        </p:txBody>
      </p:sp>
      <p:sp>
        <p:nvSpPr>
          <p:cNvPr id="8" name="Footer Placeholder 7">
            <a:extLst>
              <a:ext uri="{FF2B5EF4-FFF2-40B4-BE49-F238E27FC236}">
                <a16:creationId xmlns:a16="http://schemas.microsoft.com/office/drawing/2014/main" id="{8197799B-82AF-E04F-ACC6-825FD5E2531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2A7DDC6-C8CB-E54B-A1C0-24E7D918ADB4}"/>
              </a:ext>
            </a:extLst>
          </p:cNvPr>
          <p:cNvSpPr>
            <a:spLocks noGrp="1"/>
          </p:cNvSpPr>
          <p:nvPr>
            <p:ph type="sldNum" sz="quarter" idx="12"/>
          </p:nvPr>
        </p:nvSpPr>
        <p:spPr/>
        <p:txBody>
          <a:bodyPr/>
          <a:lstStyle/>
          <a:p>
            <a:fld id="{D4B3C325-2C8B-7E43-804B-10258D232957}" type="slidenum">
              <a:rPr lang="en-US" smtClean="0"/>
              <a:t>‹#›</a:t>
            </a:fld>
            <a:endParaRPr lang="en-US"/>
          </a:p>
        </p:txBody>
      </p:sp>
    </p:spTree>
    <p:extLst>
      <p:ext uri="{BB962C8B-B14F-4D97-AF65-F5344CB8AC3E}">
        <p14:creationId xmlns:p14="http://schemas.microsoft.com/office/powerpoint/2010/main" val="8898218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04B8CC-8319-9F42-B668-0A26C975435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7FBC608C-AB61-3344-9D54-3237D9E5009F}"/>
              </a:ext>
            </a:extLst>
          </p:cNvPr>
          <p:cNvSpPr>
            <a:spLocks noGrp="1"/>
          </p:cNvSpPr>
          <p:nvPr>
            <p:ph type="dt" sz="half" idx="10"/>
          </p:nvPr>
        </p:nvSpPr>
        <p:spPr/>
        <p:txBody>
          <a:bodyPr/>
          <a:lstStyle/>
          <a:p>
            <a:fld id="{5A134AC6-E1AD-CF4F-A50E-5AFA5FE3F081}" type="datetimeFigureOut">
              <a:rPr lang="en-US" smtClean="0"/>
              <a:t>3/8/22</a:t>
            </a:fld>
            <a:endParaRPr lang="en-US"/>
          </a:p>
        </p:txBody>
      </p:sp>
      <p:sp>
        <p:nvSpPr>
          <p:cNvPr id="4" name="Footer Placeholder 3">
            <a:extLst>
              <a:ext uri="{FF2B5EF4-FFF2-40B4-BE49-F238E27FC236}">
                <a16:creationId xmlns:a16="http://schemas.microsoft.com/office/drawing/2014/main" id="{66BBFB23-DCF3-7245-8F25-11E60716743E}"/>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2501BA2-A172-804C-A6EC-C17624224465}"/>
              </a:ext>
            </a:extLst>
          </p:cNvPr>
          <p:cNvSpPr>
            <a:spLocks noGrp="1"/>
          </p:cNvSpPr>
          <p:nvPr>
            <p:ph type="sldNum" sz="quarter" idx="12"/>
          </p:nvPr>
        </p:nvSpPr>
        <p:spPr/>
        <p:txBody>
          <a:bodyPr/>
          <a:lstStyle/>
          <a:p>
            <a:fld id="{D4B3C325-2C8B-7E43-804B-10258D232957}" type="slidenum">
              <a:rPr lang="en-US" smtClean="0"/>
              <a:t>‹#›</a:t>
            </a:fld>
            <a:endParaRPr lang="en-US"/>
          </a:p>
        </p:txBody>
      </p:sp>
    </p:spTree>
    <p:extLst>
      <p:ext uri="{BB962C8B-B14F-4D97-AF65-F5344CB8AC3E}">
        <p14:creationId xmlns:p14="http://schemas.microsoft.com/office/powerpoint/2010/main" val="36949108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E169B3B-468F-BF41-BA47-04559CE8D1F3}"/>
              </a:ext>
            </a:extLst>
          </p:cNvPr>
          <p:cNvSpPr>
            <a:spLocks noGrp="1"/>
          </p:cNvSpPr>
          <p:nvPr>
            <p:ph type="dt" sz="half" idx="10"/>
          </p:nvPr>
        </p:nvSpPr>
        <p:spPr/>
        <p:txBody>
          <a:bodyPr/>
          <a:lstStyle/>
          <a:p>
            <a:fld id="{5A134AC6-E1AD-CF4F-A50E-5AFA5FE3F081}" type="datetimeFigureOut">
              <a:rPr lang="en-US" smtClean="0"/>
              <a:t>3/8/22</a:t>
            </a:fld>
            <a:endParaRPr lang="en-US"/>
          </a:p>
        </p:txBody>
      </p:sp>
      <p:sp>
        <p:nvSpPr>
          <p:cNvPr id="3" name="Footer Placeholder 2">
            <a:extLst>
              <a:ext uri="{FF2B5EF4-FFF2-40B4-BE49-F238E27FC236}">
                <a16:creationId xmlns:a16="http://schemas.microsoft.com/office/drawing/2014/main" id="{58CAB122-99A3-6A4D-AEE8-93B4EF412BA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35B5A09-BB8E-0F41-9875-EE2E3F749095}"/>
              </a:ext>
            </a:extLst>
          </p:cNvPr>
          <p:cNvSpPr>
            <a:spLocks noGrp="1"/>
          </p:cNvSpPr>
          <p:nvPr>
            <p:ph type="sldNum" sz="quarter" idx="12"/>
          </p:nvPr>
        </p:nvSpPr>
        <p:spPr/>
        <p:txBody>
          <a:bodyPr/>
          <a:lstStyle/>
          <a:p>
            <a:fld id="{D4B3C325-2C8B-7E43-804B-10258D232957}" type="slidenum">
              <a:rPr lang="en-US" smtClean="0"/>
              <a:t>‹#›</a:t>
            </a:fld>
            <a:endParaRPr lang="en-US"/>
          </a:p>
        </p:txBody>
      </p:sp>
    </p:spTree>
    <p:extLst>
      <p:ext uri="{BB962C8B-B14F-4D97-AF65-F5344CB8AC3E}">
        <p14:creationId xmlns:p14="http://schemas.microsoft.com/office/powerpoint/2010/main" val="5986232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EBE1CF-26E1-E242-8B9E-107F5BF9FBA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E5E72E5C-131A-D045-BE9C-EF6E07EA05E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E130DB8-0CC6-EC4C-BF12-D3EDEE34968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217A98B2-F55E-8847-8382-90DFB96B960E}"/>
              </a:ext>
            </a:extLst>
          </p:cNvPr>
          <p:cNvSpPr>
            <a:spLocks noGrp="1"/>
          </p:cNvSpPr>
          <p:nvPr>
            <p:ph type="dt" sz="half" idx="10"/>
          </p:nvPr>
        </p:nvSpPr>
        <p:spPr/>
        <p:txBody>
          <a:bodyPr/>
          <a:lstStyle/>
          <a:p>
            <a:fld id="{5A134AC6-E1AD-CF4F-A50E-5AFA5FE3F081}" type="datetimeFigureOut">
              <a:rPr lang="en-US" smtClean="0"/>
              <a:t>3/8/22</a:t>
            </a:fld>
            <a:endParaRPr lang="en-US"/>
          </a:p>
        </p:txBody>
      </p:sp>
      <p:sp>
        <p:nvSpPr>
          <p:cNvPr id="6" name="Footer Placeholder 5">
            <a:extLst>
              <a:ext uri="{FF2B5EF4-FFF2-40B4-BE49-F238E27FC236}">
                <a16:creationId xmlns:a16="http://schemas.microsoft.com/office/drawing/2014/main" id="{3B1F5AB9-BE6F-4A4A-AE99-9E3FB98A02A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D057660-8FEC-A94C-8F5B-72B681D121BC}"/>
              </a:ext>
            </a:extLst>
          </p:cNvPr>
          <p:cNvSpPr>
            <a:spLocks noGrp="1"/>
          </p:cNvSpPr>
          <p:nvPr>
            <p:ph type="sldNum" sz="quarter" idx="12"/>
          </p:nvPr>
        </p:nvSpPr>
        <p:spPr/>
        <p:txBody>
          <a:bodyPr/>
          <a:lstStyle/>
          <a:p>
            <a:fld id="{D4B3C325-2C8B-7E43-804B-10258D232957}" type="slidenum">
              <a:rPr lang="en-US" smtClean="0"/>
              <a:t>‹#›</a:t>
            </a:fld>
            <a:endParaRPr lang="en-US"/>
          </a:p>
        </p:txBody>
      </p:sp>
    </p:spTree>
    <p:extLst>
      <p:ext uri="{BB962C8B-B14F-4D97-AF65-F5344CB8AC3E}">
        <p14:creationId xmlns:p14="http://schemas.microsoft.com/office/powerpoint/2010/main" val="30791813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9BD51B-9D9B-AE49-B92C-9BEB4C5A4F6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3EEA2A1E-E1E4-7D4C-9C79-00ED63DA8F1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D26564E-336A-F944-B13B-4908BAAB63A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FE16E596-0CFA-9243-A048-CD163124E71E}"/>
              </a:ext>
            </a:extLst>
          </p:cNvPr>
          <p:cNvSpPr>
            <a:spLocks noGrp="1"/>
          </p:cNvSpPr>
          <p:nvPr>
            <p:ph type="dt" sz="half" idx="10"/>
          </p:nvPr>
        </p:nvSpPr>
        <p:spPr/>
        <p:txBody>
          <a:bodyPr/>
          <a:lstStyle/>
          <a:p>
            <a:fld id="{5A134AC6-E1AD-CF4F-A50E-5AFA5FE3F081}" type="datetimeFigureOut">
              <a:rPr lang="en-US" smtClean="0"/>
              <a:t>3/8/22</a:t>
            </a:fld>
            <a:endParaRPr lang="en-US"/>
          </a:p>
        </p:txBody>
      </p:sp>
      <p:sp>
        <p:nvSpPr>
          <p:cNvPr id="6" name="Footer Placeholder 5">
            <a:extLst>
              <a:ext uri="{FF2B5EF4-FFF2-40B4-BE49-F238E27FC236}">
                <a16:creationId xmlns:a16="http://schemas.microsoft.com/office/drawing/2014/main" id="{E9733958-82DB-7E4C-B890-2AC346123A6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89308DC-D2AE-994B-A409-B43FDE571587}"/>
              </a:ext>
            </a:extLst>
          </p:cNvPr>
          <p:cNvSpPr>
            <a:spLocks noGrp="1"/>
          </p:cNvSpPr>
          <p:nvPr>
            <p:ph type="sldNum" sz="quarter" idx="12"/>
          </p:nvPr>
        </p:nvSpPr>
        <p:spPr/>
        <p:txBody>
          <a:bodyPr/>
          <a:lstStyle/>
          <a:p>
            <a:fld id="{D4B3C325-2C8B-7E43-804B-10258D232957}" type="slidenum">
              <a:rPr lang="en-US" smtClean="0"/>
              <a:t>‹#›</a:t>
            </a:fld>
            <a:endParaRPr lang="en-US"/>
          </a:p>
        </p:txBody>
      </p:sp>
    </p:spTree>
    <p:extLst>
      <p:ext uri="{BB962C8B-B14F-4D97-AF65-F5344CB8AC3E}">
        <p14:creationId xmlns:p14="http://schemas.microsoft.com/office/powerpoint/2010/main" val="6961227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962EAF1-7E06-AF44-8340-D541C995B02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08DF4D1F-1F03-284C-94FC-FB9281F430C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62A113D-246B-3F42-B227-31BDE58BA4A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A134AC6-E1AD-CF4F-A50E-5AFA5FE3F081}" type="datetimeFigureOut">
              <a:rPr lang="en-US" smtClean="0"/>
              <a:t>3/8/22</a:t>
            </a:fld>
            <a:endParaRPr lang="en-US"/>
          </a:p>
        </p:txBody>
      </p:sp>
      <p:sp>
        <p:nvSpPr>
          <p:cNvPr id="5" name="Footer Placeholder 4">
            <a:extLst>
              <a:ext uri="{FF2B5EF4-FFF2-40B4-BE49-F238E27FC236}">
                <a16:creationId xmlns:a16="http://schemas.microsoft.com/office/drawing/2014/main" id="{381F053C-3DF7-5949-849F-78458532CA7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9B73233B-2FF8-F44D-8C3C-293978C07C1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4B3C325-2C8B-7E43-804B-10258D232957}" type="slidenum">
              <a:rPr lang="en-US" smtClean="0"/>
              <a:t>‹#›</a:t>
            </a:fld>
            <a:endParaRPr lang="en-US"/>
          </a:p>
        </p:txBody>
      </p:sp>
    </p:spTree>
    <p:extLst>
      <p:ext uri="{BB962C8B-B14F-4D97-AF65-F5344CB8AC3E}">
        <p14:creationId xmlns:p14="http://schemas.microsoft.com/office/powerpoint/2010/main" val="41885879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theguardian.com/books/2020/may/02/nk-jemisin-its-easier-to-get-a-book-set-in-black-africa-published-if-youre-white" TargetMode="External"/><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7.xml"/><Relationship Id="rId5" Type="http://schemas.openxmlformats.org/officeDocument/2006/relationships/image" Target="../media/image35.png"/><Relationship Id="rId4" Type="http://schemas.openxmlformats.org/officeDocument/2006/relationships/image" Target="../media/image34.png"/></Relationships>
</file>

<file path=ppt/slides/_rels/slide1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7.xml"/><Relationship Id="rId4" Type="http://schemas.openxmlformats.org/officeDocument/2006/relationships/image" Target="../media/image38.png"/></Relationships>
</file>

<file path=ppt/slides/_rels/slide19.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hyperlink" Target="https://www.youtube.com/watch?v=8lFybhRxoVM" TargetMode="Externa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45.tiff"/><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47.jp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48.jpg"/></Relationships>
</file>

<file path=ppt/slides/_rels/slide26.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50.jp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51.jpeg"/></Relationships>
</file>

<file path=ppt/slides/_rels/slide29.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image" Target="../media/image54.jpeg"/><Relationship Id="rId4" Type="http://schemas.openxmlformats.org/officeDocument/2006/relationships/image" Target="../media/image53.jpeg"/></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hyperlink" Target="https://www.youtube.com/watch?v=IsZetjOH150" TargetMode="External"/><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8" Type="http://schemas.openxmlformats.org/officeDocument/2006/relationships/hyperlink" Target="https://www.google.com/url?sa=i&amp;url=https%3A%2F%2Fwww.amazon.co.uk%2FMemory-Water-Emmi-It%25C3%25A4ranta%2Fdp%2F0007529945&amp;psig=AOvVaw05mdoQdBebf5DcBsUCuvM7&amp;ust=1582203524298000&amp;source=images&amp;cd=vfe&amp;ved=0CAIQjRxqFwoTCIi_pcvV3ecCFQAAAAAdAAAAABAE" TargetMode="External"/><Relationship Id="rId13" Type="http://schemas.openxmlformats.org/officeDocument/2006/relationships/image" Target="../media/image15.jpeg"/><Relationship Id="rId3" Type="http://schemas.openxmlformats.org/officeDocument/2006/relationships/image" Target="../media/image7.jpg"/><Relationship Id="rId7" Type="http://schemas.openxmlformats.org/officeDocument/2006/relationships/image" Target="../media/image10.jpeg"/><Relationship Id="rId12" Type="http://schemas.openxmlformats.org/officeDocument/2006/relationships/image" Target="../media/image14.jpeg"/><Relationship Id="rId17" Type="http://schemas.openxmlformats.org/officeDocument/2006/relationships/image" Target="../media/image19.jpeg"/><Relationship Id="rId2" Type="http://schemas.openxmlformats.org/officeDocument/2006/relationships/notesSlide" Target="../notesSlides/notesSlide1.xml"/><Relationship Id="rId16" Type="http://schemas.openxmlformats.org/officeDocument/2006/relationships/image" Target="../media/image18.jpeg"/><Relationship Id="rId1" Type="http://schemas.openxmlformats.org/officeDocument/2006/relationships/slideLayout" Target="../slideLayouts/slideLayout2.xml"/><Relationship Id="rId6" Type="http://schemas.openxmlformats.org/officeDocument/2006/relationships/image" Target="../media/image9.jpeg"/><Relationship Id="rId11" Type="http://schemas.openxmlformats.org/officeDocument/2006/relationships/image" Target="../media/image13.jpeg"/><Relationship Id="rId5" Type="http://schemas.openxmlformats.org/officeDocument/2006/relationships/image" Target="../media/image8.jpeg"/><Relationship Id="rId15" Type="http://schemas.openxmlformats.org/officeDocument/2006/relationships/image" Target="../media/image17.jpeg"/><Relationship Id="rId10" Type="http://schemas.openxmlformats.org/officeDocument/2006/relationships/image" Target="../media/image12.jpeg"/><Relationship Id="rId4" Type="http://schemas.openxmlformats.org/officeDocument/2006/relationships/hyperlink" Target="https://www.google.com/url?sa=i&amp;url=https%3A%2F%2Fwww.amazon.co.uk%2FWall-John-Lanchester%2Fdp%2F0571298702&amp;psig=AOvVaw0t7pAu5HIWAMGVYpHezkbk&amp;ust=1582202577264000&amp;source=images&amp;cd=vfe&amp;ved=0CAIQjRxqFwoTCIj4_4bS3ecCFQAAAAAdAAAAABAK" TargetMode="External"/><Relationship Id="rId9" Type="http://schemas.openxmlformats.org/officeDocument/2006/relationships/image" Target="../media/image11.jpeg"/><Relationship Id="rId14" Type="http://schemas.openxmlformats.org/officeDocument/2006/relationships/image" Target="../media/image16.jpeg"/></Relationships>
</file>

<file path=ppt/slides/_rels/slide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3" name="Rectangle 72">
            <a:extLst>
              <a:ext uri="{FF2B5EF4-FFF2-40B4-BE49-F238E27FC236}">
                <a16:creationId xmlns:a16="http://schemas.microsoft.com/office/drawing/2014/main" id="{5F9CFCE6-877F-4858-B8BD-2C52CA8AFBC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1135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Rectangle 74">
            <a:extLst>
              <a:ext uri="{FF2B5EF4-FFF2-40B4-BE49-F238E27FC236}">
                <a16:creationId xmlns:a16="http://schemas.microsoft.com/office/drawing/2014/main" id="{8213F8A0-12AE-4514-8372-0DD766EC28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256866" y="480060"/>
            <a:ext cx="5458122" cy="58978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1DD94CEA-2C40-7E4E-982E-386F77E06CF8}"/>
              </a:ext>
            </a:extLst>
          </p:cNvPr>
          <p:cNvPicPr>
            <a:picLocks noChangeAspect="1"/>
          </p:cNvPicPr>
          <p:nvPr/>
        </p:nvPicPr>
        <p:blipFill>
          <a:blip r:embed="rId2"/>
          <a:stretch>
            <a:fillRect/>
          </a:stretch>
        </p:blipFill>
        <p:spPr>
          <a:xfrm>
            <a:off x="7168367" y="643467"/>
            <a:ext cx="3635119" cy="5571066"/>
          </a:xfrm>
          <a:prstGeom prst="rect">
            <a:avLst/>
          </a:prstGeom>
        </p:spPr>
      </p:pic>
      <p:sp>
        <p:nvSpPr>
          <p:cNvPr id="77" name="Rectangle 76">
            <a:extLst>
              <a:ext uri="{FF2B5EF4-FFF2-40B4-BE49-F238E27FC236}">
                <a16:creationId xmlns:a16="http://schemas.microsoft.com/office/drawing/2014/main" id="{9EFF17D4-9A8C-4CE5-B096-D8CCD44004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5458121" cy="58978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76" name="Picture 4" descr="NK Jemisin … ‘For some of us, things have always been hard.’">
            <a:hlinkClick r:id="rId3"/>
            <a:extLst>
              <a:ext uri="{FF2B5EF4-FFF2-40B4-BE49-F238E27FC236}">
                <a16:creationId xmlns:a16="http://schemas.microsoft.com/office/drawing/2014/main" id="{B27ADFE9-4B91-9347-BC18-95F19DB2509C}"/>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641180" y="1890065"/>
            <a:ext cx="5129784" cy="30778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792828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4728b288-21b8-467a-98d3-8fbead3a43a7_1920.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48934" y="152400"/>
            <a:ext cx="8248791" cy="6186594"/>
          </a:xfrm>
          <a:prstGeom prst="rect">
            <a:avLst/>
          </a:prstGeom>
        </p:spPr>
      </p:pic>
    </p:spTree>
    <p:extLst>
      <p:ext uri="{BB962C8B-B14F-4D97-AF65-F5344CB8AC3E}">
        <p14:creationId xmlns:p14="http://schemas.microsoft.com/office/powerpoint/2010/main" val="34801147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urtynsky freeways 4.jpeg"/>
          <p:cNvPicPr>
            <a:picLocks noChangeAspect="1"/>
          </p:cNvPicPr>
          <p:nvPr/>
        </p:nvPicPr>
        <p:blipFill>
          <a:blip r:embed="rId3"/>
          <a:stretch>
            <a:fillRect/>
          </a:stretch>
        </p:blipFill>
        <p:spPr>
          <a:xfrm>
            <a:off x="1524000" y="-211677"/>
            <a:ext cx="9144000" cy="7315200"/>
          </a:xfrm>
          <a:prstGeom prst="rect">
            <a:avLst/>
          </a:prstGeom>
        </p:spPr>
      </p:pic>
    </p:spTree>
    <p:extLst>
      <p:ext uri="{BB962C8B-B14F-4D97-AF65-F5344CB8AC3E}">
        <p14:creationId xmlns:p14="http://schemas.microsoft.com/office/powerpoint/2010/main" val="2329589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879E4B8-35BC-E84B-9F59-7735F249DABF}"/>
              </a:ext>
            </a:extLst>
          </p:cNvPr>
          <p:cNvPicPr>
            <a:picLocks noChangeAspect="1"/>
          </p:cNvPicPr>
          <p:nvPr/>
        </p:nvPicPr>
        <p:blipFill>
          <a:blip r:embed="rId2"/>
          <a:stretch>
            <a:fillRect/>
          </a:stretch>
        </p:blipFill>
        <p:spPr>
          <a:xfrm>
            <a:off x="3549650" y="2266950"/>
            <a:ext cx="5092700" cy="2324100"/>
          </a:xfrm>
          <a:prstGeom prst="rect">
            <a:avLst/>
          </a:prstGeom>
        </p:spPr>
      </p:pic>
      <p:pic>
        <p:nvPicPr>
          <p:cNvPr id="5" name="Picture 4">
            <a:extLst>
              <a:ext uri="{FF2B5EF4-FFF2-40B4-BE49-F238E27FC236}">
                <a16:creationId xmlns:a16="http://schemas.microsoft.com/office/drawing/2014/main" id="{4226A039-2384-6246-AB3A-860EB716151E}"/>
              </a:ext>
            </a:extLst>
          </p:cNvPr>
          <p:cNvPicPr>
            <a:picLocks noChangeAspect="1"/>
          </p:cNvPicPr>
          <p:nvPr/>
        </p:nvPicPr>
        <p:blipFill>
          <a:blip r:embed="rId3"/>
          <a:stretch>
            <a:fillRect/>
          </a:stretch>
        </p:blipFill>
        <p:spPr>
          <a:xfrm>
            <a:off x="1828799" y="1592090"/>
            <a:ext cx="8575174" cy="4113552"/>
          </a:xfrm>
          <a:prstGeom prst="rect">
            <a:avLst/>
          </a:prstGeom>
        </p:spPr>
      </p:pic>
      <p:sp>
        <p:nvSpPr>
          <p:cNvPr id="7" name="TextBox 6">
            <a:extLst>
              <a:ext uri="{FF2B5EF4-FFF2-40B4-BE49-F238E27FC236}">
                <a16:creationId xmlns:a16="http://schemas.microsoft.com/office/drawing/2014/main" id="{936518B5-559C-5948-B6B7-1E427DF78602}"/>
              </a:ext>
            </a:extLst>
          </p:cNvPr>
          <p:cNvSpPr txBox="1"/>
          <p:nvPr/>
        </p:nvSpPr>
        <p:spPr>
          <a:xfrm>
            <a:off x="714120" y="146845"/>
            <a:ext cx="8494048" cy="1200329"/>
          </a:xfrm>
          <a:prstGeom prst="rect">
            <a:avLst/>
          </a:prstGeom>
          <a:noFill/>
        </p:spPr>
        <p:txBody>
          <a:bodyPr wrap="square" rtlCol="0">
            <a:spAutoFit/>
          </a:bodyPr>
          <a:lstStyle/>
          <a:p>
            <a:r>
              <a:rPr lang="en-GB" dirty="0"/>
              <a:t>An Apocalypse is a Relative Thing: An Interview with N. K. </a:t>
            </a:r>
            <a:r>
              <a:rPr lang="en-GB" dirty="0" err="1"/>
              <a:t>Jemisin</a:t>
            </a:r>
            <a:endParaRPr lang="en-GB" dirty="0"/>
          </a:p>
          <a:p>
            <a:r>
              <a:rPr lang="en-GB" dirty="0"/>
              <a:t>Jessica Hurley, N. K. </a:t>
            </a:r>
            <a:r>
              <a:rPr lang="en-GB" dirty="0" err="1"/>
              <a:t>Jemisin</a:t>
            </a:r>
            <a:endParaRPr lang="en-GB" dirty="0"/>
          </a:p>
          <a:p>
            <a:r>
              <a:rPr lang="en-GB" i="1" dirty="0"/>
              <a:t>ASAP</a:t>
            </a:r>
            <a:r>
              <a:rPr lang="en-GB" dirty="0"/>
              <a:t>/Journal, Volume 3, Number 3, September 2018, pp. 467-477</a:t>
            </a:r>
          </a:p>
          <a:p>
            <a:endParaRPr lang="en-US" dirty="0"/>
          </a:p>
        </p:txBody>
      </p:sp>
    </p:spTree>
    <p:extLst>
      <p:ext uri="{BB962C8B-B14F-4D97-AF65-F5344CB8AC3E}">
        <p14:creationId xmlns:p14="http://schemas.microsoft.com/office/powerpoint/2010/main" val="9135219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79D6695-A951-9345-8544-C2EAD9CAC5A7}"/>
              </a:ext>
            </a:extLst>
          </p:cNvPr>
          <p:cNvSpPr/>
          <p:nvPr/>
        </p:nvSpPr>
        <p:spPr>
          <a:xfrm>
            <a:off x="320841" y="235894"/>
            <a:ext cx="10427369" cy="861774"/>
          </a:xfrm>
          <a:prstGeom prst="rect">
            <a:avLst/>
          </a:prstGeom>
        </p:spPr>
        <p:txBody>
          <a:bodyPr wrap="square">
            <a:spAutoFit/>
          </a:bodyPr>
          <a:lstStyle/>
          <a:p>
            <a:r>
              <a:rPr lang="en-GB" dirty="0">
                <a:effectLst/>
                <a:latin typeface="Helvetica" pitchFamily="2" charset="0"/>
              </a:rPr>
              <a:t> </a:t>
            </a:r>
            <a:r>
              <a:rPr lang="en-GB" sz="1600" dirty="0">
                <a:effectLst/>
              </a:rPr>
              <a:t>María </a:t>
            </a:r>
            <a:r>
              <a:rPr lang="en-GB" sz="1600" dirty="0" err="1">
                <a:effectLst/>
              </a:rPr>
              <a:t>Ferrández</a:t>
            </a:r>
            <a:r>
              <a:rPr lang="en-GB" sz="1600" dirty="0">
                <a:effectLst/>
              </a:rPr>
              <a:t> San Miguel (2020) “Ethics in the</a:t>
            </a:r>
            <a:r>
              <a:rPr lang="en-GB" sz="1600" dirty="0"/>
              <a:t>  </a:t>
            </a:r>
            <a:r>
              <a:rPr lang="en-GB" sz="1600" dirty="0">
                <a:effectLst/>
              </a:rPr>
              <a:t>Anthropocene: Traumatic</a:t>
            </a:r>
          </a:p>
          <a:p>
            <a:r>
              <a:rPr lang="en-GB" sz="1600" dirty="0">
                <a:effectLst/>
              </a:rPr>
              <a:t>Exhaustion and Posthuman Regeneration in N. K. </a:t>
            </a:r>
            <a:r>
              <a:rPr lang="en-GB" sz="1600" dirty="0" err="1">
                <a:effectLst/>
              </a:rPr>
              <a:t>Jemisin’s</a:t>
            </a:r>
            <a:r>
              <a:rPr lang="en-GB" sz="1600" dirty="0">
                <a:effectLst/>
              </a:rPr>
              <a:t> </a:t>
            </a:r>
            <a:r>
              <a:rPr lang="en-GB" sz="1600" dirty="0" err="1">
                <a:effectLst/>
              </a:rPr>
              <a:t>Broken.Earth</a:t>
            </a:r>
            <a:r>
              <a:rPr lang="en-GB" sz="1600" dirty="0">
                <a:effectLst/>
              </a:rPr>
              <a:t>  Trilogy, </a:t>
            </a:r>
            <a:r>
              <a:rPr lang="en-GB" sz="1600" i="1" dirty="0">
                <a:effectLst/>
              </a:rPr>
              <a:t>English Studies</a:t>
            </a:r>
            <a:r>
              <a:rPr lang="en-GB" sz="1600" dirty="0">
                <a:effectLst/>
              </a:rPr>
              <a:t>,</a:t>
            </a:r>
          </a:p>
          <a:p>
            <a:r>
              <a:rPr lang="en-GB" sz="1600" dirty="0">
                <a:effectLst/>
              </a:rPr>
              <a:t>101:4, 471-486, DOI: 10.1080/0013838X.2020.1798138</a:t>
            </a:r>
          </a:p>
        </p:txBody>
      </p:sp>
      <p:pic>
        <p:nvPicPr>
          <p:cNvPr id="4" name="Picture 3">
            <a:extLst>
              <a:ext uri="{FF2B5EF4-FFF2-40B4-BE49-F238E27FC236}">
                <a16:creationId xmlns:a16="http://schemas.microsoft.com/office/drawing/2014/main" id="{D9FBEC9C-58CA-7C48-BF8D-C25583448AAB}"/>
              </a:ext>
            </a:extLst>
          </p:cNvPr>
          <p:cNvPicPr>
            <a:picLocks noChangeAspect="1"/>
          </p:cNvPicPr>
          <p:nvPr/>
        </p:nvPicPr>
        <p:blipFill>
          <a:blip r:embed="rId2"/>
          <a:stretch>
            <a:fillRect/>
          </a:stretch>
        </p:blipFill>
        <p:spPr>
          <a:xfrm>
            <a:off x="4116354" y="987327"/>
            <a:ext cx="7581900" cy="609600"/>
          </a:xfrm>
          <a:prstGeom prst="rect">
            <a:avLst/>
          </a:prstGeom>
        </p:spPr>
      </p:pic>
      <p:pic>
        <p:nvPicPr>
          <p:cNvPr id="6" name="Picture 5">
            <a:extLst>
              <a:ext uri="{FF2B5EF4-FFF2-40B4-BE49-F238E27FC236}">
                <a16:creationId xmlns:a16="http://schemas.microsoft.com/office/drawing/2014/main" id="{99837A7C-C4A7-254A-9A5D-4460122A290C}"/>
              </a:ext>
            </a:extLst>
          </p:cNvPr>
          <p:cNvPicPr>
            <a:picLocks noChangeAspect="1"/>
          </p:cNvPicPr>
          <p:nvPr/>
        </p:nvPicPr>
        <p:blipFill>
          <a:blip r:embed="rId3"/>
          <a:stretch>
            <a:fillRect/>
          </a:stretch>
        </p:blipFill>
        <p:spPr>
          <a:xfrm>
            <a:off x="4116354" y="1596927"/>
            <a:ext cx="7632700" cy="2095500"/>
          </a:xfrm>
          <a:prstGeom prst="rect">
            <a:avLst/>
          </a:prstGeom>
        </p:spPr>
      </p:pic>
      <p:sp>
        <p:nvSpPr>
          <p:cNvPr id="9" name="TextBox 8">
            <a:extLst>
              <a:ext uri="{FF2B5EF4-FFF2-40B4-BE49-F238E27FC236}">
                <a16:creationId xmlns:a16="http://schemas.microsoft.com/office/drawing/2014/main" id="{185A424C-5C38-C44D-91E7-16B9CC994B76}"/>
              </a:ext>
            </a:extLst>
          </p:cNvPr>
          <p:cNvSpPr txBox="1"/>
          <p:nvPr/>
        </p:nvSpPr>
        <p:spPr>
          <a:xfrm>
            <a:off x="320841" y="3679128"/>
            <a:ext cx="8817414" cy="2585323"/>
          </a:xfrm>
          <a:prstGeom prst="rect">
            <a:avLst/>
          </a:prstGeom>
          <a:noFill/>
        </p:spPr>
        <p:txBody>
          <a:bodyPr wrap="none" rtlCol="0">
            <a:spAutoFit/>
          </a:bodyPr>
          <a:lstStyle/>
          <a:p>
            <a:r>
              <a:rPr lang="en-GB" dirty="0"/>
              <a:t>This renders the nature/culture divide that has</a:t>
            </a:r>
          </a:p>
          <a:p>
            <a:r>
              <a:rPr lang="en-GB" dirty="0"/>
              <a:t>long supported Western philosophy unsustainable in the trilogy. In </a:t>
            </a:r>
            <a:r>
              <a:rPr lang="en-GB" dirty="0" err="1"/>
              <a:t>Jemisin’s</a:t>
            </a:r>
            <a:r>
              <a:rPr lang="en-GB" dirty="0"/>
              <a:t> post-</a:t>
            </a:r>
          </a:p>
          <a:p>
            <a:r>
              <a:rPr lang="en-GB" dirty="0"/>
              <a:t>Anthropocene Earth, characterised as it is by the vengeful retaliation of a wilful Father</a:t>
            </a:r>
          </a:p>
          <a:p>
            <a:r>
              <a:rPr lang="en-GB" dirty="0"/>
              <a:t>Earth as a result of previous boundless exploitation of natural resources on the part of</a:t>
            </a:r>
          </a:p>
          <a:p>
            <a:r>
              <a:rPr lang="en-GB" dirty="0"/>
              <a:t>humans, by </a:t>
            </a:r>
            <a:r>
              <a:rPr lang="en-GB" dirty="0" err="1"/>
              <a:t>orogenes</a:t>
            </a:r>
            <a:r>
              <a:rPr lang="en-GB" dirty="0"/>
              <a:t>’ genetically engineered ability to control seismic activity, by Guardians’</a:t>
            </a:r>
          </a:p>
          <a:p>
            <a:r>
              <a:rPr lang="en-GB" dirty="0"/>
              <a:t>prosthetically enhanced capacity to use the force of the environment and by</a:t>
            </a:r>
          </a:p>
          <a:p>
            <a:r>
              <a:rPr lang="en-GB" dirty="0"/>
              <a:t>stone eaters’ power to merge with and move through the substance of the Earth, nature</a:t>
            </a:r>
          </a:p>
          <a:p>
            <a:r>
              <a:rPr lang="en-GB" dirty="0"/>
              <a:t>is shown to be no longer separable from culture.</a:t>
            </a:r>
          </a:p>
          <a:p>
            <a:endParaRPr lang="en-US" dirty="0"/>
          </a:p>
        </p:txBody>
      </p:sp>
      <p:sp>
        <p:nvSpPr>
          <p:cNvPr id="10" name="TextBox 9">
            <a:extLst>
              <a:ext uri="{FF2B5EF4-FFF2-40B4-BE49-F238E27FC236}">
                <a16:creationId xmlns:a16="http://schemas.microsoft.com/office/drawing/2014/main" id="{2ABA72D4-E672-6F44-B4AC-E41197F3708D}"/>
              </a:ext>
            </a:extLst>
          </p:cNvPr>
          <p:cNvSpPr txBox="1"/>
          <p:nvPr/>
        </p:nvSpPr>
        <p:spPr>
          <a:xfrm>
            <a:off x="320841" y="5938566"/>
            <a:ext cx="11655114" cy="1200329"/>
          </a:xfrm>
          <a:prstGeom prst="rect">
            <a:avLst/>
          </a:prstGeom>
          <a:noFill/>
        </p:spPr>
        <p:txBody>
          <a:bodyPr wrap="none" rtlCol="0">
            <a:spAutoFit/>
          </a:bodyPr>
          <a:lstStyle/>
          <a:p>
            <a:r>
              <a:rPr lang="en-GB" dirty="0"/>
              <a:t>……More importantly, the series draws a connection between coloniality and the </a:t>
            </a:r>
            <a:r>
              <a:rPr lang="en-GB" dirty="0" err="1"/>
              <a:t>Anthopocene</a:t>
            </a:r>
            <a:r>
              <a:rPr lang="en-GB" dirty="0"/>
              <a:t>—between the enslavement</a:t>
            </a:r>
          </a:p>
          <a:p>
            <a:r>
              <a:rPr lang="en-GB" dirty="0"/>
              <a:t>of a group of beings and the exploitation of natural resources: just as the ethos of</a:t>
            </a:r>
          </a:p>
          <a:p>
            <a:r>
              <a:rPr lang="en-GB" dirty="0"/>
              <a:t>coloniality is based on denying a collective, in this case </a:t>
            </a:r>
            <a:r>
              <a:rPr lang="en-GB" dirty="0" err="1"/>
              <a:t>orogenes</a:t>
            </a:r>
            <a:r>
              <a:rPr lang="en-GB" dirty="0"/>
              <a:t>, the status of humans</a:t>
            </a:r>
          </a:p>
          <a:p>
            <a:endParaRPr lang="en-US" dirty="0"/>
          </a:p>
        </p:txBody>
      </p:sp>
    </p:spTree>
    <p:extLst>
      <p:ext uri="{BB962C8B-B14F-4D97-AF65-F5344CB8AC3E}">
        <p14:creationId xmlns:p14="http://schemas.microsoft.com/office/powerpoint/2010/main" val="4523555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33572" y="429148"/>
            <a:ext cx="8245410" cy="4955203"/>
          </a:xfrm>
          <a:prstGeom prst="rect">
            <a:avLst/>
          </a:prstGeom>
        </p:spPr>
        <p:txBody>
          <a:bodyPr wrap="square">
            <a:spAutoFit/>
          </a:bodyPr>
          <a:lstStyle/>
          <a:p>
            <a:pPr>
              <a:spcAft>
                <a:spcPts val="1200"/>
              </a:spcAft>
            </a:pPr>
            <a:r>
              <a:rPr lang="en-US" dirty="0">
                <a:latin typeface="Optima" panose="02000503060000020004" pitchFamily="2" charset="0"/>
                <a:ea typeface="Calibri" charset="0"/>
                <a:cs typeface="Times" charset="0"/>
              </a:rPr>
              <a:t>The twenty-first century has seen an increased awareness of forms of environmental destruction that cannot immediately be seen, localized or, by some, even acknowledged. Phenomena such as ocean acidification, climate change, the general effects of incremental forms of ecological degradation across the planet, global overpopulation and resource depletion </a:t>
            </a:r>
            <a:r>
              <a:rPr lang="en-US" b="1" dirty="0">
                <a:latin typeface="Optima" panose="02000503060000020004" pitchFamily="2" charset="0"/>
                <a:ea typeface="Calibri" charset="0"/>
                <a:cs typeface="Times" charset="0"/>
              </a:rPr>
              <a:t>do not present any obvious or perceptible target for concern or protest at any one place</a:t>
            </a:r>
            <a:r>
              <a:rPr lang="en-US" dirty="0">
                <a:latin typeface="Optima" panose="02000503060000020004" pitchFamily="2" charset="0"/>
                <a:ea typeface="Calibri" charset="0"/>
                <a:cs typeface="Times" charset="0"/>
              </a:rPr>
              <a:t>, or often any immediate antagonist perceptible at the normal human scale. </a:t>
            </a:r>
            <a:r>
              <a:rPr lang="en-US" b="1" dirty="0">
                <a:latin typeface="Optima" panose="02000503060000020004" pitchFamily="2" charset="0"/>
                <a:ea typeface="Calibri" charset="0"/>
                <a:cs typeface="Times" charset="0"/>
              </a:rPr>
              <a:t>The largely benumbed recognition of this reality</a:t>
            </a:r>
            <a:r>
              <a:rPr lang="en-US" dirty="0">
                <a:latin typeface="Optima" panose="02000503060000020004" pitchFamily="2" charset="0"/>
                <a:ea typeface="Calibri" charset="0"/>
                <a:cs typeface="Times" charset="0"/>
              </a:rPr>
              <a:t> has become one feature of life in the so-called Anthropocene, to use the currently</a:t>
            </a:r>
            <a:r>
              <a:rPr lang="en-GB" dirty="0">
                <a:latin typeface="Optima" panose="02000503060000020004" pitchFamily="2" charset="0"/>
              </a:rPr>
              <a:t> </a:t>
            </a:r>
            <a:r>
              <a:rPr lang="en-US" dirty="0">
                <a:latin typeface="Optima" panose="02000503060000020004" pitchFamily="2" charset="0"/>
                <a:ea typeface="Calibri" charset="0"/>
                <a:cs typeface="Times" charset="0"/>
              </a:rPr>
              <a:t>still informal term for the epoch at which largely unplanned </a:t>
            </a:r>
            <a:r>
              <a:rPr lang="en-US" b="1" dirty="0">
                <a:latin typeface="Optima" panose="02000503060000020004" pitchFamily="2" charset="0"/>
                <a:ea typeface="Calibri" charset="0"/>
                <a:cs typeface="Times" charset="0"/>
              </a:rPr>
              <a:t>human impacts on the planet’s basic ecological systems have passed a dangerous, if imponderable, threshold. One major new effort at work in contemporary literary and artistic practice and criticism is to find some way of usefully or authentically engaging such crucial but elusive concerns, precisely when it is acknowledged that they resist representation at the kinds of scale on which most thinking, culture, art and politics operate</a:t>
            </a:r>
            <a:r>
              <a:rPr lang="en-US" dirty="0">
                <a:latin typeface="Optima" panose="02000503060000020004" pitchFamily="2" charset="0"/>
                <a:ea typeface="Calibri" charset="0"/>
                <a:cs typeface="Times" charset="0"/>
              </a:rPr>
              <a:t>. Timothy Clark, from ‘Preface’ to </a:t>
            </a:r>
            <a:r>
              <a:rPr lang="en-US" i="1" dirty="0">
                <a:latin typeface="Optima" panose="02000503060000020004" pitchFamily="2" charset="0"/>
                <a:ea typeface="Calibri" charset="0"/>
                <a:cs typeface="Times" charset="0"/>
              </a:rPr>
              <a:t>Ecocriticism on the Edge </a:t>
            </a:r>
            <a:endParaRPr lang="en-GB" dirty="0">
              <a:latin typeface="Optima" panose="02000503060000020004" pitchFamily="2" charset="0"/>
            </a:endParaRPr>
          </a:p>
          <a:p>
            <a:pPr>
              <a:spcAft>
                <a:spcPts val="1200"/>
              </a:spcAft>
            </a:pPr>
            <a:endParaRPr lang="en-GB" dirty="0"/>
          </a:p>
        </p:txBody>
      </p:sp>
      <p:pic>
        <p:nvPicPr>
          <p:cNvPr id="4" name="Picture 3">
            <a:extLst>
              <a:ext uri="{FF2B5EF4-FFF2-40B4-BE49-F238E27FC236}">
                <a16:creationId xmlns:a16="http://schemas.microsoft.com/office/drawing/2014/main" id="{97E8AC28-49AB-D344-8800-C76B09F8BBE8}"/>
              </a:ext>
            </a:extLst>
          </p:cNvPr>
          <p:cNvPicPr>
            <a:picLocks noChangeAspect="1"/>
          </p:cNvPicPr>
          <p:nvPr/>
        </p:nvPicPr>
        <p:blipFill>
          <a:blip r:embed="rId2"/>
          <a:stretch>
            <a:fillRect/>
          </a:stretch>
        </p:blipFill>
        <p:spPr>
          <a:xfrm>
            <a:off x="8690030" y="158984"/>
            <a:ext cx="3072480" cy="4813552"/>
          </a:xfrm>
          <a:prstGeom prst="rect">
            <a:avLst/>
          </a:prstGeom>
        </p:spPr>
      </p:pic>
    </p:spTree>
    <p:extLst>
      <p:ext uri="{BB962C8B-B14F-4D97-AF65-F5344CB8AC3E}">
        <p14:creationId xmlns:p14="http://schemas.microsoft.com/office/powerpoint/2010/main" val="38909391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9">
            <a:extLst>
              <a:ext uri="{FF2B5EF4-FFF2-40B4-BE49-F238E27FC236}">
                <a16:creationId xmlns:a16="http://schemas.microsoft.com/office/drawing/2014/main" id="{2F19B711-C590-44D1-9AA8-9F143B0ED5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50000"/>
              <a:lumOff val="5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1">
            <a:extLst>
              <a:ext uri="{FF2B5EF4-FFF2-40B4-BE49-F238E27FC236}">
                <a16:creationId xmlns:a16="http://schemas.microsoft.com/office/drawing/2014/main" id="{C0C79CF2-6A1C-4636-84CE-ABB2BE191D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no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3">
            <a:extLst>
              <a:ext uri="{FF2B5EF4-FFF2-40B4-BE49-F238E27FC236}">
                <a16:creationId xmlns:a16="http://schemas.microsoft.com/office/drawing/2014/main" id="{7A5D17DF-AD65-402C-A95C-F13C770C9F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466" y="643468"/>
            <a:ext cx="10905067" cy="5571066"/>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8D84C15A-FBB8-2441-A338-DFD1B3A51662}"/>
              </a:ext>
            </a:extLst>
          </p:cNvPr>
          <p:cNvPicPr>
            <a:picLocks noChangeAspect="1"/>
          </p:cNvPicPr>
          <p:nvPr/>
        </p:nvPicPr>
        <p:blipFill>
          <a:blip r:embed="rId2"/>
          <a:stretch>
            <a:fillRect/>
          </a:stretch>
        </p:blipFill>
        <p:spPr>
          <a:xfrm>
            <a:off x="1120477" y="1915676"/>
            <a:ext cx="4814653" cy="2973048"/>
          </a:xfrm>
          <a:prstGeom prst="rect">
            <a:avLst/>
          </a:prstGeom>
        </p:spPr>
      </p:pic>
      <p:pic>
        <p:nvPicPr>
          <p:cNvPr id="5" name="Picture 4">
            <a:extLst>
              <a:ext uri="{FF2B5EF4-FFF2-40B4-BE49-F238E27FC236}">
                <a16:creationId xmlns:a16="http://schemas.microsoft.com/office/drawing/2014/main" id="{183A8937-8B54-9B45-989C-6633AAB0A36B}"/>
              </a:ext>
            </a:extLst>
          </p:cNvPr>
          <p:cNvPicPr>
            <a:picLocks noChangeAspect="1"/>
          </p:cNvPicPr>
          <p:nvPr/>
        </p:nvPicPr>
        <p:blipFill>
          <a:blip r:embed="rId3"/>
          <a:stretch>
            <a:fillRect/>
          </a:stretch>
        </p:blipFill>
        <p:spPr>
          <a:xfrm>
            <a:off x="6256863" y="2697711"/>
            <a:ext cx="4814655" cy="1456431"/>
          </a:xfrm>
          <a:prstGeom prst="rect">
            <a:avLst/>
          </a:prstGeom>
        </p:spPr>
      </p:pic>
      <p:sp>
        <p:nvSpPr>
          <p:cNvPr id="6" name="TextBox 5">
            <a:extLst>
              <a:ext uri="{FF2B5EF4-FFF2-40B4-BE49-F238E27FC236}">
                <a16:creationId xmlns:a16="http://schemas.microsoft.com/office/drawing/2014/main" id="{DDD680B7-4A55-0A48-954B-81DC2BE8F96A}"/>
              </a:ext>
            </a:extLst>
          </p:cNvPr>
          <p:cNvSpPr txBox="1"/>
          <p:nvPr/>
        </p:nvSpPr>
        <p:spPr>
          <a:xfrm>
            <a:off x="8229600" y="5566611"/>
            <a:ext cx="2929520" cy="369332"/>
          </a:xfrm>
          <a:prstGeom prst="rect">
            <a:avLst/>
          </a:prstGeom>
          <a:noFill/>
        </p:spPr>
        <p:txBody>
          <a:bodyPr wrap="none" rtlCol="0">
            <a:spAutoFit/>
          </a:bodyPr>
          <a:lstStyle/>
          <a:p>
            <a:r>
              <a:rPr lang="en-US" dirty="0"/>
              <a:t>From ’Blog’ @ </a:t>
            </a:r>
            <a:r>
              <a:rPr lang="en-US" dirty="0" err="1"/>
              <a:t>nkjemisin.com</a:t>
            </a:r>
            <a:endParaRPr lang="en-US" dirty="0"/>
          </a:p>
        </p:txBody>
      </p:sp>
    </p:spTree>
    <p:extLst>
      <p:ext uri="{BB962C8B-B14F-4D97-AF65-F5344CB8AC3E}">
        <p14:creationId xmlns:p14="http://schemas.microsoft.com/office/powerpoint/2010/main" val="21353544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A9F5A87-991F-7D4E-96D0-F7524FA93903}"/>
              </a:ext>
            </a:extLst>
          </p:cNvPr>
          <p:cNvPicPr>
            <a:picLocks noChangeAspect="1"/>
          </p:cNvPicPr>
          <p:nvPr/>
        </p:nvPicPr>
        <p:blipFill>
          <a:blip r:embed="rId2"/>
          <a:stretch>
            <a:fillRect/>
          </a:stretch>
        </p:blipFill>
        <p:spPr>
          <a:xfrm>
            <a:off x="962526" y="1049542"/>
            <a:ext cx="6896100" cy="5029200"/>
          </a:xfrm>
          <a:prstGeom prst="rect">
            <a:avLst/>
          </a:prstGeom>
        </p:spPr>
      </p:pic>
      <p:sp>
        <p:nvSpPr>
          <p:cNvPr id="3" name="TextBox 2">
            <a:extLst>
              <a:ext uri="{FF2B5EF4-FFF2-40B4-BE49-F238E27FC236}">
                <a16:creationId xmlns:a16="http://schemas.microsoft.com/office/drawing/2014/main" id="{9E4F579A-3CD6-2644-9184-B0E577163530}"/>
              </a:ext>
            </a:extLst>
          </p:cNvPr>
          <p:cNvSpPr txBox="1"/>
          <p:nvPr/>
        </p:nvSpPr>
        <p:spPr>
          <a:xfrm>
            <a:off x="962526" y="320842"/>
            <a:ext cx="1116844" cy="369332"/>
          </a:xfrm>
          <a:prstGeom prst="rect">
            <a:avLst/>
          </a:prstGeom>
          <a:noFill/>
        </p:spPr>
        <p:txBody>
          <a:bodyPr wrap="none" rtlCol="0">
            <a:spAutoFit/>
          </a:bodyPr>
          <a:lstStyle/>
          <a:p>
            <a:r>
              <a:rPr lang="en-US" dirty="0" err="1"/>
              <a:t>Ferrandéz</a:t>
            </a:r>
            <a:endParaRPr lang="en-US" dirty="0"/>
          </a:p>
        </p:txBody>
      </p:sp>
    </p:spTree>
    <p:extLst>
      <p:ext uri="{BB962C8B-B14F-4D97-AF65-F5344CB8AC3E}">
        <p14:creationId xmlns:p14="http://schemas.microsoft.com/office/powerpoint/2010/main" val="3319269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60694F4-AAFB-0C46-A36C-B8D2F2C5A171}"/>
              </a:ext>
            </a:extLst>
          </p:cNvPr>
          <p:cNvPicPr>
            <a:picLocks noChangeAspect="1"/>
          </p:cNvPicPr>
          <p:nvPr/>
        </p:nvPicPr>
        <p:blipFill>
          <a:blip r:embed="rId2"/>
          <a:stretch>
            <a:fillRect/>
          </a:stretch>
        </p:blipFill>
        <p:spPr>
          <a:xfrm>
            <a:off x="335548" y="238292"/>
            <a:ext cx="4013200" cy="3365500"/>
          </a:xfrm>
          <a:prstGeom prst="rect">
            <a:avLst/>
          </a:prstGeom>
        </p:spPr>
      </p:pic>
      <p:pic>
        <p:nvPicPr>
          <p:cNvPr id="5" name="Picture 4">
            <a:extLst>
              <a:ext uri="{FF2B5EF4-FFF2-40B4-BE49-F238E27FC236}">
                <a16:creationId xmlns:a16="http://schemas.microsoft.com/office/drawing/2014/main" id="{9D06C298-7FEB-B342-B8F5-6A4DB6B70A8F}"/>
              </a:ext>
            </a:extLst>
          </p:cNvPr>
          <p:cNvPicPr>
            <a:picLocks noChangeAspect="1"/>
          </p:cNvPicPr>
          <p:nvPr/>
        </p:nvPicPr>
        <p:blipFill>
          <a:blip r:embed="rId3"/>
          <a:stretch>
            <a:fillRect/>
          </a:stretch>
        </p:blipFill>
        <p:spPr>
          <a:xfrm>
            <a:off x="4709483" y="44116"/>
            <a:ext cx="2805119" cy="6858000"/>
          </a:xfrm>
          <a:prstGeom prst="rect">
            <a:avLst/>
          </a:prstGeom>
        </p:spPr>
      </p:pic>
      <p:pic>
        <p:nvPicPr>
          <p:cNvPr id="7" name="Picture 6">
            <a:extLst>
              <a:ext uri="{FF2B5EF4-FFF2-40B4-BE49-F238E27FC236}">
                <a16:creationId xmlns:a16="http://schemas.microsoft.com/office/drawing/2014/main" id="{6E597CF6-6E8A-A543-BF47-129B9ADFB66B}"/>
              </a:ext>
            </a:extLst>
          </p:cNvPr>
          <p:cNvPicPr>
            <a:picLocks noChangeAspect="1"/>
          </p:cNvPicPr>
          <p:nvPr/>
        </p:nvPicPr>
        <p:blipFill>
          <a:blip r:embed="rId4"/>
          <a:stretch>
            <a:fillRect/>
          </a:stretch>
        </p:blipFill>
        <p:spPr>
          <a:xfrm>
            <a:off x="7992311" y="44116"/>
            <a:ext cx="3683000" cy="5308600"/>
          </a:xfrm>
          <a:prstGeom prst="rect">
            <a:avLst/>
          </a:prstGeom>
        </p:spPr>
      </p:pic>
      <p:pic>
        <p:nvPicPr>
          <p:cNvPr id="9" name="Picture 8">
            <a:extLst>
              <a:ext uri="{FF2B5EF4-FFF2-40B4-BE49-F238E27FC236}">
                <a16:creationId xmlns:a16="http://schemas.microsoft.com/office/drawing/2014/main" id="{0FAF7F9B-F292-CD4F-8ED8-C0258B2F9492}"/>
              </a:ext>
            </a:extLst>
          </p:cNvPr>
          <p:cNvPicPr>
            <a:picLocks noChangeAspect="1"/>
          </p:cNvPicPr>
          <p:nvPr/>
        </p:nvPicPr>
        <p:blipFill>
          <a:blip r:embed="rId5"/>
          <a:stretch>
            <a:fillRect/>
          </a:stretch>
        </p:blipFill>
        <p:spPr>
          <a:xfrm>
            <a:off x="548774" y="4101766"/>
            <a:ext cx="3683000" cy="2501900"/>
          </a:xfrm>
          <a:prstGeom prst="rect">
            <a:avLst/>
          </a:prstGeom>
        </p:spPr>
      </p:pic>
      <p:sp>
        <p:nvSpPr>
          <p:cNvPr id="10" name="TextBox 9">
            <a:extLst>
              <a:ext uri="{FF2B5EF4-FFF2-40B4-BE49-F238E27FC236}">
                <a16:creationId xmlns:a16="http://schemas.microsoft.com/office/drawing/2014/main" id="{4A4A7C01-D261-454B-A07F-F5F1E5D5FAAE}"/>
              </a:ext>
            </a:extLst>
          </p:cNvPr>
          <p:cNvSpPr txBox="1"/>
          <p:nvPr/>
        </p:nvSpPr>
        <p:spPr>
          <a:xfrm>
            <a:off x="9176084" y="6015789"/>
            <a:ext cx="2697533" cy="369332"/>
          </a:xfrm>
          <a:prstGeom prst="rect">
            <a:avLst/>
          </a:prstGeom>
          <a:noFill/>
        </p:spPr>
        <p:txBody>
          <a:bodyPr wrap="none" rtlCol="0">
            <a:spAutoFit/>
          </a:bodyPr>
          <a:lstStyle/>
          <a:p>
            <a:r>
              <a:rPr lang="en-US" dirty="0"/>
              <a:t>NKJ, from Hurley Interview</a:t>
            </a:r>
          </a:p>
        </p:txBody>
      </p:sp>
    </p:spTree>
    <p:extLst>
      <p:ext uri="{BB962C8B-B14F-4D97-AF65-F5344CB8AC3E}">
        <p14:creationId xmlns:p14="http://schemas.microsoft.com/office/powerpoint/2010/main" val="10682153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879713E-C16C-6841-8E52-737E416BAD54}"/>
              </a:ext>
            </a:extLst>
          </p:cNvPr>
          <p:cNvPicPr>
            <a:picLocks noChangeAspect="1"/>
          </p:cNvPicPr>
          <p:nvPr/>
        </p:nvPicPr>
        <p:blipFill>
          <a:blip r:embed="rId2"/>
          <a:stretch>
            <a:fillRect/>
          </a:stretch>
        </p:blipFill>
        <p:spPr>
          <a:xfrm>
            <a:off x="714542" y="750971"/>
            <a:ext cx="3479800" cy="5067300"/>
          </a:xfrm>
          <a:prstGeom prst="rect">
            <a:avLst/>
          </a:prstGeom>
        </p:spPr>
      </p:pic>
      <p:pic>
        <p:nvPicPr>
          <p:cNvPr id="5" name="Picture 4">
            <a:extLst>
              <a:ext uri="{FF2B5EF4-FFF2-40B4-BE49-F238E27FC236}">
                <a16:creationId xmlns:a16="http://schemas.microsoft.com/office/drawing/2014/main" id="{FE47B5E3-F084-904C-90A0-83486C59CF1E}"/>
              </a:ext>
            </a:extLst>
          </p:cNvPr>
          <p:cNvPicPr>
            <a:picLocks noChangeAspect="1"/>
          </p:cNvPicPr>
          <p:nvPr/>
        </p:nvPicPr>
        <p:blipFill>
          <a:blip r:embed="rId3"/>
          <a:stretch>
            <a:fillRect/>
          </a:stretch>
        </p:blipFill>
        <p:spPr>
          <a:xfrm>
            <a:off x="4337050" y="1657350"/>
            <a:ext cx="3517900" cy="3543300"/>
          </a:xfrm>
          <a:prstGeom prst="rect">
            <a:avLst/>
          </a:prstGeom>
        </p:spPr>
      </p:pic>
      <p:pic>
        <p:nvPicPr>
          <p:cNvPr id="7" name="Picture 6">
            <a:extLst>
              <a:ext uri="{FF2B5EF4-FFF2-40B4-BE49-F238E27FC236}">
                <a16:creationId xmlns:a16="http://schemas.microsoft.com/office/drawing/2014/main" id="{B518A7C3-62C6-324A-BBAA-177941D7BB40}"/>
              </a:ext>
            </a:extLst>
          </p:cNvPr>
          <p:cNvPicPr>
            <a:picLocks noChangeAspect="1"/>
          </p:cNvPicPr>
          <p:nvPr/>
        </p:nvPicPr>
        <p:blipFill>
          <a:blip r:embed="rId4"/>
          <a:stretch>
            <a:fillRect/>
          </a:stretch>
        </p:blipFill>
        <p:spPr>
          <a:xfrm>
            <a:off x="8123321" y="1551071"/>
            <a:ext cx="3581400" cy="3467100"/>
          </a:xfrm>
          <a:prstGeom prst="rect">
            <a:avLst/>
          </a:prstGeom>
        </p:spPr>
      </p:pic>
    </p:spTree>
    <p:extLst>
      <p:ext uri="{BB962C8B-B14F-4D97-AF65-F5344CB8AC3E}">
        <p14:creationId xmlns:p14="http://schemas.microsoft.com/office/powerpoint/2010/main" val="267442447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Image result for nk jemisin">
            <a:extLst>
              <a:ext uri="{FF2B5EF4-FFF2-40B4-BE49-F238E27FC236}">
                <a16:creationId xmlns:a16="http://schemas.microsoft.com/office/drawing/2014/main" id="{DC16D7B3-1AD1-DC42-A64C-C4E570B7667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8931" y="575455"/>
            <a:ext cx="2540000" cy="309880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9BFB048F-F0A1-9C4A-8BF2-B0DB33C94037}"/>
              </a:ext>
            </a:extLst>
          </p:cNvPr>
          <p:cNvPicPr>
            <a:picLocks noChangeAspect="1"/>
          </p:cNvPicPr>
          <p:nvPr/>
        </p:nvPicPr>
        <p:blipFill>
          <a:blip r:embed="rId3"/>
          <a:stretch>
            <a:fillRect/>
          </a:stretch>
        </p:blipFill>
        <p:spPr>
          <a:xfrm>
            <a:off x="3499849" y="519580"/>
            <a:ext cx="7777747" cy="4861092"/>
          </a:xfrm>
          <a:prstGeom prst="rect">
            <a:avLst/>
          </a:prstGeom>
        </p:spPr>
      </p:pic>
      <p:sp>
        <p:nvSpPr>
          <p:cNvPr id="5" name="TextBox 4">
            <a:extLst>
              <a:ext uri="{FF2B5EF4-FFF2-40B4-BE49-F238E27FC236}">
                <a16:creationId xmlns:a16="http://schemas.microsoft.com/office/drawing/2014/main" id="{D25107B2-F3F4-4F42-A707-773032E7E453}"/>
              </a:ext>
            </a:extLst>
          </p:cNvPr>
          <p:cNvSpPr txBox="1"/>
          <p:nvPr/>
        </p:nvSpPr>
        <p:spPr>
          <a:xfrm>
            <a:off x="3660297" y="5380672"/>
            <a:ext cx="7456853" cy="1200329"/>
          </a:xfrm>
          <a:prstGeom prst="rect">
            <a:avLst/>
          </a:prstGeom>
          <a:noFill/>
        </p:spPr>
        <p:txBody>
          <a:bodyPr wrap="square" rtlCol="0">
            <a:spAutoFit/>
          </a:bodyPr>
          <a:lstStyle/>
          <a:p>
            <a:r>
              <a:rPr lang="en-GB" dirty="0"/>
              <a:t>“Land and Pessimistic Futures in Contemporary African American Speculative Fiction”</a:t>
            </a:r>
          </a:p>
          <a:p>
            <a:r>
              <a:rPr lang="en-GB" dirty="0"/>
              <a:t>Kirsten </a:t>
            </a:r>
            <a:r>
              <a:rPr lang="en-GB" dirty="0" err="1"/>
              <a:t>Dillender</a:t>
            </a:r>
            <a:endParaRPr lang="en-GB" dirty="0"/>
          </a:p>
          <a:p>
            <a:endParaRPr lang="en-US" dirty="0"/>
          </a:p>
        </p:txBody>
      </p:sp>
    </p:spTree>
    <p:extLst>
      <p:ext uri="{BB962C8B-B14F-4D97-AF65-F5344CB8AC3E}">
        <p14:creationId xmlns:p14="http://schemas.microsoft.com/office/powerpoint/2010/main" val="42926276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B8C311F-7253-4AED-9701-7FC0708C41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E2384209-CB15-4CDF-9D31-C44FD9A3F2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2666617" y="-2666188"/>
            <a:ext cx="6858000" cy="12191233"/>
          </a:xfrm>
          <a:prstGeom prst="rect">
            <a:avLst/>
          </a:prstGeom>
          <a:gradFill>
            <a:gsLst>
              <a:gs pos="8000">
                <a:schemeClr val="accent1"/>
              </a:gs>
              <a:gs pos="100000">
                <a:schemeClr val="accent1">
                  <a:lumMod val="5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2633B3B5-CC90-43F0-8714-D31D1F3F02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311" y="0"/>
            <a:ext cx="9070846" cy="6857572"/>
          </a:xfrm>
          <a:prstGeom prst="rect">
            <a:avLst/>
          </a:prstGeom>
          <a:gradFill>
            <a:gsLst>
              <a:gs pos="8000">
                <a:srgbClr val="000000">
                  <a:alpha val="52000"/>
                </a:srgbClr>
              </a:gs>
              <a:gs pos="100000">
                <a:schemeClr val="accent1"/>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A8D57A06-A426-446D-B02C-A2DC6B62E4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3649491" y="-1685840"/>
            <a:ext cx="4894564" cy="12193546"/>
          </a:xfrm>
          <a:prstGeom prst="rect">
            <a:avLst/>
          </a:prstGeom>
          <a:gradFill>
            <a:gsLst>
              <a:gs pos="0">
                <a:schemeClr val="accent5">
                  <a:lumMod val="60000"/>
                  <a:lumOff val="40000"/>
                  <a:alpha val="0"/>
                </a:schemeClr>
              </a:gs>
              <a:gs pos="100000">
                <a:srgbClr val="000000">
                  <a:alpha val="4600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7E997FB8-B19F-0346-995E-254FE5DF256A}"/>
              </a:ext>
            </a:extLst>
          </p:cNvPr>
          <p:cNvPicPr>
            <a:picLocks noChangeAspect="1"/>
          </p:cNvPicPr>
          <p:nvPr/>
        </p:nvPicPr>
        <p:blipFill>
          <a:blip r:embed="rId2"/>
          <a:stretch>
            <a:fillRect/>
          </a:stretch>
        </p:blipFill>
        <p:spPr>
          <a:xfrm>
            <a:off x="457200" y="468630"/>
            <a:ext cx="11277600" cy="5920740"/>
          </a:xfrm>
          <a:prstGeom prst="rect">
            <a:avLst/>
          </a:prstGeom>
        </p:spPr>
      </p:pic>
    </p:spTree>
    <p:extLst>
      <p:ext uri="{BB962C8B-B14F-4D97-AF65-F5344CB8AC3E}">
        <p14:creationId xmlns:p14="http://schemas.microsoft.com/office/powerpoint/2010/main" val="347507494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hlinkClick r:id="rId2"/>
            <a:extLst>
              <a:ext uri="{FF2B5EF4-FFF2-40B4-BE49-F238E27FC236}">
                <a16:creationId xmlns:a16="http://schemas.microsoft.com/office/drawing/2014/main" id="{681B05BA-E6D6-9E4B-B0B3-64E3688D4E3E}"/>
              </a:ext>
            </a:extLst>
          </p:cNvPr>
          <p:cNvPicPr>
            <a:picLocks noChangeAspect="1"/>
          </p:cNvPicPr>
          <p:nvPr/>
        </p:nvPicPr>
        <p:blipFill>
          <a:blip r:embed="rId3"/>
          <a:stretch>
            <a:fillRect/>
          </a:stretch>
        </p:blipFill>
        <p:spPr>
          <a:xfrm>
            <a:off x="0" y="128054"/>
            <a:ext cx="12192000" cy="6601892"/>
          </a:xfrm>
          <a:prstGeom prst="rect">
            <a:avLst/>
          </a:prstGeom>
        </p:spPr>
      </p:pic>
    </p:spTree>
    <p:extLst>
      <p:ext uri="{BB962C8B-B14F-4D97-AF65-F5344CB8AC3E}">
        <p14:creationId xmlns:p14="http://schemas.microsoft.com/office/powerpoint/2010/main" val="124682370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5F9CFCE6-877F-4858-B8BD-2C52CA8AFBC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4D56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8213F8A0-12AE-4514-8372-0DD766EC28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256866" y="480060"/>
            <a:ext cx="5458122" cy="58978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A59F5EFB-70BE-A04C-BF71-C3551C7BF228}"/>
              </a:ext>
            </a:extLst>
          </p:cNvPr>
          <p:cNvPicPr>
            <a:picLocks noChangeAspect="1"/>
          </p:cNvPicPr>
          <p:nvPr/>
        </p:nvPicPr>
        <p:blipFill>
          <a:blip r:embed="rId2"/>
          <a:stretch>
            <a:fillRect/>
          </a:stretch>
        </p:blipFill>
        <p:spPr>
          <a:xfrm>
            <a:off x="6421035" y="1518156"/>
            <a:ext cx="5129784" cy="3821687"/>
          </a:xfrm>
          <a:prstGeom prst="rect">
            <a:avLst/>
          </a:prstGeom>
        </p:spPr>
      </p:pic>
      <p:sp>
        <p:nvSpPr>
          <p:cNvPr id="14" name="Rectangle 13">
            <a:extLst>
              <a:ext uri="{FF2B5EF4-FFF2-40B4-BE49-F238E27FC236}">
                <a16:creationId xmlns:a16="http://schemas.microsoft.com/office/drawing/2014/main" id="{9EFF17D4-9A8C-4CE5-B096-D8CCD44004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5458121" cy="58978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AEC7C3C6-944C-E547-8B1C-650561498BF5}"/>
              </a:ext>
            </a:extLst>
          </p:cNvPr>
          <p:cNvPicPr>
            <a:picLocks noChangeAspect="1"/>
          </p:cNvPicPr>
          <p:nvPr/>
        </p:nvPicPr>
        <p:blipFill>
          <a:blip r:embed="rId3"/>
          <a:stretch>
            <a:fillRect/>
          </a:stretch>
        </p:blipFill>
        <p:spPr>
          <a:xfrm>
            <a:off x="641180" y="2076020"/>
            <a:ext cx="5129784" cy="2705960"/>
          </a:xfrm>
          <a:prstGeom prst="rect">
            <a:avLst/>
          </a:prstGeom>
        </p:spPr>
      </p:pic>
      <p:sp>
        <p:nvSpPr>
          <p:cNvPr id="6" name="TextBox 5">
            <a:extLst>
              <a:ext uri="{FF2B5EF4-FFF2-40B4-BE49-F238E27FC236}">
                <a16:creationId xmlns:a16="http://schemas.microsoft.com/office/drawing/2014/main" id="{2B7BE3DC-720F-8E4E-A200-8720222540F7}"/>
              </a:ext>
            </a:extLst>
          </p:cNvPr>
          <p:cNvSpPr txBox="1"/>
          <p:nvPr/>
        </p:nvSpPr>
        <p:spPr>
          <a:xfrm>
            <a:off x="946484" y="994611"/>
            <a:ext cx="1040670" cy="369332"/>
          </a:xfrm>
          <a:prstGeom prst="rect">
            <a:avLst/>
          </a:prstGeom>
          <a:noFill/>
        </p:spPr>
        <p:txBody>
          <a:bodyPr wrap="none" rtlCol="0">
            <a:spAutoFit/>
          </a:bodyPr>
          <a:lstStyle/>
          <a:p>
            <a:r>
              <a:rPr lang="en-US" dirty="0" err="1"/>
              <a:t>Dillender</a:t>
            </a:r>
            <a:endParaRPr lang="en-US" dirty="0"/>
          </a:p>
        </p:txBody>
      </p:sp>
    </p:spTree>
    <p:extLst>
      <p:ext uri="{BB962C8B-B14F-4D97-AF65-F5344CB8AC3E}">
        <p14:creationId xmlns:p14="http://schemas.microsoft.com/office/powerpoint/2010/main" val="233885118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4D5FA28-FD9E-E74F-9344-21F7451DC35C}"/>
              </a:ext>
            </a:extLst>
          </p:cNvPr>
          <p:cNvSpPr txBox="1"/>
          <p:nvPr/>
        </p:nvSpPr>
        <p:spPr>
          <a:xfrm>
            <a:off x="5397500" y="1689100"/>
            <a:ext cx="6346802" cy="2308324"/>
          </a:xfrm>
          <a:prstGeom prst="rect">
            <a:avLst/>
          </a:prstGeom>
          <a:noFill/>
        </p:spPr>
        <p:txBody>
          <a:bodyPr wrap="none" rtlCol="0">
            <a:spAutoFit/>
          </a:bodyPr>
          <a:lstStyle/>
          <a:p>
            <a:r>
              <a:rPr lang="en-US" dirty="0"/>
              <a:t>There is a related belief that Covid-19 represented </a:t>
            </a:r>
          </a:p>
          <a:p>
            <a:r>
              <a:rPr lang="en-US" dirty="0"/>
              <a:t>a more serious danger to humanity in some absolute, </a:t>
            </a:r>
          </a:p>
          <a:p>
            <a:r>
              <a:rPr lang="en-US" dirty="0"/>
              <a:t>Objective, clinical sense. This is not tenable. Unabated </a:t>
            </a:r>
          </a:p>
          <a:p>
            <a:r>
              <a:rPr lang="en-US" dirty="0"/>
              <a:t>global heating will burn through the foundations of human</a:t>
            </a:r>
          </a:p>
          <a:p>
            <a:r>
              <a:rPr lang="en-US" dirty="0"/>
              <a:t>Life (not to mention that of other species without number). </a:t>
            </a:r>
          </a:p>
          <a:p>
            <a:r>
              <a:rPr lang="en-US" dirty="0"/>
              <a:t>Covid-19 could do no such thing….Climate breakdown…is not </a:t>
            </a:r>
          </a:p>
          <a:p>
            <a:r>
              <a:rPr lang="en-US" dirty="0"/>
              <a:t>Something from which a majority can recover. </a:t>
            </a:r>
          </a:p>
          <a:p>
            <a:r>
              <a:rPr lang="en-US" dirty="0"/>
              <a:t>Andreas </a:t>
            </a:r>
            <a:r>
              <a:rPr lang="en-US" dirty="0" err="1"/>
              <a:t>Malm</a:t>
            </a:r>
            <a:r>
              <a:rPr lang="en-US" dirty="0"/>
              <a:t>, </a:t>
            </a:r>
            <a:r>
              <a:rPr lang="en-US" i="1" dirty="0"/>
              <a:t>Corona, Climate, Chronic Emergency </a:t>
            </a:r>
            <a:r>
              <a:rPr lang="en-US" dirty="0"/>
              <a:t>(Verso, 2020)</a:t>
            </a:r>
          </a:p>
        </p:txBody>
      </p:sp>
      <p:pic>
        <p:nvPicPr>
          <p:cNvPr id="1026" name="Picture 2" descr="Corona, Climate, Chronic Emergency by Andreas Malm | Waterstones">
            <a:extLst>
              <a:ext uri="{FF2B5EF4-FFF2-40B4-BE49-F238E27FC236}">
                <a16:creationId xmlns:a16="http://schemas.microsoft.com/office/drawing/2014/main" id="{B2FEB6A7-46AD-6641-B675-C69CEE5C458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5000" y="215900"/>
            <a:ext cx="4140200" cy="635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6211692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1524000" y="368301"/>
            <a:ext cx="9144000" cy="6097219"/>
          </a:xfrm>
          <a:prstGeom prst="rect">
            <a:avLst/>
          </a:prstGeom>
        </p:spPr>
      </p:pic>
    </p:spTree>
    <p:extLst>
      <p:ext uri="{BB962C8B-B14F-4D97-AF65-F5344CB8AC3E}">
        <p14:creationId xmlns:p14="http://schemas.microsoft.com/office/powerpoint/2010/main" val="171771392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4" name="Picture 4" descr="Image result for mcdonalds gas station highway">
            <a:extLst>
              <a:ext uri="{FF2B5EF4-FFF2-40B4-BE49-F238E27FC236}">
                <a16:creationId xmlns:a16="http://schemas.microsoft.com/office/drawing/2014/main" id="{3F8C7E38-DEC0-614F-9899-51D3342E8CB6}"/>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14145" b="9324"/>
          <a:stretch/>
        </p:blipFill>
        <p:spPr bwMode="auto">
          <a:xfrm>
            <a:off x="20" y="10"/>
            <a:ext cx="12191980" cy="68579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4882624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6DD96AB-5E94-BD4B-8EDD-66E5A0A0C38D}"/>
              </a:ext>
            </a:extLst>
          </p:cNvPr>
          <p:cNvPicPr>
            <a:picLocks noChangeAspect="1"/>
          </p:cNvPicPr>
          <p:nvPr/>
        </p:nvPicPr>
        <p:blipFill>
          <a:blip r:embed="rId3"/>
          <a:stretch>
            <a:fillRect/>
          </a:stretch>
        </p:blipFill>
        <p:spPr>
          <a:xfrm>
            <a:off x="643467" y="781641"/>
            <a:ext cx="5294716" cy="5294716"/>
          </a:xfrm>
          <a:prstGeom prst="rect">
            <a:avLst/>
          </a:prstGeom>
        </p:spPr>
      </p:pic>
      <p:pic>
        <p:nvPicPr>
          <p:cNvPr id="3" name="Picture 2">
            <a:extLst>
              <a:ext uri="{FF2B5EF4-FFF2-40B4-BE49-F238E27FC236}">
                <a16:creationId xmlns:a16="http://schemas.microsoft.com/office/drawing/2014/main" id="{C08F1374-03C6-5C41-8946-18CA40F7FE3D}"/>
              </a:ext>
            </a:extLst>
          </p:cNvPr>
          <p:cNvPicPr>
            <a:picLocks noChangeAspect="1"/>
          </p:cNvPicPr>
          <p:nvPr/>
        </p:nvPicPr>
        <p:blipFill>
          <a:blip r:embed="rId4"/>
          <a:stretch>
            <a:fillRect/>
          </a:stretch>
        </p:blipFill>
        <p:spPr>
          <a:xfrm>
            <a:off x="7065655" y="643467"/>
            <a:ext cx="3671039" cy="5571066"/>
          </a:xfrm>
          <a:prstGeom prst="rect">
            <a:avLst/>
          </a:prstGeom>
        </p:spPr>
      </p:pic>
    </p:spTree>
    <p:extLst>
      <p:ext uri="{BB962C8B-B14F-4D97-AF65-F5344CB8AC3E}">
        <p14:creationId xmlns:p14="http://schemas.microsoft.com/office/powerpoint/2010/main" val="297921960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FCC3632-39A8-824B-9A09-F796DE437FAE}"/>
              </a:ext>
            </a:extLst>
          </p:cNvPr>
          <p:cNvSpPr/>
          <p:nvPr/>
        </p:nvSpPr>
        <p:spPr>
          <a:xfrm>
            <a:off x="304800" y="1060897"/>
            <a:ext cx="6045200" cy="3847207"/>
          </a:xfrm>
          <a:prstGeom prst="rect">
            <a:avLst/>
          </a:prstGeom>
        </p:spPr>
        <p:txBody>
          <a:bodyPr wrap="square">
            <a:spAutoFit/>
          </a:bodyPr>
          <a:lstStyle/>
          <a:p>
            <a:pPr>
              <a:spcBef>
                <a:spcPts val="1200"/>
              </a:spcBef>
              <a:spcAft>
                <a:spcPts val="0"/>
              </a:spcAft>
            </a:pPr>
            <a:r>
              <a:rPr lang="en-US" dirty="0">
                <a:latin typeface="Optima" panose="02000503060000020004" pitchFamily="2" charset="0"/>
                <a:ea typeface="Cambria" panose="02040503050406030204" pitchFamily="18" charset="0"/>
                <a:cs typeface="Times New Roman" panose="02020603050405020304" pitchFamily="18" charset="0"/>
              </a:rPr>
              <a:t>The flood went up to about Thirtieth. And even though it was fast, it did take two hours. So people </a:t>
            </a:r>
            <a:r>
              <a:rPr lang="en-US" b="1" dirty="0">
                <a:latin typeface="Optima" panose="02000503060000020004" pitchFamily="2" charset="0"/>
                <a:ea typeface="Cambria" panose="02040503050406030204" pitchFamily="18" charset="0"/>
                <a:cs typeface="Times New Roman" panose="02020603050405020304" pitchFamily="18" charset="0"/>
              </a:rPr>
              <a:t>just</a:t>
            </a:r>
            <a:r>
              <a:rPr lang="en-US" dirty="0">
                <a:latin typeface="Optima" panose="02000503060000020004" pitchFamily="2" charset="0"/>
                <a:ea typeface="Cambria" panose="02040503050406030204" pitchFamily="18" charset="0"/>
                <a:cs typeface="Times New Roman" panose="02020603050405020304" pitchFamily="18" charset="0"/>
              </a:rPr>
              <a:t> ran north ahead of it. They abandoned whatever they were doing and ran in the streets. We did too. Central Park had millions of people in it, standing there looking at each other….</a:t>
            </a:r>
            <a:r>
              <a:rPr lang="en-US" b="1" dirty="0">
                <a:latin typeface="Optima" panose="02000503060000020004" pitchFamily="2" charset="0"/>
                <a:ea typeface="Cambria" panose="02040503050406030204" pitchFamily="18" charset="0"/>
                <a:cs typeface="Times New Roman" panose="02020603050405020304" pitchFamily="18" charset="0"/>
              </a:rPr>
              <a:t>No one could believe it. But it was true</a:t>
            </a:r>
            <a:r>
              <a:rPr lang="en-US" dirty="0">
                <a:latin typeface="Optima" panose="02000503060000020004" pitchFamily="2" charset="0"/>
                <a:ea typeface="Cambria" panose="02040503050406030204" pitchFamily="18" charset="0"/>
                <a:cs typeface="Times New Roman" panose="02020603050405020304" pitchFamily="18" charset="0"/>
              </a:rPr>
              <a:t>. A new day had come. We knew it had happened, because there we were. </a:t>
            </a:r>
            <a:r>
              <a:rPr lang="en-US" b="1" dirty="0">
                <a:latin typeface="Optima" panose="02000503060000020004" pitchFamily="2" charset="0"/>
                <a:ea typeface="Cambria" panose="02040503050406030204" pitchFamily="18" charset="0"/>
                <a:cs typeface="Times New Roman" panose="02020603050405020304" pitchFamily="18" charset="0"/>
              </a:rPr>
              <a:t>We knew it would never be the same.</a:t>
            </a:r>
            <a:r>
              <a:rPr lang="en-US" dirty="0">
                <a:latin typeface="Optima" panose="02000503060000020004" pitchFamily="2" charset="0"/>
                <a:ea typeface="Cambria" panose="02040503050406030204" pitchFamily="18" charset="0"/>
                <a:cs typeface="Times New Roman" panose="02020603050405020304" pitchFamily="18" charset="0"/>
              </a:rPr>
              <a:t> </a:t>
            </a:r>
            <a:r>
              <a:rPr lang="en-US" b="1" dirty="0">
                <a:latin typeface="Optima" panose="02000503060000020004" pitchFamily="2" charset="0"/>
                <a:ea typeface="Cambria" panose="02040503050406030204" pitchFamily="18" charset="0"/>
                <a:cs typeface="Times New Roman" panose="02020603050405020304" pitchFamily="18" charset="0"/>
              </a:rPr>
              <a:t>Downtown was gone. So that was very strange</a:t>
            </a:r>
            <a:r>
              <a:rPr lang="en-US" dirty="0">
                <a:latin typeface="Optima" panose="02000503060000020004" pitchFamily="2" charset="0"/>
                <a:ea typeface="Cambria" panose="02040503050406030204" pitchFamily="18" charset="0"/>
                <a:cs typeface="Times New Roman" panose="02020603050405020304" pitchFamily="18" charset="0"/>
              </a:rPr>
              <a:t>. People were stunned, you could see it. We stood there looking at each other! </a:t>
            </a:r>
            <a:r>
              <a:rPr lang="en-US" b="1" dirty="0">
                <a:latin typeface="Optima" panose="02000503060000020004" pitchFamily="2" charset="0"/>
                <a:ea typeface="Cambria" panose="02040503050406030204" pitchFamily="18" charset="0"/>
                <a:cs typeface="Times New Roman" panose="02020603050405020304" pitchFamily="18" charset="0"/>
              </a:rPr>
              <a:t>No one could believe it but there we were. Everyone was like, well, here we are – it must be real</a:t>
            </a:r>
            <a:r>
              <a:rPr lang="en-US" dirty="0">
                <a:latin typeface="Optima" panose="02000503060000020004" pitchFamily="2" charset="0"/>
                <a:ea typeface="Cambria" panose="02040503050406030204" pitchFamily="18" charset="0"/>
                <a:cs typeface="Times New Roman" panose="02020603050405020304" pitchFamily="18" charset="0"/>
              </a:rPr>
              <a:t>. But it was like a dream.</a:t>
            </a:r>
            <a:endParaRPr lang="en-GB" dirty="0">
              <a:latin typeface="Optima" panose="02000503060000020004" pitchFamily="2" charset="0"/>
              <a:ea typeface="Cambria" panose="02040503050406030204" pitchFamily="18" charset="0"/>
              <a:cs typeface="Times New Roman" panose="02020603050405020304" pitchFamily="18" charset="0"/>
            </a:endParaRPr>
          </a:p>
          <a:p>
            <a:pPr>
              <a:spcBef>
                <a:spcPts val="1200"/>
              </a:spcBef>
              <a:spcAft>
                <a:spcPts val="0"/>
              </a:spcAft>
            </a:pPr>
            <a:r>
              <a:rPr lang="en-US" dirty="0">
                <a:latin typeface="Optima" panose="02000503060000020004" pitchFamily="2" charset="0"/>
                <a:ea typeface="Cambria" panose="02040503050406030204" pitchFamily="18" charset="0"/>
                <a:cs typeface="Times New Roman" panose="02020603050405020304" pitchFamily="18" charset="0"/>
              </a:rPr>
              <a:t>Kim Stanley Robinson, </a:t>
            </a:r>
            <a:r>
              <a:rPr lang="en-US" i="1" dirty="0">
                <a:latin typeface="Optima" panose="02000503060000020004" pitchFamily="2" charset="0"/>
                <a:ea typeface="Cambria" panose="02040503050406030204" pitchFamily="18" charset="0"/>
                <a:cs typeface="Times New Roman" panose="02020603050405020304" pitchFamily="18" charset="0"/>
              </a:rPr>
              <a:t>New York 2140 </a:t>
            </a:r>
            <a:r>
              <a:rPr lang="en-US" dirty="0">
                <a:latin typeface="Optima" panose="02000503060000020004" pitchFamily="2" charset="0"/>
                <a:ea typeface="Cambria" panose="02040503050406030204" pitchFamily="18" charset="0"/>
                <a:cs typeface="Times New Roman" panose="02020603050405020304" pitchFamily="18" charset="0"/>
              </a:rPr>
              <a:t>(2017)</a:t>
            </a:r>
            <a:endParaRPr lang="en-GB" dirty="0">
              <a:latin typeface="Optima" panose="02000503060000020004" pitchFamily="2" charset="0"/>
              <a:ea typeface="Cambria" panose="02040503050406030204" pitchFamily="18" charset="0"/>
              <a:cs typeface="Times New Roman" panose="02020603050405020304" pitchFamily="18" charset="0"/>
            </a:endParaRPr>
          </a:p>
        </p:txBody>
      </p:sp>
      <p:pic>
        <p:nvPicPr>
          <p:cNvPr id="5" name="Picture 1" descr="29570143">
            <a:extLst>
              <a:ext uri="{FF2B5EF4-FFF2-40B4-BE49-F238E27FC236}">
                <a16:creationId xmlns:a16="http://schemas.microsoft.com/office/drawing/2014/main" id="{0023218A-5A7F-9244-BF65-72672EBB36F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48500" y="279400"/>
            <a:ext cx="3975100" cy="6032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4575234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Image result for the drowned world">
            <a:extLst>
              <a:ext uri="{FF2B5EF4-FFF2-40B4-BE49-F238E27FC236}">
                <a16:creationId xmlns:a16="http://schemas.microsoft.com/office/drawing/2014/main" id="{8409841F-9CA9-0345-9B5B-9C81EC8B0D4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7319" y="278109"/>
            <a:ext cx="3153780" cy="4760422"/>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a:extLst>
              <a:ext uri="{FF2B5EF4-FFF2-40B4-BE49-F238E27FC236}">
                <a16:creationId xmlns:a16="http://schemas.microsoft.com/office/drawing/2014/main" id="{091B6140-50A1-E34E-8FD3-7418B528CA23}"/>
              </a:ext>
            </a:extLst>
          </p:cNvPr>
          <p:cNvSpPr/>
          <p:nvPr/>
        </p:nvSpPr>
        <p:spPr>
          <a:xfrm>
            <a:off x="4385388" y="329911"/>
            <a:ext cx="7035280" cy="6463308"/>
          </a:xfrm>
          <a:prstGeom prst="rect">
            <a:avLst/>
          </a:prstGeom>
        </p:spPr>
        <p:txBody>
          <a:bodyPr wrap="square">
            <a:spAutoFit/>
          </a:bodyPr>
          <a:lstStyle/>
          <a:p>
            <a:r>
              <a:rPr lang="en-GB" dirty="0">
                <a:latin typeface="Century Gothic" panose="020B0502020202020204" pitchFamily="34" charset="0"/>
              </a:rPr>
              <a:t>Leaning on the balcony rail, the slack water ten storeys below reflecting his thin angular shoulders and gaunt profile, </a:t>
            </a:r>
            <a:r>
              <a:rPr lang="en-GB" dirty="0" err="1">
                <a:latin typeface="Century Gothic" panose="020B0502020202020204" pitchFamily="34" charset="0"/>
              </a:rPr>
              <a:t>Kerans</a:t>
            </a:r>
            <a:r>
              <a:rPr lang="en-GB" dirty="0">
                <a:latin typeface="Century Gothic" panose="020B0502020202020204" pitchFamily="34" charset="0"/>
              </a:rPr>
              <a:t> watched one of the countless thermal storms rip through a dump of huge horse-tails lining the creek which led out of the lagoon. Trapped by the surrounding buildings and the inversion layers a hundred feet above the water, pockets of air would heat rapidly, then explode upwards like escaping balloons, leaving behind them a sudden detonating vacuum. For a few seconds the steam clouds hanging over the creek dispersed, and a vicious miniature tornado lashed across the 6o-feet-high plants, toppling them like matchsticks. Then, as abruptly, the storm vanished and the great columnar trunks subsided among one another in the water like sluggish alligators. </a:t>
            </a:r>
          </a:p>
          <a:p>
            <a:r>
              <a:rPr lang="en-GB" dirty="0">
                <a:latin typeface="Century Gothic" panose="020B0502020202020204" pitchFamily="34" charset="0"/>
              </a:rPr>
              <a:t>Rationalising, </a:t>
            </a:r>
            <a:r>
              <a:rPr lang="en-GB" dirty="0" err="1">
                <a:latin typeface="Century Gothic" panose="020B0502020202020204" pitchFamily="34" charset="0"/>
              </a:rPr>
              <a:t>Kerans</a:t>
            </a:r>
            <a:r>
              <a:rPr lang="en-GB" dirty="0">
                <a:latin typeface="Century Gothic" panose="020B0502020202020204" pitchFamily="34" charset="0"/>
              </a:rPr>
              <a:t> told himself that he had been wise to remain in the hotel—the storms were erupting more and more frequently as the temperature rose—but he knew that his real motive was his acceptance that little now remained to be done. The biological mapping had become a pointless game, the new flora following exactly the emergent lines anticipated twenty years earlier, and he was sure that no-one at Camp Byrd in Northern Greenland bothered to file his reports, let alone read them.  (1962)</a:t>
            </a:r>
            <a:endParaRPr lang="en-US" dirty="0">
              <a:latin typeface="Century Gothic" panose="020B0502020202020204" pitchFamily="34" charset="0"/>
            </a:endParaRPr>
          </a:p>
        </p:txBody>
      </p:sp>
    </p:spTree>
    <p:extLst>
      <p:ext uri="{BB962C8B-B14F-4D97-AF65-F5344CB8AC3E}">
        <p14:creationId xmlns:p14="http://schemas.microsoft.com/office/powerpoint/2010/main" val="375146147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B6CAC51-2818-C942-9038-619A6AC69A95}"/>
              </a:ext>
            </a:extLst>
          </p:cNvPr>
          <p:cNvPicPr>
            <a:picLocks noChangeAspect="1"/>
          </p:cNvPicPr>
          <p:nvPr/>
        </p:nvPicPr>
        <p:blipFill>
          <a:blip r:embed="rId3"/>
          <a:stretch>
            <a:fillRect/>
          </a:stretch>
        </p:blipFill>
        <p:spPr>
          <a:xfrm>
            <a:off x="1299169" y="643466"/>
            <a:ext cx="3983312" cy="5571066"/>
          </a:xfrm>
          <a:prstGeom prst="rect">
            <a:avLst/>
          </a:prstGeom>
        </p:spPr>
      </p:pic>
      <p:pic>
        <p:nvPicPr>
          <p:cNvPr id="10242" name="Picture 2" descr="Image result for the wandering earth cixin">
            <a:extLst>
              <a:ext uri="{FF2B5EF4-FFF2-40B4-BE49-F238E27FC236}">
                <a16:creationId xmlns:a16="http://schemas.microsoft.com/office/drawing/2014/main" id="{31928C1D-5695-BF4A-A381-08B73329EF8E}"/>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7137190" y="643467"/>
            <a:ext cx="3527969" cy="55710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6160095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Image result for interstellar">
            <a:extLst>
              <a:ext uri="{FF2B5EF4-FFF2-40B4-BE49-F238E27FC236}">
                <a16:creationId xmlns:a16="http://schemas.microsoft.com/office/drawing/2014/main" id="{17E3AAE3-5D83-8849-BE2B-557FED85109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7550" y="215682"/>
            <a:ext cx="3879247" cy="6423285"/>
          </a:xfrm>
          <a:prstGeom prst="rect">
            <a:avLst/>
          </a:prstGeom>
          <a:noFill/>
          <a:extLst>
            <a:ext uri="{909E8E84-426E-40DD-AFC4-6F175D3DCCD1}">
              <a14:hiddenFill xmlns:a14="http://schemas.microsoft.com/office/drawing/2010/main">
                <a:solidFill>
                  <a:srgbClr val="FFFFFF"/>
                </a:solidFill>
              </a14:hiddenFill>
            </a:ext>
          </a:extLst>
        </p:spPr>
      </p:pic>
      <p:pic>
        <p:nvPicPr>
          <p:cNvPr id="11268" name="Picture 4" descr="Image result for interstellar cooper station">
            <a:extLst>
              <a:ext uri="{FF2B5EF4-FFF2-40B4-BE49-F238E27FC236}">
                <a16:creationId xmlns:a16="http://schemas.microsoft.com/office/drawing/2014/main" id="{A6DB5DCE-8883-C54E-BA5C-F3540DECA00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78530" y="254832"/>
            <a:ext cx="4763541" cy="2679492"/>
          </a:xfrm>
          <a:prstGeom prst="rect">
            <a:avLst/>
          </a:prstGeom>
          <a:noFill/>
          <a:extLst>
            <a:ext uri="{909E8E84-426E-40DD-AFC4-6F175D3DCCD1}">
              <a14:hiddenFill xmlns:a14="http://schemas.microsoft.com/office/drawing/2010/main">
                <a:solidFill>
                  <a:srgbClr val="FFFFFF"/>
                </a:solidFill>
              </a14:hiddenFill>
            </a:ext>
          </a:extLst>
        </p:spPr>
      </p:pic>
      <p:pic>
        <p:nvPicPr>
          <p:cNvPr id="11270" name="Picture 6" descr="Image result for elysium movie space station">
            <a:extLst>
              <a:ext uri="{FF2B5EF4-FFF2-40B4-BE49-F238E27FC236}">
                <a16:creationId xmlns:a16="http://schemas.microsoft.com/office/drawing/2014/main" id="{FDAEBDE0-D8E2-8344-9230-8E0E02783E8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86469" y="3467763"/>
            <a:ext cx="4765311" cy="2757688"/>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AB571E48-E166-9648-9A4A-E0912E111643}"/>
              </a:ext>
            </a:extLst>
          </p:cNvPr>
          <p:cNvSpPr txBox="1"/>
          <p:nvPr/>
        </p:nvSpPr>
        <p:spPr>
          <a:xfrm>
            <a:off x="6805534" y="6325849"/>
            <a:ext cx="3146246" cy="369332"/>
          </a:xfrm>
          <a:prstGeom prst="rect">
            <a:avLst/>
          </a:prstGeom>
          <a:noFill/>
        </p:spPr>
        <p:txBody>
          <a:bodyPr wrap="none" rtlCol="0">
            <a:spAutoFit/>
          </a:bodyPr>
          <a:lstStyle/>
          <a:p>
            <a:r>
              <a:rPr lang="en-US" i="1" dirty="0"/>
              <a:t>Elysium</a:t>
            </a:r>
            <a:r>
              <a:rPr lang="en-US" dirty="0"/>
              <a:t>, Neill Blomkamp (2013)</a:t>
            </a:r>
            <a:endParaRPr lang="en-US" i="1" dirty="0"/>
          </a:p>
        </p:txBody>
      </p:sp>
      <p:sp>
        <p:nvSpPr>
          <p:cNvPr id="4" name="TextBox 3">
            <a:extLst>
              <a:ext uri="{FF2B5EF4-FFF2-40B4-BE49-F238E27FC236}">
                <a16:creationId xmlns:a16="http://schemas.microsoft.com/office/drawing/2014/main" id="{E04CAA0D-4BA0-8242-B5E3-29C5B078E807}"/>
              </a:ext>
            </a:extLst>
          </p:cNvPr>
          <p:cNvSpPr txBox="1"/>
          <p:nvPr/>
        </p:nvSpPr>
        <p:spPr>
          <a:xfrm>
            <a:off x="5951095" y="2998033"/>
            <a:ext cx="2760371" cy="369332"/>
          </a:xfrm>
          <a:prstGeom prst="rect">
            <a:avLst/>
          </a:prstGeom>
          <a:noFill/>
        </p:spPr>
        <p:txBody>
          <a:bodyPr wrap="none" rtlCol="0">
            <a:spAutoFit/>
          </a:bodyPr>
          <a:lstStyle/>
          <a:p>
            <a:r>
              <a:rPr lang="en-US" dirty="0"/>
              <a:t>Cooper Station, </a:t>
            </a:r>
            <a:r>
              <a:rPr lang="en-US" i="1" dirty="0"/>
              <a:t>Interstellar </a:t>
            </a:r>
            <a:endParaRPr lang="en-US" dirty="0"/>
          </a:p>
        </p:txBody>
      </p:sp>
    </p:spTree>
    <p:extLst>
      <p:ext uri="{BB962C8B-B14F-4D97-AF65-F5344CB8AC3E}">
        <p14:creationId xmlns:p14="http://schemas.microsoft.com/office/powerpoint/2010/main" val="8023677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9190590-4D93-EB43-AFAF-87BAF1604A14}"/>
              </a:ext>
            </a:extLst>
          </p:cNvPr>
          <p:cNvPicPr>
            <a:picLocks noChangeAspect="1"/>
          </p:cNvPicPr>
          <p:nvPr/>
        </p:nvPicPr>
        <p:blipFill>
          <a:blip r:embed="rId2"/>
          <a:stretch>
            <a:fillRect/>
          </a:stretch>
        </p:blipFill>
        <p:spPr>
          <a:xfrm>
            <a:off x="1257300" y="247650"/>
            <a:ext cx="9677400" cy="6362700"/>
          </a:xfrm>
          <a:prstGeom prst="rect">
            <a:avLst/>
          </a:prstGeom>
        </p:spPr>
      </p:pic>
    </p:spTree>
    <p:extLst>
      <p:ext uri="{BB962C8B-B14F-4D97-AF65-F5344CB8AC3E}">
        <p14:creationId xmlns:p14="http://schemas.microsoft.com/office/powerpoint/2010/main" val="36088162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139BC3E1-05CB-2D4D-8CE4-06BF3C04C318}"/>
              </a:ext>
            </a:extLst>
          </p:cNvPr>
          <p:cNvPicPr>
            <a:picLocks noChangeAspect="1"/>
          </p:cNvPicPr>
          <p:nvPr/>
        </p:nvPicPr>
        <p:blipFill>
          <a:blip r:embed="rId2"/>
          <a:stretch>
            <a:fillRect/>
          </a:stretch>
        </p:blipFill>
        <p:spPr>
          <a:xfrm>
            <a:off x="3468037" y="0"/>
            <a:ext cx="5255926" cy="6858000"/>
          </a:xfrm>
          <a:prstGeom prst="rect">
            <a:avLst/>
          </a:prstGeom>
        </p:spPr>
      </p:pic>
    </p:spTree>
    <p:extLst>
      <p:ext uri="{BB962C8B-B14F-4D97-AF65-F5344CB8AC3E}">
        <p14:creationId xmlns:p14="http://schemas.microsoft.com/office/powerpoint/2010/main" val="3287672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90E5055-5268-1E48-886E-B57F1D89BD9E}"/>
              </a:ext>
            </a:extLst>
          </p:cNvPr>
          <p:cNvPicPr>
            <a:picLocks noChangeAspect="1"/>
          </p:cNvPicPr>
          <p:nvPr/>
        </p:nvPicPr>
        <p:blipFill>
          <a:blip r:embed="rId2"/>
          <a:stretch>
            <a:fillRect/>
          </a:stretch>
        </p:blipFill>
        <p:spPr>
          <a:xfrm>
            <a:off x="417095" y="177191"/>
            <a:ext cx="11540958" cy="6398230"/>
          </a:xfrm>
          <a:prstGeom prst="rect">
            <a:avLst/>
          </a:prstGeom>
        </p:spPr>
      </p:pic>
      <p:sp>
        <p:nvSpPr>
          <p:cNvPr id="4" name="TextBox 3">
            <a:extLst>
              <a:ext uri="{FF2B5EF4-FFF2-40B4-BE49-F238E27FC236}">
                <a16:creationId xmlns:a16="http://schemas.microsoft.com/office/drawing/2014/main" id="{609BA82D-5E91-3D40-A776-9F17A619241C}"/>
              </a:ext>
            </a:extLst>
          </p:cNvPr>
          <p:cNvSpPr txBox="1"/>
          <p:nvPr/>
        </p:nvSpPr>
        <p:spPr>
          <a:xfrm>
            <a:off x="1138989" y="753979"/>
            <a:ext cx="1473032" cy="369332"/>
          </a:xfrm>
          <a:prstGeom prst="rect">
            <a:avLst/>
          </a:prstGeom>
          <a:noFill/>
        </p:spPr>
        <p:txBody>
          <a:bodyPr wrap="none" rtlCol="0">
            <a:spAutoFit/>
          </a:bodyPr>
          <a:lstStyle/>
          <a:p>
            <a:r>
              <a:rPr lang="en-US" dirty="0">
                <a:highlight>
                  <a:srgbClr val="FFFF00"/>
                </a:highlight>
                <a:hlinkClick r:id="rId3"/>
              </a:rPr>
              <a:t>PBS Interview</a:t>
            </a:r>
            <a:endParaRPr lang="en-US" dirty="0">
              <a:highlight>
                <a:srgbClr val="FFFF00"/>
              </a:highlight>
            </a:endParaRPr>
          </a:p>
        </p:txBody>
      </p:sp>
    </p:spTree>
    <p:extLst>
      <p:ext uri="{BB962C8B-B14F-4D97-AF65-F5344CB8AC3E}">
        <p14:creationId xmlns:p14="http://schemas.microsoft.com/office/powerpoint/2010/main" val="20443677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7FFE98-9A0C-1C4D-B73F-1514B8589D2B}"/>
              </a:ext>
            </a:extLst>
          </p:cNvPr>
          <p:cNvSpPr>
            <a:spLocks noGrp="1"/>
          </p:cNvSpPr>
          <p:nvPr>
            <p:ph type="title"/>
          </p:nvPr>
        </p:nvSpPr>
        <p:spPr/>
        <p:txBody>
          <a:bodyPr/>
          <a:lstStyle/>
          <a:p>
            <a:endParaRPr lang="en-US" dirty="0"/>
          </a:p>
        </p:txBody>
      </p:sp>
      <p:pic>
        <p:nvPicPr>
          <p:cNvPr id="5" name="Content Placeholder 4">
            <a:extLst>
              <a:ext uri="{FF2B5EF4-FFF2-40B4-BE49-F238E27FC236}">
                <a16:creationId xmlns:a16="http://schemas.microsoft.com/office/drawing/2014/main" id="{A4BA71CA-4D01-7143-8900-8BD0DD708F84}"/>
              </a:ext>
            </a:extLst>
          </p:cNvPr>
          <p:cNvPicPr>
            <a:picLocks noGrp="1" noChangeAspect="1"/>
          </p:cNvPicPr>
          <p:nvPr>
            <p:ph idx="1"/>
          </p:nvPr>
        </p:nvPicPr>
        <p:blipFill>
          <a:blip r:embed="rId3"/>
          <a:stretch>
            <a:fillRect/>
          </a:stretch>
        </p:blipFill>
        <p:spPr>
          <a:xfrm>
            <a:off x="401241" y="365125"/>
            <a:ext cx="1572291" cy="2487803"/>
          </a:xfrm>
        </p:spPr>
      </p:pic>
      <p:pic>
        <p:nvPicPr>
          <p:cNvPr id="4" name="Picture 4" descr="Image result for the wall john lanchester">
            <a:hlinkClick r:id="rId4"/>
            <a:extLst>
              <a:ext uri="{FF2B5EF4-FFF2-40B4-BE49-F238E27FC236}">
                <a16:creationId xmlns:a16="http://schemas.microsoft.com/office/drawing/2014/main" id="{4D4BD9F9-E809-F74F-84E2-ABFD0B08E30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74788" y="334092"/>
            <a:ext cx="1608434" cy="2487803"/>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descr="Image result for the drowned world">
            <a:extLst>
              <a:ext uri="{FF2B5EF4-FFF2-40B4-BE49-F238E27FC236}">
                <a16:creationId xmlns:a16="http://schemas.microsoft.com/office/drawing/2014/main" id="{FFD76AE2-B5AF-A443-951F-E8716EBCCCC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987773" y="334091"/>
            <a:ext cx="1648169" cy="2487803"/>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Image result for the wind-up girl">
            <a:extLst>
              <a:ext uri="{FF2B5EF4-FFF2-40B4-BE49-F238E27FC236}">
                <a16:creationId xmlns:a16="http://schemas.microsoft.com/office/drawing/2014/main" id="{9E8854F7-65AE-D640-9E7F-C1C0197A5816}"/>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40471" y="4443983"/>
            <a:ext cx="1437893" cy="2196139"/>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Image result for emmi itaranta memory of water">
            <a:hlinkClick r:id="rId8"/>
            <a:extLst>
              <a:ext uri="{FF2B5EF4-FFF2-40B4-BE49-F238E27FC236}">
                <a16:creationId xmlns:a16="http://schemas.microsoft.com/office/drawing/2014/main" id="{3EDD7D63-24CD-7346-871B-F9ADBE1AA5F2}"/>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800721" y="290143"/>
            <a:ext cx="1620313" cy="2487804"/>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Image result for A Friend of the Earth">
            <a:extLst>
              <a:ext uri="{FF2B5EF4-FFF2-40B4-BE49-F238E27FC236}">
                <a16:creationId xmlns:a16="http://schemas.microsoft.com/office/drawing/2014/main" id="{786515AC-7B22-434B-A05E-BE7E977B8DAB}"/>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585813" y="287419"/>
            <a:ext cx="1591214" cy="2456770"/>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Image result for the carbon diaries">
            <a:extLst>
              <a:ext uri="{FF2B5EF4-FFF2-40B4-BE49-F238E27FC236}">
                <a16:creationId xmlns:a16="http://schemas.microsoft.com/office/drawing/2014/main" id="{E21CD980-47DB-254C-96D8-9CCE93E0228D}"/>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117530" y="4459514"/>
            <a:ext cx="1442488" cy="2228488"/>
          </a:xfrm>
          <a:prstGeom prst="rect">
            <a:avLst/>
          </a:prstGeom>
          <a:noFill/>
          <a:extLst>
            <a:ext uri="{909E8E84-426E-40DD-AFC4-6F175D3DCCD1}">
              <a14:hiddenFill xmlns:a14="http://schemas.microsoft.com/office/drawing/2010/main">
                <a:solidFill>
                  <a:srgbClr val="FFFFFF"/>
                </a:solidFill>
              </a14:hiddenFill>
            </a:ext>
          </a:extLst>
        </p:spPr>
      </p:pic>
      <p:pic>
        <p:nvPicPr>
          <p:cNvPr id="3084" name="Picture 12" descr="Image result for parable of the sower octavia butler">
            <a:extLst>
              <a:ext uri="{FF2B5EF4-FFF2-40B4-BE49-F238E27FC236}">
                <a16:creationId xmlns:a16="http://schemas.microsoft.com/office/drawing/2014/main" id="{5C7A0FEB-75E4-C04F-BF16-18F619D676B9}"/>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805176" y="4411633"/>
            <a:ext cx="1460045" cy="2228489"/>
          </a:xfrm>
          <a:prstGeom prst="rect">
            <a:avLst/>
          </a:prstGeom>
          <a:noFill/>
          <a:extLst>
            <a:ext uri="{909E8E84-426E-40DD-AFC4-6F175D3DCCD1}">
              <a14:hiddenFill xmlns:a14="http://schemas.microsoft.com/office/drawing/2010/main">
                <a:solidFill>
                  <a:srgbClr val="FFFFFF"/>
                </a:solidFill>
              </a14:hiddenFill>
            </a:ext>
          </a:extLst>
        </p:spPr>
      </p:pic>
      <p:pic>
        <p:nvPicPr>
          <p:cNvPr id="3086" name="Picture 14" descr="Image result for the stone gods">
            <a:extLst>
              <a:ext uri="{FF2B5EF4-FFF2-40B4-BE49-F238E27FC236}">
                <a16:creationId xmlns:a16="http://schemas.microsoft.com/office/drawing/2014/main" id="{28128D23-33E7-264C-83DC-BB00C0B78C17}"/>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332475" y="4365316"/>
            <a:ext cx="1450496" cy="2228489"/>
          </a:xfrm>
          <a:prstGeom prst="rect">
            <a:avLst/>
          </a:prstGeom>
          <a:noFill/>
          <a:extLst>
            <a:ext uri="{909E8E84-426E-40DD-AFC4-6F175D3DCCD1}">
              <a14:hiddenFill xmlns:a14="http://schemas.microsoft.com/office/drawing/2010/main">
                <a:solidFill>
                  <a:srgbClr val="FFFFFF"/>
                </a:solidFill>
              </a14:hiddenFill>
            </a:ext>
          </a:extLst>
        </p:spPr>
      </p:pic>
      <p:pic>
        <p:nvPicPr>
          <p:cNvPr id="3088" name="Picture 16" descr="Image result for lagoon okorafor">
            <a:extLst>
              <a:ext uri="{FF2B5EF4-FFF2-40B4-BE49-F238E27FC236}">
                <a16:creationId xmlns:a16="http://schemas.microsoft.com/office/drawing/2014/main" id="{2DA85C92-2EB1-6B40-A8A2-D49FFE15400F}"/>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9037678" y="4295420"/>
            <a:ext cx="1457432" cy="2228489"/>
          </a:xfrm>
          <a:prstGeom prst="rect">
            <a:avLst/>
          </a:prstGeom>
          <a:noFill/>
          <a:extLst>
            <a:ext uri="{909E8E84-426E-40DD-AFC4-6F175D3DCCD1}">
              <a14:hiddenFill xmlns:a14="http://schemas.microsoft.com/office/drawing/2010/main">
                <a:solidFill>
                  <a:srgbClr val="FFFFFF"/>
                </a:solidFill>
              </a14:hiddenFill>
            </a:ext>
          </a:extLst>
        </p:spPr>
      </p:pic>
      <p:pic>
        <p:nvPicPr>
          <p:cNvPr id="18434" name="Picture 2" descr="Image result for clifi">
            <a:extLst>
              <a:ext uri="{FF2B5EF4-FFF2-40B4-BE49-F238E27FC236}">
                <a16:creationId xmlns:a16="http://schemas.microsoft.com/office/drawing/2014/main" id="{4B5916CE-556E-0842-93C8-169C62688B44}"/>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5545591" y="4411633"/>
            <a:ext cx="1506514" cy="2276369"/>
          </a:xfrm>
          <a:prstGeom prst="rect">
            <a:avLst/>
          </a:prstGeom>
          <a:noFill/>
          <a:extLst>
            <a:ext uri="{909E8E84-426E-40DD-AFC4-6F175D3DCCD1}">
              <a14:hiddenFill xmlns:a14="http://schemas.microsoft.com/office/drawing/2010/main">
                <a:solidFill>
                  <a:srgbClr val="FFFFFF"/>
                </a:solidFill>
              </a14:hiddenFill>
            </a:ext>
          </a:extLst>
        </p:spPr>
      </p:pic>
      <p:pic>
        <p:nvPicPr>
          <p:cNvPr id="18436" name="Picture 4" descr="Image result for clifi">
            <a:extLst>
              <a:ext uri="{FF2B5EF4-FFF2-40B4-BE49-F238E27FC236}">
                <a16:creationId xmlns:a16="http://schemas.microsoft.com/office/drawing/2014/main" id="{BD5D2502-349D-D44D-A5CE-A38BC04116A6}"/>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10634895" y="4235368"/>
            <a:ext cx="1437809" cy="2358437"/>
          </a:xfrm>
          <a:prstGeom prst="rect">
            <a:avLst/>
          </a:prstGeom>
          <a:noFill/>
          <a:extLst>
            <a:ext uri="{909E8E84-426E-40DD-AFC4-6F175D3DCCD1}">
              <a14:hiddenFill xmlns:a14="http://schemas.microsoft.com/office/drawing/2010/main">
                <a:solidFill>
                  <a:srgbClr val="FFFFFF"/>
                </a:solidFill>
              </a14:hiddenFill>
            </a:ext>
          </a:extLst>
        </p:spPr>
      </p:pic>
      <p:pic>
        <p:nvPicPr>
          <p:cNvPr id="18438" name="Picture 6" descr="The Best Cli-Fi Books - We Are Unprepared by Meg Little Reilly">
            <a:extLst>
              <a:ext uri="{FF2B5EF4-FFF2-40B4-BE49-F238E27FC236}">
                <a16:creationId xmlns:a16="http://schemas.microsoft.com/office/drawing/2014/main" id="{CF95BC71-390E-034B-8C2D-638BB4E350D4}"/>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9341806" y="334091"/>
            <a:ext cx="1598698" cy="24100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717533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136ABE8-E34C-4D44-A241-426DFE890DC5}"/>
              </a:ext>
            </a:extLst>
          </p:cNvPr>
          <p:cNvSpPr/>
          <p:nvPr/>
        </p:nvSpPr>
        <p:spPr>
          <a:xfrm>
            <a:off x="414528" y="410301"/>
            <a:ext cx="8546592" cy="4708981"/>
          </a:xfrm>
          <a:prstGeom prst="rect">
            <a:avLst/>
          </a:prstGeom>
        </p:spPr>
        <p:txBody>
          <a:bodyPr wrap="square">
            <a:spAutoFit/>
          </a:bodyPr>
          <a:lstStyle/>
          <a:p>
            <a:r>
              <a:rPr lang="en-GB" sz="2000" dirty="0">
                <a:latin typeface="Century Gothic" panose="020B0502020202020204" pitchFamily="34" charset="0"/>
              </a:rPr>
              <a:t>The formal study of climate science introduces the global to individual and local scales of experience, which literature – most obviously, the novel – accommodates. </a:t>
            </a:r>
            <a:r>
              <a:rPr lang="en-GB" sz="2000" dirty="0">
                <a:highlight>
                  <a:srgbClr val="FFFF00"/>
                </a:highlight>
                <a:latin typeface="Century Gothic" panose="020B0502020202020204" pitchFamily="34" charset="0"/>
              </a:rPr>
              <a:t>But literary convention is rather more stretched by climatic conceptions of time</a:t>
            </a:r>
            <a:r>
              <a:rPr lang="en-GB" sz="2000" dirty="0">
                <a:latin typeface="Century Gothic" panose="020B0502020202020204" pitchFamily="34" charset="0"/>
              </a:rPr>
              <a:t>. Alongside individual and local timescales (that is, human lifetimes and historical epochs), climate science and, particularly, this century’s concerns about climate change bring into purview not just individual and local but geological durations of time. It is, then, not the climatological expansion of the concept of time as universal time that is at stake here – universal time is a function of a global sensibility </a:t>
            </a:r>
            <a:r>
              <a:rPr lang="en-GB" sz="2000" dirty="0">
                <a:highlight>
                  <a:srgbClr val="FFFF00"/>
                </a:highlight>
                <a:latin typeface="Century Gothic" panose="020B0502020202020204" pitchFamily="34" charset="0"/>
              </a:rPr>
              <a:t>and thus a matter of rendering time as spatially simultaneous</a:t>
            </a:r>
            <a:r>
              <a:rPr lang="en-GB" sz="2000" dirty="0">
                <a:latin typeface="Century Gothic" panose="020B0502020202020204" pitchFamily="34" charset="0"/>
              </a:rPr>
              <a:t>. What matters as climate science turns its gaze to climate systems and climate change is not the apprehension of time as universal, as a function of the apprehension of space as global, </a:t>
            </a:r>
            <a:r>
              <a:rPr lang="en-GB" sz="2000" dirty="0">
                <a:highlight>
                  <a:srgbClr val="FFFF00"/>
                </a:highlight>
                <a:latin typeface="Century Gothic" panose="020B0502020202020204" pitchFamily="34" charset="0"/>
              </a:rPr>
              <a:t>but the ability to expand time frames and durations</a:t>
            </a:r>
            <a:r>
              <a:rPr lang="en-GB" sz="2000" dirty="0">
                <a:latin typeface="Century Gothic" panose="020B0502020202020204" pitchFamily="34" charset="0"/>
              </a:rPr>
              <a:t>. </a:t>
            </a:r>
          </a:p>
        </p:txBody>
      </p:sp>
      <p:sp>
        <p:nvSpPr>
          <p:cNvPr id="3" name="TextBox 2">
            <a:extLst>
              <a:ext uri="{FF2B5EF4-FFF2-40B4-BE49-F238E27FC236}">
                <a16:creationId xmlns:a16="http://schemas.microsoft.com/office/drawing/2014/main" id="{01404B18-3C80-6246-9BA1-FFF110093D8E}"/>
              </a:ext>
            </a:extLst>
          </p:cNvPr>
          <p:cNvSpPr txBox="1"/>
          <p:nvPr/>
        </p:nvSpPr>
        <p:spPr>
          <a:xfrm>
            <a:off x="414528" y="5449824"/>
            <a:ext cx="6944593" cy="369332"/>
          </a:xfrm>
          <a:prstGeom prst="rect">
            <a:avLst/>
          </a:prstGeom>
          <a:noFill/>
        </p:spPr>
        <p:txBody>
          <a:bodyPr wrap="none" rtlCol="0">
            <a:spAutoFit/>
          </a:bodyPr>
          <a:lstStyle/>
          <a:p>
            <a:r>
              <a:rPr lang="en-US" dirty="0">
                <a:latin typeface="Century Gothic" panose="020B0502020202020204" pitchFamily="34" charset="0"/>
              </a:rPr>
              <a:t>Adeline Johns-Putra, ‘Introduction’ to </a:t>
            </a:r>
            <a:r>
              <a:rPr lang="en-US" i="1" dirty="0">
                <a:latin typeface="Century Gothic" panose="020B0502020202020204" pitchFamily="34" charset="0"/>
              </a:rPr>
              <a:t>Climate and Literature</a:t>
            </a:r>
            <a:r>
              <a:rPr lang="en-US" dirty="0">
                <a:latin typeface="Century Gothic" panose="020B0502020202020204" pitchFamily="34" charset="0"/>
              </a:rPr>
              <a:t>, CUP, 2019 </a:t>
            </a:r>
          </a:p>
        </p:txBody>
      </p:sp>
      <p:pic>
        <p:nvPicPr>
          <p:cNvPr id="19458" name="Picture 2" descr="Image result for climate and literature johns putra">
            <a:extLst>
              <a:ext uri="{FF2B5EF4-FFF2-40B4-BE49-F238E27FC236}">
                <a16:creationId xmlns:a16="http://schemas.microsoft.com/office/drawing/2014/main" id="{B9999A7D-7A1D-4247-8A8C-97F8404E680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61120" y="806948"/>
            <a:ext cx="2677768" cy="40464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309109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61884" y="1708776"/>
            <a:ext cx="8240357" cy="3139321"/>
          </a:xfrm>
          <a:prstGeom prst="rect">
            <a:avLst/>
          </a:prstGeom>
        </p:spPr>
        <p:txBody>
          <a:bodyPr wrap="square">
            <a:spAutoFit/>
          </a:bodyPr>
          <a:lstStyle/>
          <a:p>
            <a:pPr>
              <a:spcAft>
                <a:spcPts val="1200"/>
              </a:spcAft>
            </a:pPr>
            <a:r>
              <a:rPr lang="en-US" dirty="0">
                <a:latin typeface="Baskerville" charset="0"/>
                <a:ea typeface="Calibri" charset="0"/>
                <a:cs typeface="Times" charset="0"/>
              </a:rPr>
              <a:t>The Anthropocene </a:t>
            </a:r>
            <a:r>
              <a:rPr lang="en-US" b="1" dirty="0">
                <a:latin typeface="Baskerville" charset="0"/>
                <a:ea typeface="Calibri" charset="0"/>
                <a:cs typeface="Times" charset="0"/>
              </a:rPr>
              <a:t>blurs and even scrambles some crucial categories by which people have made sense of the world </a:t>
            </a:r>
            <a:r>
              <a:rPr lang="en-US" dirty="0">
                <a:latin typeface="Baskerville" charset="0"/>
                <a:ea typeface="Calibri" charset="0"/>
                <a:cs typeface="Times" charset="0"/>
              </a:rPr>
              <a:t>and their lives. It puts in crisis the lines between culture and nature, fact and value, and between the human and the geological or meteorological. As a bewildering and often destructive contamination of human </a:t>
            </a:r>
            <a:r>
              <a:rPr lang="en-US" dirty="0">
                <a:latin typeface="Optima" panose="02000503060000020004" pitchFamily="2" charset="0"/>
                <a:ea typeface="Calibri" charset="0"/>
                <a:cs typeface="Times" charset="0"/>
              </a:rPr>
              <a:t>aims</a:t>
            </a:r>
            <a:r>
              <a:rPr lang="en-US" dirty="0">
                <a:latin typeface="Baskerville" charset="0"/>
                <a:ea typeface="Calibri" charset="0"/>
                <a:cs typeface="Times" charset="0"/>
              </a:rPr>
              <a:t> and natural causality, the Anthropocene </a:t>
            </a:r>
            <a:r>
              <a:rPr lang="en-US" b="1" dirty="0">
                <a:latin typeface="Baskerville" charset="0"/>
                <a:ea typeface="Calibri" charset="0"/>
                <a:cs typeface="Times" charset="0"/>
              </a:rPr>
              <a:t>manifests itself in innumerable possible hairline cracks in the familiar life-world</a:t>
            </a:r>
            <a:r>
              <a:rPr lang="en-US" dirty="0">
                <a:latin typeface="Baskerville" charset="0"/>
                <a:ea typeface="Calibri" charset="0"/>
                <a:cs typeface="Times" charset="0"/>
              </a:rPr>
              <a:t>, at the local and personal scale of each individual life. </a:t>
            </a:r>
            <a:r>
              <a:rPr lang="en-US" b="1" dirty="0">
                <a:latin typeface="Baskerville" charset="0"/>
                <a:ea typeface="Calibri" charset="0"/>
                <a:cs typeface="Times" charset="0"/>
              </a:rPr>
              <a:t>Something planetary is breaking through</a:t>
            </a:r>
            <a:r>
              <a:rPr lang="en-US" dirty="0">
                <a:latin typeface="Baskerville" charset="0"/>
                <a:ea typeface="Calibri" charset="0"/>
                <a:cs typeface="Times" charset="0"/>
              </a:rPr>
              <a:t>, entailing a politicization of what may once have seemed insignificant, as familiar day-to-day practices incite an engaged ‘green’ political awareness. For example, someone’s routinely driving a car may be condemned as an act of more significance, on the planetary scale, than their voting habits. Clark, p.9 </a:t>
            </a:r>
            <a:endParaRPr lang="en-US" dirty="0">
              <a:latin typeface="Calibri" charset="0"/>
              <a:ea typeface="Calibri" charset="0"/>
              <a:cs typeface="Times New Roman" charset="0"/>
            </a:endParaRPr>
          </a:p>
        </p:txBody>
      </p:sp>
    </p:spTree>
    <p:extLst>
      <p:ext uri="{BB962C8B-B14F-4D97-AF65-F5344CB8AC3E}">
        <p14:creationId xmlns:p14="http://schemas.microsoft.com/office/powerpoint/2010/main" val="35526871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828800" y="0"/>
            <a:ext cx="8527852" cy="6858000"/>
          </a:xfrm>
          <a:prstGeom prst="rect">
            <a:avLst/>
          </a:prstGeom>
        </p:spPr>
      </p:pic>
    </p:spTree>
    <p:extLst>
      <p:ext uri="{BB962C8B-B14F-4D97-AF65-F5344CB8AC3E}">
        <p14:creationId xmlns:p14="http://schemas.microsoft.com/office/powerpoint/2010/main" val="322421442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1331</TotalTime>
  <Words>1978</Words>
  <Application>Microsoft Macintosh PowerPoint</Application>
  <PresentationFormat>Widescreen</PresentationFormat>
  <Paragraphs>59</Paragraphs>
  <Slides>29</Slides>
  <Notes>7</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29</vt:i4>
      </vt:variant>
    </vt:vector>
  </HeadingPairs>
  <TitlesOfParts>
    <vt:vector size="40" baseType="lpstr">
      <vt:lpstr>Arial</vt:lpstr>
      <vt:lpstr>Baskerville</vt:lpstr>
      <vt:lpstr>Calibri</vt:lpstr>
      <vt:lpstr>Calibri Light</vt:lpstr>
      <vt:lpstr>Cambria</vt:lpstr>
      <vt:lpstr>Century Gothic</vt:lpstr>
      <vt:lpstr>Helvetica</vt:lpstr>
      <vt:lpstr>Optima</vt:lpstr>
      <vt:lpstr>Times</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Macdonald, Graeme</dc:creator>
  <cp:lastModifiedBy>Macdonald, Graeme</cp:lastModifiedBy>
  <cp:revision>11</cp:revision>
  <dcterms:created xsi:type="dcterms:W3CDTF">2022-03-08T08:51:07Z</dcterms:created>
  <dcterms:modified xsi:type="dcterms:W3CDTF">2022-03-09T07:02:34Z</dcterms:modified>
</cp:coreProperties>
</file>