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83" r:id="rId3"/>
    <p:sldId id="261" r:id="rId4"/>
    <p:sldId id="264" r:id="rId5"/>
    <p:sldId id="265" r:id="rId6"/>
    <p:sldId id="263" r:id="rId7"/>
    <p:sldId id="266" r:id="rId8"/>
    <p:sldId id="260" r:id="rId9"/>
    <p:sldId id="259" r:id="rId10"/>
    <p:sldId id="262" r:id="rId11"/>
    <p:sldId id="257" r:id="rId12"/>
    <p:sldId id="25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1ED20A-2D09-8849-A610-B866DD68B51D}" v="8" dt="2023-10-05T09:31:35.75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12"/>
    <p:restoredTop sz="94648"/>
  </p:normalViewPr>
  <p:slideViewPr>
    <p:cSldViewPr snapToGrid="0">
      <p:cViewPr varScale="1">
        <p:scale>
          <a:sx n="93" d="100"/>
          <a:sy n="93" d="100"/>
        </p:scale>
        <p:origin x="240" y="7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58BF-C5E1-4B52-BD8A-FD1AD5779347}"/>
              </a:ext>
            </a:extLst>
          </p:cNvPr>
          <p:cNvSpPr>
            <a:spLocks noGrp="1"/>
          </p:cNvSpPr>
          <p:nvPr>
            <p:ph type="ctrTitle"/>
          </p:nvPr>
        </p:nvSpPr>
        <p:spPr>
          <a:xfrm>
            <a:off x="1524000" y="1122363"/>
            <a:ext cx="9144000" cy="2387600"/>
          </a:xfrm>
        </p:spPr>
        <p:txBody>
          <a:bodyPr anchor="b"/>
          <a:lstStyle>
            <a:lvl1pPr algn="ctr">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FCD51F7-3CC3-4BB7-8291-B1789482E86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FD320447-D6C7-43E1-AE88-1FB66CC9C55E}"/>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5" name="Footer Placeholder 4">
            <a:extLst>
              <a:ext uri="{FF2B5EF4-FFF2-40B4-BE49-F238E27FC236}">
                <a16:creationId xmlns:a16="http://schemas.microsoft.com/office/drawing/2014/main" id="{6F5E17B6-E7FC-473A-8D5F-0E6B838EA7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4AF4E0-FDDB-42B9-862C-7BBC501CDAC5}"/>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37176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E922F-6166-4009-A42D-027DC7180715}"/>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F7791CF-167D-446D-9F99-6976C986E2F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3CA422-E040-4DE1-9DA5-C8D37C116A7B}"/>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5" name="Footer Placeholder 4">
            <a:extLst>
              <a:ext uri="{FF2B5EF4-FFF2-40B4-BE49-F238E27FC236}">
                <a16:creationId xmlns:a16="http://schemas.microsoft.com/office/drawing/2014/main" id="{6C813B0B-60E7-494E-91CB-055BC26906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48C554-7C1B-4D8F-9B6B-04492656904B}"/>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7281256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EC66EF0-6ED8-49A7-BDAD-E20A143FAE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FCE9CD-90A9-44BA-B293-0662E077DDE9}"/>
              </a:ext>
            </a:extLst>
          </p:cNvPr>
          <p:cNvSpPr>
            <a:spLocks noGrp="1"/>
          </p:cNvSpPr>
          <p:nvPr>
            <p:ph type="body" orient="vert" idx="1"/>
          </p:nvPr>
        </p:nvSpPr>
        <p:spPr>
          <a:xfrm>
            <a:off x="777240" y="365125"/>
            <a:ext cx="779526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857DAE0-05C4-460B-B96D-BD183ED030C4}"/>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5" name="Footer Placeholder 4">
            <a:extLst>
              <a:ext uri="{FF2B5EF4-FFF2-40B4-BE49-F238E27FC236}">
                <a16:creationId xmlns:a16="http://schemas.microsoft.com/office/drawing/2014/main" id="{33B3CA93-55C9-4AA3-89A0-55490F745B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BFD820-FF26-4325-816F-310C30F80ACC}"/>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6968127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endParaRPr lang="en-US" dirty="0"/>
          </a:p>
        </p:txBody>
      </p:sp>
      <p:sp>
        <p:nvSpPr>
          <p:cNvPr id="3" name="Rectangle 2"/>
          <p:cNvSpPr>
            <a:spLocks noGrp="1"/>
          </p:cNvSpPr>
          <p:nvPr>
            <p:ph type="dt" sz="half" idx="10"/>
          </p:nvPr>
        </p:nvSpPr>
        <p:spPr/>
        <p:txBody>
          <a:bodyPr/>
          <a:lstStyle/>
          <a:p>
            <a:fld id="{E4606EA6-EFEA-4C30-9264-4F9291A5780D}" type="datetime1">
              <a:rPr lang="en-US" smtClean="0"/>
              <a:pPr/>
              <a:t>10/2/24</a:t>
            </a:fld>
            <a:endParaRPr lang="en-US"/>
          </a:p>
        </p:txBody>
      </p:sp>
      <p:sp>
        <p:nvSpPr>
          <p:cNvPr id="4" name="Rectangle 3"/>
          <p:cNvSpPr>
            <a:spLocks noGrp="1"/>
          </p:cNvSpPr>
          <p:nvPr>
            <p:ph type="ftr" sz="quarter" idx="11"/>
          </p:nvPr>
        </p:nvSpPr>
        <p:spPr/>
        <p:txBody>
          <a:bodyPr/>
          <a:lstStyle/>
          <a:p>
            <a:endParaRPr lang="en-US"/>
          </a:p>
        </p:txBody>
      </p:sp>
      <p:sp>
        <p:nvSpPr>
          <p:cNvPr id="5" name="Rectangle 4"/>
          <p:cNvSpPr>
            <a:spLocks noGrp="1"/>
          </p:cNvSpPr>
          <p:nvPr>
            <p:ph type="sldNum" sz="quarter" idx="12"/>
          </p:nvPr>
        </p:nvSpPr>
        <p:spPr/>
        <p:txBody>
          <a:bodyPr/>
          <a:lstStyle/>
          <a:p>
            <a:pPr algn="ctr"/>
            <a:fld id="{8F82E0A0-C266-4798-8C8F-B9F91E9DA37E}" type="slidenum">
              <a:rPr lang="en-US" sz="1867" b="1" smtClean="0">
                <a:solidFill>
                  <a:srgbClr val="FFFFFF"/>
                </a:solidFill>
              </a:rPr>
              <a:pPr algn="ctr"/>
              <a:t>‹#›</a:t>
            </a:fld>
            <a:endParaRPr lang="en-US"/>
          </a:p>
        </p:txBody>
      </p:sp>
      <p:sp>
        <p:nvSpPr>
          <p:cNvPr id="7" name="Rectangle 6"/>
          <p:cNvSpPr>
            <a:spLocks noGrp="1"/>
          </p:cNvSpPr>
          <p:nvPr>
            <p:ph sz="quarter" idx="13"/>
          </p:nvPr>
        </p:nvSpPr>
        <p:spPr>
          <a:xfrm>
            <a:off x="812800" y="1803400"/>
            <a:ext cx="10871200" cy="436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44327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1736C8-0B4F-4655-A630-0B1D2540B7DD}"/>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378B888-85E0-4D92-903E-C3FE7E870D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648916-250B-4232-BD7D-571FDE79F5E7}"/>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5" name="Footer Placeholder 4">
            <a:extLst>
              <a:ext uri="{FF2B5EF4-FFF2-40B4-BE49-F238E27FC236}">
                <a16:creationId xmlns:a16="http://schemas.microsoft.com/office/drawing/2014/main" id="{B6A8BFB4-647C-4104-B6D4-3346051C36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0FA73F-2BE8-4370-AE90-58F4CE51FC5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93603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B1446D-9FAC-4157-A41A-51675C8BE929}"/>
              </a:ext>
            </a:extLst>
          </p:cNvPr>
          <p:cNvSpPr>
            <a:spLocks noGrp="1"/>
          </p:cNvSpPr>
          <p:nvPr>
            <p:ph type="title"/>
          </p:nvPr>
        </p:nvSpPr>
        <p:spPr>
          <a:xfrm>
            <a:off x="730293" y="1709738"/>
            <a:ext cx="10617157" cy="2758895"/>
          </a:xfrm>
        </p:spPr>
        <p:txBody>
          <a:bodyPr anchor="b">
            <a:normAutofit/>
          </a:bodyPr>
          <a:lstStyle>
            <a:lvl1pPr>
              <a:defRPr sz="5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2AF8D4A-8F93-4399-9546-64F286400D24}"/>
              </a:ext>
            </a:extLst>
          </p:cNvPr>
          <p:cNvSpPr>
            <a:spLocks noGrp="1"/>
          </p:cNvSpPr>
          <p:nvPr>
            <p:ph type="body" idx="1"/>
          </p:nvPr>
        </p:nvSpPr>
        <p:spPr>
          <a:xfrm>
            <a:off x="730293" y="4589463"/>
            <a:ext cx="1061715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9C2FD4-BF96-470C-8247-20DFAE1CF870}"/>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5" name="Footer Placeholder 4">
            <a:extLst>
              <a:ext uri="{FF2B5EF4-FFF2-40B4-BE49-F238E27FC236}">
                <a16:creationId xmlns:a16="http://schemas.microsoft.com/office/drawing/2014/main" id="{27175A2D-86C4-4467-BAB8-E9ED004D2C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442A4D-D9B2-4C82-95E4-B86F9F5F380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488531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B3AA-8C30-429E-B934-AF12204387B9}"/>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915834E-691F-4728-88F5-A0C4696695EB}"/>
              </a:ext>
            </a:extLst>
          </p:cNvPr>
          <p:cNvSpPr>
            <a:spLocks noGrp="1"/>
          </p:cNvSpPr>
          <p:nvPr>
            <p:ph sz="half" idx="1"/>
          </p:nvPr>
        </p:nvSpPr>
        <p:spPr>
          <a:xfrm>
            <a:off x="777240" y="1825625"/>
            <a:ext cx="524256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13876374-880F-4E25-9F88-79E3C1AB1F9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19BD69-B509-4FCE-95A8-ED03FFC8CC3C}"/>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6" name="Footer Placeholder 5">
            <a:extLst>
              <a:ext uri="{FF2B5EF4-FFF2-40B4-BE49-F238E27FC236}">
                <a16:creationId xmlns:a16="http://schemas.microsoft.com/office/drawing/2014/main" id="{DB7C287B-AE5B-490B-BF81-A50D7A2E87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3C2246-303C-4A29-B6EA-E62CEDE6C2A1}"/>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413114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2FE79-D5BE-43E8-B6C5-2675B7F4D818}"/>
              </a:ext>
            </a:extLst>
          </p:cNvPr>
          <p:cNvSpPr>
            <a:spLocks noGrp="1"/>
          </p:cNvSpPr>
          <p:nvPr>
            <p:ph type="title"/>
          </p:nvPr>
        </p:nvSpPr>
        <p:spPr>
          <a:xfrm>
            <a:off x="777240" y="365125"/>
            <a:ext cx="10578148"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69D3A07-BA51-4113-902E-830A887D2394}"/>
              </a:ext>
            </a:extLst>
          </p:cNvPr>
          <p:cNvSpPr>
            <a:spLocks noGrp="1"/>
          </p:cNvSpPr>
          <p:nvPr>
            <p:ph type="body" idx="1"/>
          </p:nvPr>
        </p:nvSpPr>
        <p:spPr>
          <a:xfrm>
            <a:off x="777240" y="1803903"/>
            <a:ext cx="522033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8E320A9-E274-4E1B-B02D-9A3F510A1F22}"/>
              </a:ext>
            </a:extLst>
          </p:cNvPr>
          <p:cNvSpPr>
            <a:spLocks noGrp="1"/>
          </p:cNvSpPr>
          <p:nvPr>
            <p:ph sz="half" idx="2"/>
          </p:nvPr>
        </p:nvSpPr>
        <p:spPr>
          <a:xfrm>
            <a:off x="777240" y="2737063"/>
            <a:ext cx="5220335" cy="34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DBE80D3A-C2A8-4B78-B7E2-4908C74B1C43}"/>
              </a:ext>
            </a:extLst>
          </p:cNvPr>
          <p:cNvSpPr>
            <a:spLocks noGrp="1"/>
          </p:cNvSpPr>
          <p:nvPr>
            <p:ph type="body" sz="quarter" idx="3"/>
          </p:nvPr>
        </p:nvSpPr>
        <p:spPr>
          <a:xfrm>
            <a:off x="6172200" y="180390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C5D84DD-9460-4B08-86AD-27486A940047}"/>
              </a:ext>
            </a:extLst>
          </p:cNvPr>
          <p:cNvSpPr>
            <a:spLocks noGrp="1"/>
          </p:cNvSpPr>
          <p:nvPr>
            <p:ph sz="quarter" idx="4"/>
          </p:nvPr>
        </p:nvSpPr>
        <p:spPr>
          <a:xfrm>
            <a:off x="6172200" y="2737063"/>
            <a:ext cx="5183188" cy="345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4B0B7F8-282C-4210-AE7D-F35228BAC803}"/>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8" name="Footer Placeholder 7">
            <a:extLst>
              <a:ext uri="{FF2B5EF4-FFF2-40B4-BE49-F238E27FC236}">
                <a16:creationId xmlns:a16="http://schemas.microsoft.com/office/drawing/2014/main" id="{FAE343A9-1067-4DCF-BACC-1F7F380502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84E471-04DB-4DB5-8CC5-16B3FC88509D}"/>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31362278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D87C0-272E-4E50-A316-78079B2B92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906C1C9-1F69-432A-858C-D828B56E1659}"/>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4" name="Footer Placeholder 3">
            <a:extLst>
              <a:ext uri="{FF2B5EF4-FFF2-40B4-BE49-F238E27FC236}">
                <a16:creationId xmlns:a16="http://schemas.microsoft.com/office/drawing/2014/main" id="{BD6D9A1B-D149-4B97-B161-3D7C9ADBCF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B3722F-8C88-4E54-8CD6-12D31A05F813}"/>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2447814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E1B4EE-6DFC-45F3-9174-D913EB57CB9D}"/>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3" name="Footer Placeholder 2">
            <a:extLst>
              <a:ext uri="{FF2B5EF4-FFF2-40B4-BE49-F238E27FC236}">
                <a16:creationId xmlns:a16="http://schemas.microsoft.com/office/drawing/2014/main" id="{0BF7F7DC-6DDE-4337-AD27-BBE7D542248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C58EA9-3AC4-421E-B133-1FA7757DF8BA}"/>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40261800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035BB-74CC-43E9-B71F-A5C05D17EB78}"/>
              </a:ext>
            </a:extLst>
          </p:cNvPr>
          <p:cNvSpPr>
            <a:spLocks noGrp="1"/>
          </p:cNvSpPr>
          <p:nvPr>
            <p:ph type="title"/>
          </p:nvPr>
        </p:nvSpPr>
        <p:spPr>
          <a:xfrm>
            <a:off x="777240" y="457200"/>
            <a:ext cx="3994785"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CAADC9E-7845-4DB1-87E3-6FBFB2B03B8A}"/>
              </a:ext>
            </a:extLst>
          </p:cNvPr>
          <p:cNvSpPr>
            <a:spLocks noGrp="1"/>
          </p:cNvSpPr>
          <p:nvPr>
            <p:ph idx="1"/>
          </p:nvPr>
        </p:nvSpPr>
        <p:spPr>
          <a:xfrm>
            <a:off x="5183188" y="457201"/>
            <a:ext cx="6172200" cy="540385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75C925A8-2A07-43B9-B549-061F3684986B}"/>
              </a:ext>
            </a:extLst>
          </p:cNvPr>
          <p:cNvSpPr>
            <a:spLocks noGrp="1"/>
          </p:cNvSpPr>
          <p:nvPr>
            <p:ph type="body" sz="half" idx="2"/>
          </p:nvPr>
        </p:nvSpPr>
        <p:spPr>
          <a:xfrm>
            <a:off x="777240" y="2226364"/>
            <a:ext cx="3994785" cy="3642623"/>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31A9037-0564-43A1-8156-1D9932E1F85F}"/>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6" name="Footer Placeholder 5">
            <a:extLst>
              <a:ext uri="{FF2B5EF4-FFF2-40B4-BE49-F238E27FC236}">
                <a16:creationId xmlns:a16="http://schemas.microsoft.com/office/drawing/2014/main" id="{CBFF0D40-D0E1-49C9-BE47-91BBC50AB2B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D129BD-890D-412E-9805-D29F4A0D3622}"/>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720558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78ADB4-BA7B-42C2-9C6C-58B2763F8617}"/>
              </a:ext>
            </a:extLst>
          </p:cNvPr>
          <p:cNvSpPr>
            <a:spLocks noGrp="1"/>
          </p:cNvSpPr>
          <p:nvPr>
            <p:ph type="title"/>
          </p:nvPr>
        </p:nvSpPr>
        <p:spPr>
          <a:xfrm>
            <a:off x="718020" y="457200"/>
            <a:ext cx="4054006" cy="1600200"/>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E9519B58-B546-4E6B-BE00-3D1D64DA8699}"/>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3FAA0AB8-41A9-4548-9B83-3EFF79A00793}"/>
              </a:ext>
            </a:extLst>
          </p:cNvPr>
          <p:cNvSpPr>
            <a:spLocks noGrp="1"/>
          </p:cNvSpPr>
          <p:nvPr>
            <p:ph type="body" sz="half" idx="2"/>
          </p:nvPr>
        </p:nvSpPr>
        <p:spPr>
          <a:xfrm>
            <a:off x="718020" y="2250218"/>
            <a:ext cx="4054006" cy="3618769"/>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BB33ED-A015-4992-A004-33D41CFFADA1}"/>
              </a:ext>
            </a:extLst>
          </p:cNvPr>
          <p:cNvSpPr>
            <a:spLocks noGrp="1"/>
          </p:cNvSpPr>
          <p:nvPr>
            <p:ph type="dt" sz="half" idx="10"/>
          </p:nvPr>
        </p:nvSpPr>
        <p:spPr/>
        <p:txBody>
          <a:bodyPr/>
          <a:lstStyle/>
          <a:p>
            <a:fld id="{3657AA7F-BE72-4467-897E-7A302F46504F}" type="datetimeFigureOut">
              <a:rPr lang="en-US" smtClean="0"/>
              <a:t>10/2/24</a:t>
            </a:fld>
            <a:endParaRPr lang="en-US"/>
          </a:p>
        </p:txBody>
      </p:sp>
      <p:sp>
        <p:nvSpPr>
          <p:cNvPr id="6" name="Footer Placeholder 5">
            <a:extLst>
              <a:ext uri="{FF2B5EF4-FFF2-40B4-BE49-F238E27FC236}">
                <a16:creationId xmlns:a16="http://schemas.microsoft.com/office/drawing/2014/main" id="{D3C29CDA-E85F-47D1-83B7-02A50DEBFD3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49625F-5352-4136-8AC4-F8899D00A1A9}"/>
              </a:ext>
            </a:extLst>
          </p:cNvPr>
          <p:cNvSpPr>
            <a:spLocks noGrp="1"/>
          </p:cNvSpPr>
          <p:nvPr>
            <p:ph type="sldNum" sz="quarter" idx="12"/>
          </p:nvPr>
        </p:nvSpPr>
        <p:spPr/>
        <p:txBody>
          <a:bodyPr/>
          <a:lstStyle/>
          <a:p>
            <a:fld id="{35747434-7036-48DB-A148-6B3D8EE75CDA}" type="slidenum">
              <a:rPr lang="en-US" smtClean="0"/>
              <a:t>‹#›</a:t>
            </a:fld>
            <a:endParaRPr lang="en-US"/>
          </a:p>
        </p:txBody>
      </p:sp>
    </p:spTree>
    <p:extLst>
      <p:ext uri="{BB962C8B-B14F-4D97-AF65-F5344CB8AC3E}">
        <p14:creationId xmlns:p14="http://schemas.microsoft.com/office/powerpoint/2010/main" val="1013355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CD62DB5A-5AA0-4E7E-94AB-AD20F02CA8DF}"/>
              </a:ext>
            </a:extLst>
          </p:cNvPr>
          <p:cNvSpPr/>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mj-lt"/>
            </a:endParaRPr>
          </a:p>
        </p:txBody>
      </p:sp>
      <p:sp>
        <p:nvSpPr>
          <p:cNvPr id="11" name="Rectangle 10">
            <a:extLst>
              <a:ext uri="{FF2B5EF4-FFF2-40B4-BE49-F238E27FC236}">
                <a16:creationId xmlns:a16="http://schemas.microsoft.com/office/drawing/2014/main" id="{0F086ECE-EF43-4B07-9DD0-59679471A067}"/>
              </a:ext>
            </a:extLst>
          </p:cNvPr>
          <p:cNvSpPr/>
          <p:nvPr/>
        </p:nvSpPr>
        <p:spPr>
          <a:xfrm>
            <a:off x="3048" y="0"/>
            <a:ext cx="12188952" cy="6858000"/>
          </a:xfrm>
          <a:prstGeom prst="rect">
            <a:avLst/>
          </a:prstGeom>
          <a:solidFill>
            <a:schemeClr val="bg2">
              <a:lumMod val="90000"/>
              <a:lumOff val="1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mj-lt"/>
            </a:endParaRPr>
          </a:p>
        </p:txBody>
      </p:sp>
      <p:sp>
        <p:nvSpPr>
          <p:cNvPr id="2" name="Title Placeholder 1">
            <a:extLst>
              <a:ext uri="{FF2B5EF4-FFF2-40B4-BE49-F238E27FC236}">
                <a16:creationId xmlns:a16="http://schemas.microsoft.com/office/drawing/2014/main" id="{12D3A74F-6169-4D30-A245-B46D738BEA81}"/>
              </a:ext>
            </a:extLst>
          </p:cNvPr>
          <p:cNvSpPr>
            <a:spLocks noGrp="1"/>
          </p:cNvSpPr>
          <p:nvPr>
            <p:ph type="title"/>
          </p:nvPr>
        </p:nvSpPr>
        <p:spPr>
          <a:xfrm>
            <a:off x="777242" y="365125"/>
            <a:ext cx="10637518"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3877E64-7A05-44DA-81FA-6EF4806BBF0E}"/>
              </a:ext>
            </a:extLst>
          </p:cNvPr>
          <p:cNvSpPr>
            <a:spLocks noGrp="1"/>
          </p:cNvSpPr>
          <p:nvPr>
            <p:ph type="body" idx="1"/>
          </p:nvPr>
        </p:nvSpPr>
        <p:spPr>
          <a:xfrm>
            <a:off x="777242" y="1825625"/>
            <a:ext cx="10637518"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442C5EC6-E331-4312-AC12-56D55F7D2B15}"/>
              </a:ext>
            </a:extLst>
          </p:cNvPr>
          <p:cNvSpPr>
            <a:spLocks noGrp="1"/>
          </p:cNvSpPr>
          <p:nvPr>
            <p:ph type="dt" sz="half" idx="2"/>
          </p:nvPr>
        </p:nvSpPr>
        <p:spPr>
          <a:xfrm>
            <a:off x="777242" y="6488268"/>
            <a:ext cx="2743200" cy="233209"/>
          </a:xfrm>
          <a:prstGeom prst="rect">
            <a:avLst/>
          </a:prstGeom>
        </p:spPr>
        <p:txBody>
          <a:bodyPr vert="horz" lIns="91440" tIns="45720" rIns="91440" bIns="45720" rtlCol="0" anchor="ctr"/>
          <a:lstStyle>
            <a:lvl1pPr algn="l">
              <a:defRPr sz="1000">
                <a:solidFill>
                  <a:schemeClr val="tx1"/>
                </a:solidFill>
              </a:defRPr>
            </a:lvl1pPr>
          </a:lstStyle>
          <a:p>
            <a:fld id="{3657AA7F-BE72-4467-897E-7A302F46504F}" type="datetimeFigureOut">
              <a:rPr lang="en-US" smtClean="0"/>
              <a:pPr/>
              <a:t>10/2/24</a:t>
            </a:fld>
            <a:endParaRPr lang="en-US" dirty="0"/>
          </a:p>
        </p:txBody>
      </p:sp>
      <p:sp>
        <p:nvSpPr>
          <p:cNvPr id="5" name="Footer Placeholder 4">
            <a:extLst>
              <a:ext uri="{FF2B5EF4-FFF2-40B4-BE49-F238E27FC236}">
                <a16:creationId xmlns:a16="http://schemas.microsoft.com/office/drawing/2014/main" id="{3337FC5D-92B2-4B4D-8111-6EDEF280692A}"/>
              </a:ext>
            </a:extLst>
          </p:cNvPr>
          <p:cNvSpPr>
            <a:spLocks noGrp="1"/>
          </p:cNvSpPr>
          <p:nvPr>
            <p:ph type="ftr" sz="quarter" idx="3"/>
          </p:nvPr>
        </p:nvSpPr>
        <p:spPr>
          <a:xfrm>
            <a:off x="4038600" y="6488268"/>
            <a:ext cx="4114800" cy="233209"/>
          </a:xfrm>
          <a:prstGeom prst="rect">
            <a:avLst/>
          </a:prstGeom>
        </p:spPr>
        <p:txBody>
          <a:bodyPr vert="horz" lIns="91440" tIns="45720" rIns="91440" bIns="45720" rtlCol="0" anchor="ctr"/>
          <a:lstStyle>
            <a:lvl1pPr algn="ctr">
              <a:defRPr sz="1000">
                <a:solidFill>
                  <a:schemeClr val="tx1"/>
                </a:solidFill>
              </a:defRPr>
            </a:lvl1pPr>
          </a:lstStyle>
          <a:p>
            <a:endParaRPr lang="en-US">
              <a:solidFill>
                <a:schemeClr val="tx1"/>
              </a:solidFill>
            </a:endParaRPr>
          </a:p>
        </p:txBody>
      </p:sp>
      <p:sp>
        <p:nvSpPr>
          <p:cNvPr id="6" name="Slide Number Placeholder 5">
            <a:extLst>
              <a:ext uri="{FF2B5EF4-FFF2-40B4-BE49-F238E27FC236}">
                <a16:creationId xmlns:a16="http://schemas.microsoft.com/office/drawing/2014/main" id="{723A104D-C777-4A6E-8A43-F94028E5E311}"/>
              </a:ext>
            </a:extLst>
          </p:cNvPr>
          <p:cNvSpPr>
            <a:spLocks noGrp="1"/>
          </p:cNvSpPr>
          <p:nvPr>
            <p:ph type="sldNum" sz="quarter" idx="4"/>
          </p:nvPr>
        </p:nvSpPr>
        <p:spPr>
          <a:xfrm>
            <a:off x="8671560" y="6488268"/>
            <a:ext cx="2743200" cy="233209"/>
          </a:xfrm>
          <a:prstGeom prst="rect">
            <a:avLst/>
          </a:prstGeom>
        </p:spPr>
        <p:txBody>
          <a:bodyPr vert="horz" lIns="91440" tIns="45720" rIns="91440" bIns="45720" rtlCol="0" anchor="ctr"/>
          <a:lstStyle>
            <a:lvl1pPr algn="r">
              <a:defRPr sz="1000">
                <a:solidFill>
                  <a:schemeClr val="tx1"/>
                </a:solidFill>
              </a:defRPr>
            </a:lvl1pPr>
          </a:lstStyle>
          <a:p>
            <a:fld id="{35747434-7036-48DB-A148-6B3D8EE75CDA}" type="slidenum">
              <a:rPr lang="en-US" smtClean="0"/>
              <a:pPr/>
              <a:t>‹#›</a:t>
            </a:fld>
            <a:endParaRPr lang="en-US" dirty="0"/>
          </a:p>
        </p:txBody>
      </p:sp>
    </p:spTree>
    <p:extLst>
      <p:ext uri="{BB962C8B-B14F-4D97-AF65-F5344CB8AC3E}">
        <p14:creationId xmlns:p14="http://schemas.microsoft.com/office/powerpoint/2010/main" val="2269936543"/>
      </p:ext>
    </p:extLst>
  </p:cSld>
  <p:clrMap bg1="dk1" tx1="lt1" bg2="dk2" tx2="lt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 id="2147483672" r:id="rId12"/>
  </p:sldLayoutIdLst>
  <p:txStyles>
    <p:titleStyle>
      <a:lvl1pPr algn="l" defTabSz="914400" rtl="0" eaLnBrk="1" latinLnBrk="0" hangingPunct="1">
        <a:lnSpc>
          <a:spcPct val="90000"/>
        </a:lnSpc>
        <a:spcBef>
          <a:spcPct val="0"/>
        </a:spcBef>
        <a:buNone/>
        <a:defRPr sz="5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lumMod val="60000"/>
            <a:lumOff val="40000"/>
          </a:schemeClr>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chemeClr val="accent1">
            <a:lumMod val="60000"/>
            <a:lumOff val="40000"/>
          </a:schemeClr>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chemeClr val="accent1">
            <a:lumMod val="60000"/>
            <a:lumOff val="40000"/>
          </a:schemeClr>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chemeClr val="accent1">
            <a:lumMod val="60000"/>
            <a:lumOff val="40000"/>
          </a:schemeClr>
        </a:buClr>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chemeClr val="accent1">
            <a:lumMod val="60000"/>
            <a:lumOff val="40000"/>
          </a:schemeClr>
        </a:buClr>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E2748806-3AF5-4078-830A-C1F26BF1B2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12" name="Picture 11" descr="A person holding a piece of dried material&#10;&#10;Description automatically generated">
            <a:extLst>
              <a:ext uri="{FF2B5EF4-FFF2-40B4-BE49-F238E27FC236}">
                <a16:creationId xmlns:a16="http://schemas.microsoft.com/office/drawing/2014/main" id="{99ED291D-D356-D893-534F-FA0BAC1092A1}"/>
              </a:ext>
            </a:extLst>
          </p:cNvPr>
          <p:cNvPicPr>
            <a:picLocks noChangeAspect="1"/>
          </p:cNvPicPr>
          <p:nvPr/>
        </p:nvPicPr>
        <p:blipFill rotWithShape="1">
          <a:blip r:embed="rId2">
            <a:alphaModFix/>
          </a:blip>
          <a:srcRect t="2858" b="25713"/>
          <a:stretch/>
        </p:blipFill>
        <p:spPr>
          <a:xfrm>
            <a:off x="20" y="10"/>
            <a:ext cx="12191980" cy="6857990"/>
          </a:xfrm>
          <a:prstGeom prst="rect">
            <a:avLst/>
          </a:prstGeom>
        </p:spPr>
      </p:pic>
      <p:sp>
        <p:nvSpPr>
          <p:cNvPr id="41" name="Rectangle 40">
            <a:extLst>
              <a:ext uri="{FF2B5EF4-FFF2-40B4-BE49-F238E27FC236}">
                <a16:creationId xmlns:a16="http://schemas.microsoft.com/office/drawing/2014/main" id="{34FBEBF3-C941-4CB0-8AC2-3B50E1371B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52153" y="-1181847"/>
            <a:ext cx="6858000" cy="9221694"/>
          </a:xfrm>
          <a:prstGeom prst="rect">
            <a:avLst/>
          </a:prstGeom>
          <a:gradFill>
            <a:gsLst>
              <a:gs pos="100000">
                <a:srgbClr val="000000">
                  <a:alpha val="0"/>
                </a:srgbClr>
              </a:gs>
              <a:gs pos="0">
                <a:schemeClr val="tx1"/>
              </a:gs>
              <a:gs pos="0">
                <a:srgbClr val="0000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251F63B-C84C-4E22-DE8D-2F2FF85EF6DE}"/>
              </a:ext>
            </a:extLst>
          </p:cNvPr>
          <p:cNvSpPr>
            <a:spLocks noGrp="1"/>
          </p:cNvSpPr>
          <p:nvPr>
            <p:ph type="ctrTitle"/>
          </p:nvPr>
        </p:nvSpPr>
        <p:spPr>
          <a:xfrm>
            <a:off x="5659718" y="565846"/>
            <a:ext cx="5770281" cy="3617644"/>
          </a:xfrm>
        </p:spPr>
        <p:txBody>
          <a:bodyPr anchor="b">
            <a:normAutofit/>
          </a:bodyPr>
          <a:lstStyle/>
          <a:p>
            <a:pPr algn="r"/>
            <a:r>
              <a:rPr lang="en-US" sz="6000" dirty="0">
                <a:solidFill>
                  <a:srgbClr val="FFFFFF"/>
                </a:solidFill>
              </a:rPr>
              <a:t>Fashion and Literature</a:t>
            </a:r>
          </a:p>
        </p:txBody>
      </p:sp>
      <p:sp>
        <p:nvSpPr>
          <p:cNvPr id="3" name="Subtitle 2">
            <a:extLst>
              <a:ext uri="{FF2B5EF4-FFF2-40B4-BE49-F238E27FC236}">
                <a16:creationId xmlns:a16="http://schemas.microsoft.com/office/drawing/2014/main" id="{D44E182D-8C57-1EFE-9C40-79ED22905092}"/>
              </a:ext>
            </a:extLst>
          </p:cNvPr>
          <p:cNvSpPr>
            <a:spLocks noGrp="1"/>
          </p:cNvSpPr>
          <p:nvPr>
            <p:ph type="subTitle" idx="1"/>
          </p:nvPr>
        </p:nvSpPr>
        <p:spPr>
          <a:xfrm>
            <a:off x="5659718" y="4456144"/>
            <a:ext cx="5770281" cy="1327420"/>
          </a:xfrm>
        </p:spPr>
        <p:txBody>
          <a:bodyPr anchor="t">
            <a:normAutofit/>
          </a:bodyPr>
          <a:lstStyle/>
          <a:p>
            <a:pPr algn="r"/>
            <a:r>
              <a:rPr lang="en-US" sz="2200">
                <a:solidFill>
                  <a:srgbClr val="FFFFFF"/>
                </a:solidFill>
              </a:rPr>
              <a:t>Term One, Week One</a:t>
            </a:r>
          </a:p>
        </p:txBody>
      </p:sp>
    </p:spTree>
    <p:extLst>
      <p:ext uri="{BB962C8B-B14F-4D97-AF65-F5344CB8AC3E}">
        <p14:creationId xmlns:p14="http://schemas.microsoft.com/office/powerpoint/2010/main" val="1942577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DE1F8-BDD2-5D58-A860-B951C23BFC05}"/>
              </a:ext>
            </a:extLst>
          </p:cNvPr>
          <p:cNvSpPr>
            <a:spLocks noGrp="1"/>
          </p:cNvSpPr>
          <p:nvPr>
            <p:ph type="title"/>
          </p:nvPr>
        </p:nvSpPr>
        <p:spPr/>
        <p:txBody>
          <a:bodyPr/>
          <a:lstStyle/>
          <a:p>
            <a:r>
              <a:rPr lang="en-US" dirty="0"/>
              <a:t>Readings: Gogol, </a:t>
            </a:r>
            <a:r>
              <a:rPr lang="en-US" i="1" dirty="0"/>
              <a:t>The Overcoat </a:t>
            </a:r>
            <a:r>
              <a:rPr lang="en-US" dirty="0"/>
              <a:t>(1842)</a:t>
            </a:r>
          </a:p>
        </p:txBody>
      </p:sp>
      <p:sp>
        <p:nvSpPr>
          <p:cNvPr id="3" name="Content Placeholder 2">
            <a:extLst>
              <a:ext uri="{FF2B5EF4-FFF2-40B4-BE49-F238E27FC236}">
                <a16:creationId xmlns:a16="http://schemas.microsoft.com/office/drawing/2014/main" id="{0DA8C5CE-8BF2-C240-7192-772465E5CEF4}"/>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0386145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3966E-660E-D4AD-F65A-506A09D7E5C9}"/>
              </a:ext>
            </a:extLst>
          </p:cNvPr>
          <p:cNvSpPr>
            <a:spLocks noGrp="1"/>
          </p:cNvSpPr>
          <p:nvPr>
            <p:ph type="title"/>
          </p:nvPr>
        </p:nvSpPr>
        <p:spPr/>
        <p:txBody>
          <a:bodyPr/>
          <a:lstStyle/>
          <a:p>
            <a:endParaRPr lang="en-US"/>
          </a:p>
        </p:txBody>
      </p:sp>
      <p:pic>
        <p:nvPicPr>
          <p:cNvPr id="5" name="Content Placeholder 4" descr="A close-up of a text&#10;&#10;Description automatically generated">
            <a:extLst>
              <a:ext uri="{FF2B5EF4-FFF2-40B4-BE49-F238E27FC236}">
                <a16:creationId xmlns:a16="http://schemas.microsoft.com/office/drawing/2014/main" id="{ADA32035-B9A7-EB8D-67C5-8B2C3B5C48F5}"/>
              </a:ext>
            </a:extLst>
          </p:cNvPr>
          <p:cNvPicPr>
            <a:picLocks noGrp="1" noChangeAspect="1"/>
          </p:cNvPicPr>
          <p:nvPr>
            <p:ph idx="1"/>
          </p:nvPr>
        </p:nvPicPr>
        <p:blipFill>
          <a:blip r:embed="rId2"/>
          <a:stretch>
            <a:fillRect/>
          </a:stretch>
        </p:blipFill>
        <p:spPr>
          <a:xfrm>
            <a:off x="4526422" y="402508"/>
            <a:ext cx="3349623" cy="3628148"/>
          </a:xfrm>
        </p:spPr>
      </p:pic>
      <p:pic>
        <p:nvPicPr>
          <p:cNvPr id="7" name="Picture 6" descr="A close up of a text&#10;&#10;Description automatically generated">
            <a:extLst>
              <a:ext uri="{FF2B5EF4-FFF2-40B4-BE49-F238E27FC236}">
                <a16:creationId xmlns:a16="http://schemas.microsoft.com/office/drawing/2014/main" id="{46A42297-EBD5-F8E8-9AC0-607525C0A8F8}"/>
              </a:ext>
            </a:extLst>
          </p:cNvPr>
          <p:cNvPicPr>
            <a:picLocks noChangeAspect="1"/>
          </p:cNvPicPr>
          <p:nvPr/>
        </p:nvPicPr>
        <p:blipFill>
          <a:blip r:embed="rId3"/>
          <a:stretch>
            <a:fillRect/>
          </a:stretch>
        </p:blipFill>
        <p:spPr>
          <a:xfrm>
            <a:off x="4529131" y="4142889"/>
            <a:ext cx="3349623" cy="2102340"/>
          </a:xfrm>
          <a:prstGeom prst="rect">
            <a:avLst/>
          </a:prstGeom>
        </p:spPr>
      </p:pic>
    </p:spTree>
    <p:extLst>
      <p:ext uri="{BB962C8B-B14F-4D97-AF65-F5344CB8AC3E}">
        <p14:creationId xmlns:p14="http://schemas.microsoft.com/office/powerpoint/2010/main" val="1495958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9C35F-AFC0-85E6-23C2-DE13082C2A2C}"/>
              </a:ext>
            </a:extLst>
          </p:cNvPr>
          <p:cNvSpPr>
            <a:spLocks noGrp="1"/>
          </p:cNvSpPr>
          <p:nvPr>
            <p:ph type="title"/>
          </p:nvPr>
        </p:nvSpPr>
        <p:spPr/>
        <p:txBody>
          <a:bodyPr/>
          <a:lstStyle/>
          <a:p>
            <a:endParaRPr lang="en-US"/>
          </a:p>
        </p:txBody>
      </p:sp>
      <p:pic>
        <p:nvPicPr>
          <p:cNvPr id="5" name="Content Placeholder 4" descr="A text on a page&#10;&#10;Description automatically generated">
            <a:extLst>
              <a:ext uri="{FF2B5EF4-FFF2-40B4-BE49-F238E27FC236}">
                <a16:creationId xmlns:a16="http://schemas.microsoft.com/office/drawing/2014/main" id="{C48C3843-5933-4FFB-FA68-7377C8FDDF2F}"/>
              </a:ext>
            </a:extLst>
          </p:cNvPr>
          <p:cNvPicPr>
            <a:picLocks noGrp="1" noChangeAspect="1"/>
          </p:cNvPicPr>
          <p:nvPr>
            <p:ph idx="1"/>
          </p:nvPr>
        </p:nvPicPr>
        <p:blipFill>
          <a:blip r:embed="rId2"/>
          <a:stretch>
            <a:fillRect/>
          </a:stretch>
        </p:blipFill>
        <p:spPr>
          <a:xfrm>
            <a:off x="1604382" y="495003"/>
            <a:ext cx="3431384" cy="3803657"/>
          </a:xfrm>
        </p:spPr>
      </p:pic>
      <p:pic>
        <p:nvPicPr>
          <p:cNvPr id="7" name="Picture 6" descr="A text on a page&#10;&#10;Description automatically generated">
            <a:extLst>
              <a:ext uri="{FF2B5EF4-FFF2-40B4-BE49-F238E27FC236}">
                <a16:creationId xmlns:a16="http://schemas.microsoft.com/office/drawing/2014/main" id="{8C26FCF4-ED52-4654-5EFF-EAD8C7A886DF}"/>
              </a:ext>
            </a:extLst>
          </p:cNvPr>
          <p:cNvPicPr>
            <a:picLocks noChangeAspect="1"/>
          </p:cNvPicPr>
          <p:nvPr/>
        </p:nvPicPr>
        <p:blipFill>
          <a:blip r:embed="rId3"/>
          <a:stretch>
            <a:fillRect/>
          </a:stretch>
        </p:blipFill>
        <p:spPr>
          <a:xfrm>
            <a:off x="1590094" y="4327232"/>
            <a:ext cx="3459960" cy="1659208"/>
          </a:xfrm>
          <a:prstGeom prst="rect">
            <a:avLst/>
          </a:prstGeom>
        </p:spPr>
      </p:pic>
      <p:pic>
        <p:nvPicPr>
          <p:cNvPr id="9" name="Picture 8" descr="A close up of a text&#10;&#10;Description automatically generated">
            <a:extLst>
              <a:ext uri="{FF2B5EF4-FFF2-40B4-BE49-F238E27FC236}">
                <a16:creationId xmlns:a16="http://schemas.microsoft.com/office/drawing/2014/main" id="{3D77EAA7-7FEF-3803-CEDD-2E594BD7A7E8}"/>
              </a:ext>
            </a:extLst>
          </p:cNvPr>
          <p:cNvPicPr>
            <a:picLocks noChangeAspect="1"/>
          </p:cNvPicPr>
          <p:nvPr/>
        </p:nvPicPr>
        <p:blipFill>
          <a:blip r:embed="rId4"/>
          <a:stretch>
            <a:fillRect/>
          </a:stretch>
        </p:blipFill>
        <p:spPr>
          <a:xfrm>
            <a:off x="6162675" y="1690688"/>
            <a:ext cx="3480714" cy="2301093"/>
          </a:xfrm>
          <a:prstGeom prst="rect">
            <a:avLst/>
          </a:prstGeom>
        </p:spPr>
      </p:pic>
    </p:spTree>
    <p:extLst>
      <p:ext uri="{BB962C8B-B14F-4D97-AF65-F5344CB8AC3E}">
        <p14:creationId xmlns:p14="http://schemas.microsoft.com/office/powerpoint/2010/main" val="710875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09125-2322-6E75-341F-455368D76F34}"/>
              </a:ext>
            </a:extLst>
          </p:cNvPr>
          <p:cNvSpPr>
            <a:spLocks noGrp="1"/>
          </p:cNvSpPr>
          <p:nvPr>
            <p:ph type="title"/>
          </p:nvPr>
        </p:nvSpPr>
        <p:spPr/>
        <p:txBody>
          <a:bodyPr/>
          <a:lstStyle/>
          <a:p>
            <a:r>
              <a:rPr lang="en-US" dirty="0"/>
              <a:t>Housekeeping</a:t>
            </a:r>
          </a:p>
        </p:txBody>
      </p:sp>
      <p:sp>
        <p:nvSpPr>
          <p:cNvPr id="3" name="Content Placeholder 2">
            <a:extLst>
              <a:ext uri="{FF2B5EF4-FFF2-40B4-BE49-F238E27FC236}">
                <a16:creationId xmlns:a16="http://schemas.microsoft.com/office/drawing/2014/main" id="{81839EE8-723A-9289-629E-C650BED7B051}"/>
              </a:ext>
            </a:extLst>
          </p:cNvPr>
          <p:cNvSpPr>
            <a:spLocks noGrp="1"/>
          </p:cNvSpPr>
          <p:nvPr>
            <p:ph sz="quarter" idx="13"/>
          </p:nvPr>
        </p:nvSpPr>
        <p:spPr/>
        <p:txBody>
          <a:bodyPr>
            <a:normAutofit/>
          </a:bodyPr>
          <a:lstStyle/>
          <a:p>
            <a:r>
              <a:rPr lang="en-US" dirty="0"/>
              <a:t>Papers are due Friday, T1W11 and T2W12 (14 December 2024 and 28 March 2025; please check your TABULA for final confirmation)</a:t>
            </a:r>
          </a:p>
          <a:p>
            <a:r>
              <a:rPr lang="en-US" dirty="0"/>
              <a:t>Intermediate papers 3,000 words, final year 3,500 words</a:t>
            </a:r>
          </a:p>
          <a:p>
            <a:r>
              <a:rPr lang="en-US" b="1" dirty="0"/>
              <a:t>You’ll need to buy Roland Barthes for next week</a:t>
            </a:r>
          </a:p>
        </p:txBody>
      </p:sp>
    </p:spTree>
    <p:extLst>
      <p:ext uri="{BB962C8B-B14F-4D97-AF65-F5344CB8AC3E}">
        <p14:creationId xmlns:p14="http://schemas.microsoft.com/office/powerpoint/2010/main" val="2384668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CD62DB5A-5AA0-4E7E-94AB-AD20F02CA8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mj-lt"/>
            </a:endParaRPr>
          </a:p>
        </p:txBody>
      </p:sp>
      <p:sp>
        <p:nvSpPr>
          <p:cNvPr id="11" name="Rectangle 10">
            <a:extLst>
              <a:ext uri="{FF2B5EF4-FFF2-40B4-BE49-F238E27FC236}">
                <a16:creationId xmlns:a16="http://schemas.microsoft.com/office/drawing/2014/main" id="{0F086ECE-EF43-4B07-9DD0-59679471A0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bg2">
              <a:lumMod val="90000"/>
              <a:lumOff val="10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mj-lt"/>
            </a:endParaRPr>
          </a:p>
        </p:txBody>
      </p:sp>
      <p:sp useBgFill="1">
        <p:nvSpPr>
          <p:cNvPr id="13" name="Rectangle 12">
            <a:extLst>
              <a:ext uri="{FF2B5EF4-FFF2-40B4-BE49-F238E27FC236}">
                <a16:creationId xmlns:a16="http://schemas.microsoft.com/office/drawing/2014/main" id="{5DB84597-3185-4C7A-A2CB-6413E167EE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mj-lt"/>
            </a:endParaRPr>
          </a:p>
        </p:txBody>
      </p:sp>
      <p:sp useBgFill="1">
        <p:nvSpPr>
          <p:cNvPr id="15" name="Rectangle 14">
            <a:extLst>
              <a:ext uri="{FF2B5EF4-FFF2-40B4-BE49-F238E27FC236}">
                <a16:creationId xmlns:a16="http://schemas.microsoft.com/office/drawing/2014/main" id="{94DA0203-BFB4-49DB-A205-51AD7549D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5" name="Picture 4" descr="Different patterned clothes">
            <a:extLst>
              <a:ext uri="{FF2B5EF4-FFF2-40B4-BE49-F238E27FC236}">
                <a16:creationId xmlns:a16="http://schemas.microsoft.com/office/drawing/2014/main" id="{AB6A3DCB-5F1C-A629-E749-6B88337F4B80}"/>
              </a:ext>
            </a:extLst>
          </p:cNvPr>
          <p:cNvPicPr>
            <a:picLocks noChangeAspect="1"/>
          </p:cNvPicPr>
          <p:nvPr/>
        </p:nvPicPr>
        <p:blipFill rotWithShape="1">
          <a:blip r:embed="rId2">
            <a:alphaModFix/>
          </a:blip>
          <a:srcRect r="1" b="15695"/>
          <a:stretch/>
        </p:blipFill>
        <p:spPr>
          <a:xfrm>
            <a:off x="5355" y="10"/>
            <a:ext cx="12186645" cy="6857990"/>
          </a:xfrm>
          <a:prstGeom prst="rect">
            <a:avLst/>
          </a:prstGeom>
        </p:spPr>
      </p:pic>
      <p:sp>
        <p:nvSpPr>
          <p:cNvPr id="17" name="Rectangle 16">
            <a:extLst>
              <a:ext uri="{FF2B5EF4-FFF2-40B4-BE49-F238E27FC236}">
                <a16:creationId xmlns:a16="http://schemas.microsoft.com/office/drawing/2014/main" id="{652F1BB8-9F6C-45D6-898D-65348D26BF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4934465"/>
          </a:xfrm>
          <a:prstGeom prst="rect">
            <a:avLst/>
          </a:prstGeom>
          <a:gradFill>
            <a:gsLst>
              <a:gs pos="100000">
                <a:srgbClr val="000000">
                  <a:alpha val="0"/>
                </a:srgbClr>
              </a:gs>
              <a:gs pos="0">
                <a:schemeClr val="tx1"/>
              </a:gs>
              <a:gs pos="0">
                <a:srgbClr val="000000">
                  <a:alpha val="7000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1AB83D1-5D8B-AC48-96D4-B6ED4314B4AA}"/>
              </a:ext>
            </a:extLst>
          </p:cNvPr>
          <p:cNvSpPr>
            <a:spLocks noGrp="1"/>
          </p:cNvSpPr>
          <p:nvPr>
            <p:ph type="title"/>
          </p:nvPr>
        </p:nvSpPr>
        <p:spPr>
          <a:xfrm>
            <a:off x="777240" y="1143294"/>
            <a:ext cx="9923708" cy="1020188"/>
          </a:xfrm>
        </p:spPr>
        <p:txBody>
          <a:bodyPr vert="horz" lIns="91440" tIns="45720" rIns="91440" bIns="45720" rtlCol="0" anchor="t">
            <a:normAutofit/>
          </a:bodyPr>
          <a:lstStyle/>
          <a:p>
            <a:r>
              <a:rPr lang="en-US" sz="6000">
                <a:solidFill>
                  <a:srgbClr val="FFFFFF"/>
                </a:solidFill>
              </a:rPr>
              <a:t>What can clothing tell us?</a:t>
            </a:r>
          </a:p>
        </p:txBody>
      </p:sp>
    </p:spTree>
    <p:extLst>
      <p:ext uri="{BB962C8B-B14F-4D97-AF65-F5344CB8AC3E}">
        <p14:creationId xmlns:p14="http://schemas.microsoft.com/office/powerpoint/2010/main" val="1433022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5F18AE-43D1-4A4F-6B89-828B135657AD}"/>
              </a:ext>
            </a:extLst>
          </p:cNvPr>
          <p:cNvSpPr txBox="1"/>
          <p:nvPr/>
        </p:nvSpPr>
        <p:spPr>
          <a:xfrm>
            <a:off x="1959429" y="708976"/>
            <a:ext cx="8033657" cy="5078313"/>
          </a:xfrm>
          <a:prstGeom prst="rect">
            <a:avLst/>
          </a:prstGeom>
          <a:noFill/>
        </p:spPr>
        <p:txBody>
          <a:bodyPr wrap="square">
            <a:spAutoFit/>
          </a:bodyPr>
          <a:lstStyle/>
          <a:p>
            <a:pPr algn="just"/>
            <a:r>
              <a:rPr lang="en-GB" b="0" i="0" u="none" strike="noStrike" dirty="0">
                <a:solidFill>
                  <a:srgbClr val="000000"/>
                </a:solidFill>
                <a:effectLst/>
                <a:latin typeface="-webkit-standard"/>
              </a:rPr>
              <a:t>At last the door opened and his servant entered. He turned glazed eyes upon him.</a:t>
            </a:r>
          </a:p>
          <a:p>
            <a:pPr algn="just"/>
            <a:r>
              <a:rPr lang="en-GB" b="0" i="0" u="none" strike="noStrike" dirty="0">
                <a:solidFill>
                  <a:srgbClr val="000000"/>
                </a:solidFill>
                <a:effectLst/>
                <a:latin typeface="-webkit-standard"/>
              </a:rPr>
              <a:t>“Mr. Campbell, sir,” said the man.</a:t>
            </a:r>
          </a:p>
          <a:p>
            <a:pPr algn="just"/>
            <a:r>
              <a:rPr lang="en-GB" b="0" i="0" u="none" strike="noStrike" dirty="0">
                <a:solidFill>
                  <a:srgbClr val="000000"/>
                </a:solidFill>
                <a:effectLst/>
                <a:latin typeface="-webkit-standard"/>
              </a:rPr>
              <a:t>A sigh of relief broke from his parched lips, and the colour came back to his cheeks.</a:t>
            </a:r>
          </a:p>
          <a:p>
            <a:pPr algn="just"/>
            <a:r>
              <a:rPr lang="en-GB" b="0" i="0" u="none" strike="noStrike" dirty="0">
                <a:solidFill>
                  <a:srgbClr val="000000"/>
                </a:solidFill>
                <a:effectLst/>
                <a:latin typeface="-webkit-standard"/>
              </a:rPr>
              <a:t>“Ask him to come in at once, Francis.” He felt that he was himself again. His mood of cowardice had passed away.</a:t>
            </a:r>
          </a:p>
          <a:p>
            <a:pPr algn="just"/>
            <a:r>
              <a:rPr lang="en-GB" b="0" i="0" u="none" strike="noStrike" dirty="0">
                <a:solidFill>
                  <a:srgbClr val="000000"/>
                </a:solidFill>
                <a:effectLst/>
                <a:latin typeface="-webkit-standard"/>
              </a:rPr>
              <a:t>The man bowed and retired. In a few moments, Alan Campbell walked in, looking very stern and rather pale, his pallor being intensified by his coal-black hair and dark eyebrows.</a:t>
            </a:r>
          </a:p>
          <a:p>
            <a:pPr algn="just"/>
            <a:r>
              <a:rPr lang="en-GB" b="0" i="0" u="none" strike="noStrike" dirty="0">
                <a:solidFill>
                  <a:srgbClr val="000000"/>
                </a:solidFill>
                <a:effectLst/>
                <a:latin typeface="-webkit-standard"/>
              </a:rPr>
              <a:t>“Alan! This is kind of you. I thank you for coming.”</a:t>
            </a:r>
          </a:p>
          <a:p>
            <a:pPr algn="just"/>
            <a:r>
              <a:rPr lang="en-GB" b="0" i="0" u="none" strike="noStrike" dirty="0">
                <a:solidFill>
                  <a:srgbClr val="000000"/>
                </a:solidFill>
                <a:effectLst/>
                <a:latin typeface="-webkit-standard"/>
              </a:rPr>
              <a:t>“I had intended never to enter your house again, Gray. But you said it was a matter of life and death.” His voice was hard and cold. He spoke with slow deliberation. There was a look of contempt in the steady searching gaze that he turned on Dorian. He </a:t>
            </a:r>
            <a:r>
              <a:rPr lang="en-GB" b="0" i="0" u="none" strike="noStrike" dirty="0">
                <a:solidFill>
                  <a:srgbClr val="000000"/>
                </a:solidFill>
                <a:effectLst/>
                <a:highlight>
                  <a:srgbClr val="00FF00"/>
                </a:highlight>
                <a:latin typeface="-webkit-standard"/>
              </a:rPr>
              <a:t>kept his hands in the pockets of his Astrakhan coat</a:t>
            </a:r>
            <a:r>
              <a:rPr lang="en-GB" b="0" i="0" u="none" strike="noStrike" dirty="0">
                <a:solidFill>
                  <a:srgbClr val="000000"/>
                </a:solidFill>
                <a:effectLst/>
                <a:latin typeface="-webkit-standard"/>
              </a:rPr>
              <a:t>, and seemed not to have noticed </a:t>
            </a:r>
            <a:r>
              <a:rPr lang="en-GB" b="0" i="0" u="none" strike="noStrike" dirty="0">
                <a:solidFill>
                  <a:srgbClr val="000000"/>
                </a:solidFill>
                <a:effectLst/>
                <a:highlight>
                  <a:srgbClr val="00FFFF"/>
                </a:highlight>
                <a:latin typeface="-webkit-standard"/>
              </a:rPr>
              <a:t>the gesture with which he had been greeted</a:t>
            </a:r>
            <a:r>
              <a:rPr lang="en-GB" b="0" i="0" u="none" strike="noStrike" dirty="0">
                <a:solidFill>
                  <a:srgbClr val="000000"/>
                </a:solidFill>
                <a:effectLst/>
                <a:latin typeface="-webkit-standard"/>
              </a:rPr>
              <a:t>.</a:t>
            </a:r>
          </a:p>
          <a:p>
            <a:pPr algn="just"/>
            <a:r>
              <a:rPr lang="en-GB" b="0" i="0" u="none" strike="noStrike" dirty="0">
                <a:solidFill>
                  <a:srgbClr val="000000"/>
                </a:solidFill>
                <a:effectLst/>
                <a:latin typeface="-webkit-standard"/>
              </a:rPr>
              <a:t>“Yes: it is a matter of life and death, Alan, and to more than one person. Sit down.”</a:t>
            </a:r>
          </a:p>
          <a:p>
            <a:pPr algn="just"/>
            <a:r>
              <a:rPr lang="en-GB" b="0" i="0" u="none" strike="noStrike" dirty="0">
                <a:solidFill>
                  <a:srgbClr val="000000"/>
                </a:solidFill>
                <a:effectLst/>
                <a:latin typeface="-webkit-standard"/>
              </a:rPr>
              <a:t>Campbell took a chair by the table, and Dorian sat opposite to him. The two men’s eyes met. In Dorian’s there was infinite pity. He knew that what he was going to do was dreadful.</a:t>
            </a:r>
          </a:p>
        </p:txBody>
      </p:sp>
      <p:sp>
        <p:nvSpPr>
          <p:cNvPr id="2" name="TextBox 1">
            <a:extLst>
              <a:ext uri="{FF2B5EF4-FFF2-40B4-BE49-F238E27FC236}">
                <a16:creationId xmlns:a16="http://schemas.microsoft.com/office/drawing/2014/main" id="{7ABAED99-0C4B-EDB4-8C31-FE84802B6973}"/>
              </a:ext>
            </a:extLst>
          </p:cNvPr>
          <p:cNvSpPr txBox="1"/>
          <p:nvPr/>
        </p:nvSpPr>
        <p:spPr>
          <a:xfrm>
            <a:off x="443345" y="858982"/>
            <a:ext cx="1149928" cy="1477328"/>
          </a:xfrm>
          <a:prstGeom prst="rect">
            <a:avLst/>
          </a:prstGeom>
          <a:noFill/>
        </p:spPr>
        <p:txBody>
          <a:bodyPr wrap="square" rtlCol="0">
            <a:spAutoFit/>
          </a:bodyPr>
          <a:lstStyle/>
          <a:p>
            <a:r>
              <a:rPr lang="en-US" i="1" dirty="0"/>
              <a:t>The Picture of Dorian Gray </a:t>
            </a:r>
            <a:r>
              <a:rPr lang="en-US" dirty="0"/>
              <a:t>(1890)</a:t>
            </a:r>
            <a:endParaRPr lang="en-US" i="1" dirty="0"/>
          </a:p>
        </p:txBody>
      </p:sp>
    </p:spTree>
    <p:extLst>
      <p:ext uri="{BB962C8B-B14F-4D97-AF65-F5344CB8AC3E}">
        <p14:creationId xmlns:p14="http://schemas.microsoft.com/office/powerpoint/2010/main" val="993015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2FCCB-41EB-B03A-C75F-702EA1AA8133}"/>
              </a:ext>
            </a:extLst>
          </p:cNvPr>
          <p:cNvSpPr>
            <a:spLocks noGrp="1"/>
          </p:cNvSpPr>
          <p:nvPr>
            <p:ph type="title"/>
          </p:nvPr>
        </p:nvSpPr>
        <p:spPr/>
        <p:txBody>
          <a:bodyPr/>
          <a:lstStyle/>
          <a:p>
            <a:r>
              <a:rPr lang="en-US"/>
              <a:t>An </a:t>
            </a:r>
            <a:r>
              <a:rPr lang="en-US" err="1"/>
              <a:t>Astrakahn</a:t>
            </a:r>
            <a:r>
              <a:rPr lang="en-US"/>
              <a:t> coat: 1</a:t>
            </a:r>
          </a:p>
        </p:txBody>
      </p:sp>
      <p:pic>
        <p:nvPicPr>
          <p:cNvPr id="5" name="Content Placeholder 4" descr="A screenshot of a chat&#10;&#10;Description automatically generated">
            <a:extLst>
              <a:ext uri="{FF2B5EF4-FFF2-40B4-BE49-F238E27FC236}">
                <a16:creationId xmlns:a16="http://schemas.microsoft.com/office/drawing/2014/main" id="{21071B1F-2417-A0BC-5489-C95CBC7EBB22}"/>
              </a:ext>
            </a:extLst>
          </p:cNvPr>
          <p:cNvPicPr>
            <a:picLocks noGrp="1" noChangeAspect="1"/>
          </p:cNvPicPr>
          <p:nvPr>
            <p:ph idx="1"/>
          </p:nvPr>
        </p:nvPicPr>
        <p:blipFill>
          <a:blip r:embed="rId2"/>
          <a:stretch>
            <a:fillRect/>
          </a:stretch>
        </p:blipFill>
        <p:spPr>
          <a:xfrm>
            <a:off x="3423995" y="1825625"/>
            <a:ext cx="5344010" cy="4351338"/>
          </a:xfrm>
        </p:spPr>
      </p:pic>
    </p:spTree>
    <p:extLst>
      <p:ext uri="{BB962C8B-B14F-4D97-AF65-F5344CB8AC3E}">
        <p14:creationId xmlns:p14="http://schemas.microsoft.com/office/powerpoint/2010/main" val="2034889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FF71C68-8ED8-F585-3BAA-3DE7E3F1A750}"/>
              </a:ext>
            </a:extLst>
          </p:cNvPr>
          <p:cNvPicPr>
            <a:picLocks noGrp="1" noChangeAspect="1"/>
          </p:cNvPicPr>
          <p:nvPr>
            <p:ph idx="4294967295"/>
          </p:nvPr>
        </p:nvPicPr>
        <p:blipFill>
          <a:blip r:embed="rId2"/>
          <a:stretch>
            <a:fillRect/>
          </a:stretch>
        </p:blipFill>
        <p:spPr>
          <a:xfrm>
            <a:off x="2677887" y="519336"/>
            <a:ext cx="6019800" cy="6030802"/>
          </a:xfrm>
        </p:spPr>
      </p:pic>
    </p:spTree>
    <p:extLst>
      <p:ext uri="{BB962C8B-B14F-4D97-AF65-F5344CB8AC3E}">
        <p14:creationId xmlns:p14="http://schemas.microsoft.com/office/powerpoint/2010/main" val="39636505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30C35-5B93-464A-1FF7-57AA8D8523D6}"/>
              </a:ext>
            </a:extLst>
          </p:cNvPr>
          <p:cNvSpPr>
            <a:spLocks noGrp="1"/>
          </p:cNvSpPr>
          <p:nvPr>
            <p:ph type="title"/>
          </p:nvPr>
        </p:nvSpPr>
        <p:spPr/>
        <p:txBody>
          <a:bodyPr/>
          <a:lstStyle/>
          <a:p>
            <a:r>
              <a:rPr lang="en-US" dirty="0"/>
              <a:t>What is the Astrakhan coat?</a:t>
            </a:r>
          </a:p>
        </p:txBody>
      </p:sp>
      <p:sp>
        <p:nvSpPr>
          <p:cNvPr id="3" name="Content Placeholder 2">
            <a:extLst>
              <a:ext uri="{FF2B5EF4-FFF2-40B4-BE49-F238E27FC236}">
                <a16:creationId xmlns:a16="http://schemas.microsoft.com/office/drawing/2014/main" id="{F04A0D25-3FCE-B961-A2AA-78E33E99EC31}"/>
              </a:ext>
            </a:extLst>
          </p:cNvPr>
          <p:cNvSpPr>
            <a:spLocks noGrp="1"/>
          </p:cNvSpPr>
          <p:nvPr>
            <p:ph idx="1"/>
          </p:nvPr>
        </p:nvSpPr>
        <p:spPr/>
        <p:txBody>
          <a:bodyPr/>
          <a:lstStyle/>
          <a:p>
            <a:r>
              <a:rPr lang="en-US" dirty="0"/>
              <a:t>Place where Alan places his hands</a:t>
            </a:r>
          </a:p>
          <a:p>
            <a:pPr lvl="1"/>
            <a:r>
              <a:rPr lang="en-US" dirty="0"/>
              <a:t>Repository and register of a deeper-than-surface psychology</a:t>
            </a:r>
          </a:p>
          <a:p>
            <a:pPr lvl="1"/>
            <a:r>
              <a:rPr lang="en-US" dirty="0"/>
              <a:t>Something that shores up Alan’s resistance to Dorian’s “gesture”—Dorian makes a call to community that Alan rejects</a:t>
            </a:r>
          </a:p>
          <a:p>
            <a:r>
              <a:rPr lang="en-US" dirty="0"/>
              <a:t>Luxury good</a:t>
            </a:r>
          </a:p>
          <a:p>
            <a:r>
              <a:rPr lang="en-US" dirty="0"/>
              <a:t>Colonial commodity</a:t>
            </a:r>
          </a:p>
          <a:p>
            <a:r>
              <a:rPr lang="en-US" dirty="0"/>
              <a:t>Material detail anchoring Alan in a particular historical era</a:t>
            </a:r>
          </a:p>
          <a:p>
            <a:r>
              <a:rPr lang="en-US" dirty="0"/>
              <a:t>Something at a particular place in the Victorian fashion cycle</a:t>
            </a:r>
          </a:p>
          <a:p>
            <a:r>
              <a:rPr lang="en-US" dirty="0"/>
              <a:t>Class marker</a:t>
            </a:r>
          </a:p>
          <a:p>
            <a:r>
              <a:rPr lang="en-US" dirty="0"/>
              <a:t>What else?</a:t>
            </a:r>
          </a:p>
        </p:txBody>
      </p:sp>
    </p:spTree>
    <p:extLst>
      <p:ext uri="{BB962C8B-B14F-4D97-AF65-F5344CB8AC3E}">
        <p14:creationId xmlns:p14="http://schemas.microsoft.com/office/powerpoint/2010/main" val="3207149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4F293FF-B0D6-B9AF-30D1-A3368AD3A33B}"/>
              </a:ext>
            </a:extLst>
          </p:cNvPr>
          <p:cNvSpPr txBox="1"/>
          <p:nvPr/>
        </p:nvSpPr>
        <p:spPr>
          <a:xfrm>
            <a:off x="337458" y="443873"/>
            <a:ext cx="11375571" cy="5755422"/>
          </a:xfrm>
          <a:prstGeom prst="rect">
            <a:avLst/>
          </a:prstGeom>
          <a:noFill/>
        </p:spPr>
        <p:txBody>
          <a:bodyPr wrap="square">
            <a:spAutoFit/>
          </a:bodyPr>
          <a:lstStyle/>
          <a:p>
            <a:r>
              <a:rPr lang="en-GB" sz="1600" dirty="0"/>
              <a:t>The change of clothes had, some philosophers will say, much to do with it. Vain trifles as they seem, clothes have, they say, more important offices than merely to keep us warm. They change our view of the world and the world's view of us. For example, when Captain </a:t>
            </a:r>
            <a:r>
              <a:rPr lang="en-GB" sz="1600" dirty="0" err="1"/>
              <a:t>Bartolus</a:t>
            </a:r>
            <a:r>
              <a:rPr lang="en-GB" sz="1600" dirty="0"/>
              <a:t> saw Orlando's skirt, he had an awning stretched for her immediately, pressed her to take another slice of beef, and invited her to go ashore with him in the long-boat. These compliments would certainly not have been paid her had her skirts, instead of flowing, been cut tight to her legs in the fashion of breeches. And when we are paid compliments, it behoves us to make some return. Orlando curtseyed; she complied; she flattered the good man's humours as she would not have done had his neat breeches been a woman's skirts, and his braided coat a woman's satin bodice. Thus, there is much to support the view that it is clothes that wear us and not we them; we may make them take the mould of arm or breast, but they mould our hearts, our brains, our tongues to their liking. So, having now worn skirts for a considerable time, a certain change was visible in Orlando, which is to be found if the reader will look at the above, even in her face. If we compare the picture of Orlando as a man with that of Orlando as a woman we shall see that though both are undoubtedly one and the same person, there are certain changes. The man has his hand free to seize his sword, the woman must use hers to keep the satins from slipping from her shoulders. The man looks the world full in the face, as if it were made for his uses and fashioned to his liking. The woman takes a sidelong glance at it, full of subtlety, even of suspicion. Had they both worn the same clothes, it is possible that their outlook might have been the same. </a:t>
            </a:r>
          </a:p>
          <a:p>
            <a:endParaRPr lang="en-GB" sz="1600" dirty="0"/>
          </a:p>
          <a:p>
            <a:r>
              <a:rPr lang="en-GB" sz="1600" dirty="0"/>
              <a:t>That is the view of some philosophers and wise ones, but on the whole, we incline to another. The difference between the sexes is, happily, one of great profundity. Clothes are but a symbol of something hid deep beneath. It was a change in Orlando herself that dictated her choice of a woman's dress and of a woman's sex. And perhaps in this she was only expressing rather more openly than usual--openness indeed was the soul of her nature--something that happens to most people without being thus plainly expressed. For here again, we come to a dilemma. Different though the sexes are, they intermix. In every human being a vacillation from one sex to the other takes place, and often it is only the clothes that keep the male or female likeness, while underneath the sex is the very opposite of what it is above. Of the complications and confusions which thus result everyone has had experience; but here we leave the general question and note only the odd effect it had in the particular case of Orlando herself.</a:t>
            </a:r>
            <a:endParaRPr lang="en-US" sz="1600" dirty="0"/>
          </a:p>
        </p:txBody>
      </p:sp>
    </p:spTree>
    <p:extLst>
      <p:ext uri="{BB962C8B-B14F-4D97-AF65-F5344CB8AC3E}">
        <p14:creationId xmlns:p14="http://schemas.microsoft.com/office/powerpoint/2010/main" val="867480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72033F-AB21-E55C-DFCB-486E8D1141AA}"/>
              </a:ext>
            </a:extLst>
          </p:cNvPr>
          <p:cNvSpPr>
            <a:spLocks noGrp="1"/>
          </p:cNvSpPr>
          <p:nvPr>
            <p:ph type="title"/>
          </p:nvPr>
        </p:nvSpPr>
        <p:spPr/>
        <p:txBody>
          <a:bodyPr/>
          <a:lstStyle/>
          <a:p>
            <a:r>
              <a:rPr lang="en-US"/>
              <a:t>Class themes and ideas</a:t>
            </a:r>
            <a:endParaRPr lang="en-US" dirty="0"/>
          </a:p>
        </p:txBody>
      </p:sp>
      <p:sp>
        <p:nvSpPr>
          <p:cNvPr id="5" name="Content Placeholder 4">
            <a:extLst>
              <a:ext uri="{FF2B5EF4-FFF2-40B4-BE49-F238E27FC236}">
                <a16:creationId xmlns:a16="http://schemas.microsoft.com/office/drawing/2014/main" id="{CC61A895-258A-B719-17BD-7E252E1DD464}"/>
              </a:ext>
            </a:extLst>
          </p:cNvPr>
          <p:cNvSpPr>
            <a:spLocks noGrp="1"/>
          </p:cNvSpPr>
          <p:nvPr>
            <p:ph idx="1"/>
          </p:nvPr>
        </p:nvSpPr>
        <p:spPr/>
        <p:txBody>
          <a:bodyPr>
            <a:normAutofit lnSpcReduction="10000"/>
          </a:bodyPr>
          <a:lstStyle/>
          <a:p>
            <a:r>
              <a:rPr lang="en-US" dirty="0"/>
              <a:t>In this class we will use a focus on clothing to </a:t>
            </a:r>
            <a:r>
              <a:rPr lang="en-US" b="1" dirty="0"/>
              <a:t>denature and </a:t>
            </a:r>
            <a:r>
              <a:rPr lang="en-US" b="1" dirty="0" err="1"/>
              <a:t>decentre</a:t>
            </a:r>
            <a:r>
              <a:rPr lang="en-US" dirty="0"/>
              <a:t> our readings of literature</a:t>
            </a:r>
          </a:p>
          <a:p>
            <a:r>
              <a:rPr lang="en-US" dirty="0"/>
              <a:t>A garment in literature can tell a story that enriches, exists in parallel to, or contradicts a primary narrative</a:t>
            </a:r>
          </a:p>
          <a:p>
            <a:r>
              <a:rPr lang="en-US" dirty="0"/>
              <a:t>We will assemble a tool-kit of ways to read garments within literature texts</a:t>
            </a:r>
          </a:p>
          <a:p>
            <a:endParaRPr lang="en-US" dirty="0"/>
          </a:p>
          <a:p>
            <a:r>
              <a:rPr lang="en-US" b="1" dirty="0"/>
              <a:t>Some initial concepts (which overlap)</a:t>
            </a:r>
          </a:p>
          <a:p>
            <a:pPr lvl="1"/>
            <a:r>
              <a:rPr lang="en-US" dirty="0"/>
              <a:t>Making people through </a:t>
            </a:r>
            <a:r>
              <a:rPr lang="en-US" b="1" dirty="0"/>
              <a:t>social performance</a:t>
            </a:r>
            <a:r>
              <a:rPr lang="en-US" dirty="0"/>
              <a:t>—clothing and gender, class, race</a:t>
            </a:r>
          </a:p>
          <a:p>
            <a:pPr lvl="1"/>
            <a:r>
              <a:rPr lang="en-US" dirty="0"/>
              <a:t>How </a:t>
            </a:r>
            <a:r>
              <a:rPr lang="en-US" b="1" dirty="0"/>
              <a:t>clothing</a:t>
            </a:r>
            <a:r>
              <a:rPr lang="en-US" dirty="0"/>
              <a:t> relates to </a:t>
            </a:r>
            <a:r>
              <a:rPr lang="en-US" b="1" dirty="0"/>
              <a:t>fashion</a:t>
            </a:r>
            <a:endParaRPr lang="en-US" dirty="0"/>
          </a:p>
          <a:p>
            <a:pPr lvl="1"/>
            <a:r>
              <a:rPr lang="en-US" dirty="0"/>
              <a:t>Clothing’s role in the </a:t>
            </a:r>
            <a:r>
              <a:rPr lang="en-US" b="1" dirty="0"/>
              <a:t>divided self</a:t>
            </a:r>
            <a:r>
              <a:rPr lang="en-US" dirty="0"/>
              <a:t>, in what makes us individuals and members of society</a:t>
            </a:r>
          </a:p>
          <a:p>
            <a:pPr lvl="1"/>
            <a:r>
              <a:rPr lang="en-US" dirty="0"/>
              <a:t>How dress provides us access to being a social </a:t>
            </a:r>
            <a:r>
              <a:rPr lang="en-US" b="1" dirty="0"/>
              <a:t>archetype</a:t>
            </a:r>
            <a:r>
              <a:rPr lang="en-US" dirty="0"/>
              <a:t>; but also how the roles fashion offers constrain us to particular roles</a:t>
            </a:r>
          </a:p>
          <a:p>
            <a:pPr lvl="1"/>
            <a:r>
              <a:rPr lang="en-US" dirty="0"/>
              <a:t>How clothing involves itself in </a:t>
            </a:r>
            <a:r>
              <a:rPr lang="en-US" b="1" dirty="0"/>
              <a:t>proprioception</a:t>
            </a:r>
            <a:r>
              <a:rPr lang="en-US" dirty="0"/>
              <a:t>, our sense of ourselves in our own bodies</a:t>
            </a:r>
          </a:p>
          <a:p>
            <a:pPr lvl="1"/>
            <a:r>
              <a:rPr lang="en-US" dirty="0"/>
              <a:t>How we </a:t>
            </a:r>
            <a:r>
              <a:rPr lang="en-US" b="1" dirty="0"/>
              <a:t>narrate </a:t>
            </a:r>
            <a:r>
              <a:rPr lang="en-US" dirty="0"/>
              <a:t>clothing, and how these narratives are involved in the above points</a:t>
            </a:r>
          </a:p>
        </p:txBody>
      </p:sp>
    </p:spTree>
    <p:extLst>
      <p:ext uri="{BB962C8B-B14F-4D97-AF65-F5344CB8AC3E}">
        <p14:creationId xmlns:p14="http://schemas.microsoft.com/office/powerpoint/2010/main" val="430732269"/>
      </p:ext>
    </p:extLst>
  </p:cSld>
  <p:clrMapOvr>
    <a:masterClrMapping/>
  </p:clrMapOvr>
</p:sld>
</file>

<file path=ppt/theme/theme1.xml><?xml version="1.0" encoding="utf-8"?>
<a:theme xmlns:a="http://schemas.openxmlformats.org/drawingml/2006/main" name="CelebrationVTI">
  <a:themeElements>
    <a:clrScheme name="AnalogousFromRegularSeedRightStep">
      <a:dk1>
        <a:srgbClr val="000000"/>
      </a:dk1>
      <a:lt1>
        <a:srgbClr val="FFFFFF"/>
      </a:lt1>
      <a:dk2>
        <a:srgbClr val="1C2F32"/>
      </a:dk2>
      <a:lt2>
        <a:srgbClr val="F0F2F3"/>
      </a:lt2>
      <a:accent1>
        <a:srgbClr val="C38F4D"/>
      </a:accent1>
      <a:accent2>
        <a:srgbClr val="A8A538"/>
      </a:accent2>
      <a:accent3>
        <a:srgbClr val="84AE44"/>
      </a:accent3>
      <a:accent4>
        <a:srgbClr val="51B13B"/>
      </a:accent4>
      <a:accent5>
        <a:srgbClr val="48B661"/>
      </a:accent5>
      <a:accent6>
        <a:srgbClr val="3BB187"/>
      </a:accent6>
      <a:hlink>
        <a:srgbClr val="4279C0"/>
      </a:hlink>
      <a:folHlink>
        <a:srgbClr val="7F7F7F"/>
      </a:folHlink>
    </a:clrScheme>
    <a:fontScheme name="Custom 10">
      <a:majorFont>
        <a:latin typeface="Gill Sans Nov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elebrationVTI" id="{BAD6E4D6-FB5F-472A-BAD2-154760D77BE0}" vid="{59D360FE-6438-46F1-A5A6-11415132A23A}"/>
    </a:ext>
  </a:extLst>
</a:theme>
</file>

<file path=docProps/app.xml><?xml version="1.0" encoding="utf-8"?>
<Properties xmlns="http://schemas.openxmlformats.org/officeDocument/2006/extended-properties" xmlns:vt="http://schemas.openxmlformats.org/officeDocument/2006/docPropsVTypes">
  <TotalTime>1101</TotalTime>
  <Words>1150</Words>
  <Application>Microsoft Macintosh PowerPoint</Application>
  <PresentationFormat>Widescreen</PresentationFormat>
  <Paragraphs>44</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-webkit-standard</vt:lpstr>
      <vt:lpstr>AvenirNext LT Pro Medium</vt:lpstr>
      <vt:lpstr>Arial</vt:lpstr>
      <vt:lpstr>Calibri</vt:lpstr>
      <vt:lpstr>Gill Sans Nova</vt:lpstr>
      <vt:lpstr>CelebrationVTI</vt:lpstr>
      <vt:lpstr>Fashion and Literature</vt:lpstr>
      <vt:lpstr>Housekeeping</vt:lpstr>
      <vt:lpstr>What can clothing tell us?</vt:lpstr>
      <vt:lpstr>PowerPoint Presentation</vt:lpstr>
      <vt:lpstr>An Astrakahn coat: 1</vt:lpstr>
      <vt:lpstr>PowerPoint Presentation</vt:lpstr>
      <vt:lpstr>What is the Astrakhan coat?</vt:lpstr>
      <vt:lpstr>PowerPoint Presentation</vt:lpstr>
      <vt:lpstr>Class themes and ideas</vt:lpstr>
      <vt:lpstr>Readings: Gogol, The Overcoat (1842)</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Clothing and Literature</dc:title>
  <dc:creator>Meeuwis, Michael</dc:creator>
  <cp:lastModifiedBy>Meeuwis, Michael</cp:lastModifiedBy>
  <cp:revision>4</cp:revision>
  <dcterms:created xsi:type="dcterms:W3CDTF">2023-10-04T17:59:10Z</dcterms:created>
  <dcterms:modified xsi:type="dcterms:W3CDTF">2024-10-02T16:44:52Z</dcterms:modified>
</cp:coreProperties>
</file>