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sldIdLst>
    <p:sldId id="256" r:id="rId2"/>
    <p:sldId id="266" r:id="rId3"/>
    <p:sldId id="267" r:id="rId4"/>
    <p:sldId id="264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6D563D5-DCCF-C74C-8D13-CC046EE264BF}" v="5" dt="2023-10-11T14:02:59.7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46"/>
    <p:restoredTop sz="84155"/>
  </p:normalViewPr>
  <p:slideViewPr>
    <p:cSldViewPr snapToGrid="0">
      <p:cViewPr varScale="1">
        <p:scale>
          <a:sx n="77" d="100"/>
          <a:sy n="77" d="100"/>
        </p:scale>
        <p:origin x="208" y="7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E3C525-5312-0D41-A8BF-A2971EA0015B}" type="datetimeFigureOut">
              <a:rPr lang="en-US" smtClean="0"/>
              <a:t>10/9/24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20AEE4-41BB-024F-B664-94276DFC2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252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=wy709iNG6i8</a:t>
            </a:r>
          </a:p>
          <a:p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=i_dpZcOfoH8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20AEE4-41BB-024F-B664-94276DFC262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848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40013" y="484479"/>
            <a:ext cx="6911974" cy="2954655"/>
          </a:xfrm>
        </p:spPr>
        <p:txBody>
          <a:bodyPr anchor="b">
            <a:normAutofit/>
          </a:bodyPr>
          <a:lstStyle>
            <a:lvl1pPr algn="ctr">
              <a:defRPr sz="5600" spc="-1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40013" y="3799133"/>
            <a:ext cx="6911974" cy="1969841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2395C5C9-164C-46B3-A87E-7660D39D3106}" type="datetime2">
              <a:rPr lang="en-US" smtClean="0"/>
              <a:t>Wednesday, October 9,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11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000" y="2636838"/>
            <a:ext cx="10728325" cy="31321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5B75179A-1E2B-41AB-B400-4F1B4022FAEE}" type="datetime2">
              <a:rPr lang="en-US" smtClean="0"/>
              <a:t>Wednesday, October 9,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288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40486" y="720000"/>
            <a:ext cx="1477328" cy="5048975"/>
          </a:xfrm>
        </p:spPr>
        <p:txBody>
          <a:bodyPr vert="eaVert">
            <a:norm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1838" y="720000"/>
            <a:ext cx="8929614" cy="50489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05681D0F-6595-4F14-8EF3-954CD87C797B}" type="datetime2">
              <a:rPr lang="en-US" smtClean="0"/>
              <a:t>Wednesday, October 9,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59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000" y="2541600"/>
            <a:ext cx="10728325" cy="3227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4DDCFF8A-AAF8-4A12-8A91-9CA0EAF6CBB9}" type="datetime2">
              <a:rPr lang="en-US" smtClean="0"/>
              <a:t>Wednesday, October 9,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93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10728326" cy="2879724"/>
          </a:xfrm>
        </p:spPr>
        <p:txBody>
          <a:bodyPr anchor="b">
            <a:normAutofit/>
          </a:bodyPr>
          <a:lstStyle>
            <a:lvl1pPr>
              <a:defRPr sz="5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9910" y="3858924"/>
            <a:ext cx="10728326" cy="1919076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ABCC25C3-021A-4B0B-8F70-0C181FE1CF45}" type="datetime2">
              <a:rPr lang="en-US" smtClean="0"/>
              <a:t>Wednesday, October 9,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885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000" y="2541600"/>
            <a:ext cx="5003800" cy="3234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8400" y="2541600"/>
            <a:ext cx="5003801" cy="32345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0C23D88D-8CEC-4ED9-A53B-5596187D9A16}" type="datetime2">
              <a:rPr lang="en-US" smtClean="0"/>
              <a:t>Wednesday, October 9,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507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10728325" cy="673005"/>
          </a:xfrm>
        </p:spPr>
        <p:txBody>
          <a:bodyPr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1840698"/>
            <a:ext cx="5015638" cy="565796"/>
          </a:xfrm>
        </p:spPr>
        <p:txBody>
          <a:bodyPr wrap="square" anchor="b">
            <a:normAutofit/>
          </a:bodyPr>
          <a:lstStyle>
            <a:lvl1pPr marL="0" indent="0">
              <a:lnSpc>
                <a:spcPct val="120000"/>
              </a:lnSpc>
              <a:buNone/>
              <a:defRPr sz="16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0000" y="2541600"/>
            <a:ext cx="5003801" cy="3234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400" y="1840698"/>
            <a:ext cx="5015638" cy="565796"/>
          </a:xfrm>
        </p:spPr>
        <p:txBody>
          <a:bodyPr anchor="b">
            <a:normAutofit/>
          </a:bodyPr>
          <a:lstStyle>
            <a:lvl1pPr marL="0" indent="0">
              <a:lnSpc>
                <a:spcPct val="120000"/>
              </a:lnSpc>
              <a:buNone/>
              <a:defRPr sz="16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400" y="2541600"/>
            <a:ext cx="5003800" cy="3234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D2CCD382-DFDA-4722-A27A-59C21AD112F2}" type="datetime2">
              <a:rPr lang="en-US" smtClean="0"/>
              <a:t>Wednesday, October 9, 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133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22F2A30D-1C09-413F-AAB1-38F366000715}" type="datetime2">
              <a:rPr lang="en-US" smtClean="0"/>
              <a:t>Wednesday, October 9,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028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6DB82B9C-D65E-4F64-95C3-B10F3B00F0D9}" type="datetime2">
              <a:rPr lang="en-US" smtClean="0"/>
              <a:t>Wednesday, October 9, 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862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3107463" cy="1477328"/>
          </a:xfrm>
        </p:spPr>
        <p:txBody>
          <a:bodyPr anchor="t" anchorCtr="0">
            <a:normAutofit/>
          </a:bodyPr>
          <a:lstStyle>
            <a:lvl1pPr>
              <a:lnSpc>
                <a:spcPct val="100000"/>
              </a:lnSpc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8188" y="584662"/>
            <a:ext cx="6911974" cy="5184313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4800"/>
            </a:lvl1pPr>
            <a:lvl2pPr marL="914400" indent="-457200">
              <a:buFont typeface="Arial" panose="020B0604020202020204" pitchFamily="34" charset="0"/>
              <a:buChar char="•"/>
              <a:defRPr sz="2000"/>
            </a:lvl2pPr>
            <a:lvl3pPr marL="1257300" indent="-342900">
              <a:buFont typeface="Arial" panose="020B0604020202020204" pitchFamily="34" charset="0"/>
              <a:buChar char="•"/>
              <a:defRPr sz="2000"/>
            </a:lvl3pPr>
            <a:lvl4pPr marL="1714500" indent="-342900">
              <a:buFont typeface="Arial" panose="020B0604020202020204" pitchFamily="34" charset="0"/>
              <a:buChar char="•"/>
              <a:defRPr sz="2000"/>
            </a:lvl4pPr>
            <a:lvl5pPr marL="2171700" indent="-342900">
              <a:buFont typeface="Arial" panose="020B0604020202020204" pitchFamily="34" charset="0"/>
              <a:buChar char="•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0000" y="2541600"/>
            <a:ext cx="3107463" cy="323183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B7F5FDCC-6AAC-4A08-B9E0-3793AB5E64C3}" type="datetime2">
              <a:rPr lang="en-US" smtClean="0"/>
              <a:t>Wednesday, October 9,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070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3095626" cy="1476000"/>
          </a:xfrm>
        </p:spPr>
        <p:txBody>
          <a:bodyPr anchor="t" anchorCtr="0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8188" y="728664"/>
            <a:ext cx="6923812" cy="504031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0000" y="2541600"/>
            <a:ext cx="3095625" cy="32328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349FE94D-439C-40F1-900E-BC07940E3988}" type="datetime2">
              <a:rPr lang="en-US" smtClean="0"/>
              <a:t>Wednesday, October 9,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467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9646535-AEF6-4883-A4F9-EEC1F8B4319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10728322" cy="1477328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2541600"/>
            <a:ext cx="10728325" cy="32273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 vert="horz" lIns="0" tIns="180000" rIns="0" bIns="180000" rtlCol="0" anchor="ctr"/>
          <a:lstStyle>
            <a:lvl1pPr algn="l">
              <a:lnSpc>
                <a:spcPct val="120000"/>
              </a:lnSpc>
              <a:defRPr sz="120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8DEA2CF1-0EB2-4673-802D-3371233E4A77}" type="datetime2">
              <a:rPr lang="en-US" smtClean="0"/>
              <a:t>Wednesday, October 9,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 vert="horz" lIns="0" tIns="180000" rIns="0" bIns="180000" rtlCol="0" anchor="ctr"/>
          <a:lstStyle>
            <a:lvl1pPr algn="ctr">
              <a:lnSpc>
                <a:spcPct val="120000"/>
              </a:lnSpc>
              <a:defRPr sz="120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algn="l"/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 vert="horz" lIns="0" tIns="180000" rIns="0" bIns="180000" rtlCol="0" anchor="ctr"/>
          <a:lstStyle>
            <a:lvl1pPr algn="r">
              <a:lnSpc>
                <a:spcPct val="120000"/>
              </a:lnSpc>
              <a:defRPr sz="120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1258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alphlauren.co.uk/en/discover/womens-brands/collection/70301https:/showstudio.com/collections/autumn-winter-2022/martine-rose-aw-22/lookbook-martine-rose-aw-22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5E498E98-32E4-4A32-B852-4AF0835CF3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8299F3-04A3-B74E-E4EC-9273ACCFA8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80000" y="728663"/>
            <a:ext cx="5015638" cy="2795737"/>
          </a:xfrm>
        </p:spPr>
        <p:txBody>
          <a:bodyPr>
            <a:normAutofit/>
          </a:bodyPr>
          <a:lstStyle/>
          <a:p>
            <a:r>
              <a:rPr lang="en-US" dirty="0"/>
              <a:t>Fashion and Literature, T1W2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3CBF18-EB6D-01C4-8FD2-8BFE01018C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80000" y="3830399"/>
            <a:ext cx="5015638" cy="1938576"/>
          </a:xfrm>
        </p:spPr>
        <p:txBody>
          <a:bodyPr>
            <a:normAutofit fontScale="92500"/>
          </a:bodyPr>
          <a:lstStyle/>
          <a:p>
            <a:r>
              <a:rPr lang="en-US" dirty="0" err="1"/>
              <a:t>Kadji</a:t>
            </a:r>
            <a:r>
              <a:rPr lang="en-US" dirty="0"/>
              <a:t> Amin, “We Are All Nonbinary”; Roland Barthes, </a:t>
            </a:r>
            <a:r>
              <a:rPr lang="en-US" i="1" dirty="0"/>
              <a:t>The Language of Fashion;</a:t>
            </a:r>
            <a:r>
              <a:rPr lang="en-US" dirty="0"/>
              <a:t> and Virginia Woolf, “The New Dress”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262AC6-2CAC-6616-C557-11DF1179DA2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289" b="36790"/>
          <a:stretch/>
        </p:blipFill>
        <p:spPr>
          <a:xfrm>
            <a:off x="5" y="10"/>
            <a:ext cx="5064601" cy="3427190"/>
          </a:xfrm>
          <a:custGeom>
            <a:avLst/>
            <a:gdLst/>
            <a:ahLst/>
            <a:cxnLst/>
            <a:rect l="l" t="t" r="r" b="b"/>
            <a:pathLst>
              <a:path w="5064601" h="3427200">
                <a:moveTo>
                  <a:pt x="0" y="0"/>
                </a:moveTo>
                <a:lnTo>
                  <a:pt x="5064601" y="0"/>
                </a:lnTo>
                <a:lnTo>
                  <a:pt x="4889878" y="279455"/>
                </a:lnTo>
                <a:cubicBezTo>
                  <a:pt x="4472354" y="1021447"/>
                  <a:pt x="4263593" y="1948936"/>
                  <a:pt x="4263593" y="3061922"/>
                </a:cubicBezTo>
                <a:cubicBezTo>
                  <a:pt x="4263593" y="3175492"/>
                  <a:pt x="4267380" y="3289063"/>
                  <a:pt x="4274954" y="3404052"/>
                </a:cubicBezTo>
                <a:lnTo>
                  <a:pt x="4277204" y="3427200"/>
                </a:lnTo>
                <a:lnTo>
                  <a:pt x="0" y="3427200"/>
                </a:lnTo>
                <a:close/>
              </a:path>
            </a:pathLst>
          </a:custGeom>
        </p:spPr>
      </p:pic>
      <p:pic>
        <p:nvPicPr>
          <p:cNvPr id="4" name="Picture 3" descr="A marble with brown and aqua colours">
            <a:extLst>
              <a:ext uri="{FF2B5EF4-FFF2-40B4-BE49-F238E27FC236}">
                <a16:creationId xmlns:a16="http://schemas.microsoft.com/office/drawing/2014/main" id="{E2D6823E-6B67-E978-98F8-3B343F575F4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358" r="-2" b="12311"/>
          <a:stretch/>
        </p:blipFill>
        <p:spPr>
          <a:xfrm>
            <a:off x="-2" y="3427200"/>
            <a:ext cx="5662934" cy="3430800"/>
          </a:xfrm>
          <a:custGeom>
            <a:avLst/>
            <a:gdLst/>
            <a:ahLst/>
            <a:cxnLst/>
            <a:rect l="l" t="t" r="r" b="b"/>
            <a:pathLst>
              <a:path w="5662934" h="3430800">
                <a:moveTo>
                  <a:pt x="0" y="0"/>
                </a:moveTo>
                <a:lnTo>
                  <a:pt x="4277205" y="0"/>
                </a:lnTo>
                <a:lnTo>
                  <a:pt x="4309038" y="327500"/>
                </a:lnTo>
                <a:cubicBezTo>
                  <a:pt x="4339335" y="565997"/>
                  <a:pt x="4384779" y="815851"/>
                  <a:pt x="4445372" y="1088419"/>
                </a:cubicBezTo>
                <a:cubicBezTo>
                  <a:pt x="4596855" y="1603270"/>
                  <a:pt x="4748338" y="2087836"/>
                  <a:pt x="4990710" y="2542116"/>
                </a:cubicBezTo>
                <a:cubicBezTo>
                  <a:pt x="5172489" y="2848755"/>
                  <a:pt x="5371310" y="3117065"/>
                  <a:pt x="5583977" y="3350238"/>
                </a:cubicBezTo>
                <a:lnTo>
                  <a:pt x="5662934" y="3430800"/>
                </a:lnTo>
                <a:lnTo>
                  <a:pt x="0" y="34308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00222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90D48-00A3-3313-6DC9-1AABA279F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paper with text and a square in it&#10;&#10;Description automatically generated with medium confidence">
            <a:extLst>
              <a:ext uri="{FF2B5EF4-FFF2-40B4-BE49-F238E27FC236}">
                <a16:creationId xmlns:a16="http://schemas.microsoft.com/office/drawing/2014/main" id="{50698D48-03AB-58EC-C5AC-514BC81D44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43161" y="275467"/>
            <a:ext cx="3968994" cy="6223330"/>
          </a:xfrm>
        </p:spPr>
      </p:pic>
    </p:spTree>
    <p:extLst>
      <p:ext uri="{BB962C8B-B14F-4D97-AF65-F5344CB8AC3E}">
        <p14:creationId xmlns:p14="http://schemas.microsoft.com/office/powerpoint/2010/main" val="40932972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C4BF3-6EE7-5484-3CF9-211A8E7AA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close-up of a text&#10;&#10;Description automatically generated">
            <a:extLst>
              <a:ext uri="{FF2B5EF4-FFF2-40B4-BE49-F238E27FC236}">
                <a16:creationId xmlns:a16="http://schemas.microsoft.com/office/drawing/2014/main" id="{08F053A9-C1A2-598D-36C2-C2C42F065D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96209" y="168965"/>
            <a:ext cx="3888578" cy="6420678"/>
          </a:xfr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282AE5A-352F-0DB8-3D37-76A263960BDC}"/>
              </a:ext>
            </a:extLst>
          </p:cNvPr>
          <p:cNvCxnSpPr/>
          <p:nvPr/>
        </p:nvCxnSpPr>
        <p:spPr>
          <a:xfrm>
            <a:off x="7560185" y="4450825"/>
            <a:ext cx="0" cy="119832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43796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2B0E4CA-94D7-23E5-4910-8540DB825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/>
              <a:t>. </a:t>
            </a:r>
            <a:r>
              <a:rPr lang="en-US" dirty="0"/>
              <a:t>“The New Dress” (1924)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13DDE6-A3EC-0C65-2AF0-7513D7FE26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266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18232-14CD-83BF-EE79-881B7D43D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Judith Butler Memorial Week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88B0EA-55CB-54C7-348E-A26CC3F510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What does it mean to say that gender is performative?</a:t>
            </a:r>
          </a:p>
        </p:txBody>
      </p:sp>
    </p:spTree>
    <p:extLst>
      <p:ext uri="{BB962C8B-B14F-4D97-AF65-F5344CB8AC3E}">
        <p14:creationId xmlns:p14="http://schemas.microsoft.com/office/powerpoint/2010/main" val="1657667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text on a page&#10;&#10;Description automatically generated">
            <a:extLst>
              <a:ext uri="{FF2B5EF4-FFF2-40B4-BE49-F238E27FC236}">
                <a16:creationId xmlns:a16="http://schemas.microsoft.com/office/drawing/2014/main" id="{5AAFE249-4B6A-4451-7AAD-E4FD8D3517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2043" y="0"/>
            <a:ext cx="7772400" cy="6689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863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2B0E4CA-94D7-23E5-4910-8540DB825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Barthes and Semiotics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13DDE6-A3EC-0C65-2AF0-7513D7FE26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574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9646535-AEF6-4883-A4F9-EEC1F8B43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C56AE383-06A1-42D3-B1AF-CE22194F54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D70B90B-BED1-4715-9BFE-9622C47A2B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5FDD7F-E668-ACE5-C742-674565F71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728663"/>
            <a:ext cx="5015638" cy="2795738"/>
          </a:xfrm>
        </p:spPr>
        <p:txBody>
          <a:bodyPr vert="horz" wrap="square" lIns="0" tIns="0" rIns="0" bIns="0" rtlCol="0" anchor="b" anchorCtr="0">
            <a:normAutofit/>
          </a:bodyPr>
          <a:lstStyle/>
          <a:p>
            <a:pPr algn="ctr"/>
            <a:endParaRPr lang="en-US" sz="5600" spc="-100"/>
          </a:p>
        </p:txBody>
      </p:sp>
      <p:pic>
        <p:nvPicPr>
          <p:cNvPr id="5" name="Content Placeholder 4" descr="A group of people in clothing&#10;&#10;Description automatically generated">
            <a:extLst>
              <a:ext uri="{FF2B5EF4-FFF2-40B4-BE49-F238E27FC236}">
                <a16:creationId xmlns:a16="http://schemas.microsoft.com/office/drawing/2014/main" id="{46C5D5F3-43CA-EF00-5762-48394E03E8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5950" r="-2" b="5473"/>
          <a:stretch/>
        </p:blipFill>
        <p:spPr>
          <a:xfrm>
            <a:off x="3643922" y="10"/>
            <a:ext cx="5903725" cy="6857990"/>
          </a:xfrm>
          <a:custGeom>
            <a:avLst/>
            <a:gdLst/>
            <a:ahLst/>
            <a:cxnLst/>
            <a:rect l="l" t="t" r="r" b="b"/>
            <a:pathLst>
              <a:path w="5903725" h="6858000">
                <a:moveTo>
                  <a:pt x="17547" y="0"/>
                </a:moveTo>
                <a:lnTo>
                  <a:pt x="5903725" y="0"/>
                </a:lnTo>
                <a:lnTo>
                  <a:pt x="5903725" y="6858000"/>
                </a:lnTo>
                <a:lnTo>
                  <a:pt x="57217" y="6858000"/>
                </a:lnTo>
                <a:lnTo>
                  <a:pt x="57185" y="6699667"/>
                </a:lnTo>
                <a:cubicBezTo>
                  <a:pt x="57923" y="6526851"/>
                  <a:pt x="61039" y="6384211"/>
                  <a:pt x="67005" y="6279216"/>
                </a:cubicBezTo>
                <a:cubicBezTo>
                  <a:pt x="108514" y="5194623"/>
                  <a:pt x="-44577" y="788432"/>
                  <a:pt x="13203" y="42009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092217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468DC7FA-55C9-47D5-B8A0-022B4C9AAC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05CBC2-EECC-4468-90C4-C0176E9B08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A34A3C-DC9A-BE28-9A1A-7AA2D7681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0000" y="619200"/>
            <a:ext cx="4991961" cy="1477328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Drake’s </a:t>
            </a:r>
            <a:r>
              <a:rPr lang="en-US" dirty="0" err="1"/>
              <a:t>Lookbook</a:t>
            </a:r>
            <a:r>
              <a:rPr lang="en-US" dirty="0"/>
              <a:t>, s/s 2023</a:t>
            </a:r>
          </a:p>
        </p:txBody>
      </p:sp>
      <p:sp useBgFill="1">
        <p:nvSpPr>
          <p:cNvPr id="16" name="Freeform: Shape 15">
            <a:extLst>
              <a:ext uri="{FF2B5EF4-FFF2-40B4-BE49-F238E27FC236}">
                <a16:creationId xmlns:a16="http://schemas.microsoft.com/office/drawing/2014/main" id="{97D0825D-5142-4F4A-A141-3CCD5E99CB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 flipH="1">
            <a:off x="-533334" y="533334"/>
            <a:ext cx="6858000" cy="5791331"/>
          </a:xfrm>
          <a:custGeom>
            <a:avLst/>
            <a:gdLst>
              <a:gd name="connsiteX0" fmla="*/ 6858000 w 6858000"/>
              <a:gd name="connsiteY0" fmla="*/ 14535 h 5791331"/>
              <a:gd name="connsiteX1" fmla="*/ 6858000 w 6858000"/>
              <a:gd name="connsiteY1" fmla="*/ 5791331 h 5791331"/>
              <a:gd name="connsiteX2" fmla="*/ 0 w 6858000"/>
              <a:gd name="connsiteY2" fmla="*/ 5791330 h 5791331"/>
              <a:gd name="connsiteX3" fmla="*/ 0 w 6858000"/>
              <a:gd name="connsiteY3" fmla="*/ 0 h 5791331"/>
              <a:gd name="connsiteX4" fmla="*/ 145832 w 6858000"/>
              <a:gd name="connsiteY4" fmla="*/ 1175 h 5791331"/>
              <a:gd name="connsiteX5" fmla="*/ 2611132 w 6858000"/>
              <a:gd name="connsiteY5" fmla="*/ 48625 h 5791331"/>
              <a:gd name="connsiteX6" fmla="*/ 6643031 w 6858000"/>
              <a:gd name="connsiteY6" fmla="*/ 15010 h 5791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000" h="5791331">
                <a:moveTo>
                  <a:pt x="6858000" y="14535"/>
                </a:moveTo>
                <a:lnTo>
                  <a:pt x="6858000" y="5791331"/>
                </a:lnTo>
                <a:lnTo>
                  <a:pt x="0" y="5791330"/>
                </a:lnTo>
                <a:lnTo>
                  <a:pt x="0" y="0"/>
                </a:lnTo>
                <a:lnTo>
                  <a:pt x="145832" y="1175"/>
                </a:lnTo>
                <a:cubicBezTo>
                  <a:pt x="886907" y="14750"/>
                  <a:pt x="2228596" y="125101"/>
                  <a:pt x="2611132" y="48625"/>
                </a:cubicBezTo>
                <a:cubicBezTo>
                  <a:pt x="2933352" y="-3056"/>
                  <a:pt x="5032814" y="16325"/>
                  <a:pt x="6643031" y="15010"/>
                </a:cubicBezTo>
                <a:close/>
              </a:path>
            </a:pathLst>
          </a:cu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5" name="Content Placeholder 4" descr="A person and person posing for a picture&#10;&#10;Description automatically generated">
            <a:extLst>
              <a:ext uri="{FF2B5EF4-FFF2-40B4-BE49-F238E27FC236}">
                <a16:creationId xmlns:a16="http://schemas.microsoft.com/office/drawing/2014/main" id="{87AB7E82-9A25-FF0F-A6CD-F5B00F25BD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0" y="747169"/>
            <a:ext cx="4284000" cy="5355000"/>
          </a:xfrm>
          <a:custGeom>
            <a:avLst/>
            <a:gdLst/>
            <a:ahLst/>
            <a:cxnLst/>
            <a:rect l="l" t="t" r="r" b="b"/>
            <a:pathLst>
              <a:path w="4284000" h="5409338">
                <a:moveTo>
                  <a:pt x="0" y="0"/>
                </a:moveTo>
                <a:lnTo>
                  <a:pt x="4284000" y="0"/>
                </a:lnTo>
                <a:lnTo>
                  <a:pt x="4284000" y="5409338"/>
                </a:lnTo>
                <a:lnTo>
                  <a:pt x="0" y="5409338"/>
                </a:lnTo>
                <a:close/>
              </a:path>
            </a:pathLst>
          </a:cu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7918385-0281-2E64-CE33-D4BE82E61F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0000" y="2541600"/>
            <a:ext cx="4991962" cy="3216273"/>
          </a:xfrm>
        </p:spPr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540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F0B89-2DD0-8ADB-91A1-BC595755B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Martine Rose </a:t>
            </a:r>
            <a:r>
              <a:rPr lang="en-US" dirty="0" err="1"/>
              <a:t>Lookbook</a:t>
            </a:r>
            <a:r>
              <a:rPr lang="en-US" dirty="0"/>
              <a:t>, S/S 2022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C3D1F-6915-BFCC-9420-C711B171EB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-https://showstudio.com/collections/autumn-winter-2022/martine-rose-aw-22/lookbook-martine-rose-aw-22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620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61754-1C15-E7C0-5486-5E09DF4C7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(Cue 1970s music)</a:t>
            </a:r>
          </a:p>
        </p:txBody>
      </p:sp>
      <p:pic>
        <p:nvPicPr>
          <p:cNvPr id="5" name="Content Placeholder 4" descr="A screenshot of a text&#10;&#10;Description automatically generated">
            <a:extLst>
              <a:ext uri="{FF2B5EF4-FFF2-40B4-BE49-F238E27FC236}">
                <a16:creationId xmlns:a16="http://schemas.microsoft.com/office/drawing/2014/main" id="{F6BEB2FD-48FB-FDAE-0F2A-971E879163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410465" y="1648415"/>
            <a:ext cx="5931243" cy="4299037"/>
          </a:xfrm>
        </p:spPr>
      </p:pic>
    </p:spTree>
    <p:extLst>
      <p:ext uri="{BB962C8B-B14F-4D97-AF65-F5344CB8AC3E}">
        <p14:creationId xmlns:p14="http://schemas.microsoft.com/office/powerpoint/2010/main" val="16866173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119D8FB3-DC82-4F23-93E9-2D2E26F225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E054836-96E4-4E15-9E6C-1AE7ED17FC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B5B51D-A3AE-CCA9-0223-D47FB4097E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0000" y="619200"/>
            <a:ext cx="4991961" cy="1477328"/>
          </a:xfrm>
        </p:spPr>
        <p:txBody>
          <a:bodyPr wrap="square" anchor="ctr">
            <a:normAutofit/>
          </a:bodyPr>
          <a:lstStyle/>
          <a:p>
            <a:endParaRPr lang="en-US"/>
          </a:p>
        </p:txBody>
      </p:sp>
      <p:pic>
        <p:nvPicPr>
          <p:cNvPr id="7" name="Content Placeholder 6" descr="A paper with text on it&#10;&#10;Description automatically generated">
            <a:extLst>
              <a:ext uri="{FF2B5EF4-FFF2-40B4-BE49-F238E27FC236}">
                <a16:creationId xmlns:a16="http://schemas.microsoft.com/office/drawing/2014/main" id="{0A82C756-9C69-FF41-49FE-2D25E88DAA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3120" y="259084"/>
            <a:ext cx="4119697" cy="6289614"/>
          </a:xfrm>
          <a:custGeom>
            <a:avLst/>
            <a:gdLst/>
            <a:ahLst/>
            <a:cxnLst/>
            <a:rect l="l" t="t" r="r" b="b"/>
            <a:pathLst>
              <a:path w="5014800" h="5409338">
                <a:moveTo>
                  <a:pt x="0" y="0"/>
                </a:moveTo>
                <a:lnTo>
                  <a:pt x="5014800" y="0"/>
                </a:lnTo>
                <a:lnTo>
                  <a:pt x="5014800" y="5409338"/>
                </a:lnTo>
                <a:lnTo>
                  <a:pt x="0" y="5409338"/>
                </a:lnTo>
                <a:close/>
              </a:path>
            </a:pathLst>
          </a:cu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07B1EC76-2313-5B07-9CB8-C4442B7BBA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0000" y="2541600"/>
            <a:ext cx="4991962" cy="3216273"/>
          </a:xfrm>
        </p:spPr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973955"/>
      </p:ext>
    </p:extLst>
  </p:cSld>
  <p:clrMapOvr>
    <a:masterClrMapping/>
  </p:clrMapOvr>
</p:sld>
</file>

<file path=ppt/theme/theme1.xml><?xml version="1.0" encoding="utf-8"?>
<a:theme xmlns:a="http://schemas.openxmlformats.org/drawingml/2006/main" name="BlobVTI">
  <a:themeElements>
    <a:clrScheme name="AnalogousFromLightSeedRightStep">
      <a:dk1>
        <a:srgbClr val="000000"/>
      </a:dk1>
      <a:lt1>
        <a:srgbClr val="FFFFFF"/>
      </a:lt1>
      <a:dk2>
        <a:srgbClr val="413324"/>
      </a:dk2>
      <a:lt2>
        <a:srgbClr val="E2E7E8"/>
      </a:lt2>
      <a:accent1>
        <a:srgbClr val="D39089"/>
      </a:accent1>
      <a:accent2>
        <a:srgbClr val="C79A6B"/>
      </a:accent2>
      <a:accent3>
        <a:srgbClr val="AAA66F"/>
      </a:accent3>
      <a:accent4>
        <a:srgbClr val="91AB5F"/>
      </a:accent4>
      <a:accent5>
        <a:srgbClr val="80AE72"/>
      </a:accent5>
      <a:accent6>
        <a:srgbClr val="63B371"/>
      </a:accent6>
      <a:hlink>
        <a:srgbClr val="588C92"/>
      </a:hlink>
      <a:folHlink>
        <a:srgbClr val="7F7F7F"/>
      </a:folHlink>
    </a:clrScheme>
    <a:fontScheme name="Blob">
      <a:majorFont>
        <a:latin typeface="Sagona Book"/>
        <a:ea typeface=""/>
        <a:cs typeface=""/>
      </a:majorFont>
      <a:minorFont>
        <a:latin typeface="Avenir Next LT Pr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obVTI" id="{06D3AACF-B619-4265-899F-5E2FB3A445D5}" vid="{F5918863-BA1A-4735-81A8-3E7BFBDA847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964</TotalTime>
  <Words>124</Words>
  <Application>Microsoft Macintosh PowerPoint</Application>
  <PresentationFormat>Widescreen</PresentationFormat>
  <Paragraphs>13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Avenir Next LT Pro</vt:lpstr>
      <vt:lpstr>Calibri</vt:lpstr>
      <vt:lpstr>Sagona Book</vt:lpstr>
      <vt:lpstr>The Hand Extrablack</vt:lpstr>
      <vt:lpstr>BlobVTI</vt:lpstr>
      <vt:lpstr>Fashion and Literature, T1W2</vt:lpstr>
      <vt:lpstr>Judith Butler Memorial Week</vt:lpstr>
      <vt:lpstr>PowerPoint Presentation</vt:lpstr>
      <vt:lpstr>1. Barthes and Semiotics</vt:lpstr>
      <vt:lpstr>PowerPoint Presentation</vt:lpstr>
      <vt:lpstr>Drake’s Lookbook, s/s 2023</vt:lpstr>
      <vt:lpstr>Martine Rose Lookbook, S/S 2022</vt:lpstr>
      <vt:lpstr>(Cue 1970s music)</vt:lpstr>
      <vt:lpstr>PowerPoint Presentation</vt:lpstr>
      <vt:lpstr>PowerPoint Presentation</vt:lpstr>
      <vt:lpstr>PowerPoint Presentation</vt:lpstr>
      <vt:lpstr>2. “The New Dress” (1924)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Fashion and Literature, T1W2</dc:title>
  <dc:creator>Meeuwis, Michael</dc:creator>
  <cp:lastModifiedBy>Meeuwis, Michael</cp:lastModifiedBy>
  <cp:revision>2</cp:revision>
  <dcterms:created xsi:type="dcterms:W3CDTF">2023-10-11T12:39:00Z</dcterms:created>
  <dcterms:modified xsi:type="dcterms:W3CDTF">2024-10-10T08:06:49Z</dcterms:modified>
</cp:coreProperties>
</file>