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sldIdLst>
    <p:sldId id="256" r:id="rId2"/>
    <p:sldId id="258" r:id="rId3"/>
    <p:sldId id="270" r:id="rId4"/>
    <p:sldId id="260" r:id="rId5"/>
    <p:sldId id="257" r:id="rId6"/>
    <p:sldId id="263" r:id="rId7"/>
    <p:sldId id="264" r:id="rId8"/>
    <p:sldId id="266" r:id="rId9"/>
    <p:sldId id="259" r:id="rId10"/>
    <p:sldId id="272" r:id="rId11"/>
    <p:sldId id="273" r:id="rId12"/>
    <p:sldId id="274" r:id="rId13"/>
    <p:sldId id="261" r:id="rId14"/>
    <p:sldId id="267" r:id="rId15"/>
    <p:sldId id="268" r:id="rId16"/>
    <p:sldId id="262" r:id="rId17"/>
    <p:sldId id="275" r:id="rId18"/>
    <p:sldId id="271" r:id="rId19"/>
    <p:sldId id="276" r:id="rId20"/>
    <p:sldId id="27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35"/>
    <p:restoredTop sz="96197"/>
  </p:normalViewPr>
  <p:slideViewPr>
    <p:cSldViewPr snapToGrid="0">
      <p:cViewPr varScale="1">
        <p:scale>
          <a:sx n="74" d="100"/>
          <a:sy n="74" d="100"/>
        </p:scale>
        <p:origin x="184" y="1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B0DB3-A8FF-4ABB-9E2E-D960422260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2530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EE0618-75D7-410F-859C-CDF53BC53E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86729"/>
            <a:ext cx="9144000" cy="1135529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37F11-76DB-4DD9-9747-3F38D05BA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9F581-81B0-44B3-ABA5-A25CA4BAE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0D591-ADCF-4300-8282-72AE357F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488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E5C77-55F8-4677-A96C-E6D3F5545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A064EF-ADDA-4943-8F87-A7469D7997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0D493-D1E7-4358-95E9-B5B80A49E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E98326-3276-4B9E-960F-10C6677BF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C3AC2-288D-4FEE-BF80-0EAEDDFAB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194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333C6A-5417-40BD-BF7A-9405832237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3BCB45-B343-46F6-9718-AA0D68CED1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DA2A4-FD34-4E17-908F-4367B1E64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87AE3-776D-451D-AA52-C06B74724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0C4D5-BE1E-4D6A-9196-E0F9E42B2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474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75558-A264-444E-829B-51AAE6B4B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D9373-37D1-4135-8D34-755E139F79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E4A6B-1966-4E57-9FB8-8B111E97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10/16/24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FC3DD-F2BE-41FF-895B-00129AAB1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F830C-8424-4FAF-A011-605AE1D14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441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A1BE8-ECC1-4027-B16E-C7BECCA9D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46C7E1-471A-46AA-8068-98E68C0C2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C9F8F-EC48-4D16-B4C6-023A7B607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FA5B3-F726-417B-932A-B93E0C8F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D21F1-1A24-43EA-AB09-3024C491E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2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16569-B648-4D50-BEB8-E8DAE24D6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831B3-A1FD-470C-BEEE-4CFB441502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4493"/>
            <a:ext cx="5181600" cy="4252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F34A17-C244-438C-9AE3-FB9B3CE3B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4493"/>
            <a:ext cx="5181600" cy="4252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FA3AA-3FC1-4B98-8F99-1726F1AC0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E10883-BACC-41A1-9067-ECFDB937D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7660A2-13C9-4432-A6EB-A4FF3D78F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697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7C843-C993-4E9C-80DD-3620816E5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91A8E3-B066-4511-9C6E-A3435B64DD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34325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86B63-4102-4802-94D7-F138F80F3E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58237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924765-08A7-4A60-86DC-DC420F60B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34325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AA2795-EFB6-4000-8F25-FBB62646C0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58237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942CFB-FE12-494A-9C41-3CB90F07B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3A07E3-59E1-4EBD-9687-4B6ABE96A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F7BB23-7539-4674-8B66-ACEFF9468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281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841DB-C73C-4968-B434-A6AA14DAF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8152BF-92C7-4BF5-A9DB-16A0BF0F5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289DB7-F492-4037-A439-D70F7E556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FA96F1-8B8A-4E83-B3C2-E10DE522A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22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31033-9688-463F-9614-47F2F5B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B8DB2-C14B-45AC-ACAF-8702DF5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1DA57-8D4E-4075-9460-4F03DF8A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210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CBE2C-9DAA-489D-AC88-15CBBA8A9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124BE-E494-445A-A4FB-A2A8F28F0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2446DE-9A32-4774-9F7C-86678CA90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00115D-61B3-46D0-B4D3-30C374B52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3C2AFC-D0F8-469F-B1E0-123C2E066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B9BCDA-9EF7-4531-8021-AF7B30751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129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AE558-F89F-4688-94E5-77F37D49F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CD35AF-8CA2-49BB-BAE9-F29A0186EC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5CAA98-55BD-4118-A8AF-D603060784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BFF4C5-82A8-4AD8-B7E2-2882F6576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60B401-B64F-417B-8AD6-581A22E5E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24BD4C-7149-44BF-8150-F72CAA95A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198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436E0F2-A64B-471E-93C0-8DFE08CC57C8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1E3AB1-2A8C-4607-9FAE-D8BDB280FE1A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6D66059-832F-40B6-A35F-F56C8F38A1E7}"/>
              </a:ext>
            </a:extLst>
          </p:cNvPr>
          <p:cNvCxnSpPr>
            <a:cxnSpLocks/>
          </p:cNvCxnSpPr>
          <p:nvPr/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515E2ED-7EA9-448D-83FA-54C3DF9723BD}"/>
              </a:ext>
            </a:extLst>
          </p:cNvPr>
          <p:cNvCxnSpPr>
            <a:cxnSpLocks/>
          </p:cNvCxnSpPr>
          <p:nvPr/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0595356-EABD-4767-AC9D-EA21FF115EC0}"/>
              </a:ext>
            </a:extLst>
          </p:cNvPr>
          <p:cNvCxnSpPr>
            <a:cxnSpLocks/>
          </p:cNvCxnSpPr>
          <p:nvPr/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8CD9F06-9628-469C-B788-A894E3E08281}"/>
              </a:ext>
            </a:extLst>
          </p:cNvPr>
          <p:cNvCxnSpPr>
            <a:cxnSpLocks/>
          </p:cNvCxnSpPr>
          <p:nvPr/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50A431-0B61-421B-B4B7-24C0CFF0F938}"/>
              </a:ext>
            </a:extLst>
          </p:cNvPr>
          <p:cNvCxnSpPr>
            <a:cxnSpLocks/>
          </p:cNvCxnSpPr>
          <p:nvPr/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5B94C5-D205-4339-B029-5D0FD2E5F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533401"/>
            <a:ext cx="9906000" cy="1382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6DC5C-BD34-4CE4-8AA7-A6A4B9516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2009554"/>
            <a:ext cx="9906000" cy="4024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192A7-D622-449D-9FC2-48FDE4D690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11EAACC7-3B3F-47D1-959A-EF58926E955E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5B93C-2BE9-4847-BFE5-D3CBCC6E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="1" spc="30" baseline="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70A99-395E-4F22-8AAB-6C7EE743D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362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82950D9A-4705-4314-961A-4F88B2CE41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13969F2-ED52-4E5C-B3FC-01E01B8B9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2"/>
            <a:ext cx="12192000" cy="6857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7B9122-82CD-74FB-B810-266913FD9A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1870" y="749595"/>
            <a:ext cx="5645888" cy="3902149"/>
          </a:xfrm>
        </p:spPr>
        <p:txBody>
          <a:bodyPr anchor="t">
            <a:normAutofit/>
          </a:bodyPr>
          <a:lstStyle/>
          <a:p>
            <a:pPr algn="l"/>
            <a:r>
              <a:rPr lang="en-US" dirty="0"/>
              <a:t>Freud, Lacan, Entwistle, Lehmann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3E6BDE-A51B-18D4-1DEA-4A20209061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1870" y="4651745"/>
            <a:ext cx="4890977" cy="999460"/>
          </a:xfrm>
        </p:spPr>
        <p:txBody>
          <a:bodyPr anchor="b">
            <a:normAutofit/>
          </a:bodyPr>
          <a:lstStyle/>
          <a:p>
            <a:pPr algn="l"/>
            <a:r>
              <a:rPr lang="en-US" dirty="0"/>
              <a:t>Fashion and Literature</a:t>
            </a:r>
          </a:p>
          <a:p>
            <a:pPr algn="l"/>
            <a:r>
              <a:rPr lang="en-US" dirty="0"/>
              <a:t>Term 1, Week 3</a:t>
            </a:r>
          </a:p>
        </p:txBody>
      </p:sp>
      <p:pic>
        <p:nvPicPr>
          <p:cNvPr id="5" name="Picture 4" descr="A person in a hat with his arms raised&#10;&#10;Description automatically generated">
            <a:extLst>
              <a:ext uri="{FF2B5EF4-FFF2-40B4-BE49-F238E27FC236}">
                <a16:creationId xmlns:a16="http://schemas.microsoft.com/office/drawing/2014/main" id="{973D9F13-0A8A-802A-81EA-0CD126D2F0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7501" r="-1" b="18789"/>
          <a:stretch/>
        </p:blipFill>
        <p:spPr>
          <a:xfrm>
            <a:off x="5879804" y="-6350"/>
            <a:ext cx="6312196" cy="6874330"/>
          </a:xfrm>
          <a:custGeom>
            <a:avLst/>
            <a:gdLst/>
            <a:ahLst/>
            <a:cxnLst/>
            <a:rect l="l" t="t" r="r" b="b"/>
            <a:pathLst>
              <a:path w="6312196" h="6874330">
                <a:moveTo>
                  <a:pt x="2047193" y="0"/>
                </a:moveTo>
                <a:lnTo>
                  <a:pt x="6312196" y="0"/>
                </a:lnTo>
                <a:lnTo>
                  <a:pt x="6312196" y="6874330"/>
                </a:lnTo>
                <a:lnTo>
                  <a:pt x="0" y="6874330"/>
                </a:lnTo>
                <a:close/>
              </a:path>
            </a:pathLst>
          </a:cu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3AC671C-E66F-43C5-A66A-C477339DD2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634715" y="0"/>
            <a:ext cx="914401" cy="6857348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936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76F05-8F01-E35B-9012-8ED8F8CCB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“Fetishism” (1927)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3ECD5-4851-C52E-4223-D44AFAC290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“Treat it as a metaphor”: a guide to surviving Freud on genitalia</a:t>
            </a:r>
          </a:p>
          <a:p>
            <a:pPr lvl="1"/>
            <a:r>
              <a:rPr lang="en-US" dirty="0"/>
              <a:t>We can make objects, in this case the fetish, stand in for missing phases in our development</a:t>
            </a:r>
          </a:p>
          <a:p>
            <a:pPr lvl="1"/>
            <a:r>
              <a:rPr lang="en-US" dirty="0"/>
              <a:t>The fetish even has advantages full development doesn’t: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“</a:t>
            </a:r>
            <a:r>
              <a:rPr lang="en-US" dirty="0" err="1"/>
              <a:t>Scotomisation</a:t>
            </a:r>
            <a:r>
              <a:rPr lang="en-US" dirty="0"/>
              <a:t>” for Freud means we </a:t>
            </a:r>
            <a:r>
              <a:rPr lang="en-US" i="1" dirty="0"/>
              <a:t>disavow </a:t>
            </a:r>
            <a:r>
              <a:rPr lang="en-US" dirty="0"/>
              <a:t>something—our psychic defenses means things are kept out of their perceptions, but also it’s still there, gathering power</a:t>
            </a:r>
          </a:p>
          <a:p>
            <a:pPr lvl="1"/>
            <a:r>
              <a:rPr lang="en-US" dirty="0"/>
              <a:t>He gives us a way of thinking of objects as satisfying psychological needs—the power external objects hold over our inner life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A close up of text&#10;&#10;Description automatically generated">
            <a:extLst>
              <a:ext uri="{FF2B5EF4-FFF2-40B4-BE49-F238E27FC236}">
                <a16:creationId xmlns:a16="http://schemas.microsoft.com/office/drawing/2014/main" id="{22238BA5-DB29-61CC-5C93-5F9D3F898C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5662" y="2918237"/>
            <a:ext cx="5755409" cy="184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991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B7774-EC2A-FA25-CDDD-5DF083A0A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A close up of a text&#10;&#10;Description automatically generated">
            <a:extLst>
              <a:ext uri="{FF2B5EF4-FFF2-40B4-BE49-F238E27FC236}">
                <a16:creationId xmlns:a16="http://schemas.microsoft.com/office/drawing/2014/main" id="{DA637B4F-078F-F655-EA2B-16341E3243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32100" y="2059781"/>
            <a:ext cx="6527800" cy="3924300"/>
          </a:xfrm>
        </p:spPr>
      </p:pic>
    </p:spTree>
    <p:extLst>
      <p:ext uri="{BB962C8B-B14F-4D97-AF65-F5344CB8AC3E}">
        <p14:creationId xmlns:p14="http://schemas.microsoft.com/office/powerpoint/2010/main" val="4256567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1256C-8790-F701-C884-DF1C13C22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Useful if adapted but, sigh</a:t>
            </a:r>
          </a:p>
        </p:txBody>
      </p:sp>
      <p:pic>
        <p:nvPicPr>
          <p:cNvPr id="5" name="Content Placeholder 4" descr="A close up of a text&#10;&#10;Description automatically generated">
            <a:extLst>
              <a:ext uri="{FF2B5EF4-FFF2-40B4-BE49-F238E27FC236}">
                <a16:creationId xmlns:a16="http://schemas.microsoft.com/office/drawing/2014/main" id="{3C6425D7-1254-43C7-4A2E-F48EADDB04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84500" y="2012950"/>
            <a:ext cx="6223000" cy="2832100"/>
          </a:xfrm>
        </p:spPr>
      </p:pic>
    </p:spTree>
    <p:extLst>
      <p:ext uri="{BB962C8B-B14F-4D97-AF65-F5344CB8AC3E}">
        <p14:creationId xmlns:p14="http://schemas.microsoft.com/office/powerpoint/2010/main" val="888328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052B717E-679E-41A4-B95A-8F7DFAD3FA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3">
            <a:extLst>
              <a:ext uri="{FF2B5EF4-FFF2-40B4-BE49-F238E27FC236}">
                <a16:creationId xmlns:a16="http://schemas.microsoft.com/office/drawing/2014/main" id="{0B0EB278-F8C7-43AD-BCE2-A2F4D98C4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-1"/>
            <a:ext cx="7960944" cy="6859759"/>
          </a:xfrm>
          <a:custGeom>
            <a:avLst/>
            <a:gdLst>
              <a:gd name="connsiteX0" fmla="*/ 0 w 5803153"/>
              <a:gd name="connsiteY0" fmla="*/ 0 h 6857998"/>
              <a:gd name="connsiteX1" fmla="*/ 5803153 w 5803153"/>
              <a:gd name="connsiteY1" fmla="*/ 0 h 6857998"/>
              <a:gd name="connsiteX2" fmla="*/ 5803153 w 5803153"/>
              <a:gd name="connsiteY2" fmla="*/ 6857998 h 6857998"/>
              <a:gd name="connsiteX3" fmla="*/ 0 w 5803153"/>
              <a:gd name="connsiteY3" fmla="*/ 6857998 h 6857998"/>
              <a:gd name="connsiteX4" fmla="*/ 0 w 5803153"/>
              <a:gd name="connsiteY4" fmla="*/ 0 h 6857998"/>
              <a:gd name="connsiteX0" fmla="*/ 1016000 w 5803153"/>
              <a:gd name="connsiteY0" fmla="*/ 0 h 6857998"/>
              <a:gd name="connsiteX1" fmla="*/ 5803153 w 5803153"/>
              <a:gd name="connsiteY1" fmla="*/ 0 h 6857998"/>
              <a:gd name="connsiteX2" fmla="*/ 5803153 w 5803153"/>
              <a:gd name="connsiteY2" fmla="*/ 6857998 h 6857998"/>
              <a:gd name="connsiteX3" fmla="*/ 0 w 5803153"/>
              <a:gd name="connsiteY3" fmla="*/ 6857998 h 6857998"/>
              <a:gd name="connsiteX4" fmla="*/ 1016000 w 5803153"/>
              <a:gd name="connsiteY4" fmla="*/ 0 h 6857998"/>
              <a:gd name="connsiteX0" fmla="*/ 1338729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338729 w 6125882"/>
              <a:gd name="connsiteY4" fmla="*/ 0 h 6857998"/>
              <a:gd name="connsiteX0" fmla="*/ 1697317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697317 w 6125882"/>
              <a:gd name="connsiteY4" fmla="*/ 0 h 6857998"/>
              <a:gd name="connsiteX0" fmla="*/ 2702091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2702091 w 6125882"/>
              <a:gd name="connsiteY4" fmla="*/ 0 h 6857998"/>
              <a:gd name="connsiteX0" fmla="*/ 3837993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3837993 w 6125882"/>
              <a:gd name="connsiteY4" fmla="*/ 0 h 6857998"/>
              <a:gd name="connsiteX0" fmla="*/ 3244301 w 6125882"/>
              <a:gd name="connsiteY0" fmla="*/ 0 h 6868949"/>
              <a:gd name="connsiteX1" fmla="*/ 6125882 w 6125882"/>
              <a:gd name="connsiteY1" fmla="*/ 10951 h 6868949"/>
              <a:gd name="connsiteX2" fmla="*/ 6125882 w 6125882"/>
              <a:gd name="connsiteY2" fmla="*/ 6868949 h 6868949"/>
              <a:gd name="connsiteX3" fmla="*/ 0 w 6125882"/>
              <a:gd name="connsiteY3" fmla="*/ 6856996 h 6868949"/>
              <a:gd name="connsiteX4" fmla="*/ 3244301 w 6125882"/>
              <a:gd name="connsiteY4" fmla="*/ 0 h 6868949"/>
              <a:gd name="connsiteX0" fmla="*/ 3010169 w 6125882"/>
              <a:gd name="connsiteY0" fmla="*/ 0 h 6868949"/>
              <a:gd name="connsiteX1" fmla="*/ 6125882 w 6125882"/>
              <a:gd name="connsiteY1" fmla="*/ 10951 h 6868949"/>
              <a:gd name="connsiteX2" fmla="*/ 6125882 w 6125882"/>
              <a:gd name="connsiteY2" fmla="*/ 6868949 h 6868949"/>
              <a:gd name="connsiteX3" fmla="*/ 0 w 6125882"/>
              <a:gd name="connsiteY3" fmla="*/ 6856996 h 6868949"/>
              <a:gd name="connsiteX4" fmla="*/ 3010169 w 6125882"/>
              <a:gd name="connsiteY4" fmla="*/ 0 h 6868949"/>
              <a:gd name="connsiteX0" fmla="*/ 2951635 w 6067348"/>
              <a:gd name="connsiteY0" fmla="*/ 0 h 6868949"/>
              <a:gd name="connsiteX1" fmla="*/ 6067348 w 6067348"/>
              <a:gd name="connsiteY1" fmla="*/ 10951 h 6868949"/>
              <a:gd name="connsiteX2" fmla="*/ 6067348 w 6067348"/>
              <a:gd name="connsiteY2" fmla="*/ 6868949 h 6868949"/>
              <a:gd name="connsiteX3" fmla="*/ 0 w 6067348"/>
              <a:gd name="connsiteY3" fmla="*/ 6867946 h 6868949"/>
              <a:gd name="connsiteX4" fmla="*/ 2951635 w 6067348"/>
              <a:gd name="connsiteY4" fmla="*/ 0 h 6868949"/>
              <a:gd name="connsiteX0" fmla="*/ 2762929 w 6067348"/>
              <a:gd name="connsiteY0" fmla="*/ 0 h 6859759"/>
              <a:gd name="connsiteX1" fmla="*/ 6067348 w 6067348"/>
              <a:gd name="connsiteY1" fmla="*/ 1761 h 6859759"/>
              <a:gd name="connsiteX2" fmla="*/ 6067348 w 6067348"/>
              <a:gd name="connsiteY2" fmla="*/ 6859759 h 6859759"/>
              <a:gd name="connsiteX3" fmla="*/ 0 w 6067348"/>
              <a:gd name="connsiteY3" fmla="*/ 6858756 h 6859759"/>
              <a:gd name="connsiteX4" fmla="*/ 2762929 w 6067348"/>
              <a:gd name="connsiteY4" fmla="*/ 0 h 6859759"/>
              <a:gd name="connsiteX0" fmla="*/ 2675315 w 6067348"/>
              <a:gd name="connsiteY0" fmla="*/ 0 h 6859759"/>
              <a:gd name="connsiteX1" fmla="*/ 6067348 w 6067348"/>
              <a:gd name="connsiteY1" fmla="*/ 1761 h 6859759"/>
              <a:gd name="connsiteX2" fmla="*/ 6067348 w 6067348"/>
              <a:gd name="connsiteY2" fmla="*/ 6859759 h 6859759"/>
              <a:gd name="connsiteX3" fmla="*/ 0 w 6067348"/>
              <a:gd name="connsiteY3" fmla="*/ 6858756 h 6859759"/>
              <a:gd name="connsiteX4" fmla="*/ 2675315 w 6067348"/>
              <a:gd name="connsiteY4" fmla="*/ 0 h 6859759"/>
              <a:gd name="connsiteX0" fmla="*/ 2446171 w 5838204"/>
              <a:gd name="connsiteY0" fmla="*/ 0 h 6859759"/>
              <a:gd name="connsiteX1" fmla="*/ 5838204 w 5838204"/>
              <a:gd name="connsiteY1" fmla="*/ 1761 h 6859759"/>
              <a:gd name="connsiteX2" fmla="*/ 5838204 w 5838204"/>
              <a:gd name="connsiteY2" fmla="*/ 6859759 h 6859759"/>
              <a:gd name="connsiteX3" fmla="*/ 0 w 5838204"/>
              <a:gd name="connsiteY3" fmla="*/ 6858756 h 6859759"/>
              <a:gd name="connsiteX4" fmla="*/ 2446171 w 5838204"/>
              <a:gd name="connsiteY4" fmla="*/ 0 h 6859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38204" h="6859759">
                <a:moveTo>
                  <a:pt x="2446171" y="0"/>
                </a:moveTo>
                <a:lnTo>
                  <a:pt x="5838204" y="1761"/>
                </a:lnTo>
                <a:lnTo>
                  <a:pt x="5838204" y="6859759"/>
                </a:lnTo>
                <a:lnTo>
                  <a:pt x="0" y="6858756"/>
                </a:lnTo>
                <a:lnTo>
                  <a:pt x="2446171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74702A4-7181-F779-C6D7-213FDFFB4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350" y="541964"/>
            <a:ext cx="4768938" cy="381866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Part Two: Lacan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7BB237-6419-4761-262C-46EB8E2EE5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350" y="4700659"/>
            <a:ext cx="3834392" cy="1604222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</a:pPr>
            <a:endParaRPr lang="en-US" sz="1800" b="1" cap="all" spc="300">
              <a:solidFill>
                <a:schemeClr val="tx2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0A7A0AD-25ED-4137-AA04-A0E36CAA8E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1187" y="10631"/>
            <a:ext cx="876073" cy="68580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186F20B-6445-4368-B022-F9EABF15AE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9307961" y="640726"/>
            <a:ext cx="2884039" cy="6217274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9F97BBF-9EBF-4BEE-B39C-E6C666941D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34086" y="0"/>
            <a:ext cx="2757914" cy="142520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cartoon character with a mustache and purple hat&#10;&#10;Description automatically generated">
            <a:extLst>
              <a:ext uri="{FF2B5EF4-FFF2-40B4-BE49-F238E27FC236}">
                <a16:creationId xmlns:a16="http://schemas.microsoft.com/office/drawing/2014/main" id="{FFAD46D3-390A-BC7C-A693-E2B30AD736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2568" y="541964"/>
            <a:ext cx="4049464" cy="578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973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82950D9A-4705-4314-961A-4F88B2CE41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13969F2-ED52-4E5C-B3FC-01E01B8B9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2"/>
            <a:ext cx="12192000" cy="6857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74702A4-7181-F779-C6D7-213FDFFB4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1870" y="749595"/>
            <a:ext cx="5645888" cy="390214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6600" i="1" kern="1200" cap="all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Part Two: Lacan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7BB237-6419-4761-262C-46EB8E2EE5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1870" y="4651745"/>
            <a:ext cx="4890977" cy="99946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120000"/>
              </a:lnSpc>
            </a:pPr>
            <a:endParaRPr lang="en-US" sz="1800" b="1" cap="all" spc="300">
              <a:solidFill>
                <a:schemeClr val="tx2"/>
              </a:solidFill>
            </a:endParaRPr>
          </a:p>
        </p:txBody>
      </p:sp>
      <p:pic>
        <p:nvPicPr>
          <p:cNvPr id="6" name="Picture 5" descr="A person smoking a pipe&#10;&#10;Description automatically generated">
            <a:extLst>
              <a:ext uri="{FF2B5EF4-FFF2-40B4-BE49-F238E27FC236}">
                <a16:creationId xmlns:a16="http://schemas.microsoft.com/office/drawing/2014/main" id="{A1E846B8-3A67-3B71-B205-D64A5EEC3C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91" r="-2" b="17435"/>
          <a:stretch/>
        </p:blipFill>
        <p:spPr>
          <a:xfrm>
            <a:off x="5879804" y="-6350"/>
            <a:ext cx="6312196" cy="6874330"/>
          </a:xfrm>
          <a:custGeom>
            <a:avLst/>
            <a:gdLst/>
            <a:ahLst/>
            <a:cxnLst/>
            <a:rect l="l" t="t" r="r" b="b"/>
            <a:pathLst>
              <a:path w="6312196" h="6874330">
                <a:moveTo>
                  <a:pt x="2047193" y="0"/>
                </a:moveTo>
                <a:lnTo>
                  <a:pt x="6312196" y="0"/>
                </a:lnTo>
                <a:lnTo>
                  <a:pt x="6312196" y="6874330"/>
                </a:lnTo>
                <a:lnTo>
                  <a:pt x="0" y="6874330"/>
                </a:lnTo>
                <a:close/>
              </a:path>
            </a:pathLst>
          </a:cu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3AC671C-E66F-43C5-A66A-C477339DD2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634715" y="0"/>
            <a:ext cx="914401" cy="6857348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29672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A0AC9A-330F-551F-D522-1996B1193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Lacan: the “Mirror Stage”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BB361DB-458A-2E53-3FF4-DF158B413D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Less troubled than Freud with something being irresolute or unsettled</a:t>
            </a:r>
          </a:p>
          <a:p>
            <a:r>
              <a:rPr lang="en-US" dirty="0"/>
              <a:t>The “Mirror Stage” essay talks about our most defining identification—the </a:t>
            </a:r>
            <a:r>
              <a:rPr lang="en-US" i="1" dirty="0"/>
              <a:t>imago </a:t>
            </a:r>
            <a:r>
              <a:rPr lang="en-US" dirty="0"/>
              <a:t>of ourselves seen in a mirror—being at heart ”the subject </a:t>
            </a:r>
            <a:r>
              <a:rPr lang="en-US" dirty="0" err="1"/>
              <a:t>anticipat</a:t>
            </a:r>
            <a:r>
              <a:rPr lang="en-US" dirty="0"/>
              <a:t>[</a:t>
            </a:r>
            <a:r>
              <a:rPr lang="en-US" dirty="0" err="1"/>
              <a:t>ing</a:t>
            </a:r>
            <a:r>
              <a:rPr lang="en-US" dirty="0"/>
              <a:t>] the maturation of his power in a mirage” (95)</a:t>
            </a:r>
          </a:p>
          <a:p>
            <a:r>
              <a:rPr lang="en-US" dirty="0"/>
              <a:t>Our self-identification is based on something we see in a mirror, rather than anything intrinsic to ourselves</a:t>
            </a:r>
          </a:p>
        </p:txBody>
      </p:sp>
    </p:spTree>
    <p:extLst>
      <p:ext uri="{BB962C8B-B14F-4D97-AF65-F5344CB8AC3E}">
        <p14:creationId xmlns:p14="http://schemas.microsoft.com/office/powerpoint/2010/main" val="6312994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4" name="Straight Connector 1053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6" name="Straight Connector 1055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Straight Connector 1057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0" name="Straight Connector 1059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2" name="Straight Connector 1061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4" name="Straight Connector 1063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6" name="Straight Connector 1065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068" name="Rectangle 1067">
            <a:extLst>
              <a:ext uri="{FF2B5EF4-FFF2-40B4-BE49-F238E27FC236}">
                <a16:creationId xmlns:a16="http://schemas.microsoft.com/office/drawing/2014/main" id="{82950D9A-4705-4314-961A-4F88B2CE41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0" name="Rectangle 1069">
            <a:extLst>
              <a:ext uri="{FF2B5EF4-FFF2-40B4-BE49-F238E27FC236}">
                <a16:creationId xmlns:a16="http://schemas.microsoft.com/office/drawing/2014/main" id="{B13969F2-ED52-4E5C-B3FC-01E01B8B9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2"/>
            <a:ext cx="12192000" cy="6857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74702A4-7181-F779-C6D7-213FDFFB4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1870" y="749595"/>
            <a:ext cx="5645888" cy="390214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6600" i="1" kern="1200" cap="all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Part ThreE: Benjamin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7BB237-6419-4761-262C-46EB8E2EE5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1870" y="4651745"/>
            <a:ext cx="4890977" cy="99946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120000"/>
              </a:lnSpc>
            </a:pPr>
            <a:endParaRPr lang="en-US" sz="1800" b="1" cap="all" spc="30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C56919-35BA-A007-3213-12D2B895F97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42" r="40492" b="1"/>
          <a:stretch/>
        </p:blipFill>
        <p:spPr>
          <a:xfrm>
            <a:off x="5879804" y="-6350"/>
            <a:ext cx="6312196" cy="6874330"/>
          </a:xfrm>
          <a:custGeom>
            <a:avLst/>
            <a:gdLst/>
            <a:ahLst/>
            <a:cxnLst/>
            <a:rect l="l" t="t" r="r" b="b"/>
            <a:pathLst>
              <a:path w="6312196" h="6874330">
                <a:moveTo>
                  <a:pt x="2047193" y="0"/>
                </a:moveTo>
                <a:lnTo>
                  <a:pt x="6312196" y="0"/>
                </a:lnTo>
                <a:lnTo>
                  <a:pt x="6312196" y="6874330"/>
                </a:lnTo>
                <a:lnTo>
                  <a:pt x="0" y="6874330"/>
                </a:lnTo>
                <a:close/>
              </a:path>
            </a:pathLst>
          </a:custGeom>
        </p:spPr>
      </p:pic>
      <p:cxnSp>
        <p:nvCxnSpPr>
          <p:cNvPr id="1072" name="Straight Connector 1071">
            <a:extLst>
              <a:ext uri="{FF2B5EF4-FFF2-40B4-BE49-F238E27FC236}">
                <a16:creationId xmlns:a16="http://schemas.microsoft.com/office/drawing/2014/main" id="{13AC671C-E66F-43C5-A66A-C477339DD2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634715" y="0"/>
            <a:ext cx="914401" cy="6857348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44023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DDCAAEF-8CD5-6E4B-865F-D5501E0EC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hope you like Jamin, too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27F6265-CA85-41F3-6A95-38A89FAA44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1760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0F76F0-EE96-4530-9032-01FD6B49D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“Garment Reading”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34C9263-6646-7B3B-4F3A-8128F97D95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story, or stories, can we tell about clothes in this text? Do they complement, or act as counterpoint, to what’s going on with the human characters?</a:t>
            </a:r>
          </a:p>
          <a:p>
            <a:r>
              <a:rPr lang="en-US" dirty="0"/>
              <a:t>What theorists read in the module so far might illuminate these clothes? </a:t>
            </a:r>
          </a:p>
          <a:p>
            <a:r>
              <a:rPr lang="en-US" i="1" dirty="0"/>
              <a:t>What other questions might we be asking?</a:t>
            </a:r>
          </a:p>
        </p:txBody>
      </p:sp>
    </p:spTree>
    <p:extLst>
      <p:ext uri="{BB962C8B-B14F-4D97-AF65-F5344CB8AC3E}">
        <p14:creationId xmlns:p14="http://schemas.microsoft.com/office/powerpoint/2010/main" val="13001454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5E4165CA-2930-4841-AFB7-DD41E95F2D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screenshot of a video&#10;&#10;Description automatically generated">
            <a:extLst>
              <a:ext uri="{FF2B5EF4-FFF2-40B4-BE49-F238E27FC236}">
                <a16:creationId xmlns:a16="http://schemas.microsoft.com/office/drawing/2014/main" id="{38225AFD-5677-7E46-219F-D748B516A33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66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3A19439-95A7-4D53-B166-072A2A397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307" y="3666683"/>
            <a:ext cx="12188952" cy="3191317"/>
          </a:xfrm>
          <a:prstGeom prst="rect">
            <a:avLst/>
          </a:prstGeom>
          <a:gradFill>
            <a:gsLst>
              <a:gs pos="42000">
                <a:srgbClr val="000000">
                  <a:alpha val="23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3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6D9C298-23A4-B00C-67EC-AE6E08E65F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38483"/>
            <a:ext cx="9144000" cy="2825085"/>
          </a:xfrm>
        </p:spPr>
        <p:txBody>
          <a:bodyPr>
            <a:normAutofit/>
          </a:bodyPr>
          <a:lstStyle/>
          <a:p>
            <a:r>
              <a:rPr lang="en-US" sz="5400">
                <a:solidFill>
                  <a:srgbClr val="FFFFFF"/>
                </a:solidFill>
              </a:rPr>
              <a:t>Part Four: Entwistle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B116447-A31B-F2CA-9B4C-C7EE35A4D3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472752"/>
            <a:ext cx="9144000" cy="614148"/>
          </a:xfrm>
        </p:spPr>
        <p:txBody>
          <a:bodyPr>
            <a:normAutofit/>
          </a:bodyPr>
          <a:lstStyle/>
          <a:p>
            <a:endParaRPr lang="en-US" sz="16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339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684CF-73C5-8008-1FC4-78C20AB9D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Opening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0BAE09-26DA-1513-F0C5-46CEA305A7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/>
              <a:t>Answer if possible in terms of a particular garment, either from literature or from actual life: </a:t>
            </a:r>
            <a:endParaRPr lang="en-US" dirty="0"/>
          </a:p>
          <a:p>
            <a:r>
              <a:rPr lang="en-US" dirty="0"/>
              <a:t>Do clothes make us happy? </a:t>
            </a:r>
          </a:p>
          <a:p>
            <a:r>
              <a:rPr lang="en-US" dirty="0"/>
              <a:t>What needs do clothes fulfill?</a:t>
            </a:r>
          </a:p>
          <a:p>
            <a:r>
              <a:rPr lang="en-US" dirty="0"/>
              <a:t>Why fashion, rather than simply clothes—what need or needs does fashion fulfil? </a:t>
            </a:r>
          </a:p>
          <a:p>
            <a:r>
              <a:rPr lang="en-US" dirty="0"/>
              <a:t>Why is fashion not static—why does it change?  </a:t>
            </a:r>
          </a:p>
        </p:txBody>
      </p:sp>
    </p:spTree>
    <p:extLst>
      <p:ext uri="{BB962C8B-B14F-4D97-AF65-F5344CB8AC3E}">
        <p14:creationId xmlns:p14="http://schemas.microsoft.com/office/powerpoint/2010/main" val="33845590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DE1C5-E828-7897-BAD7-6B32E1B68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close-up of a text&#10;&#10;Description automatically generated">
            <a:extLst>
              <a:ext uri="{FF2B5EF4-FFF2-40B4-BE49-F238E27FC236}">
                <a16:creationId xmlns:a16="http://schemas.microsoft.com/office/drawing/2014/main" id="{BAA62A36-6905-E492-6F5F-A2FBC4EA87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1167" y="2009775"/>
            <a:ext cx="7349666" cy="4024313"/>
          </a:xfrm>
        </p:spPr>
      </p:pic>
    </p:spTree>
    <p:extLst>
      <p:ext uri="{BB962C8B-B14F-4D97-AF65-F5344CB8AC3E}">
        <p14:creationId xmlns:p14="http://schemas.microsoft.com/office/powerpoint/2010/main" val="1787207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2658E-CB51-9FDA-850E-F994A4BE7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Notes on Psychoanalytic Writing as 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FEE24-1142-13A9-894D-02E3AA1DD8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”Treat it as a metaphor”</a:t>
            </a:r>
          </a:p>
          <a:p>
            <a:pPr lvl="1"/>
            <a:r>
              <a:rPr lang="en-US" dirty="0"/>
              <a:t>When used today, we treat these terms as descriptions of processes rather than as biological truths</a:t>
            </a:r>
          </a:p>
          <a:p>
            <a:pPr lvl="1"/>
            <a:r>
              <a:rPr lang="en-US" dirty="0"/>
              <a:t>Freud’s biological account of the death drive wasn’t even accepted by Freud—he compares it at one point to the discussion in Plato’s </a:t>
            </a:r>
            <a:r>
              <a:rPr lang="en-US" i="1" dirty="0"/>
              <a:t>Symposium </a:t>
            </a:r>
          </a:p>
          <a:p>
            <a:pPr lvl="1"/>
            <a:r>
              <a:rPr lang="en-US" dirty="0"/>
              <a:t>Lacan’s mirror stage also usually treated analogously, as a metaphor</a:t>
            </a:r>
          </a:p>
          <a:p>
            <a:r>
              <a:rPr lang="en-US" dirty="0"/>
              <a:t>Goblin run 2</a:t>
            </a:r>
          </a:p>
          <a:p>
            <a:pPr lvl="1"/>
            <a:r>
              <a:rPr lang="en-US" dirty="0"/>
              <a:t>Maybe more even than Marx, take your own ideas out of this</a:t>
            </a:r>
          </a:p>
        </p:txBody>
      </p:sp>
    </p:spTree>
    <p:extLst>
      <p:ext uri="{BB962C8B-B14F-4D97-AF65-F5344CB8AC3E}">
        <p14:creationId xmlns:p14="http://schemas.microsoft.com/office/powerpoint/2010/main" val="3598488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052B717E-679E-41A4-B95A-8F7DFAD3FA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3">
            <a:extLst>
              <a:ext uri="{FF2B5EF4-FFF2-40B4-BE49-F238E27FC236}">
                <a16:creationId xmlns:a16="http://schemas.microsoft.com/office/drawing/2014/main" id="{0B0EB278-F8C7-43AD-BCE2-A2F4D98C4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-1"/>
            <a:ext cx="7960944" cy="6859759"/>
          </a:xfrm>
          <a:custGeom>
            <a:avLst/>
            <a:gdLst>
              <a:gd name="connsiteX0" fmla="*/ 0 w 5803153"/>
              <a:gd name="connsiteY0" fmla="*/ 0 h 6857998"/>
              <a:gd name="connsiteX1" fmla="*/ 5803153 w 5803153"/>
              <a:gd name="connsiteY1" fmla="*/ 0 h 6857998"/>
              <a:gd name="connsiteX2" fmla="*/ 5803153 w 5803153"/>
              <a:gd name="connsiteY2" fmla="*/ 6857998 h 6857998"/>
              <a:gd name="connsiteX3" fmla="*/ 0 w 5803153"/>
              <a:gd name="connsiteY3" fmla="*/ 6857998 h 6857998"/>
              <a:gd name="connsiteX4" fmla="*/ 0 w 5803153"/>
              <a:gd name="connsiteY4" fmla="*/ 0 h 6857998"/>
              <a:gd name="connsiteX0" fmla="*/ 1016000 w 5803153"/>
              <a:gd name="connsiteY0" fmla="*/ 0 h 6857998"/>
              <a:gd name="connsiteX1" fmla="*/ 5803153 w 5803153"/>
              <a:gd name="connsiteY1" fmla="*/ 0 h 6857998"/>
              <a:gd name="connsiteX2" fmla="*/ 5803153 w 5803153"/>
              <a:gd name="connsiteY2" fmla="*/ 6857998 h 6857998"/>
              <a:gd name="connsiteX3" fmla="*/ 0 w 5803153"/>
              <a:gd name="connsiteY3" fmla="*/ 6857998 h 6857998"/>
              <a:gd name="connsiteX4" fmla="*/ 1016000 w 5803153"/>
              <a:gd name="connsiteY4" fmla="*/ 0 h 6857998"/>
              <a:gd name="connsiteX0" fmla="*/ 1338729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338729 w 6125882"/>
              <a:gd name="connsiteY4" fmla="*/ 0 h 6857998"/>
              <a:gd name="connsiteX0" fmla="*/ 1697317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697317 w 6125882"/>
              <a:gd name="connsiteY4" fmla="*/ 0 h 6857998"/>
              <a:gd name="connsiteX0" fmla="*/ 2702091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2702091 w 6125882"/>
              <a:gd name="connsiteY4" fmla="*/ 0 h 6857998"/>
              <a:gd name="connsiteX0" fmla="*/ 3837993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3837993 w 6125882"/>
              <a:gd name="connsiteY4" fmla="*/ 0 h 6857998"/>
              <a:gd name="connsiteX0" fmla="*/ 3244301 w 6125882"/>
              <a:gd name="connsiteY0" fmla="*/ 0 h 6868949"/>
              <a:gd name="connsiteX1" fmla="*/ 6125882 w 6125882"/>
              <a:gd name="connsiteY1" fmla="*/ 10951 h 6868949"/>
              <a:gd name="connsiteX2" fmla="*/ 6125882 w 6125882"/>
              <a:gd name="connsiteY2" fmla="*/ 6868949 h 6868949"/>
              <a:gd name="connsiteX3" fmla="*/ 0 w 6125882"/>
              <a:gd name="connsiteY3" fmla="*/ 6856996 h 6868949"/>
              <a:gd name="connsiteX4" fmla="*/ 3244301 w 6125882"/>
              <a:gd name="connsiteY4" fmla="*/ 0 h 6868949"/>
              <a:gd name="connsiteX0" fmla="*/ 3010169 w 6125882"/>
              <a:gd name="connsiteY0" fmla="*/ 0 h 6868949"/>
              <a:gd name="connsiteX1" fmla="*/ 6125882 w 6125882"/>
              <a:gd name="connsiteY1" fmla="*/ 10951 h 6868949"/>
              <a:gd name="connsiteX2" fmla="*/ 6125882 w 6125882"/>
              <a:gd name="connsiteY2" fmla="*/ 6868949 h 6868949"/>
              <a:gd name="connsiteX3" fmla="*/ 0 w 6125882"/>
              <a:gd name="connsiteY3" fmla="*/ 6856996 h 6868949"/>
              <a:gd name="connsiteX4" fmla="*/ 3010169 w 6125882"/>
              <a:gd name="connsiteY4" fmla="*/ 0 h 6868949"/>
              <a:gd name="connsiteX0" fmla="*/ 2951635 w 6067348"/>
              <a:gd name="connsiteY0" fmla="*/ 0 h 6868949"/>
              <a:gd name="connsiteX1" fmla="*/ 6067348 w 6067348"/>
              <a:gd name="connsiteY1" fmla="*/ 10951 h 6868949"/>
              <a:gd name="connsiteX2" fmla="*/ 6067348 w 6067348"/>
              <a:gd name="connsiteY2" fmla="*/ 6868949 h 6868949"/>
              <a:gd name="connsiteX3" fmla="*/ 0 w 6067348"/>
              <a:gd name="connsiteY3" fmla="*/ 6867946 h 6868949"/>
              <a:gd name="connsiteX4" fmla="*/ 2951635 w 6067348"/>
              <a:gd name="connsiteY4" fmla="*/ 0 h 6868949"/>
              <a:gd name="connsiteX0" fmla="*/ 2762929 w 6067348"/>
              <a:gd name="connsiteY0" fmla="*/ 0 h 6859759"/>
              <a:gd name="connsiteX1" fmla="*/ 6067348 w 6067348"/>
              <a:gd name="connsiteY1" fmla="*/ 1761 h 6859759"/>
              <a:gd name="connsiteX2" fmla="*/ 6067348 w 6067348"/>
              <a:gd name="connsiteY2" fmla="*/ 6859759 h 6859759"/>
              <a:gd name="connsiteX3" fmla="*/ 0 w 6067348"/>
              <a:gd name="connsiteY3" fmla="*/ 6858756 h 6859759"/>
              <a:gd name="connsiteX4" fmla="*/ 2762929 w 6067348"/>
              <a:gd name="connsiteY4" fmla="*/ 0 h 6859759"/>
              <a:gd name="connsiteX0" fmla="*/ 2675315 w 6067348"/>
              <a:gd name="connsiteY0" fmla="*/ 0 h 6859759"/>
              <a:gd name="connsiteX1" fmla="*/ 6067348 w 6067348"/>
              <a:gd name="connsiteY1" fmla="*/ 1761 h 6859759"/>
              <a:gd name="connsiteX2" fmla="*/ 6067348 w 6067348"/>
              <a:gd name="connsiteY2" fmla="*/ 6859759 h 6859759"/>
              <a:gd name="connsiteX3" fmla="*/ 0 w 6067348"/>
              <a:gd name="connsiteY3" fmla="*/ 6858756 h 6859759"/>
              <a:gd name="connsiteX4" fmla="*/ 2675315 w 6067348"/>
              <a:gd name="connsiteY4" fmla="*/ 0 h 6859759"/>
              <a:gd name="connsiteX0" fmla="*/ 2446171 w 5838204"/>
              <a:gd name="connsiteY0" fmla="*/ 0 h 6859759"/>
              <a:gd name="connsiteX1" fmla="*/ 5838204 w 5838204"/>
              <a:gd name="connsiteY1" fmla="*/ 1761 h 6859759"/>
              <a:gd name="connsiteX2" fmla="*/ 5838204 w 5838204"/>
              <a:gd name="connsiteY2" fmla="*/ 6859759 h 6859759"/>
              <a:gd name="connsiteX3" fmla="*/ 0 w 5838204"/>
              <a:gd name="connsiteY3" fmla="*/ 6858756 h 6859759"/>
              <a:gd name="connsiteX4" fmla="*/ 2446171 w 5838204"/>
              <a:gd name="connsiteY4" fmla="*/ 0 h 6859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38204" h="6859759">
                <a:moveTo>
                  <a:pt x="2446171" y="0"/>
                </a:moveTo>
                <a:lnTo>
                  <a:pt x="5838204" y="1761"/>
                </a:lnTo>
                <a:lnTo>
                  <a:pt x="5838204" y="6859759"/>
                </a:lnTo>
                <a:lnTo>
                  <a:pt x="0" y="6858756"/>
                </a:lnTo>
                <a:lnTo>
                  <a:pt x="2446171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74702A4-7181-F779-C6D7-213FDFFB4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350" y="541964"/>
            <a:ext cx="4768938" cy="381866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Part One: Freud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7BB237-6419-4761-262C-46EB8E2EE5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350" y="4700659"/>
            <a:ext cx="3834392" cy="1604222"/>
          </a:xfrm>
        </p:spPr>
        <p:txBody>
          <a:bodyPr vert="horz" lIns="91440" tIns="45720" rIns="91440" bIns="45720" rtlCol="0">
            <a:normAutofit/>
          </a:bodyPr>
          <a:lstStyle/>
          <a:p>
            <a:pPr algn="l"/>
            <a:endParaRPr lang="en-GB" sz="1400" b="0" i="0" u="none" strike="noStrike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0A7A0AD-25ED-4137-AA04-A0E36CAA8E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1187" y="10631"/>
            <a:ext cx="876073" cy="68580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186F20B-6445-4368-B022-F9EABF15AE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9307961" y="640726"/>
            <a:ext cx="2884039" cy="6217274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9F97BBF-9EBF-4BEE-B39C-E6C666941D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34086" y="0"/>
            <a:ext cx="2757914" cy="142520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in a suit holding a cigar&#10;&#10;Description automatically generated">
            <a:extLst>
              <a:ext uri="{FF2B5EF4-FFF2-40B4-BE49-F238E27FC236}">
                <a16:creationId xmlns:a16="http://schemas.microsoft.com/office/drawing/2014/main" id="{29FDCCA4-F5A7-E8BF-49A9-EED6D08CCD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2182" y="541964"/>
            <a:ext cx="4250236" cy="578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247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6309531-94CD-4CF6-AACE-80EC085E0F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734770-0780-B2A1-66D8-AD5A51DDA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6159" y="685800"/>
            <a:ext cx="6238688" cy="1382233"/>
          </a:xfrm>
        </p:spPr>
        <p:txBody>
          <a:bodyPr>
            <a:normAutofit/>
          </a:bodyPr>
          <a:lstStyle/>
          <a:p>
            <a:r>
              <a:rPr lang="en-US" sz="4100" dirty="0"/>
              <a:t>Freud: The “reality principle”</a:t>
            </a:r>
          </a:p>
        </p:txBody>
      </p:sp>
      <p:pic>
        <p:nvPicPr>
          <p:cNvPr id="5" name="Picture 4" descr="A blue puppet with a smile&#10;&#10;Description automatically generated">
            <a:extLst>
              <a:ext uri="{FF2B5EF4-FFF2-40B4-BE49-F238E27FC236}">
                <a16:creationId xmlns:a16="http://schemas.microsoft.com/office/drawing/2014/main" id="{A5ADA305-EA38-9435-A8CE-A95252C437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191" r="12747" b="1"/>
          <a:stretch/>
        </p:blipFill>
        <p:spPr>
          <a:xfrm>
            <a:off x="20" y="-7444"/>
            <a:ext cx="4966427" cy="6874330"/>
          </a:xfrm>
          <a:custGeom>
            <a:avLst/>
            <a:gdLst/>
            <a:ahLst/>
            <a:cxnLst/>
            <a:rect l="l" t="t" r="r" b="b"/>
            <a:pathLst>
              <a:path w="4966447" h="6874330">
                <a:moveTo>
                  <a:pt x="0" y="0"/>
                </a:moveTo>
                <a:lnTo>
                  <a:pt x="4966447" y="0"/>
                </a:lnTo>
                <a:lnTo>
                  <a:pt x="3355712" y="6874330"/>
                </a:lnTo>
                <a:lnTo>
                  <a:pt x="0" y="6874330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4C0AD-86A6-7069-5E3F-E999682DAA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6158" y="2301949"/>
            <a:ext cx="6238687" cy="4022650"/>
          </a:xfrm>
        </p:spPr>
        <p:txBody>
          <a:bodyPr>
            <a:normAutofit/>
          </a:bodyPr>
          <a:lstStyle/>
          <a:p>
            <a:r>
              <a:rPr lang="en-US" i="1" dirty="0"/>
              <a:t>Pleasure Principle: </a:t>
            </a:r>
            <a:r>
              <a:rPr lang="en-US" dirty="0"/>
              <a:t>basically Cookie Monster</a:t>
            </a:r>
          </a:p>
          <a:p>
            <a:r>
              <a:rPr lang="en-US" i="1" dirty="0"/>
              <a:t>Reality Principle: </a:t>
            </a:r>
            <a:r>
              <a:rPr lang="en-US" dirty="0"/>
              <a:t>“me want it but me wait”</a:t>
            </a:r>
          </a:p>
          <a:p>
            <a:pPr lvl="1"/>
            <a:r>
              <a:rPr lang="en-US" dirty="0"/>
              <a:t>Corrected form of the Pleasure Principle—assesses the world, sets realistic goals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75BF611-D2A5-4454-8C47-95B0BC422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627455" y="-19394"/>
            <a:ext cx="806149" cy="6877392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477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02AED-6329-95A1-7420-86B11F9CB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705" y="542926"/>
            <a:ext cx="4439894" cy="1668143"/>
          </a:xfrm>
        </p:spPr>
        <p:txBody>
          <a:bodyPr>
            <a:normAutofit/>
          </a:bodyPr>
          <a:lstStyle/>
          <a:p>
            <a:r>
              <a:rPr lang="en-US" dirty="0"/>
              <a:t>Fort/da</a:t>
            </a:r>
          </a:p>
        </p:txBody>
      </p:sp>
      <p:pic>
        <p:nvPicPr>
          <p:cNvPr id="5" name="Content Placeholder 4" descr="A text on a page&#10;&#10;Description automatically generated">
            <a:extLst>
              <a:ext uri="{FF2B5EF4-FFF2-40B4-BE49-F238E27FC236}">
                <a16:creationId xmlns:a16="http://schemas.microsoft.com/office/drawing/2014/main" id="{CAD921BC-9308-7E40-295F-2952E93E3C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031126"/>
            <a:ext cx="5270053" cy="4795747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66D88DF-2683-3373-DBFF-2515BA3951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706" y="2211069"/>
            <a:ext cx="4439894" cy="4113531"/>
          </a:xfrm>
        </p:spPr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726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4BAC5-DBFC-CE43-D7D9-5FA202F84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705" y="542926"/>
            <a:ext cx="4439894" cy="1668143"/>
          </a:xfrm>
        </p:spPr>
        <p:txBody>
          <a:bodyPr>
            <a:normAutofit/>
          </a:bodyPr>
          <a:lstStyle/>
          <a:p>
            <a:r>
              <a:rPr lang="en-US" dirty="0"/>
              <a:t>Enjoyment in mastery</a:t>
            </a:r>
          </a:p>
        </p:txBody>
      </p:sp>
      <p:pic>
        <p:nvPicPr>
          <p:cNvPr id="5" name="Content Placeholder 4" descr="A close-up of a text&#10;&#10;Description automatically generated">
            <a:extLst>
              <a:ext uri="{FF2B5EF4-FFF2-40B4-BE49-F238E27FC236}">
                <a16:creationId xmlns:a16="http://schemas.microsoft.com/office/drawing/2014/main" id="{1794E5C1-86F2-FDFF-319D-979F588652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230064"/>
            <a:ext cx="5270053" cy="2397872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2A00656-C86A-2D94-A58A-23CCF3168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706" y="2211069"/>
            <a:ext cx="4439894" cy="4113531"/>
          </a:xfrm>
        </p:spPr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09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68A22-32E7-7ED4-3ED0-E5CFCE601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CF68B0-06A2-DAA0-49C2-56E245A79E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bring our old experiences into present-day experiences</a:t>
            </a:r>
          </a:p>
          <a:p>
            <a:r>
              <a:rPr lang="en-US" dirty="0"/>
              <a:t>In Freud we feel this with particular intensity towards the analyst—this explains why people have strong feelings of love, hate, etc. towards them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033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BEA90-A71B-5238-2F9C-B99AE6FDD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Later Freud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576D3-497B-BEF2-C4C3-40054E56D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Pre-1920s: people want to be happy, and want to avoid unhappiness; some people’s happy-making processes get a bit internally snarled up; the analyst helps by in effect helping the patient unspring the traps of their own psyche</a:t>
            </a:r>
          </a:p>
          <a:p>
            <a:r>
              <a:rPr lang="en-US" dirty="0"/>
              <a:t>Post-1920s: huh, that’s weird. Some people seem driven to repeat unpleasurable experiences, even though they don’t get anything out of it</a:t>
            </a:r>
          </a:p>
          <a:p>
            <a:r>
              <a:rPr lang="en-US" i="1" dirty="0"/>
              <a:t>Freud never ultimately formulates what’s happening here. </a:t>
            </a:r>
            <a:r>
              <a:rPr lang="en-US" dirty="0"/>
              <a:t>“Beyond the Pleasure Principle” (1920) never actually proposes a way to resolve this impasse</a:t>
            </a:r>
          </a:p>
          <a:p>
            <a:r>
              <a:rPr lang="en-US" dirty="0"/>
              <a:t>Instead Freud posits that, alongside libido, there is a </a:t>
            </a:r>
            <a:r>
              <a:rPr lang="en-US" i="1" dirty="0"/>
              <a:t>death-drive; </a:t>
            </a:r>
            <a:r>
              <a:rPr lang="en-US" dirty="0"/>
              <a:t>in a section he frames as “speculation, often far-fetched speculation” (24), he suggests this is living matter returning to a state of being dead matter</a:t>
            </a:r>
          </a:p>
        </p:txBody>
      </p:sp>
    </p:spTree>
    <p:extLst>
      <p:ext uri="{BB962C8B-B14F-4D97-AF65-F5344CB8AC3E}">
        <p14:creationId xmlns:p14="http://schemas.microsoft.com/office/powerpoint/2010/main" val="1687769167"/>
      </p:ext>
    </p:extLst>
  </p:cSld>
  <p:clrMapOvr>
    <a:masterClrMapping/>
  </p:clrMapOvr>
</p:sld>
</file>

<file path=ppt/theme/theme1.xml><?xml version="1.0" encoding="utf-8"?>
<a:theme xmlns:a="http://schemas.openxmlformats.org/drawingml/2006/main" name="AngleLinesVTI">
  <a:themeElements>
    <a:clrScheme name="AnalogousFromLightSeed_2SEEDS">
      <a:dk1>
        <a:srgbClr val="000000"/>
      </a:dk1>
      <a:lt1>
        <a:srgbClr val="FFFFFF"/>
      </a:lt1>
      <a:dk2>
        <a:srgbClr val="342441"/>
      </a:dk2>
      <a:lt2>
        <a:srgbClr val="E5E8E2"/>
      </a:lt2>
      <a:accent1>
        <a:srgbClr val="A07FBA"/>
      </a:accent1>
      <a:accent2>
        <a:srgbClr val="9D96C6"/>
      </a:accent2>
      <a:accent3>
        <a:srgbClr val="C392C4"/>
      </a:accent3>
      <a:accent4>
        <a:srgbClr val="BA9B7F"/>
      </a:accent4>
      <a:accent5>
        <a:srgbClr val="A9A480"/>
      </a:accent5>
      <a:accent6>
        <a:srgbClr val="9AAA74"/>
      </a:accent6>
      <a:hlink>
        <a:srgbClr val="6D8C55"/>
      </a:hlink>
      <a:folHlink>
        <a:srgbClr val="7F7F7F"/>
      </a:folHlink>
    </a:clrScheme>
    <a:fontScheme name="Walbaum Light Univers Light">
      <a:majorFont>
        <a:latin typeface="Walbaum Display Light"/>
        <a:ea typeface=""/>
        <a:cs typeface=""/>
      </a:majorFont>
      <a:minorFont>
        <a:latin typeface="Univers Condensed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gleLinesVTI" id="{BC1FC193-C72F-4761-9899-1105EDF6BAE8}" vid="{64612625-F022-44B7-B9FA-9D26DEDBDC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647</Words>
  <Application>Microsoft Macintosh PowerPoint</Application>
  <PresentationFormat>Widescreen</PresentationFormat>
  <Paragraphs>59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Arial</vt:lpstr>
      <vt:lpstr>Univers Condensed Light</vt:lpstr>
      <vt:lpstr>Walbaum Display Light</vt:lpstr>
      <vt:lpstr>AngleLinesVTI</vt:lpstr>
      <vt:lpstr>Freud, Lacan, Entwistle, Lehmann</vt:lpstr>
      <vt:lpstr>Opening Questions</vt:lpstr>
      <vt:lpstr>Some Notes on Psychoanalytic Writing as Theory</vt:lpstr>
      <vt:lpstr>Part One: Freud</vt:lpstr>
      <vt:lpstr>Freud: The “reality principle”</vt:lpstr>
      <vt:lpstr>Fort/da</vt:lpstr>
      <vt:lpstr>Enjoyment in mastery</vt:lpstr>
      <vt:lpstr>Transference</vt:lpstr>
      <vt:lpstr>Later Freud</vt:lpstr>
      <vt:lpstr>“Fetishism” (1927)</vt:lpstr>
      <vt:lpstr>PowerPoint Presentation</vt:lpstr>
      <vt:lpstr>Useful if adapted but, sigh</vt:lpstr>
      <vt:lpstr>Part Two: Lacan</vt:lpstr>
      <vt:lpstr>Part Two: Lacan</vt:lpstr>
      <vt:lpstr>Lacan: the “Mirror Stage”</vt:lpstr>
      <vt:lpstr>Part ThreE: Benjamin</vt:lpstr>
      <vt:lpstr>I hope you like Jamin, too</vt:lpstr>
      <vt:lpstr>Towards “Garment Reading”</vt:lpstr>
      <vt:lpstr>Part Four: Entwistle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Freud, Lacan, Colette</dc:title>
  <dc:creator>Meeuwis, Michael</dc:creator>
  <cp:lastModifiedBy>Meeuwis, Michael</cp:lastModifiedBy>
  <cp:revision>4</cp:revision>
  <dcterms:created xsi:type="dcterms:W3CDTF">2023-10-18T10:22:31Z</dcterms:created>
  <dcterms:modified xsi:type="dcterms:W3CDTF">2024-10-16T08:56:38Z</dcterms:modified>
</cp:coreProperties>
</file>