
<file path=[Content_Types].xml><?xml version="1.0" encoding="utf-8"?>
<Types xmlns="http://schemas.openxmlformats.org/package/2006/content-types">
  <Default Extension="jpeg" ContentType="image/jpe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1"/>
  </p:notesMasterIdLst>
  <p:sldIdLst>
    <p:sldId id="256" r:id="rId2"/>
    <p:sldId id="289" r:id="rId3"/>
    <p:sldId id="267" r:id="rId4"/>
    <p:sldId id="282" r:id="rId5"/>
    <p:sldId id="283" r:id="rId6"/>
    <p:sldId id="288" r:id="rId7"/>
    <p:sldId id="264" r:id="rId8"/>
    <p:sldId id="278" r:id="rId9"/>
    <p:sldId id="270" r:id="rId10"/>
    <p:sldId id="271" r:id="rId11"/>
    <p:sldId id="272" r:id="rId12"/>
    <p:sldId id="279" r:id="rId13"/>
    <p:sldId id="281" r:id="rId14"/>
    <p:sldId id="280" r:id="rId15"/>
    <p:sldId id="284" r:id="rId16"/>
    <p:sldId id="257" r:id="rId17"/>
    <p:sldId id="287" r:id="rId18"/>
    <p:sldId id="285" r:id="rId19"/>
    <p:sldId id="286"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B191F50-5FDA-8F4A-943A-3C942FF2341F}" v="4" dt="2024-11-14T00:36:26.21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40"/>
    <p:restoredTop sz="94648"/>
  </p:normalViewPr>
  <p:slideViewPr>
    <p:cSldViewPr snapToGrid="0">
      <p:cViewPr varScale="1">
        <p:scale>
          <a:sx n="102" d="100"/>
          <a:sy n="102" d="100"/>
        </p:scale>
        <p:origin x="216" y="4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6/11/relationships/changesInfo" Target="changesInfos/changesInfo1.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eeuwis, Michael" userId="23ec9e30-df5e-4047-93e5-90f02b22adfe" providerId="ADAL" clId="{8B191F50-5FDA-8F4A-943A-3C942FF2341F}"/>
    <pc:docChg chg="undo custSel addSld delSld modSld">
      <pc:chgData name="Meeuwis, Michael" userId="23ec9e30-df5e-4047-93e5-90f02b22adfe" providerId="ADAL" clId="{8B191F50-5FDA-8F4A-943A-3C942FF2341F}" dt="2024-11-14T08:45:49.741" v="2228" actId="20577"/>
      <pc:docMkLst>
        <pc:docMk/>
      </pc:docMkLst>
      <pc:sldChg chg="del">
        <pc:chgData name="Meeuwis, Michael" userId="23ec9e30-df5e-4047-93e5-90f02b22adfe" providerId="ADAL" clId="{8B191F50-5FDA-8F4A-943A-3C942FF2341F}" dt="2024-11-14T00:14:43.931" v="947" actId="2696"/>
        <pc:sldMkLst>
          <pc:docMk/>
          <pc:sldMk cId="2349607326" sldId="257"/>
        </pc:sldMkLst>
      </pc:sldChg>
      <pc:sldChg chg="add">
        <pc:chgData name="Meeuwis, Michael" userId="23ec9e30-df5e-4047-93e5-90f02b22adfe" providerId="ADAL" clId="{8B191F50-5FDA-8F4A-943A-3C942FF2341F}" dt="2024-11-14T00:14:45.595" v="948"/>
        <pc:sldMkLst>
          <pc:docMk/>
          <pc:sldMk cId="2574677148" sldId="257"/>
        </pc:sldMkLst>
      </pc:sldChg>
      <pc:sldChg chg="del">
        <pc:chgData name="Meeuwis, Michael" userId="23ec9e30-df5e-4047-93e5-90f02b22adfe" providerId="ADAL" clId="{8B191F50-5FDA-8F4A-943A-3C942FF2341F}" dt="2024-11-13T23:49:14.838" v="437" actId="2696"/>
        <pc:sldMkLst>
          <pc:docMk/>
          <pc:sldMk cId="586855553" sldId="267"/>
        </pc:sldMkLst>
      </pc:sldChg>
      <pc:sldChg chg="modSp add mod">
        <pc:chgData name="Meeuwis, Michael" userId="23ec9e30-df5e-4047-93e5-90f02b22adfe" providerId="ADAL" clId="{8B191F50-5FDA-8F4A-943A-3C942FF2341F}" dt="2024-11-14T00:50:50.161" v="2109" actId="114"/>
        <pc:sldMkLst>
          <pc:docMk/>
          <pc:sldMk cId="3972477859" sldId="267"/>
        </pc:sldMkLst>
        <pc:spChg chg="mod">
          <ac:chgData name="Meeuwis, Michael" userId="23ec9e30-df5e-4047-93e5-90f02b22adfe" providerId="ADAL" clId="{8B191F50-5FDA-8F4A-943A-3C942FF2341F}" dt="2024-11-14T00:50:50.161" v="2109" actId="114"/>
          <ac:spMkLst>
            <pc:docMk/>
            <pc:sldMk cId="3972477859" sldId="267"/>
            <ac:spMk id="3" creationId="{BB0C5170-50E5-2940-90C9-848C122F78FE}"/>
          </ac:spMkLst>
        </pc:spChg>
      </pc:sldChg>
      <pc:sldChg chg="modSp mod">
        <pc:chgData name="Meeuwis, Michael" userId="23ec9e30-df5e-4047-93e5-90f02b22adfe" providerId="ADAL" clId="{8B191F50-5FDA-8F4A-943A-3C942FF2341F}" dt="2024-11-14T08:45:11.739" v="2190" actId="20577"/>
        <pc:sldMkLst>
          <pc:docMk/>
          <pc:sldMk cId="2264114285" sldId="270"/>
        </pc:sldMkLst>
        <pc:spChg chg="mod">
          <ac:chgData name="Meeuwis, Michael" userId="23ec9e30-df5e-4047-93e5-90f02b22adfe" providerId="ADAL" clId="{8B191F50-5FDA-8F4A-943A-3C942FF2341F}" dt="2024-11-14T08:45:11.739" v="2190" actId="20577"/>
          <ac:spMkLst>
            <pc:docMk/>
            <pc:sldMk cId="2264114285" sldId="270"/>
            <ac:spMk id="3" creationId="{830BFA98-179D-374B-9551-1E70408BE22C}"/>
          </ac:spMkLst>
        </pc:spChg>
      </pc:sldChg>
      <pc:sldChg chg="modSp mod">
        <pc:chgData name="Meeuwis, Michael" userId="23ec9e30-df5e-4047-93e5-90f02b22adfe" providerId="ADAL" clId="{8B191F50-5FDA-8F4A-943A-3C942FF2341F}" dt="2024-11-14T08:45:24.537" v="2191" actId="20577"/>
        <pc:sldMkLst>
          <pc:docMk/>
          <pc:sldMk cId="2111593277" sldId="271"/>
        </pc:sldMkLst>
        <pc:spChg chg="mod">
          <ac:chgData name="Meeuwis, Michael" userId="23ec9e30-df5e-4047-93e5-90f02b22adfe" providerId="ADAL" clId="{8B191F50-5FDA-8F4A-943A-3C942FF2341F}" dt="2024-11-14T08:45:24.537" v="2191" actId="20577"/>
          <ac:spMkLst>
            <pc:docMk/>
            <pc:sldMk cId="2111593277" sldId="271"/>
            <ac:spMk id="3" creationId="{F19E15AE-65B1-0E42-8EEE-C488332DC7A0}"/>
          </ac:spMkLst>
        </pc:spChg>
      </pc:sldChg>
      <pc:sldChg chg="modSp mod">
        <pc:chgData name="Meeuwis, Michael" userId="23ec9e30-df5e-4047-93e5-90f02b22adfe" providerId="ADAL" clId="{8B191F50-5FDA-8F4A-943A-3C942FF2341F}" dt="2024-11-14T08:45:49.741" v="2228" actId="20577"/>
        <pc:sldMkLst>
          <pc:docMk/>
          <pc:sldMk cId="392636748" sldId="272"/>
        </pc:sldMkLst>
        <pc:spChg chg="mod">
          <ac:chgData name="Meeuwis, Michael" userId="23ec9e30-df5e-4047-93e5-90f02b22adfe" providerId="ADAL" clId="{8B191F50-5FDA-8F4A-943A-3C942FF2341F}" dt="2024-11-14T08:45:49.741" v="2228" actId="20577"/>
          <ac:spMkLst>
            <pc:docMk/>
            <pc:sldMk cId="392636748" sldId="272"/>
            <ac:spMk id="3" creationId="{42C1276A-6300-4E4C-9AF3-C047220F09FA}"/>
          </ac:spMkLst>
        </pc:spChg>
      </pc:sldChg>
      <pc:sldChg chg="modSp mod">
        <pc:chgData name="Meeuwis, Michael" userId="23ec9e30-df5e-4047-93e5-90f02b22adfe" providerId="ADAL" clId="{8B191F50-5FDA-8F4A-943A-3C942FF2341F}" dt="2024-11-14T00:44:24.937" v="1526" actId="20577"/>
        <pc:sldMkLst>
          <pc:docMk/>
          <pc:sldMk cId="913603342" sldId="281"/>
        </pc:sldMkLst>
        <pc:spChg chg="mod">
          <ac:chgData name="Meeuwis, Michael" userId="23ec9e30-df5e-4047-93e5-90f02b22adfe" providerId="ADAL" clId="{8B191F50-5FDA-8F4A-943A-3C942FF2341F}" dt="2024-11-14T00:44:24.937" v="1526" actId="20577"/>
          <ac:spMkLst>
            <pc:docMk/>
            <pc:sldMk cId="913603342" sldId="281"/>
            <ac:spMk id="3" creationId="{10E557E1-1820-86B3-8138-E73D82659A60}"/>
          </ac:spMkLst>
        </pc:spChg>
      </pc:sldChg>
      <pc:sldChg chg="modSp mod">
        <pc:chgData name="Meeuwis, Michael" userId="23ec9e30-df5e-4047-93e5-90f02b22adfe" providerId="ADAL" clId="{8B191F50-5FDA-8F4A-943A-3C942FF2341F}" dt="2024-11-13T23:48:57.542" v="436" actId="20577"/>
        <pc:sldMkLst>
          <pc:docMk/>
          <pc:sldMk cId="1148291397" sldId="282"/>
        </pc:sldMkLst>
        <pc:spChg chg="mod">
          <ac:chgData name="Meeuwis, Michael" userId="23ec9e30-df5e-4047-93e5-90f02b22adfe" providerId="ADAL" clId="{8B191F50-5FDA-8F4A-943A-3C942FF2341F}" dt="2024-11-13T23:48:57.542" v="436" actId="20577"/>
          <ac:spMkLst>
            <pc:docMk/>
            <pc:sldMk cId="1148291397" sldId="282"/>
            <ac:spMk id="3" creationId="{537F7020-3445-E2A2-5135-C58D5CC5C1A7}"/>
          </ac:spMkLst>
        </pc:spChg>
      </pc:sldChg>
      <pc:sldChg chg="modSp add mod">
        <pc:chgData name="Meeuwis, Michael" userId="23ec9e30-df5e-4047-93e5-90f02b22adfe" providerId="ADAL" clId="{8B191F50-5FDA-8F4A-943A-3C942FF2341F}" dt="2024-11-13T23:48:34.447" v="252" actId="20577"/>
        <pc:sldMkLst>
          <pc:docMk/>
          <pc:sldMk cId="988615616" sldId="283"/>
        </pc:sldMkLst>
        <pc:spChg chg="mod">
          <ac:chgData name="Meeuwis, Michael" userId="23ec9e30-df5e-4047-93e5-90f02b22adfe" providerId="ADAL" clId="{8B191F50-5FDA-8F4A-943A-3C942FF2341F}" dt="2024-11-13T23:48:34.447" v="252" actId="20577"/>
          <ac:spMkLst>
            <pc:docMk/>
            <pc:sldMk cId="988615616" sldId="283"/>
            <ac:spMk id="3" creationId="{90ABEF17-1407-C82C-27F3-0C2D175346D5}"/>
          </ac:spMkLst>
        </pc:spChg>
      </pc:sldChg>
      <pc:sldChg chg="addSp modSp new add del mod">
        <pc:chgData name="Meeuwis, Michael" userId="23ec9e30-df5e-4047-93e5-90f02b22adfe" providerId="ADAL" clId="{8B191F50-5FDA-8F4A-943A-3C942FF2341F}" dt="2024-11-14T00:15:04.175" v="950" actId="2696"/>
        <pc:sldMkLst>
          <pc:docMk/>
          <pc:sldMk cId="4072796335" sldId="284"/>
        </pc:sldMkLst>
        <pc:spChg chg="add mod">
          <ac:chgData name="Meeuwis, Michael" userId="23ec9e30-df5e-4047-93e5-90f02b22adfe" providerId="ADAL" clId="{8B191F50-5FDA-8F4A-943A-3C942FF2341F}" dt="2024-11-13T23:50:00.524" v="445" actId="5793"/>
          <ac:spMkLst>
            <pc:docMk/>
            <pc:sldMk cId="4072796335" sldId="284"/>
            <ac:spMk id="3" creationId="{9D56B459-13E2-0777-5FBE-7773C48DF204}"/>
          </ac:spMkLst>
        </pc:spChg>
      </pc:sldChg>
      <pc:sldChg chg="addSp delSp modSp new mod modMedia setBg modClrScheme delAnim chgLayout">
        <pc:chgData name="Meeuwis, Michael" userId="23ec9e30-df5e-4047-93e5-90f02b22adfe" providerId="ADAL" clId="{8B191F50-5FDA-8F4A-943A-3C942FF2341F}" dt="2024-11-14T00:13:51.820" v="946" actId="20577"/>
        <pc:sldMkLst>
          <pc:docMk/>
          <pc:sldMk cId="3747070040" sldId="285"/>
        </pc:sldMkLst>
        <pc:spChg chg="add mod ord">
          <ac:chgData name="Meeuwis, Michael" userId="23ec9e30-df5e-4047-93e5-90f02b22adfe" providerId="ADAL" clId="{8B191F50-5FDA-8F4A-943A-3C942FF2341F}" dt="2024-11-13T23:56:03.879" v="486" actId="20577"/>
          <ac:spMkLst>
            <pc:docMk/>
            <pc:sldMk cId="3747070040" sldId="285"/>
            <ac:spMk id="2" creationId="{019676A8-4E8E-E63E-6B1E-129B6B411578}"/>
          </ac:spMkLst>
        </pc:spChg>
        <pc:spChg chg="add mod ord">
          <ac:chgData name="Meeuwis, Michael" userId="23ec9e30-df5e-4047-93e5-90f02b22adfe" providerId="ADAL" clId="{8B191F50-5FDA-8F4A-943A-3C942FF2341F}" dt="2024-11-14T00:13:51.820" v="946" actId="20577"/>
          <ac:spMkLst>
            <pc:docMk/>
            <pc:sldMk cId="3747070040" sldId="285"/>
            <ac:spMk id="3" creationId="{ABBD1845-8045-8EF6-B4C4-3B802885D207}"/>
          </ac:spMkLst>
        </pc:spChg>
        <pc:spChg chg="add del">
          <ac:chgData name="Meeuwis, Michael" userId="23ec9e30-df5e-4047-93e5-90f02b22adfe" providerId="ADAL" clId="{8B191F50-5FDA-8F4A-943A-3C942FF2341F}" dt="2024-11-13T23:52:43.339" v="472" actId="26606"/>
          <ac:spMkLst>
            <pc:docMk/>
            <pc:sldMk cId="3747070040" sldId="285"/>
            <ac:spMk id="9" creationId="{C1DD1A8A-57D5-4A81-AD04-532B043C5611}"/>
          </ac:spMkLst>
        </pc:spChg>
        <pc:spChg chg="add del">
          <ac:chgData name="Meeuwis, Michael" userId="23ec9e30-df5e-4047-93e5-90f02b22adfe" providerId="ADAL" clId="{8B191F50-5FDA-8F4A-943A-3C942FF2341F}" dt="2024-11-13T23:52:43.339" v="472" actId="26606"/>
          <ac:spMkLst>
            <pc:docMk/>
            <pc:sldMk cId="3747070040" sldId="285"/>
            <ac:spMk id="11" creationId="{007891EC-4501-44ED-A8C8-B11B6DB767AB}"/>
          </ac:spMkLst>
        </pc:spChg>
        <pc:picChg chg="add del mod">
          <ac:chgData name="Meeuwis, Michael" userId="23ec9e30-df5e-4047-93e5-90f02b22adfe" providerId="ADAL" clId="{8B191F50-5FDA-8F4A-943A-3C942FF2341F}" dt="2024-11-13T23:52:43.339" v="472" actId="26606"/>
          <ac:picMkLst>
            <pc:docMk/>
            <pc:sldMk cId="3747070040" sldId="285"/>
            <ac:picMk id="5" creationId="{0DC285E7-2B00-9888-6F14-6041946BADF2}"/>
          </ac:picMkLst>
        </pc:picChg>
      </pc:sldChg>
      <pc:sldChg chg="modSp add mod">
        <pc:chgData name="Meeuwis, Michael" userId="23ec9e30-df5e-4047-93e5-90f02b22adfe" providerId="ADAL" clId="{8B191F50-5FDA-8F4A-943A-3C942FF2341F}" dt="2024-11-14T00:37:00.310" v="1099" actId="20577"/>
        <pc:sldMkLst>
          <pc:docMk/>
          <pc:sldMk cId="1280470798" sldId="286"/>
        </pc:sldMkLst>
        <pc:spChg chg="mod">
          <ac:chgData name="Meeuwis, Michael" userId="23ec9e30-df5e-4047-93e5-90f02b22adfe" providerId="ADAL" clId="{8B191F50-5FDA-8F4A-943A-3C942FF2341F}" dt="2024-11-14T00:36:35.233" v="974" actId="20577"/>
          <ac:spMkLst>
            <pc:docMk/>
            <pc:sldMk cId="1280470798" sldId="286"/>
            <ac:spMk id="2" creationId="{E7BA6D7A-5313-D7CA-6D35-0123B1851F12}"/>
          </ac:spMkLst>
        </pc:spChg>
        <pc:spChg chg="mod">
          <ac:chgData name="Meeuwis, Michael" userId="23ec9e30-df5e-4047-93e5-90f02b22adfe" providerId="ADAL" clId="{8B191F50-5FDA-8F4A-943A-3C942FF2341F}" dt="2024-11-14T00:37:00.310" v="1099" actId="20577"/>
          <ac:spMkLst>
            <pc:docMk/>
            <pc:sldMk cId="1280470798" sldId="286"/>
            <ac:spMk id="3" creationId="{38D6605E-C672-73B3-726A-7396EAB37BF0}"/>
          </ac:spMkLst>
        </pc:spChg>
      </pc:sldChg>
      <pc:sldChg chg="addSp new mod modNotesTx">
        <pc:chgData name="Meeuwis, Michael" userId="23ec9e30-df5e-4047-93e5-90f02b22adfe" providerId="ADAL" clId="{8B191F50-5FDA-8F4A-943A-3C942FF2341F}" dt="2024-11-14T00:45:06.374" v="1599" actId="20577"/>
        <pc:sldMkLst>
          <pc:docMk/>
          <pc:sldMk cId="1360239271" sldId="287"/>
        </pc:sldMkLst>
        <pc:spChg chg="add">
          <ac:chgData name="Meeuwis, Michael" userId="23ec9e30-df5e-4047-93e5-90f02b22adfe" providerId="ADAL" clId="{8B191F50-5FDA-8F4A-943A-3C942FF2341F}" dt="2024-11-14T00:44:51.830" v="1528" actId="22"/>
          <ac:spMkLst>
            <pc:docMk/>
            <pc:sldMk cId="1360239271" sldId="287"/>
            <ac:spMk id="3" creationId="{3BCD0299-3867-3588-F980-3A5F2BD6A1C9}"/>
          </ac:spMkLst>
        </pc:spChg>
      </pc:sldChg>
      <pc:sldChg chg="modSp new mod">
        <pc:chgData name="Meeuwis, Michael" userId="23ec9e30-df5e-4047-93e5-90f02b22adfe" providerId="ADAL" clId="{8B191F50-5FDA-8F4A-943A-3C942FF2341F}" dt="2024-11-14T00:48:26.852" v="2054" actId="20577"/>
        <pc:sldMkLst>
          <pc:docMk/>
          <pc:sldMk cId="1450018702" sldId="288"/>
        </pc:sldMkLst>
        <pc:spChg chg="mod">
          <ac:chgData name="Meeuwis, Michael" userId="23ec9e30-df5e-4047-93e5-90f02b22adfe" providerId="ADAL" clId="{8B191F50-5FDA-8F4A-943A-3C942FF2341F}" dt="2024-11-14T00:47:39.603" v="1869" actId="20577"/>
          <ac:spMkLst>
            <pc:docMk/>
            <pc:sldMk cId="1450018702" sldId="288"/>
            <ac:spMk id="2" creationId="{87D0BD0E-4ABA-95B6-258D-596B1B84AC73}"/>
          </ac:spMkLst>
        </pc:spChg>
        <pc:spChg chg="mod">
          <ac:chgData name="Meeuwis, Michael" userId="23ec9e30-df5e-4047-93e5-90f02b22adfe" providerId="ADAL" clId="{8B191F50-5FDA-8F4A-943A-3C942FF2341F}" dt="2024-11-14T00:48:26.852" v="2054" actId="20577"/>
          <ac:spMkLst>
            <pc:docMk/>
            <pc:sldMk cId="1450018702" sldId="288"/>
            <ac:spMk id="3" creationId="{5A8D88F0-A9CD-E730-56B9-95FE730C99F2}"/>
          </ac:spMkLst>
        </pc:spChg>
      </pc:sldChg>
      <pc:sldChg chg="modSp new mod">
        <pc:chgData name="Meeuwis, Michael" userId="23ec9e30-df5e-4047-93e5-90f02b22adfe" providerId="ADAL" clId="{8B191F50-5FDA-8F4A-943A-3C942FF2341F}" dt="2024-11-14T08:17:12.983" v="2174" actId="20577"/>
        <pc:sldMkLst>
          <pc:docMk/>
          <pc:sldMk cId="1812455840" sldId="289"/>
        </pc:sldMkLst>
        <pc:spChg chg="mod">
          <ac:chgData name="Meeuwis, Michael" userId="23ec9e30-df5e-4047-93e5-90f02b22adfe" providerId="ADAL" clId="{8B191F50-5FDA-8F4A-943A-3C942FF2341F}" dt="2024-11-14T08:17:12.983" v="2174" actId="20577"/>
          <ac:spMkLst>
            <pc:docMk/>
            <pc:sldMk cId="1812455840" sldId="289"/>
            <ac:spMk id="2" creationId="{C302D4B1-1671-07C8-499F-058A48E94824}"/>
          </ac:spMkLst>
        </pc:spChg>
        <pc:spChg chg="mod">
          <ac:chgData name="Meeuwis, Michael" userId="23ec9e30-df5e-4047-93e5-90f02b22adfe" providerId="ADAL" clId="{8B191F50-5FDA-8F4A-943A-3C942FF2341F}" dt="2024-11-14T08:16:56.422" v="2161" actId="20577"/>
          <ac:spMkLst>
            <pc:docMk/>
            <pc:sldMk cId="1812455840" sldId="289"/>
            <ac:spMk id="3" creationId="{C1A582CA-9291-780B-6916-1010D57258B2}"/>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B8023CC-CE48-3F47-A958-53099EF425CB}" type="datetimeFigureOut">
              <a:rPr lang="en-US" smtClean="0"/>
              <a:t>11/14/24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6F0763D-FDEC-7045-BD7E-A5194D6AF0B2}" type="slidenum">
              <a:rPr lang="en-US" smtClean="0"/>
              <a:t>‹#›</a:t>
            </a:fld>
            <a:endParaRPr lang="en-US"/>
          </a:p>
        </p:txBody>
      </p:sp>
    </p:spTree>
    <p:extLst>
      <p:ext uri="{BB962C8B-B14F-4D97-AF65-F5344CB8AC3E}">
        <p14:creationId xmlns:p14="http://schemas.microsoft.com/office/powerpoint/2010/main" val="16073043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Pamela makes herself out of letters—we can think here of the folds </a:t>
            </a:r>
          </a:p>
        </p:txBody>
      </p:sp>
      <p:sp>
        <p:nvSpPr>
          <p:cNvPr id="4" name="Slide Number Placeholder 3"/>
          <p:cNvSpPr>
            <a:spLocks noGrp="1"/>
          </p:cNvSpPr>
          <p:nvPr>
            <p:ph type="sldNum" sz="quarter" idx="5"/>
          </p:nvPr>
        </p:nvSpPr>
        <p:spPr/>
        <p:txBody>
          <a:bodyPr/>
          <a:lstStyle/>
          <a:p>
            <a:fld id="{16F0763D-FDEC-7045-BD7E-A5194D6AF0B2}" type="slidenum">
              <a:rPr lang="en-US" smtClean="0"/>
              <a:t>17</a:t>
            </a:fld>
            <a:endParaRPr lang="en-US"/>
          </a:p>
        </p:txBody>
      </p:sp>
    </p:spTree>
    <p:extLst>
      <p:ext uri="{BB962C8B-B14F-4D97-AF65-F5344CB8AC3E}">
        <p14:creationId xmlns:p14="http://schemas.microsoft.com/office/powerpoint/2010/main" val="38713837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110E8D-6D64-9733-500D-4A0842DBF57C}"/>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83757788-3CA9-A691-2122-DAE0F585BA9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DAFB1CC3-56CB-F46E-E925-0AC3F07223AF}"/>
              </a:ext>
            </a:extLst>
          </p:cNvPr>
          <p:cNvSpPr>
            <a:spLocks noGrp="1"/>
          </p:cNvSpPr>
          <p:nvPr>
            <p:ph type="dt" sz="half" idx="10"/>
          </p:nvPr>
        </p:nvSpPr>
        <p:spPr/>
        <p:txBody>
          <a:bodyPr/>
          <a:lstStyle/>
          <a:p>
            <a:fld id="{A709B601-9AAC-B047-8412-B86CEEDF0888}" type="datetimeFigureOut">
              <a:rPr lang="en-US" smtClean="0"/>
              <a:t>11/13/24</a:t>
            </a:fld>
            <a:endParaRPr lang="en-US"/>
          </a:p>
        </p:txBody>
      </p:sp>
      <p:sp>
        <p:nvSpPr>
          <p:cNvPr id="5" name="Footer Placeholder 4">
            <a:extLst>
              <a:ext uri="{FF2B5EF4-FFF2-40B4-BE49-F238E27FC236}">
                <a16:creationId xmlns:a16="http://schemas.microsoft.com/office/drawing/2014/main" id="{1685CC1E-5A6C-F5A2-A08B-6063E072B56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448693F-82A5-9FDE-A2AF-BF4D8B09BB50}"/>
              </a:ext>
            </a:extLst>
          </p:cNvPr>
          <p:cNvSpPr>
            <a:spLocks noGrp="1"/>
          </p:cNvSpPr>
          <p:nvPr>
            <p:ph type="sldNum" sz="quarter" idx="12"/>
          </p:nvPr>
        </p:nvSpPr>
        <p:spPr/>
        <p:txBody>
          <a:bodyPr/>
          <a:lstStyle/>
          <a:p>
            <a:fld id="{B56DAE90-F24D-8A4E-8DD9-1F30C98844DA}" type="slidenum">
              <a:rPr lang="en-US" smtClean="0"/>
              <a:t>‹#›</a:t>
            </a:fld>
            <a:endParaRPr lang="en-US"/>
          </a:p>
        </p:txBody>
      </p:sp>
    </p:spTree>
    <p:extLst>
      <p:ext uri="{BB962C8B-B14F-4D97-AF65-F5344CB8AC3E}">
        <p14:creationId xmlns:p14="http://schemas.microsoft.com/office/powerpoint/2010/main" val="9063810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88F182-76A2-6752-1F2B-A195116A9BBF}"/>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9EE23992-7E12-5B6B-2234-4D036E8BAAA4}"/>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4067A23F-DA56-E6C5-7B99-9017A9F0344F}"/>
              </a:ext>
            </a:extLst>
          </p:cNvPr>
          <p:cNvSpPr>
            <a:spLocks noGrp="1"/>
          </p:cNvSpPr>
          <p:nvPr>
            <p:ph type="dt" sz="half" idx="10"/>
          </p:nvPr>
        </p:nvSpPr>
        <p:spPr/>
        <p:txBody>
          <a:bodyPr/>
          <a:lstStyle/>
          <a:p>
            <a:fld id="{A709B601-9AAC-B047-8412-B86CEEDF0888}" type="datetimeFigureOut">
              <a:rPr lang="en-US" smtClean="0"/>
              <a:t>11/13/24</a:t>
            </a:fld>
            <a:endParaRPr lang="en-US"/>
          </a:p>
        </p:txBody>
      </p:sp>
      <p:sp>
        <p:nvSpPr>
          <p:cNvPr id="5" name="Footer Placeholder 4">
            <a:extLst>
              <a:ext uri="{FF2B5EF4-FFF2-40B4-BE49-F238E27FC236}">
                <a16:creationId xmlns:a16="http://schemas.microsoft.com/office/drawing/2014/main" id="{EA8DA8A5-E9F5-41F0-FEB6-D59DB41DF52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EF5EB57-9D81-BD06-5CD5-A9E80BAB0FE5}"/>
              </a:ext>
            </a:extLst>
          </p:cNvPr>
          <p:cNvSpPr>
            <a:spLocks noGrp="1"/>
          </p:cNvSpPr>
          <p:nvPr>
            <p:ph type="sldNum" sz="quarter" idx="12"/>
          </p:nvPr>
        </p:nvSpPr>
        <p:spPr/>
        <p:txBody>
          <a:bodyPr/>
          <a:lstStyle/>
          <a:p>
            <a:fld id="{B56DAE90-F24D-8A4E-8DD9-1F30C98844DA}" type="slidenum">
              <a:rPr lang="en-US" smtClean="0"/>
              <a:t>‹#›</a:t>
            </a:fld>
            <a:endParaRPr lang="en-US"/>
          </a:p>
        </p:txBody>
      </p:sp>
    </p:spTree>
    <p:extLst>
      <p:ext uri="{BB962C8B-B14F-4D97-AF65-F5344CB8AC3E}">
        <p14:creationId xmlns:p14="http://schemas.microsoft.com/office/powerpoint/2010/main" val="32192001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706D02A-B7B8-8B24-A6BE-529826F84BE4}"/>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764CA56F-FF08-2B48-84B7-6DAC3E5D182A}"/>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E6A96899-C4A9-2FA0-B72B-0FA73DE8F363}"/>
              </a:ext>
            </a:extLst>
          </p:cNvPr>
          <p:cNvSpPr>
            <a:spLocks noGrp="1"/>
          </p:cNvSpPr>
          <p:nvPr>
            <p:ph type="dt" sz="half" idx="10"/>
          </p:nvPr>
        </p:nvSpPr>
        <p:spPr/>
        <p:txBody>
          <a:bodyPr/>
          <a:lstStyle/>
          <a:p>
            <a:fld id="{A709B601-9AAC-B047-8412-B86CEEDF0888}" type="datetimeFigureOut">
              <a:rPr lang="en-US" smtClean="0"/>
              <a:t>11/13/24</a:t>
            </a:fld>
            <a:endParaRPr lang="en-US"/>
          </a:p>
        </p:txBody>
      </p:sp>
      <p:sp>
        <p:nvSpPr>
          <p:cNvPr id="5" name="Footer Placeholder 4">
            <a:extLst>
              <a:ext uri="{FF2B5EF4-FFF2-40B4-BE49-F238E27FC236}">
                <a16:creationId xmlns:a16="http://schemas.microsoft.com/office/drawing/2014/main" id="{C09FEFE8-3964-5D90-2F1E-2B74023671C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68CA205-67B7-4923-9527-79623627281E}"/>
              </a:ext>
            </a:extLst>
          </p:cNvPr>
          <p:cNvSpPr>
            <a:spLocks noGrp="1"/>
          </p:cNvSpPr>
          <p:nvPr>
            <p:ph type="sldNum" sz="quarter" idx="12"/>
          </p:nvPr>
        </p:nvSpPr>
        <p:spPr/>
        <p:txBody>
          <a:bodyPr/>
          <a:lstStyle/>
          <a:p>
            <a:fld id="{B56DAE90-F24D-8A4E-8DD9-1F30C98844DA}" type="slidenum">
              <a:rPr lang="en-US" smtClean="0"/>
              <a:t>‹#›</a:t>
            </a:fld>
            <a:endParaRPr lang="en-US"/>
          </a:p>
        </p:txBody>
      </p:sp>
    </p:spTree>
    <p:extLst>
      <p:ext uri="{BB962C8B-B14F-4D97-AF65-F5344CB8AC3E}">
        <p14:creationId xmlns:p14="http://schemas.microsoft.com/office/powerpoint/2010/main" val="22696124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A9095B-0C58-7AB2-8374-B2A6955838DF}"/>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A7B54F1F-ED2C-624E-4E61-1E865546CD28}"/>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4166CCD0-03AB-9F60-0566-082AC14621CB}"/>
              </a:ext>
            </a:extLst>
          </p:cNvPr>
          <p:cNvSpPr>
            <a:spLocks noGrp="1"/>
          </p:cNvSpPr>
          <p:nvPr>
            <p:ph type="dt" sz="half" idx="10"/>
          </p:nvPr>
        </p:nvSpPr>
        <p:spPr/>
        <p:txBody>
          <a:bodyPr/>
          <a:lstStyle/>
          <a:p>
            <a:fld id="{A709B601-9AAC-B047-8412-B86CEEDF0888}" type="datetimeFigureOut">
              <a:rPr lang="en-US" smtClean="0"/>
              <a:t>11/13/24</a:t>
            </a:fld>
            <a:endParaRPr lang="en-US"/>
          </a:p>
        </p:txBody>
      </p:sp>
      <p:sp>
        <p:nvSpPr>
          <p:cNvPr id="5" name="Footer Placeholder 4">
            <a:extLst>
              <a:ext uri="{FF2B5EF4-FFF2-40B4-BE49-F238E27FC236}">
                <a16:creationId xmlns:a16="http://schemas.microsoft.com/office/drawing/2014/main" id="{9B1C856A-2845-1AFC-8D49-DBDC653FA8F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3E5B29E-5964-C79D-E6AE-C5F66EAF8F0E}"/>
              </a:ext>
            </a:extLst>
          </p:cNvPr>
          <p:cNvSpPr>
            <a:spLocks noGrp="1"/>
          </p:cNvSpPr>
          <p:nvPr>
            <p:ph type="sldNum" sz="quarter" idx="12"/>
          </p:nvPr>
        </p:nvSpPr>
        <p:spPr/>
        <p:txBody>
          <a:bodyPr/>
          <a:lstStyle/>
          <a:p>
            <a:fld id="{B56DAE90-F24D-8A4E-8DD9-1F30C98844DA}" type="slidenum">
              <a:rPr lang="en-US" smtClean="0"/>
              <a:t>‹#›</a:t>
            </a:fld>
            <a:endParaRPr lang="en-US"/>
          </a:p>
        </p:txBody>
      </p:sp>
    </p:spTree>
    <p:extLst>
      <p:ext uri="{BB962C8B-B14F-4D97-AF65-F5344CB8AC3E}">
        <p14:creationId xmlns:p14="http://schemas.microsoft.com/office/powerpoint/2010/main" val="2362688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EC69E6-5786-BCBD-353B-BF24761ABDF9}"/>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A14FF6B8-4595-87F9-F67B-5C220B912DCB}"/>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B04E9593-1E2A-BEC0-3EFA-C4DBF4CA0447}"/>
              </a:ext>
            </a:extLst>
          </p:cNvPr>
          <p:cNvSpPr>
            <a:spLocks noGrp="1"/>
          </p:cNvSpPr>
          <p:nvPr>
            <p:ph type="dt" sz="half" idx="10"/>
          </p:nvPr>
        </p:nvSpPr>
        <p:spPr/>
        <p:txBody>
          <a:bodyPr/>
          <a:lstStyle/>
          <a:p>
            <a:fld id="{A709B601-9AAC-B047-8412-B86CEEDF0888}" type="datetimeFigureOut">
              <a:rPr lang="en-US" smtClean="0"/>
              <a:t>11/13/24</a:t>
            </a:fld>
            <a:endParaRPr lang="en-US"/>
          </a:p>
        </p:txBody>
      </p:sp>
      <p:sp>
        <p:nvSpPr>
          <p:cNvPr id="5" name="Footer Placeholder 4">
            <a:extLst>
              <a:ext uri="{FF2B5EF4-FFF2-40B4-BE49-F238E27FC236}">
                <a16:creationId xmlns:a16="http://schemas.microsoft.com/office/drawing/2014/main" id="{5F5479CE-0CDD-D2E3-E66A-196837B7B44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ECB9DD0-C6BB-BD24-0E70-76EB2D1D1A59}"/>
              </a:ext>
            </a:extLst>
          </p:cNvPr>
          <p:cNvSpPr>
            <a:spLocks noGrp="1"/>
          </p:cNvSpPr>
          <p:nvPr>
            <p:ph type="sldNum" sz="quarter" idx="12"/>
          </p:nvPr>
        </p:nvSpPr>
        <p:spPr/>
        <p:txBody>
          <a:bodyPr/>
          <a:lstStyle/>
          <a:p>
            <a:fld id="{B56DAE90-F24D-8A4E-8DD9-1F30C98844DA}" type="slidenum">
              <a:rPr lang="en-US" smtClean="0"/>
              <a:t>‹#›</a:t>
            </a:fld>
            <a:endParaRPr lang="en-US"/>
          </a:p>
        </p:txBody>
      </p:sp>
    </p:spTree>
    <p:extLst>
      <p:ext uri="{BB962C8B-B14F-4D97-AF65-F5344CB8AC3E}">
        <p14:creationId xmlns:p14="http://schemas.microsoft.com/office/powerpoint/2010/main" val="22149656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B85D71-97B9-F74E-6E4A-DE5E2383E4D2}"/>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DA6E9E40-6A0C-C3E1-06EC-5C0FF48EDA81}"/>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0281693C-2EE5-DEC0-136E-180BE9A47F79}"/>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E9E7F0AF-D7C1-9DE3-02E4-97FECCD8747A}"/>
              </a:ext>
            </a:extLst>
          </p:cNvPr>
          <p:cNvSpPr>
            <a:spLocks noGrp="1"/>
          </p:cNvSpPr>
          <p:nvPr>
            <p:ph type="dt" sz="half" idx="10"/>
          </p:nvPr>
        </p:nvSpPr>
        <p:spPr/>
        <p:txBody>
          <a:bodyPr/>
          <a:lstStyle/>
          <a:p>
            <a:fld id="{A709B601-9AAC-B047-8412-B86CEEDF0888}" type="datetimeFigureOut">
              <a:rPr lang="en-US" smtClean="0"/>
              <a:t>11/13/24</a:t>
            </a:fld>
            <a:endParaRPr lang="en-US"/>
          </a:p>
        </p:txBody>
      </p:sp>
      <p:sp>
        <p:nvSpPr>
          <p:cNvPr id="6" name="Footer Placeholder 5">
            <a:extLst>
              <a:ext uri="{FF2B5EF4-FFF2-40B4-BE49-F238E27FC236}">
                <a16:creationId xmlns:a16="http://schemas.microsoft.com/office/drawing/2014/main" id="{489E222A-8A74-DD97-F3A1-D9392887BE3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A295994-2732-4E21-EE65-CEDA920D9EFB}"/>
              </a:ext>
            </a:extLst>
          </p:cNvPr>
          <p:cNvSpPr>
            <a:spLocks noGrp="1"/>
          </p:cNvSpPr>
          <p:nvPr>
            <p:ph type="sldNum" sz="quarter" idx="12"/>
          </p:nvPr>
        </p:nvSpPr>
        <p:spPr/>
        <p:txBody>
          <a:bodyPr/>
          <a:lstStyle/>
          <a:p>
            <a:fld id="{B56DAE90-F24D-8A4E-8DD9-1F30C98844DA}" type="slidenum">
              <a:rPr lang="en-US" smtClean="0"/>
              <a:t>‹#›</a:t>
            </a:fld>
            <a:endParaRPr lang="en-US"/>
          </a:p>
        </p:txBody>
      </p:sp>
    </p:spTree>
    <p:extLst>
      <p:ext uri="{BB962C8B-B14F-4D97-AF65-F5344CB8AC3E}">
        <p14:creationId xmlns:p14="http://schemas.microsoft.com/office/powerpoint/2010/main" val="25932832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A1E7DC-B04E-A1C0-13FD-17AD53449BB2}"/>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291AEBCA-8C6E-A739-40E2-4C1B50A11C8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71C56B44-1463-7722-D75B-D280EF1A647F}"/>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06FABAE3-7AD0-BC96-816C-AADF2BD82D8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C9576DC9-2BEB-AB07-99A8-4A3C38858C9E}"/>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D2100624-1A41-496F-5296-773B04A25783}"/>
              </a:ext>
            </a:extLst>
          </p:cNvPr>
          <p:cNvSpPr>
            <a:spLocks noGrp="1"/>
          </p:cNvSpPr>
          <p:nvPr>
            <p:ph type="dt" sz="half" idx="10"/>
          </p:nvPr>
        </p:nvSpPr>
        <p:spPr/>
        <p:txBody>
          <a:bodyPr/>
          <a:lstStyle/>
          <a:p>
            <a:fld id="{A709B601-9AAC-B047-8412-B86CEEDF0888}" type="datetimeFigureOut">
              <a:rPr lang="en-US" smtClean="0"/>
              <a:t>11/13/24</a:t>
            </a:fld>
            <a:endParaRPr lang="en-US"/>
          </a:p>
        </p:txBody>
      </p:sp>
      <p:sp>
        <p:nvSpPr>
          <p:cNvPr id="8" name="Footer Placeholder 7">
            <a:extLst>
              <a:ext uri="{FF2B5EF4-FFF2-40B4-BE49-F238E27FC236}">
                <a16:creationId xmlns:a16="http://schemas.microsoft.com/office/drawing/2014/main" id="{D529605D-60A5-1013-CF8C-E30257C4FCE2}"/>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2557A347-930F-028E-17B9-67298C7D7D46}"/>
              </a:ext>
            </a:extLst>
          </p:cNvPr>
          <p:cNvSpPr>
            <a:spLocks noGrp="1"/>
          </p:cNvSpPr>
          <p:nvPr>
            <p:ph type="sldNum" sz="quarter" idx="12"/>
          </p:nvPr>
        </p:nvSpPr>
        <p:spPr/>
        <p:txBody>
          <a:bodyPr/>
          <a:lstStyle/>
          <a:p>
            <a:fld id="{B56DAE90-F24D-8A4E-8DD9-1F30C98844DA}" type="slidenum">
              <a:rPr lang="en-US" smtClean="0"/>
              <a:t>‹#›</a:t>
            </a:fld>
            <a:endParaRPr lang="en-US"/>
          </a:p>
        </p:txBody>
      </p:sp>
    </p:spTree>
    <p:extLst>
      <p:ext uri="{BB962C8B-B14F-4D97-AF65-F5344CB8AC3E}">
        <p14:creationId xmlns:p14="http://schemas.microsoft.com/office/powerpoint/2010/main" val="9767700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83D7D8-3903-F400-5FD5-9FEA79317161}"/>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12C32C04-8C3C-1293-71EF-4EDEEB70E357}"/>
              </a:ext>
            </a:extLst>
          </p:cNvPr>
          <p:cNvSpPr>
            <a:spLocks noGrp="1"/>
          </p:cNvSpPr>
          <p:nvPr>
            <p:ph type="dt" sz="half" idx="10"/>
          </p:nvPr>
        </p:nvSpPr>
        <p:spPr/>
        <p:txBody>
          <a:bodyPr/>
          <a:lstStyle/>
          <a:p>
            <a:fld id="{A709B601-9AAC-B047-8412-B86CEEDF0888}" type="datetimeFigureOut">
              <a:rPr lang="en-US" smtClean="0"/>
              <a:t>11/13/24</a:t>
            </a:fld>
            <a:endParaRPr lang="en-US"/>
          </a:p>
        </p:txBody>
      </p:sp>
      <p:sp>
        <p:nvSpPr>
          <p:cNvPr id="4" name="Footer Placeholder 3">
            <a:extLst>
              <a:ext uri="{FF2B5EF4-FFF2-40B4-BE49-F238E27FC236}">
                <a16:creationId xmlns:a16="http://schemas.microsoft.com/office/drawing/2014/main" id="{CC336DE2-B2DB-6A13-D929-F8AB58441D3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50333FF-1FC8-2CAF-3393-626A911C328E}"/>
              </a:ext>
            </a:extLst>
          </p:cNvPr>
          <p:cNvSpPr>
            <a:spLocks noGrp="1"/>
          </p:cNvSpPr>
          <p:nvPr>
            <p:ph type="sldNum" sz="quarter" idx="12"/>
          </p:nvPr>
        </p:nvSpPr>
        <p:spPr/>
        <p:txBody>
          <a:bodyPr/>
          <a:lstStyle/>
          <a:p>
            <a:fld id="{B56DAE90-F24D-8A4E-8DD9-1F30C98844DA}" type="slidenum">
              <a:rPr lang="en-US" smtClean="0"/>
              <a:t>‹#›</a:t>
            </a:fld>
            <a:endParaRPr lang="en-US"/>
          </a:p>
        </p:txBody>
      </p:sp>
    </p:spTree>
    <p:extLst>
      <p:ext uri="{BB962C8B-B14F-4D97-AF65-F5344CB8AC3E}">
        <p14:creationId xmlns:p14="http://schemas.microsoft.com/office/powerpoint/2010/main" val="37281431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8B69D37-9390-C0C5-3370-FB78194A0106}"/>
              </a:ext>
            </a:extLst>
          </p:cNvPr>
          <p:cNvSpPr>
            <a:spLocks noGrp="1"/>
          </p:cNvSpPr>
          <p:nvPr>
            <p:ph type="dt" sz="half" idx="10"/>
          </p:nvPr>
        </p:nvSpPr>
        <p:spPr/>
        <p:txBody>
          <a:bodyPr/>
          <a:lstStyle/>
          <a:p>
            <a:fld id="{A709B601-9AAC-B047-8412-B86CEEDF0888}" type="datetimeFigureOut">
              <a:rPr lang="en-US" smtClean="0"/>
              <a:t>11/13/24</a:t>
            </a:fld>
            <a:endParaRPr lang="en-US"/>
          </a:p>
        </p:txBody>
      </p:sp>
      <p:sp>
        <p:nvSpPr>
          <p:cNvPr id="3" name="Footer Placeholder 2">
            <a:extLst>
              <a:ext uri="{FF2B5EF4-FFF2-40B4-BE49-F238E27FC236}">
                <a16:creationId xmlns:a16="http://schemas.microsoft.com/office/drawing/2014/main" id="{3A5C5BC3-076B-C571-BC03-B6FF802F1F64}"/>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89A6D442-DAE3-8392-69E9-C29F6017941D}"/>
              </a:ext>
            </a:extLst>
          </p:cNvPr>
          <p:cNvSpPr>
            <a:spLocks noGrp="1"/>
          </p:cNvSpPr>
          <p:nvPr>
            <p:ph type="sldNum" sz="quarter" idx="12"/>
          </p:nvPr>
        </p:nvSpPr>
        <p:spPr/>
        <p:txBody>
          <a:bodyPr/>
          <a:lstStyle/>
          <a:p>
            <a:fld id="{B56DAE90-F24D-8A4E-8DD9-1F30C98844DA}" type="slidenum">
              <a:rPr lang="en-US" smtClean="0"/>
              <a:t>‹#›</a:t>
            </a:fld>
            <a:endParaRPr lang="en-US"/>
          </a:p>
        </p:txBody>
      </p:sp>
    </p:spTree>
    <p:extLst>
      <p:ext uri="{BB962C8B-B14F-4D97-AF65-F5344CB8AC3E}">
        <p14:creationId xmlns:p14="http://schemas.microsoft.com/office/powerpoint/2010/main" val="37055394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A690F9-97D9-2DCE-A941-27A112DE11EF}"/>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E29FC882-9B15-5304-6A08-9311F58243B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AB17E7B8-2097-616F-F708-F9E1406CDA6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8A2E9E31-6233-174E-8952-707C1AC822C6}"/>
              </a:ext>
            </a:extLst>
          </p:cNvPr>
          <p:cNvSpPr>
            <a:spLocks noGrp="1"/>
          </p:cNvSpPr>
          <p:nvPr>
            <p:ph type="dt" sz="half" idx="10"/>
          </p:nvPr>
        </p:nvSpPr>
        <p:spPr/>
        <p:txBody>
          <a:bodyPr/>
          <a:lstStyle/>
          <a:p>
            <a:fld id="{A709B601-9AAC-B047-8412-B86CEEDF0888}" type="datetimeFigureOut">
              <a:rPr lang="en-US" smtClean="0"/>
              <a:t>11/13/24</a:t>
            </a:fld>
            <a:endParaRPr lang="en-US"/>
          </a:p>
        </p:txBody>
      </p:sp>
      <p:sp>
        <p:nvSpPr>
          <p:cNvPr id="6" name="Footer Placeholder 5">
            <a:extLst>
              <a:ext uri="{FF2B5EF4-FFF2-40B4-BE49-F238E27FC236}">
                <a16:creationId xmlns:a16="http://schemas.microsoft.com/office/drawing/2014/main" id="{33762981-304B-9F1F-759B-D379085F895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5C96574-9AD8-62E7-0273-22A93417473C}"/>
              </a:ext>
            </a:extLst>
          </p:cNvPr>
          <p:cNvSpPr>
            <a:spLocks noGrp="1"/>
          </p:cNvSpPr>
          <p:nvPr>
            <p:ph type="sldNum" sz="quarter" idx="12"/>
          </p:nvPr>
        </p:nvSpPr>
        <p:spPr/>
        <p:txBody>
          <a:bodyPr/>
          <a:lstStyle/>
          <a:p>
            <a:fld id="{B56DAE90-F24D-8A4E-8DD9-1F30C98844DA}" type="slidenum">
              <a:rPr lang="en-US" smtClean="0"/>
              <a:t>‹#›</a:t>
            </a:fld>
            <a:endParaRPr lang="en-US"/>
          </a:p>
        </p:txBody>
      </p:sp>
    </p:spTree>
    <p:extLst>
      <p:ext uri="{BB962C8B-B14F-4D97-AF65-F5344CB8AC3E}">
        <p14:creationId xmlns:p14="http://schemas.microsoft.com/office/powerpoint/2010/main" val="919707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90D0B8-F441-E20C-79F3-65EE2848856C}"/>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91381E48-B682-1546-EB61-AF6E4BA0D6B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A744F1E-7DBB-2BE7-CBB5-04194E169E7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9925FD96-2BAF-0CC4-4FCA-3077BFFB3980}"/>
              </a:ext>
            </a:extLst>
          </p:cNvPr>
          <p:cNvSpPr>
            <a:spLocks noGrp="1"/>
          </p:cNvSpPr>
          <p:nvPr>
            <p:ph type="dt" sz="half" idx="10"/>
          </p:nvPr>
        </p:nvSpPr>
        <p:spPr/>
        <p:txBody>
          <a:bodyPr/>
          <a:lstStyle/>
          <a:p>
            <a:fld id="{A709B601-9AAC-B047-8412-B86CEEDF0888}" type="datetimeFigureOut">
              <a:rPr lang="en-US" smtClean="0"/>
              <a:t>11/13/24</a:t>
            </a:fld>
            <a:endParaRPr lang="en-US"/>
          </a:p>
        </p:txBody>
      </p:sp>
      <p:sp>
        <p:nvSpPr>
          <p:cNvPr id="6" name="Footer Placeholder 5">
            <a:extLst>
              <a:ext uri="{FF2B5EF4-FFF2-40B4-BE49-F238E27FC236}">
                <a16:creationId xmlns:a16="http://schemas.microsoft.com/office/drawing/2014/main" id="{EDC94EF0-0FAF-945F-31FA-C522E9FD7D5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C62F901-5AC6-B625-D8C0-3E97D7725327}"/>
              </a:ext>
            </a:extLst>
          </p:cNvPr>
          <p:cNvSpPr>
            <a:spLocks noGrp="1"/>
          </p:cNvSpPr>
          <p:nvPr>
            <p:ph type="sldNum" sz="quarter" idx="12"/>
          </p:nvPr>
        </p:nvSpPr>
        <p:spPr/>
        <p:txBody>
          <a:bodyPr/>
          <a:lstStyle/>
          <a:p>
            <a:fld id="{B56DAE90-F24D-8A4E-8DD9-1F30C98844DA}" type="slidenum">
              <a:rPr lang="en-US" smtClean="0"/>
              <a:t>‹#›</a:t>
            </a:fld>
            <a:endParaRPr lang="en-US"/>
          </a:p>
        </p:txBody>
      </p:sp>
    </p:spTree>
    <p:extLst>
      <p:ext uri="{BB962C8B-B14F-4D97-AF65-F5344CB8AC3E}">
        <p14:creationId xmlns:p14="http://schemas.microsoft.com/office/powerpoint/2010/main" val="30951994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F6B2B3F-4D9E-6AB4-23CF-4EEC75DA8E2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AEC3CE3C-1D52-0560-AAA8-53D62EC6505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B8EEC17A-786B-F9A3-A6D0-5B4CF215024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A709B601-9AAC-B047-8412-B86CEEDF0888}" type="datetimeFigureOut">
              <a:rPr lang="en-US" smtClean="0"/>
              <a:t>11/13/24</a:t>
            </a:fld>
            <a:endParaRPr lang="en-US"/>
          </a:p>
        </p:txBody>
      </p:sp>
      <p:sp>
        <p:nvSpPr>
          <p:cNvPr id="5" name="Footer Placeholder 4">
            <a:extLst>
              <a:ext uri="{FF2B5EF4-FFF2-40B4-BE49-F238E27FC236}">
                <a16:creationId xmlns:a16="http://schemas.microsoft.com/office/drawing/2014/main" id="{16802FB1-CA00-7387-0010-185201C1CB5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9A6DCD1A-362E-65CE-2D3D-EA3A2DD5F7B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B56DAE90-F24D-8A4E-8DD9-1F30C98844DA}" type="slidenum">
              <a:rPr lang="en-US" smtClean="0"/>
              <a:t>‹#›</a:t>
            </a:fld>
            <a:endParaRPr lang="en-US"/>
          </a:p>
        </p:txBody>
      </p:sp>
    </p:spTree>
    <p:extLst>
      <p:ext uri="{BB962C8B-B14F-4D97-AF65-F5344CB8AC3E}">
        <p14:creationId xmlns:p14="http://schemas.microsoft.com/office/powerpoint/2010/main" val="63422386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1" name="Rectangle 1030">
            <a:extLst>
              <a:ext uri="{FF2B5EF4-FFF2-40B4-BE49-F238E27FC236}">
                <a16:creationId xmlns:a16="http://schemas.microsoft.com/office/drawing/2014/main" id="{C1DD1A8A-57D5-4A81-AD04-532B043C56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a:extLst>
              <a:ext uri="{FF2B5EF4-FFF2-40B4-BE49-F238E27FC236}">
                <a16:creationId xmlns:a16="http://schemas.microsoft.com/office/drawing/2014/main" id="{F23F5876-7057-00F5-1257-F14BB8A5427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3047" y="10"/>
            <a:ext cx="12191999" cy="6857990"/>
          </a:xfrm>
          <a:prstGeom prst="rect">
            <a:avLst/>
          </a:prstGeom>
          <a:noFill/>
          <a:extLst>
            <a:ext uri="{909E8E84-426E-40DD-AFC4-6F175D3DCCD1}">
              <a14:hiddenFill xmlns:a14="http://schemas.microsoft.com/office/drawing/2010/main">
                <a:solidFill>
                  <a:srgbClr val="FFFFFF"/>
                </a:solidFill>
              </a14:hiddenFill>
            </a:ext>
          </a:extLst>
        </p:spPr>
      </p:pic>
      <p:sp>
        <p:nvSpPr>
          <p:cNvPr id="1033" name="Rectangle 1032">
            <a:extLst>
              <a:ext uri="{FF2B5EF4-FFF2-40B4-BE49-F238E27FC236}">
                <a16:creationId xmlns:a16="http://schemas.microsoft.com/office/drawing/2014/main" id="{007891EC-4501-44ED-A8C8-B11B6DB767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207602"/>
            <a:ext cx="12191999" cy="3162146"/>
          </a:xfrm>
          <a:prstGeom prst="rect">
            <a:avLst/>
          </a:prstGeom>
          <a:gradFill flip="none" rotWithShape="1">
            <a:gsLst>
              <a:gs pos="0">
                <a:srgbClr val="000000">
                  <a:alpha val="0"/>
                </a:srgbClr>
              </a:gs>
              <a:gs pos="25000">
                <a:srgbClr val="000000">
                  <a:alpha val="15000"/>
                </a:srgbClr>
              </a:gs>
              <a:gs pos="75000">
                <a:srgbClr val="000000">
                  <a:alpha val="15000"/>
                </a:srgbClr>
              </a:gs>
              <a:gs pos="50000">
                <a:srgbClr val="000000">
                  <a:alpha val="30000"/>
                </a:srgbClr>
              </a:gs>
              <a:gs pos="100000">
                <a:srgbClr val="000000">
                  <a:alpha val="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D5AA823-6157-1146-9CA8-FD5544DACB5B}"/>
              </a:ext>
            </a:extLst>
          </p:cNvPr>
          <p:cNvSpPr>
            <a:spLocks noGrp="1"/>
          </p:cNvSpPr>
          <p:nvPr>
            <p:ph type="ctrTitle"/>
          </p:nvPr>
        </p:nvSpPr>
        <p:spPr>
          <a:xfrm>
            <a:off x="1097280" y="325550"/>
            <a:ext cx="10058400" cy="3574778"/>
          </a:xfrm>
          <a:effectLst>
            <a:outerShdw blurRad="50800" dist="38100" dir="2700000" algn="tl" rotWithShape="0">
              <a:prstClr val="black">
                <a:alpha val="40000"/>
              </a:prstClr>
            </a:outerShdw>
          </a:effectLst>
        </p:spPr>
        <p:txBody>
          <a:bodyPr>
            <a:normAutofit/>
          </a:bodyPr>
          <a:lstStyle/>
          <a:p>
            <a:r>
              <a:rPr lang="en-US" sz="5200">
                <a:solidFill>
                  <a:srgbClr val="FFFFFF"/>
                </a:solidFill>
              </a:rPr>
              <a:t>Clothing in </a:t>
            </a:r>
            <a:r>
              <a:rPr lang="en-US" sz="5200" i="1">
                <a:solidFill>
                  <a:srgbClr val="FFFFFF"/>
                </a:solidFill>
              </a:rPr>
              <a:t>Pamela</a:t>
            </a:r>
            <a:endParaRPr lang="en-US" sz="5200" dirty="0">
              <a:solidFill>
                <a:srgbClr val="FFFFFF"/>
              </a:solidFill>
            </a:endParaRPr>
          </a:p>
        </p:txBody>
      </p:sp>
      <p:sp>
        <p:nvSpPr>
          <p:cNvPr id="3" name="Subtitle 2">
            <a:extLst>
              <a:ext uri="{FF2B5EF4-FFF2-40B4-BE49-F238E27FC236}">
                <a16:creationId xmlns:a16="http://schemas.microsoft.com/office/drawing/2014/main" id="{C6260286-0782-34D2-2E06-56EFABF397BF}"/>
              </a:ext>
            </a:extLst>
          </p:cNvPr>
          <p:cNvSpPr>
            <a:spLocks noGrp="1"/>
          </p:cNvSpPr>
          <p:nvPr>
            <p:ph type="subTitle" idx="1"/>
          </p:nvPr>
        </p:nvSpPr>
        <p:spPr>
          <a:xfrm>
            <a:off x="1100051" y="4072043"/>
            <a:ext cx="10058400" cy="1282707"/>
          </a:xfrm>
          <a:effectLst>
            <a:outerShdw blurRad="50800" dist="38100" dir="2700000" algn="tl" rotWithShape="0">
              <a:prstClr val="black">
                <a:alpha val="40000"/>
              </a:prstClr>
            </a:outerShdw>
          </a:effectLst>
        </p:spPr>
        <p:txBody>
          <a:bodyPr>
            <a:normAutofit/>
          </a:bodyPr>
          <a:lstStyle/>
          <a:p>
            <a:r>
              <a:rPr lang="en-US">
                <a:solidFill>
                  <a:srgbClr val="FFFFFF"/>
                </a:solidFill>
              </a:rPr>
              <a:t>Fashion and Literature</a:t>
            </a:r>
          </a:p>
          <a:p>
            <a:r>
              <a:rPr lang="en-US">
                <a:solidFill>
                  <a:srgbClr val="FFFFFF"/>
                </a:solidFill>
              </a:rPr>
              <a:t>Term 1, Week 7</a:t>
            </a:r>
            <a:endParaRPr lang="en-US" dirty="0">
              <a:solidFill>
                <a:srgbClr val="FFFFFF"/>
              </a:solidFill>
            </a:endParaRPr>
          </a:p>
        </p:txBody>
      </p:sp>
    </p:spTree>
    <p:extLst>
      <p:ext uri="{BB962C8B-B14F-4D97-AF65-F5344CB8AC3E}">
        <p14:creationId xmlns:p14="http://schemas.microsoft.com/office/powerpoint/2010/main" val="38875673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F35B11-5A78-694D-AE8E-B2C1FC32287D}"/>
              </a:ext>
            </a:extLst>
          </p:cNvPr>
          <p:cNvSpPr>
            <a:spLocks noGrp="1"/>
          </p:cNvSpPr>
          <p:nvPr>
            <p:ph type="title"/>
          </p:nvPr>
        </p:nvSpPr>
        <p:spPr/>
        <p:txBody>
          <a:bodyPr/>
          <a:lstStyle/>
          <a:p>
            <a:r>
              <a:rPr lang="en-US" dirty="0"/>
              <a:t>Another Example: Hunter, </a:t>
            </a:r>
            <a:r>
              <a:rPr lang="en-US" i="1" dirty="0"/>
              <a:t>Before Novels </a:t>
            </a:r>
            <a:r>
              <a:rPr lang="en-US" dirty="0"/>
              <a:t>(1990)</a:t>
            </a:r>
          </a:p>
        </p:txBody>
      </p:sp>
      <p:sp>
        <p:nvSpPr>
          <p:cNvPr id="3" name="Content Placeholder 2">
            <a:extLst>
              <a:ext uri="{FF2B5EF4-FFF2-40B4-BE49-F238E27FC236}">
                <a16:creationId xmlns:a16="http://schemas.microsoft.com/office/drawing/2014/main" id="{F19E15AE-65B1-0E42-8EEE-C488332DC7A0}"/>
              </a:ext>
            </a:extLst>
          </p:cNvPr>
          <p:cNvSpPr>
            <a:spLocks noGrp="1"/>
          </p:cNvSpPr>
          <p:nvPr>
            <p:ph idx="1"/>
          </p:nvPr>
        </p:nvSpPr>
        <p:spPr/>
        <p:txBody>
          <a:bodyPr/>
          <a:lstStyle/>
          <a:p>
            <a:r>
              <a:rPr lang="en-US" dirty="0"/>
              <a:t>Another study of influences: in this case, expanding to diaries, journalism, religious tracts</a:t>
            </a:r>
          </a:p>
          <a:p>
            <a:r>
              <a:rPr lang="en-US" dirty="0"/>
              <a:t>Against the “rise of the novel” in sense that he suggests the tradition is less special than we think it is, less discrete from other types of texts</a:t>
            </a:r>
          </a:p>
        </p:txBody>
      </p:sp>
    </p:spTree>
    <p:extLst>
      <p:ext uri="{BB962C8B-B14F-4D97-AF65-F5344CB8AC3E}">
        <p14:creationId xmlns:p14="http://schemas.microsoft.com/office/powerpoint/2010/main" val="21115932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E87D2C-5EAF-7549-86C8-3A9E5452860D}"/>
              </a:ext>
            </a:extLst>
          </p:cNvPr>
          <p:cNvSpPr>
            <a:spLocks noGrp="1"/>
          </p:cNvSpPr>
          <p:nvPr>
            <p:ph type="title"/>
          </p:nvPr>
        </p:nvSpPr>
        <p:spPr/>
        <p:txBody>
          <a:bodyPr/>
          <a:lstStyle/>
          <a:p>
            <a:r>
              <a:rPr lang="en-US" dirty="0"/>
              <a:t>Another Example: William Warner, </a:t>
            </a:r>
            <a:r>
              <a:rPr lang="en-US" i="1" dirty="0"/>
              <a:t>Licensing Entertainment </a:t>
            </a:r>
            <a:r>
              <a:rPr lang="en-US" dirty="0"/>
              <a:t>(1998)</a:t>
            </a:r>
          </a:p>
        </p:txBody>
      </p:sp>
      <p:sp>
        <p:nvSpPr>
          <p:cNvPr id="3" name="Content Placeholder 2">
            <a:extLst>
              <a:ext uri="{FF2B5EF4-FFF2-40B4-BE49-F238E27FC236}">
                <a16:creationId xmlns:a16="http://schemas.microsoft.com/office/drawing/2014/main" id="{42C1276A-6300-4E4C-9AF3-C047220F09FA}"/>
              </a:ext>
            </a:extLst>
          </p:cNvPr>
          <p:cNvSpPr>
            <a:spLocks noGrp="1"/>
          </p:cNvSpPr>
          <p:nvPr>
            <p:ph idx="1"/>
          </p:nvPr>
        </p:nvSpPr>
        <p:spPr/>
        <p:txBody>
          <a:bodyPr/>
          <a:lstStyle/>
          <a:p>
            <a:r>
              <a:rPr lang="en-US" dirty="0"/>
              <a:t>A “new media” account, inflected by studies in that area</a:t>
            </a:r>
          </a:p>
          <a:p>
            <a:r>
              <a:rPr lang="en-US" dirty="0"/>
              <a:t>Here the precursors are short fictions by Aphra Behn, Haywood, Manley (from previous century)</a:t>
            </a:r>
          </a:p>
          <a:p>
            <a:r>
              <a:rPr lang="en-US" dirty="0"/>
              <a:t>There is a “general reader” who read texts by both women and men; were interested in “amorous intrigue”</a:t>
            </a:r>
          </a:p>
          <a:p>
            <a:r>
              <a:rPr lang="en-US" dirty="0"/>
              <a:t>A sustained issue: why consider the Rise of the Novel in one country, when books moved </a:t>
            </a:r>
            <a:r>
              <a:rPr lang="en-US"/>
              <a:t>across countries?</a:t>
            </a:r>
            <a:endParaRPr lang="en-US" dirty="0"/>
          </a:p>
        </p:txBody>
      </p:sp>
    </p:spTree>
    <p:extLst>
      <p:ext uri="{BB962C8B-B14F-4D97-AF65-F5344CB8AC3E}">
        <p14:creationId xmlns:p14="http://schemas.microsoft.com/office/powerpoint/2010/main" val="3926367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D52EC3-E0ED-2248-A51F-1F718E0316A4}"/>
              </a:ext>
            </a:extLst>
          </p:cNvPr>
          <p:cNvSpPr>
            <a:spLocks noGrp="1"/>
          </p:cNvSpPr>
          <p:nvPr>
            <p:ph type="title"/>
          </p:nvPr>
        </p:nvSpPr>
        <p:spPr/>
        <p:txBody>
          <a:bodyPr/>
          <a:lstStyle/>
          <a:p>
            <a:r>
              <a:rPr lang="en-US" dirty="0"/>
              <a:t>Another Example: Franco Moretti, </a:t>
            </a:r>
            <a:r>
              <a:rPr lang="en-US" i="1" dirty="0"/>
              <a:t>Distant Reading </a:t>
            </a:r>
            <a:r>
              <a:rPr lang="en-US" dirty="0"/>
              <a:t>(2013)</a:t>
            </a:r>
          </a:p>
        </p:txBody>
      </p:sp>
      <p:sp>
        <p:nvSpPr>
          <p:cNvPr id="3" name="Content Placeholder 2">
            <a:extLst>
              <a:ext uri="{FF2B5EF4-FFF2-40B4-BE49-F238E27FC236}">
                <a16:creationId xmlns:a16="http://schemas.microsoft.com/office/drawing/2014/main" id="{C16EC7C7-A444-FD40-87E1-44ECF82BDFF7}"/>
              </a:ext>
            </a:extLst>
          </p:cNvPr>
          <p:cNvSpPr>
            <a:spLocks noGrp="1"/>
          </p:cNvSpPr>
          <p:nvPr>
            <p:ph idx="1"/>
          </p:nvPr>
        </p:nvSpPr>
        <p:spPr/>
        <p:txBody>
          <a:bodyPr/>
          <a:lstStyle/>
          <a:p>
            <a:r>
              <a:rPr lang="en-GB" dirty="0"/>
              <a:t>Proposes we devise methods to read the thousands, and tens of thousands, of books that were actually published in period, rather than returning to those often accidentally that have wound up in our canons</a:t>
            </a:r>
          </a:p>
          <a:p>
            <a:endParaRPr lang="en-US" dirty="0"/>
          </a:p>
        </p:txBody>
      </p:sp>
      <p:pic>
        <p:nvPicPr>
          <p:cNvPr id="5" name="Picture 4">
            <a:extLst>
              <a:ext uri="{FF2B5EF4-FFF2-40B4-BE49-F238E27FC236}">
                <a16:creationId xmlns:a16="http://schemas.microsoft.com/office/drawing/2014/main" id="{A54A3F72-F894-1141-9E58-4BEADF02BD1A}"/>
              </a:ext>
            </a:extLst>
          </p:cNvPr>
          <p:cNvPicPr>
            <a:picLocks noChangeAspect="1"/>
          </p:cNvPicPr>
          <p:nvPr/>
        </p:nvPicPr>
        <p:blipFill>
          <a:blip r:embed="rId2"/>
          <a:stretch>
            <a:fillRect/>
          </a:stretch>
        </p:blipFill>
        <p:spPr>
          <a:xfrm>
            <a:off x="6320712" y="3111740"/>
            <a:ext cx="5610707" cy="3604879"/>
          </a:xfrm>
          <a:prstGeom prst="rect">
            <a:avLst/>
          </a:prstGeom>
        </p:spPr>
      </p:pic>
    </p:spTree>
    <p:extLst>
      <p:ext uri="{BB962C8B-B14F-4D97-AF65-F5344CB8AC3E}">
        <p14:creationId xmlns:p14="http://schemas.microsoft.com/office/powerpoint/2010/main" val="22292701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9E15B1-1ECC-707F-9EB9-28E7D2A09F02}"/>
              </a:ext>
            </a:extLst>
          </p:cNvPr>
          <p:cNvSpPr>
            <a:spLocks noGrp="1"/>
          </p:cNvSpPr>
          <p:nvPr>
            <p:ph type="title"/>
          </p:nvPr>
        </p:nvSpPr>
        <p:spPr/>
        <p:txBody>
          <a:bodyPr/>
          <a:lstStyle/>
          <a:p>
            <a:r>
              <a:rPr lang="en-US" dirty="0"/>
              <a:t>Omnium Gatherum</a:t>
            </a:r>
          </a:p>
        </p:txBody>
      </p:sp>
      <p:sp>
        <p:nvSpPr>
          <p:cNvPr id="3" name="Content Placeholder 2">
            <a:extLst>
              <a:ext uri="{FF2B5EF4-FFF2-40B4-BE49-F238E27FC236}">
                <a16:creationId xmlns:a16="http://schemas.microsoft.com/office/drawing/2014/main" id="{10E557E1-1820-86B3-8138-E73D82659A60}"/>
              </a:ext>
            </a:extLst>
          </p:cNvPr>
          <p:cNvSpPr>
            <a:spLocks noGrp="1"/>
          </p:cNvSpPr>
          <p:nvPr>
            <p:ph idx="1"/>
          </p:nvPr>
        </p:nvSpPr>
        <p:spPr/>
        <p:txBody>
          <a:bodyPr>
            <a:normAutofit/>
          </a:bodyPr>
          <a:lstStyle/>
          <a:p>
            <a:r>
              <a:rPr lang="en-US" sz="2400" dirty="0"/>
              <a:t>One quality of the novel is its </a:t>
            </a:r>
            <a:r>
              <a:rPr lang="en-US" sz="2400" i="1" dirty="0"/>
              <a:t>capaciousness</a:t>
            </a:r>
            <a:r>
              <a:rPr lang="en-US" sz="2400" dirty="0"/>
              <a:t>: its ability to incorporate other forms</a:t>
            </a:r>
          </a:p>
          <a:p>
            <a:pPr lvl="1"/>
            <a:r>
              <a:rPr lang="en-US" sz="2000" dirty="0"/>
              <a:t>Ledgers</a:t>
            </a:r>
          </a:p>
          <a:p>
            <a:pPr lvl="1"/>
            <a:r>
              <a:rPr lang="en-US" sz="2000" dirty="0"/>
              <a:t>Prayer-books</a:t>
            </a:r>
          </a:p>
          <a:p>
            <a:pPr lvl="1"/>
            <a:r>
              <a:rPr lang="en-US" sz="2000" dirty="0"/>
              <a:t>Letters and diaries (*)</a:t>
            </a:r>
          </a:p>
          <a:p>
            <a:pPr lvl="1"/>
            <a:r>
              <a:rPr lang="en-US" sz="2000" dirty="0"/>
              <a:t>Poetry</a:t>
            </a:r>
          </a:p>
          <a:p>
            <a:pPr lvl="1"/>
            <a:r>
              <a:rPr lang="en-US" sz="2000" dirty="0"/>
              <a:t>Business advice manuals (Defoe, </a:t>
            </a:r>
            <a:r>
              <a:rPr lang="en-US" sz="2000" i="1" dirty="0"/>
              <a:t>The Complete English Tradesman </a:t>
            </a:r>
            <a:r>
              <a:rPr lang="en-US" sz="2000" dirty="0"/>
              <a:t>[1726])</a:t>
            </a:r>
          </a:p>
          <a:p>
            <a:r>
              <a:rPr lang="en-US" sz="2400" dirty="0"/>
              <a:t>We can make claims based on the juxtapositions of these materials—they invoke different aspects of </a:t>
            </a:r>
            <a:r>
              <a:rPr lang="en-US" sz="2400" i="1" dirty="0"/>
              <a:t>realism, </a:t>
            </a:r>
            <a:r>
              <a:rPr lang="en-US" sz="2400" dirty="0"/>
              <a:t>whether how people act or the objects they use to conduct these actions</a:t>
            </a:r>
          </a:p>
          <a:p>
            <a:endParaRPr lang="en-US" sz="2400" dirty="0"/>
          </a:p>
          <a:p>
            <a:endParaRPr lang="en-US" sz="2400" dirty="0"/>
          </a:p>
          <a:p>
            <a:pPr lvl="1"/>
            <a:endParaRPr lang="en-US" sz="2000" dirty="0"/>
          </a:p>
        </p:txBody>
      </p:sp>
    </p:spTree>
    <p:extLst>
      <p:ext uri="{BB962C8B-B14F-4D97-AF65-F5344CB8AC3E}">
        <p14:creationId xmlns:p14="http://schemas.microsoft.com/office/powerpoint/2010/main" val="9136033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F5846146-E428-8545-B66F-4074CB9B4F24}"/>
              </a:ext>
            </a:extLst>
          </p:cNvPr>
          <p:cNvGraphicFramePr>
            <a:graphicFrameLocks noGrp="1"/>
          </p:cNvGraphicFramePr>
          <p:nvPr/>
        </p:nvGraphicFramePr>
        <p:xfrm>
          <a:off x="2196074" y="2242832"/>
          <a:ext cx="7010230" cy="4424022"/>
        </p:xfrm>
        <a:graphic>
          <a:graphicData uri="http://schemas.openxmlformats.org/drawingml/2006/table">
            <a:tbl>
              <a:tblPr/>
              <a:tblGrid>
                <a:gridCol w="3505115">
                  <a:extLst>
                    <a:ext uri="{9D8B030D-6E8A-4147-A177-3AD203B41FA5}">
                      <a16:colId xmlns:a16="http://schemas.microsoft.com/office/drawing/2014/main" val="1961081993"/>
                    </a:ext>
                  </a:extLst>
                </a:gridCol>
                <a:gridCol w="3505115">
                  <a:extLst>
                    <a:ext uri="{9D8B030D-6E8A-4147-A177-3AD203B41FA5}">
                      <a16:colId xmlns:a16="http://schemas.microsoft.com/office/drawing/2014/main" val="168305507"/>
                    </a:ext>
                  </a:extLst>
                </a:gridCol>
              </a:tblGrid>
              <a:tr h="263785">
                <a:tc>
                  <a:txBody>
                    <a:bodyPr/>
                    <a:lstStyle/>
                    <a:p>
                      <a:pPr algn="ctr" fontAlgn="t"/>
                      <a:r>
                        <a:rPr lang="en-GB" sz="1300" i="1">
                          <a:effectLst/>
                        </a:rPr>
                        <a:t>Evil</a:t>
                      </a:r>
                      <a:r>
                        <a:rPr lang="en-GB" sz="1300">
                          <a:effectLst/>
                        </a:rPr>
                        <a:t>.</a:t>
                      </a:r>
                    </a:p>
                  </a:txBody>
                  <a:tcPr marL="65946" marR="65946" marT="32973" marB="32973">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fontAlgn="t"/>
                      <a:r>
                        <a:rPr lang="en-GB" sz="1300" i="1">
                          <a:effectLst/>
                        </a:rPr>
                        <a:t>Good</a:t>
                      </a:r>
                      <a:r>
                        <a:rPr lang="en-GB" sz="1300">
                          <a:effectLst/>
                        </a:rPr>
                        <a:t>.</a:t>
                      </a:r>
                    </a:p>
                  </a:txBody>
                  <a:tcPr marL="65946" marR="65946" marT="32973" marB="32973">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29324303"/>
                  </a:ext>
                </a:extLst>
              </a:tr>
              <a:tr h="461624">
                <a:tc>
                  <a:txBody>
                    <a:bodyPr/>
                    <a:lstStyle/>
                    <a:p>
                      <a:pPr fontAlgn="t"/>
                      <a:r>
                        <a:rPr lang="en-GB" sz="1300">
                          <a:effectLst/>
                        </a:rPr>
                        <a:t>I am cast upon a horrible, desolate island, void of all hope of recovery.</a:t>
                      </a:r>
                    </a:p>
                  </a:txBody>
                  <a:tcPr marL="65946" marR="65946" marT="32973" marB="32973">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fontAlgn="t"/>
                      <a:r>
                        <a:rPr lang="en-GB" sz="1300" dirty="0">
                          <a:effectLst/>
                        </a:rPr>
                        <a:t>But I am alive; and not drowned, as all my ship’s company were.</a:t>
                      </a:r>
                    </a:p>
                  </a:txBody>
                  <a:tcPr marL="65946" marR="65946" marT="32973" marB="32973">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57347775"/>
                  </a:ext>
                </a:extLst>
              </a:tr>
              <a:tr h="857302">
                <a:tc>
                  <a:txBody>
                    <a:bodyPr/>
                    <a:lstStyle/>
                    <a:p>
                      <a:pPr fontAlgn="t"/>
                      <a:r>
                        <a:rPr lang="en-GB" sz="1300">
                          <a:effectLst/>
                        </a:rPr>
                        <a:t>I am singled out and separated, as it were, from all the world, to be miserable.</a:t>
                      </a:r>
                    </a:p>
                  </a:txBody>
                  <a:tcPr marL="65946" marR="65946" marT="32973" marB="32973">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fontAlgn="t"/>
                      <a:r>
                        <a:rPr lang="en-GB" sz="1300" dirty="0">
                          <a:effectLst/>
                        </a:rPr>
                        <a:t>But I am singled out, too, from all the ship’s crew, to be spared from death; and He that miraculously saved me from death can deliver me from this condition.</a:t>
                      </a:r>
                    </a:p>
                  </a:txBody>
                  <a:tcPr marL="65946" marR="65946" marT="32973" marB="32973">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10823815"/>
                  </a:ext>
                </a:extLst>
              </a:tr>
              <a:tr h="461624">
                <a:tc>
                  <a:txBody>
                    <a:bodyPr/>
                    <a:lstStyle/>
                    <a:p>
                      <a:pPr fontAlgn="t"/>
                      <a:r>
                        <a:rPr lang="en-GB" sz="1300">
                          <a:effectLst/>
                        </a:rPr>
                        <a:t>I am divided from mankind—a solitaire; one banished from human society.</a:t>
                      </a:r>
                    </a:p>
                  </a:txBody>
                  <a:tcPr marL="65946" marR="65946" marT="32973" marB="32973">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fontAlgn="t"/>
                      <a:r>
                        <a:rPr lang="en-GB" sz="1300">
                          <a:effectLst/>
                        </a:rPr>
                        <a:t>But I am not starved, and perishing on a barren place, affording no sustenance.</a:t>
                      </a:r>
                    </a:p>
                  </a:txBody>
                  <a:tcPr marL="65946" marR="65946" marT="32973" marB="32973">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36689441"/>
                  </a:ext>
                </a:extLst>
              </a:tr>
              <a:tr h="461624">
                <a:tc>
                  <a:txBody>
                    <a:bodyPr/>
                    <a:lstStyle/>
                    <a:p>
                      <a:pPr fontAlgn="t"/>
                      <a:r>
                        <a:rPr lang="en-GB" sz="1300">
                          <a:effectLst/>
                        </a:rPr>
                        <a:t>I have no clothes to cover me.</a:t>
                      </a:r>
                    </a:p>
                  </a:txBody>
                  <a:tcPr marL="65946" marR="65946" marT="32973" marB="32973">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fontAlgn="t"/>
                      <a:r>
                        <a:rPr lang="en-GB" sz="1300">
                          <a:effectLst/>
                        </a:rPr>
                        <a:t>But I am in a hot climate, where, if I had clothes, I could hardly wear them.</a:t>
                      </a:r>
                    </a:p>
                  </a:txBody>
                  <a:tcPr marL="65946" marR="65946" marT="32973" marB="32973">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35173707"/>
                  </a:ext>
                </a:extLst>
              </a:tr>
              <a:tr h="659463">
                <a:tc>
                  <a:txBody>
                    <a:bodyPr/>
                    <a:lstStyle/>
                    <a:p>
                      <a:pPr fontAlgn="t"/>
                      <a:r>
                        <a:rPr lang="en-GB" sz="1300">
                          <a:effectLst/>
                        </a:rPr>
                        <a:t>I am without any defence, or means to resist any violence of man or beast.</a:t>
                      </a:r>
                    </a:p>
                  </a:txBody>
                  <a:tcPr marL="65946" marR="65946" marT="32973" marB="32973">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fontAlgn="t"/>
                      <a:r>
                        <a:rPr lang="en-GB" sz="1300">
                          <a:effectLst/>
                        </a:rPr>
                        <a:t>But I am cast on an island where I see no wild beasts to hurt me, as I saw on the coast of Africa; and what if I had been shipwrecked there?</a:t>
                      </a:r>
                    </a:p>
                  </a:txBody>
                  <a:tcPr marL="65946" marR="65946" marT="32973" marB="32973">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69200876"/>
                  </a:ext>
                </a:extLst>
              </a:tr>
              <a:tr h="857302">
                <a:tc>
                  <a:txBody>
                    <a:bodyPr/>
                    <a:lstStyle/>
                    <a:p>
                      <a:pPr fontAlgn="t"/>
                      <a:r>
                        <a:rPr lang="en-GB" sz="1300" dirty="0">
                          <a:effectLst/>
                        </a:rPr>
                        <a:t>I have no soul to speak to or relieve me.</a:t>
                      </a:r>
                    </a:p>
                  </a:txBody>
                  <a:tcPr marL="65946" marR="65946" marT="32973" marB="32973">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fontAlgn="t"/>
                      <a:r>
                        <a:rPr lang="en-GB" sz="1300" dirty="0">
                          <a:effectLst/>
                        </a:rPr>
                        <a:t>But God wonderfully sent the ship in near enough to the shore, that I have got out as many necessary things as will either supply my wants or enable me to supply myself, even as long as I live.</a:t>
                      </a:r>
                    </a:p>
                  </a:txBody>
                  <a:tcPr marL="65946" marR="65946" marT="32973" marB="32973">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37483286"/>
                  </a:ext>
                </a:extLst>
              </a:tr>
            </a:tbl>
          </a:graphicData>
        </a:graphic>
      </p:graphicFrame>
      <p:sp>
        <p:nvSpPr>
          <p:cNvPr id="6" name="Rectangle 5">
            <a:extLst>
              <a:ext uri="{FF2B5EF4-FFF2-40B4-BE49-F238E27FC236}">
                <a16:creationId xmlns:a16="http://schemas.microsoft.com/office/drawing/2014/main" id="{1D84948B-E5B2-1E4F-84EC-CDFE60EB9F15}"/>
              </a:ext>
            </a:extLst>
          </p:cNvPr>
          <p:cNvSpPr/>
          <p:nvPr/>
        </p:nvSpPr>
        <p:spPr>
          <a:xfrm>
            <a:off x="985520" y="365821"/>
            <a:ext cx="10322560" cy="1754326"/>
          </a:xfrm>
          <a:prstGeom prst="rect">
            <a:avLst/>
          </a:prstGeom>
        </p:spPr>
        <p:txBody>
          <a:bodyPr wrap="square">
            <a:spAutoFit/>
          </a:bodyPr>
          <a:lstStyle/>
          <a:p>
            <a:r>
              <a:rPr lang="en-GB" dirty="0">
                <a:solidFill>
                  <a:srgbClr val="000000"/>
                </a:solidFill>
                <a:latin typeface="-webkit-standard"/>
              </a:rPr>
              <a:t>I now began to consider seriously my condition, and the circumstances I was reduced to; and I drew up the state of my affairs in writing, not so much to leave them to any that were to come after me—for I was likely to have but few heirs—as to deliver my thoughts from daily poring over them, and afflicting my mind; and as my reason began now to master my despondency, I began to comfort myself as well as I could, and to set the good against the evil, that I might have something to distinguish my case from worse; and I stated very impartially, like debtor and creditor, the comforts I enjoyed against the miseries I suffered, thus:—</a:t>
            </a:r>
            <a:endParaRPr lang="en-US" dirty="0"/>
          </a:p>
        </p:txBody>
      </p:sp>
    </p:spTree>
    <p:extLst>
      <p:ext uri="{BB962C8B-B14F-4D97-AF65-F5344CB8AC3E}">
        <p14:creationId xmlns:p14="http://schemas.microsoft.com/office/powerpoint/2010/main" val="7228002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D56B459-13E2-0777-5FBE-7773C48DF204}"/>
              </a:ext>
            </a:extLst>
          </p:cNvPr>
          <p:cNvSpPr txBox="1"/>
          <p:nvPr/>
        </p:nvSpPr>
        <p:spPr>
          <a:xfrm>
            <a:off x="3048000" y="1028343"/>
            <a:ext cx="6096000" cy="4801314"/>
          </a:xfrm>
          <a:prstGeom prst="rect">
            <a:avLst/>
          </a:prstGeom>
          <a:noFill/>
        </p:spPr>
        <p:txBody>
          <a:bodyPr wrap="square">
            <a:spAutoFit/>
          </a:bodyPr>
          <a:lstStyle/>
          <a:p>
            <a:r>
              <a:rPr lang="en-GB" b="0" i="0" u="none" strike="noStrike" dirty="0">
                <a:solidFill>
                  <a:srgbClr val="000000"/>
                </a:solidFill>
                <a:effectLst/>
                <a:latin typeface="-webkit-standard"/>
              </a:rPr>
              <a:t>My raft was now strong enough to bear any reasonable weight. My next care was what to load it with, and how to preserve what I laid upon it from the surf of the sea; but I was not long considering this. I first laid all the planks or boards upon it that I could get, and having considered well what I most wanted, I got three of the seamen’s chests, which I had broken open, and emptied, and lowered them down upon my raft; the first of these I filled with provisions—viz. bread, rice, three Dutch cheeses, five pieces of dried goat’s flesh (which we lived much upon), and a little remainder of European corn, which had been laid by for some fowls which we brought to sea with us, but the fowls were killed. There had been some barley and wheat together; but, to my great disappointment, I found afterwards that the rats had eaten or spoiled it all. As for liquors, I found several, cases of bottles belonging to our skipper, in which were some cordial waters; and, in all, about five or six gallons of rack. …</a:t>
            </a:r>
            <a:endParaRPr lang="en-US" dirty="0"/>
          </a:p>
        </p:txBody>
      </p:sp>
    </p:spTree>
    <p:extLst>
      <p:ext uri="{BB962C8B-B14F-4D97-AF65-F5344CB8AC3E}">
        <p14:creationId xmlns:p14="http://schemas.microsoft.com/office/powerpoint/2010/main" val="40727963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E033316B-4848-EF39-739B-4159C4BA79F4}"/>
              </a:ext>
            </a:extLst>
          </p:cNvPr>
          <p:cNvSpPr txBox="1"/>
          <p:nvPr/>
        </p:nvSpPr>
        <p:spPr>
          <a:xfrm>
            <a:off x="2016689" y="576895"/>
            <a:ext cx="7791189" cy="5355312"/>
          </a:xfrm>
          <a:prstGeom prst="rect">
            <a:avLst/>
          </a:prstGeom>
          <a:noFill/>
        </p:spPr>
        <p:txBody>
          <a:bodyPr wrap="square">
            <a:spAutoFit/>
          </a:bodyPr>
          <a:lstStyle/>
          <a:p>
            <a:pPr algn="just"/>
            <a:r>
              <a:rPr lang="en-GB" b="0" i="0" u="none" strike="noStrike" dirty="0">
                <a:solidFill>
                  <a:srgbClr val="000000"/>
                </a:solidFill>
                <a:effectLst/>
                <a:latin typeface="-webkit-standard"/>
              </a:rPr>
              <a:t>DEAR MOTHER,</a:t>
            </a:r>
          </a:p>
          <a:p>
            <a:pPr algn="just"/>
            <a:r>
              <a:rPr lang="en-GB" b="0" i="0" u="none" strike="noStrike" dirty="0">
                <a:solidFill>
                  <a:srgbClr val="000000"/>
                </a:solidFill>
                <a:effectLst/>
                <a:latin typeface="-webkit-standard"/>
              </a:rPr>
              <a:t>Well, I will now proceed with my sad story. And so, after I had dried my eyes, I went in, and began to ruminate with myself what I had best to do. Sometimes I thought I would leave the house and go to the next town, and wait an opportunity to get to you; but then I was at a loss to resolve whether to take away the things he had given me or no, and how to take them away: Sometimes I thought to leave them behind me, and only go with the clothes on my back, but then I had two miles and a half, and a byway, to the town; and being pretty well dressed, I might come to some harm, almost as bad as what I would run away from; and then may-be, thought I, it will be reported, I have stolen something, and so was forced to run away; and to carry a bad name back with me to my dear parents, would be a sad thing indeed!—O how I wished for my grey russet again, and my poor honest dress, with which you fitted me out, (and hard enough too it was for you to do it!) for going to this place, when I was not twelve years old, in my good lady’s days! Sometimes I thought of telling Mrs. Jervis, and taking her advice, and only feared his command to be secret; for, thought I, he may be ashamed of his actions, and never attempt the like again: And as poor Mrs. Jervis depended upon him, through misfortunes, that had attended her, I thought it would be a sad thing to bring his displeasure upon her for my sake.</a:t>
            </a:r>
          </a:p>
        </p:txBody>
      </p:sp>
    </p:spTree>
    <p:extLst>
      <p:ext uri="{BB962C8B-B14F-4D97-AF65-F5344CB8AC3E}">
        <p14:creationId xmlns:p14="http://schemas.microsoft.com/office/powerpoint/2010/main" val="25746771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BCD0299-3867-3588-F980-3A5F2BD6A1C9}"/>
              </a:ext>
            </a:extLst>
          </p:cNvPr>
          <p:cNvSpPr txBox="1"/>
          <p:nvPr/>
        </p:nvSpPr>
        <p:spPr>
          <a:xfrm>
            <a:off x="3048000" y="1443841"/>
            <a:ext cx="6096000" cy="3970318"/>
          </a:xfrm>
          <a:prstGeom prst="rect">
            <a:avLst/>
          </a:prstGeom>
          <a:noFill/>
        </p:spPr>
        <p:txBody>
          <a:bodyPr wrap="square">
            <a:spAutoFit/>
          </a:bodyPr>
          <a:lstStyle/>
          <a:p>
            <a:r>
              <a:rPr lang="en-GB" b="0" i="0" u="none" strike="noStrike" dirty="0">
                <a:solidFill>
                  <a:srgbClr val="000000"/>
                </a:solidFill>
                <a:effectLst/>
                <a:latin typeface="-webkit-standard"/>
              </a:rPr>
              <a:t>I had got to my pen and ink; and I said, I want some paper, Mrs. Jewkes, (putting what I was about in my bosom:) You know I have written two letters, and sent them by John. (O how his name, poor guilty fellow, grieves me!) Well, said she, you have some left; one sheet did for those two letters. Yes, said I; but I used half another for a cover, you know; and see how I have scribbled the other half; and so I shewed her a parcel of broken scraps of verses, which I had tried to recollect, and had written purposely that she might see, and think me usually employed to such idle purposes. Ay, said she, so you have; well, I’ll give you two sheets more; but let me see how you dispose of them, either written or blank. Well, thought I, I hope still, Argus, to be too hard for thee. Now Argus, the poets say, had a hundred eyes, and was set to watch with them all, as she does.</a:t>
            </a:r>
            <a:endParaRPr lang="en-US" dirty="0"/>
          </a:p>
        </p:txBody>
      </p:sp>
    </p:spTree>
    <p:extLst>
      <p:ext uri="{BB962C8B-B14F-4D97-AF65-F5344CB8AC3E}">
        <p14:creationId xmlns:p14="http://schemas.microsoft.com/office/powerpoint/2010/main" val="136023927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9676A8-4E8E-E63E-6B1E-129B6B411578}"/>
              </a:ext>
            </a:extLst>
          </p:cNvPr>
          <p:cNvSpPr>
            <a:spLocks noGrp="1"/>
          </p:cNvSpPr>
          <p:nvPr>
            <p:ph type="title"/>
          </p:nvPr>
        </p:nvSpPr>
        <p:spPr/>
        <p:txBody>
          <a:bodyPr/>
          <a:lstStyle/>
          <a:p>
            <a:r>
              <a:rPr lang="en-US" dirty="0"/>
              <a:t>Question 1: Inventories</a:t>
            </a:r>
          </a:p>
        </p:txBody>
      </p:sp>
      <p:sp>
        <p:nvSpPr>
          <p:cNvPr id="3" name="Subtitle 2">
            <a:extLst>
              <a:ext uri="{FF2B5EF4-FFF2-40B4-BE49-F238E27FC236}">
                <a16:creationId xmlns:a16="http://schemas.microsoft.com/office/drawing/2014/main" id="{ABBD1845-8045-8EF6-B4C4-3B802885D207}"/>
              </a:ext>
            </a:extLst>
          </p:cNvPr>
          <p:cNvSpPr>
            <a:spLocks noGrp="1"/>
          </p:cNvSpPr>
          <p:nvPr>
            <p:ph idx="1"/>
          </p:nvPr>
        </p:nvSpPr>
        <p:spPr/>
        <p:txBody>
          <a:bodyPr/>
          <a:lstStyle/>
          <a:p>
            <a:r>
              <a:rPr lang="en-US" dirty="0"/>
              <a:t>What are these objects? Using Google or the OED if necessary, tell us what one unfamiliar item is</a:t>
            </a:r>
          </a:p>
          <a:p>
            <a:r>
              <a:rPr lang="en-US" dirty="0"/>
              <a:t>What ethics do these objects contain or reflect, as stated by Pamela?</a:t>
            </a:r>
          </a:p>
          <a:p>
            <a:r>
              <a:rPr lang="en-US" dirty="0"/>
              <a:t>How do the objects reflect, contain, or manage relations between the characters?</a:t>
            </a:r>
          </a:p>
          <a:p>
            <a:endParaRPr lang="en-US" dirty="0"/>
          </a:p>
        </p:txBody>
      </p:sp>
    </p:spTree>
    <p:extLst>
      <p:ext uri="{BB962C8B-B14F-4D97-AF65-F5344CB8AC3E}">
        <p14:creationId xmlns:p14="http://schemas.microsoft.com/office/powerpoint/2010/main" val="374707004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0BD8FF-58BF-C056-85F8-E464460FE2A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7BA6D7A-5313-D7CA-6D35-0123B1851F12}"/>
              </a:ext>
            </a:extLst>
          </p:cNvPr>
          <p:cNvSpPr>
            <a:spLocks noGrp="1"/>
          </p:cNvSpPr>
          <p:nvPr>
            <p:ph type="title"/>
          </p:nvPr>
        </p:nvSpPr>
        <p:spPr/>
        <p:txBody>
          <a:bodyPr/>
          <a:lstStyle/>
          <a:p>
            <a:r>
              <a:rPr lang="en-US" dirty="0"/>
              <a:t>Question 2: Theoretical Exercises</a:t>
            </a:r>
          </a:p>
        </p:txBody>
      </p:sp>
      <p:sp>
        <p:nvSpPr>
          <p:cNvPr id="3" name="Subtitle 2">
            <a:extLst>
              <a:ext uri="{FF2B5EF4-FFF2-40B4-BE49-F238E27FC236}">
                <a16:creationId xmlns:a16="http://schemas.microsoft.com/office/drawing/2014/main" id="{38D6605E-C672-73B3-726A-7396EAB37BF0}"/>
              </a:ext>
            </a:extLst>
          </p:cNvPr>
          <p:cNvSpPr>
            <a:spLocks noGrp="1"/>
          </p:cNvSpPr>
          <p:nvPr>
            <p:ph idx="1"/>
          </p:nvPr>
        </p:nvSpPr>
        <p:spPr/>
        <p:txBody>
          <a:bodyPr/>
          <a:lstStyle/>
          <a:p>
            <a:r>
              <a:rPr lang="en-US" dirty="0"/>
              <a:t>What are these objects? Using Google or the OED if necessary, tell us what one unfamiliar item is (as previous entry)</a:t>
            </a:r>
          </a:p>
          <a:p>
            <a:r>
              <a:rPr lang="en-US" dirty="0"/>
              <a:t>What insight does the theorist mentioned provide on this section of the text?</a:t>
            </a:r>
          </a:p>
          <a:p>
            <a:r>
              <a:rPr lang="en-US" dirty="0"/>
              <a:t>How do the objects reflect, contain, or manage relations between the characters? (as previous entry)</a:t>
            </a:r>
          </a:p>
          <a:p>
            <a:endParaRPr lang="en-US" dirty="0"/>
          </a:p>
        </p:txBody>
      </p:sp>
    </p:spTree>
    <p:extLst>
      <p:ext uri="{BB962C8B-B14F-4D97-AF65-F5344CB8AC3E}">
        <p14:creationId xmlns:p14="http://schemas.microsoft.com/office/powerpoint/2010/main" val="12804707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02D4B1-1671-07C8-499F-058A48E94824}"/>
              </a:ext>
            </a:extLst>
          </p:cNvPr>
          <p:cNvSpPr>
            <a:spLocks noGrp="1"/>
          </p:cNvSpPr>
          <p:nvPr>
            <p:ph type="title"/>
          </p:nvPr>
        </p:nvSpPr>
        <p:spPr/>
        <p:txBody>
          <a:bodyPr/>
          <a:lstStyle/>
          <a:p>
            <a:r>
              <a:rPr lang="en-US" dirty="0"/>
              <a:t>Take two minutes, in groups</a:t>
            </a:r>
          </a:p>
        </p:txBody>
      </p:sp>
      <p:sp>
        <p:nvSpPr>
          <p:cNvPr id="3" name="Content Placeholder 2">
            <a:extLst>
              <a:ext uri="{FF2B5EF4-FFF2-40B4-BE49-F238E27FC236}">
                <a16:creationId xmlns:a16="http://schemas.microsoft.com/office/drawing/2014/main" id="{C1A582CA-9291-780B-6916-1010D57258B2}"/>
              </a:ext>
            </a:extLst>
          </p:cNvPr>
          <p:cNvSpPr>
            <a:spLocks noGrp="1"/>
          </p:cNvSpPr>
          <p:nvPr>
            <p:ph idx="1"/>
          </p:nvPr>
        </p:nvSpPr>
        <p:spPr/>
        <p:txBody>
          <a:bodyPr/>
          <a:lstStyle/>
          <a:p>
            <a:r>
              <a:rPr lang="en-US" dirty="0"/>
              <a:t>What do you think about </a:t>
            </a:r>
            <a:r>
              <a:rPr lang="en-US" i="1" dirty="0"/>
              <a:t>Pamela?</a:t>
            </a:r>
            <a:endParaRPr lang="en-US" dirty="0"/>
          </a:p>
        </p:txBody>
      </p:sp>
    </p:spTree>
    <p:extLst>
      <p:ext uri="{BB962C8B-B14F-4D97-AF65-F5344CB8AC3E}">
        <p14:creationId xmlns:p14="http://schemas.microsoft.com/office/powerpoint/2010/main" val="18124558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456D3A-752C-CA4C-AFF7-AE785748B2D0}"/>
              </a:ext>
            </a:extLst>
          </p:cNvPr>
          <p:cNvSpPr>
            <a:spLocks noGrp="1"/>
          </p:cNvSpPr>
          <p:nvPr>
            <p:ph type="title"/>
          </p:nvPr>
        </p:nvSpPr>
        <p:spPr/>
        <p:txBody>
          <a:bodyPr/>
          <a:lstStyle/>
          <a:p>
            <a:r>
              <a:rPr lang="en-US" dirty="0"/>
              <a:t>Some Initial Questions</a:t>
            </a:r>
          </a:p>
        </p:txBody>
      </p:sp>
      <p:sp>
        <p:nvSpPr>
          <p:cNvPr id="3" name="Content Placeholder 2">
            <a:extLst>
              <a:ext uri="{FF2B5EF4-FFF2-40B4-BE49-F238E27FC236}">
                <a16:creationId xmlns:a16="http://schemas.microsoft.com/office/drawing/2014/main" id="{BB0C5170-50E5-2940-90C9-848C122F78FE}"/>
              </a:ext>
            </a:extLst>
          </p:cNvPr>
          <p:cNvSpPr>
            <a:spLocks noGrp="1"/>
          </p:cNvSpPr>
          <p:nvPr>
            <p:ph idx="1"/>
          </p:nvPr>
        </p:nvSpPr>
        <p:spPr/>
        <p:txBody>
          <a:bodyPr/>
          <a:lstStyle/>
          <a:p>
            <a:r>
              <a:rPr lang="en-US" dirty="0"/>
              <a:t>What is a novel? (“extended narrative in prose”)</a:t>
            </a:r>
          </a:p>
          <a:p>
            <a:r>
              <a:rPr lang="en-US" dirty="0"/>
              <a:t>Is there </a:t>
            </a:r>
            <a:r>
              <a:rPr lang="en-US" i="1" dirty="0"/>
              <a:t>the novel</a:t>
            </a:r>
            <a:r>
              <a:rPr lang="en-US" dirty="0"/>
              <a:t>? Is this a useful thing to talk about?</a:t>
            </a:r>
          </a:p>
          <a:p>
            <a:r>
              <a:rPr lang="en-US" dirty="0"/>
              <a:t>Term itself doesn’t get used in English to mean what we consider to be novels until approximately the 1740s; before then a disciplinary problem, can we call it a “novel” and still be historically accurate?</a:t>
            </a:r>
          </a:p>
          <a:p>
            <a:r>
              <a:rPr lang="en-US" i="1" dirty="0"/>
              <a:t>What is clothing’s role in the history of the novel?</a:t>
            </a:r>
          </a:p>
        </p:txBody>
      </p:sp>
    </p:spTree>
    <p:extLst>
      <p:ext uri="{BB962C8B-B14F-4D97-AF65-F5344CB8AC3E}">
        <p14:creationId xmlns:p14="http://schemas.microsoft.com/office/powerpoint/2010/main" val="39724778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FF8E38-4CE1-E36F-C61D-BD76D511229F}"/>
              </a:ext>
            </a:extLst>
          </p:cNvPr>
          <p:cNvSpPr>
            <a:spLocks noGrp="1"/>
          </p:cNvSpPr>
          <p:nvPr>
            <p:ph type="title"/>
          </p:nvPr>
        </p:nvSpPr>
        <p:spPr/>
        <p:txBody>
          <a:bodyPr/>
          <a:lstStyle/>
          <a:p>
            <a:r>
              <a:rPr lang="en-US" dirty="0"/>
              <a:t>Some initial points</a:t>
            </a:r>
          </a:p>
        </p:txBody>
      </p:sp>
      <p:sp>
        <p:nvSpPr>
          <p:cNvPr id="3" name="Content Placeholder 2">
            <a:extLst>
              <a:ext uri="{FF2B5EF4-FFF2-40B4-BE49-F238E27FC236}">
                <a16:creationId xmlns:a16="http://schemas.microsoft.com/office/drawing/2014/main" id="{537F7020-3445-E2A2-5135-C58D5CC5C1A7}"/>
              </a:ext>
            </a:extLst>
          </p:cNvPr>
          <p:cNvSpPr>
            <a:spLocks noGrp="1"/>
          </p:cNvSpPr>
          <p:nvPr>
            <p:ph idx="1"/>
          </p:nvPr>
        </p:nvSpPr>
        <p:spPr/>
        <p:txBody>
          <a:bodyPr/>
          <a:lstStyle/>
          <a:p>
            <a:r>
              <a:rPr lang="en-US" dirty="0"/>
              <a:t>We’re </a:t>
            </a:r>
            <a:r>
              <a:rPr lang="en-US" i="1" dirty="0"/>
              <a:t>incredibly early </a:t>
            </a:r>
            <a:r>
              <a:rPr lang="en-US" dirty="0"/>
              <a:t>in the development of the novel, a form we come to centuries on in its development—there’s no sense yet that this is for C18 (as it is for us) the default literary genre</a:t>
            </a:r>
          </a:p>
          <a:p>
            <a:r>
              <a:rPr lang="en-US" dirty="0"/>
              <a:t>The rules are still being set</a:t>
            </a:r>
          </a:p>
          <a:p>
            <a:r>
              <a:rPr lang="en-US" dirty="0"/>
              <a:t>One of the hardest things for us to let go of is our expectation of </a:t>
            </a:r>
            <a:r>
              <a:rPr lang="en-US" i="1" dirty="0"/>
              <a:t>uniformity: </a:t>
            </a:r>
            <a:r>
              <a:rPr lang="en-US" dirty="0"/>
              <a:t>that novels will be written in one mode, which will remain relatively consistent throughout</a:t>
            </a:r>
          </a:p>
        </p:txBody>
      </p:sp>
    </p:spTree>
    <p:extLst>
      <p:ext uri="{BB962C8B-B14F-4D97-AF65-F5344CB8AC3E}">
        <p14:creationId xmlns:p14="http://schemas.microsoft.com/office/powerpoint/2010/main" val="11482913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DF00E4-E127-6986-3FB1-1B3E8D0E5A9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234C9E7-511D-EE35-3558-8C007F207FB7}"/>
              </a:ext>
            </a:extLst>
          </p:cNvPr>
          <p:cNvSpPr>
            <a:spLocks noGrp="1"/>
          </p:cNvSpPr>
          <p:nvPr>
            <p:ph type="title"/>
          </p:nvPr>
        </p:nvSpPr>
        <p:spPr/>
        <p:txBody>
          <a:bodyPr/>
          <a:lstStyle/>
          <a:p>
            <a:r>
              <a:rPr lang="en-US" dirty="0"/>
              <a:t>Omnium Gatherum</a:t>
            </a:r>
          </a:p>
        </p:txBody>
      </p:sp>
      <p:sp>
        <p:nvSpPr>
          <p:cNvPr id="3" name="Content Placeholder 2">
            <a:extLst>
              <a:ext uri="{FF2B5EF4-FFF2-40B4-BE49-F238E27FC236}">
                <a16:creationId xmlns:a16="http://schemas.microsoft.com/office/drawing/2014/main" id="{90ABEF17-1407-C82C-27F3-0C2D175346D5}"/>
              </a:ext>
            </a:extLst>
          </p:cNvPr>
          <p:cNvSpPr>
            <a:spLocks noGrp="1"/>
          </p:cNvSpPr>
          <p:nvPr>
            <p:ph idx="1"/>
          </p:nvPr>
        </p:nvSpPr>
        <p:spPr/>
        <p:txBody>
          <a:bodyPr>
            <a:normAutofit/>
          </a:bodyPr>
          <a:lstStyle/>
          <a:p>
            <a:r>
              <a:rPr lang="en-US" sz="2400" dirty="0"/>
              <a:t>One quality of the novel is its </a:t>
            </a:r>
            <a:r>
              <a:rPr lang="en-US" sz="2400" i="1" dirty="0"/>
              <a:t>capaciousness</a:t>
            </a:r>
            <a:r>
              <a:rPr lang="en-US" sz="2400" dirty="0"/>
              <a:t>: its ability to incorporate other forms</a:t>
            </a:r>
          </a:p>
          <a:p>
            <a:pPr lvl="1"/>
            <a:r>
              <a:rPr lang="en-US" sz="2000" dirty="0"/>
              <a:t>Dramatic scripts</a:t>
            </a:r>
          </a:p>
          <a:p>
            <a:pPr lvl="1"/>
            <a:r>
              <a:rPr lang="en-US" sz="2000" dirty="0"/>
              <a:t>Ledgers</a:t>
            </a:r>
          </a:p>
          <a:p>
            <a:pPr lvl="1"/>
            <a:r>
              <a:rPr lang="en-US" sz="2000" dirty="0"/>
              <a:t>Prayer-books</a:t>
            </a:r>
          </a:p>
          <a:p>
            <a:pPr lvl="1"/>
            <a:r>
              <a:rPr lang="en-US" sz="2000" dirty="0"/>
              <a:t>Letters and diaries (*)</a:t>
            </a:r>
          </a:p>
          <a:p>
            <a:pPr lvl="1"/>
            <a:r>
              <a:rPr lang="en-US" sz="2000" dirty="0"/>
              <a:t>Poetry</a:t>
            </a:r>
          </a:p>
          <a:p>
            <a:pPr lvl="1"/>
            <a:r>
              <a:rPr lang="en-US" sz="2000" dirty="0"/>
              <a:t>Business advice manuals (Defoe, </a:t>
            </a:r>
            <a:r>
              <a:rPr lang="en-US" sz="2000" i="1" dirty="0"/>
              <a:t>The Complete English Tradesman </a:t>
            </a:r>
            <a:r>
              <a:rPr lang="en-US" sz="2000" dirty="0"/>
              <a:t>[1726])</a:t>
            </a:r>
          </a:p>
          <a:p>
            <a:r>
              <a:rPr lang="en-US" sz="2400" dirty="0"/>
              <a:t>We see many of these in </a:t>
            </a:r>
            <a:r>
              <a:rPr lang="en-US" sz="2400" i="1" dirty="0"/>
              <a:t>Pamela</a:t>
            </a:r>
            <a:r>
              <a:rPr lang="en-US" sz="2400" dirty="0"/>
              <a:t>, which creates its overall impression—whatever we decide it may be—through combining texts together</a:t>
            </a:r>
          </a:p>
          <a:p>
            <a:endParaRPr lang="en-US" sz="2400" dirty="0"/>
          </a:p>
          <a:p>
            <a:pPr lvl="1"/>
            <a:endParaRPr lang="en-US" sz="2000" dirty="0"/>
          </a:p>
        </p:txBody>
      </p:sp>
    </p:spTree>
    <p:extLst>
      <p:ext uri="{BB962C8B-B14F-4D97-AF65-F5344CB8AC3E}">
        <p14:creationId xmlns:p14="http://schemas.microsoft.com/office/powerpoint/2010/main" val="9886156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D0BD0E-4ABA-95B6-258D-596B1B84AC73}"/>
              </a:ext>
            </a:extLst>
          </p:cNvPr>
          <p:cNvSpPr>
            <a:spLocks noGrp="1"/>
          </p:cNvSpPr>
          <p:nvPr>
            <p:ph type="title"/>
          </p:nvPr>
        </p:nvSpPr>
        <p:spPr/>
        <p:txBody>
          <a:bodyPr/>
          <a:lstStyle/>
          <a:p>
            <a:r>
              <a:rPr lang="en-US" dirty="0"/>
              <a:t>What we do when we </a:t>
            </a:r>
            <a:r>
              <a:rPr lang="en-US" dirty="0" err="1"/>
              <a:t>theorise</a:t>
            </a:r>
            <a:r>
              <a:rPr lang="en-US" dirty="0"/>
              <a:t> the novel’s history</a:t>
            </a:r>
          </a:p>
        </p:txBody>
      </p:sp>
      <p:sp>
        <p:nvSpPr>
          <p:cNvPr id="3" name="Content Placeholder 2">
            <a:extLst>
              <a:ext uri="{FF2B5EF4-FFF2-40B4-BE49-F238E27FC236}">
                <a16:creationId xmlns:a16="http://schemas.microsoft.com/office/drawing/2014/main" id="{5A8D88F0-A9CD-E730-56B9-95FE730C99F2}"/>
              </a:ext>
            </a:extLst>
          </p:cNvPr>
          <p:cNvSpPr>
            <a:spLocks noGrp="1"/>
          </p:cNvSpPr>
          <p:nvPr>
            <p:ph idx="1"/>
          </p:nvPr>
        </p:nvSpPr>
        <p:spPr/>
        <p:txBody>
          <a:bodyPr/>
          <a:lstStyle/>
          <a:p>
            <a:r>
              <a:rPr lang="en-US" dirty="0"/>
              <a:t>Try to figure out when it comes together in the forms we </a:t>
            </a:r>
            <a:r>
              <a:rPr lang="en-US" dirty="0" err="1"/>
              <a:t>recognise</a:t>
            </a:r>
            <a:r>
              <a:rPr lang="en-US" dirty="0"/>
              <a:t>, and what the untaken paths were</a:t>
            </a:r>
          </a:p>
          <a:p>
            <a:r>
              <a:rPr lang="en-US" dirty="0"/>
              <a:t>Try to estrange the form, remind ourselves how much we automatically take for granted when we read novels</a:t>
            </a:r>
          </a:p>
          <a:p>
            <a:r>
              <a:rPr lang="en-US" dirty="0"/>
              <a:t>Try to show how novels influenced how people thought of themselves in history</a:t>
            </a:r>
          </a:p>
          <a:p>
            <a:r>
              <a:rPr lang="en-US" dirty="0"/>
              <a:t>(Try to expand the canon—show what we’ve left unread)</a:t>
            </a:r>
          </a:p>
        </p:txBody>
      </p:sp>
    </p:spTree>
    <p:extLst>
      <p:ext uri="{BB962C8B-B14F-4D97-AF65-F5344CB8AC3E}">
        <p14:creationId xmlns:p14="http://schemas.microsoft.com/office/powerpoint/2010/main" val="14500187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9E4BE6-E7B1-2147-99B2-0F630A3D01D2}"/>
              </a:ext>
            </a:extLst>
          </p:cNvPr>
          <p:cNvSpPr>
            <a:spLocks noGrp="1"/>
          </p:cNvSpPr>
          <p:nvPr>
            <p:ph type="title"/>
          </p:nvPr>
        </p:nvSpPr>
        <p:spPr/>
        <p:txBody>
          <a:bodyPr/>
          <a:lstStyle/>
          <a:p>
            <a:r>
              <a:rPr lang="en-US" dirty="0"/>
              <a:t>Armstrong, </a:t>
            </a:r>
            <a:r>
              <a:rPr lang="en-US" i="1" dirty="0"/>
              <a:t>Desire and Domestic Fiction </a:t>
            </a:r>
            <a:r>
              <a:rPr lang="en-US" dirty="0"/>
              <a:t>(1987)</a:t>
            </a:r>
          </a:p>
        </p:txBody>
      </p:sp>
      <p:sp>
        <p:nvSpPr>
          <p:cNvPr id="3" name="Content Placeholder 2">
            <a:extLst>
              <a:ext uri="{FF2B5EF4-FFF2-40B4-BE49-F238E27FC236}">
                <a16:creationId xmlns:a16="http://schemas.microsoft.com/office/drawing/2014/main" id="{E2366FE4-7A01-5B43-90E1-6C2373871ED9}"/>
              </a:ext>
            </a:extLst>
          </p:cNvPr>
          <p:cNvSpPr>
            <a:spLocks noGrp="1"/>
          </p:cNvSpPr>
          <p:nvPr>
            <p:ph idx="1"/>
          </p:nvPr>
        </p:nvSpPr>
        <p:spPr/>
        <p:txBody>
          <a:bodyPr>
            <a:normAutofit fontScale="70000" lnSpcReduction="20000"/>
          </a:bodyPr>
          <a:lstStyle/>
          <a:p>
            <a:r>
              <a:rPr lang="en-GB" dirty="0"/>
              <a:t>“1. In the eighteenth and early nineteenth centuries, the middle classes' battle for dominance over the aristocracy takes the form of a struggle to displace power from physical force to discursive force.</a:t>
            </a:r>
          </a:p>
          <a:p>
            <a:r>
              <a:rPr lang="en-GB" dirty="0"/>
              <a:t>2. As a result of this struggle a(n ideological) model of governance by consent and contract triumphs over that of force and punishment.</a:t>
            </a:r>
          </a:p>
          <a:p>
            <a:r>
              <a:rPr lang="en-GB" dirty="0"/>
              <a:t>3. Desire is determined culturally and historically. In the nineteenth century, for reasons of political struggle, it becomes gendered.</a:t>
            </a:r>
          </a:p>
          <a:p>
            <a:r>
              <a:rPr lang="en-GB" dirty="0"/>
              <a:t>4. In this struggle, the function of the conduct manual and particularly of the domestic novel is to de-politicize cultural representation by feminizing it.</a:t>
            </a:r>
          </a:p>
          <a:p>
            <a:r>
              <a:rPr lang="en-GB" dirty="0"/>
              <a:t>5. To this end, the female in nineteenth-century British middle-class culture is empowered (she is an agent rather than merely a victim), partly through novelistic representations of her. She in fact becomes </a:t>
            </a:r>
            <a:r>
              <a:rPr lang="en-GB" i="1" dirty="0"/>
              <a:t>the</a:t>
            </a:r>
            <a:r>
              <a:rPr lang="en-GB" dirty="0"/>
              <a:t> modern individual. </a:t>
            </a:r>
          </a:p>
          <a:p>
            <a:r>
              <a:rPr lang="en-GB" dirty="0"/>
              <a:t>6. Therefore, representations in the domestic novels (particularly of the female, the household, and the middle-class way of life) are necessarily antecedent to that which they represent. (That is, these objects exist first in literature, and only afterward as extra-literary fact.)”</a:t>
            </a:r>
            <a:endParaRPr lang="en-US" dirty="0"/>
          </a:p>
        </p:txBody>
      </p:sp>
    </p:spTree>
    <p:extLst>
      <p:ext uri="{BB962C8B-B14F-4D97-AF65-F5344CB8AC3E}">
        <p14:creationId xmlns:p14="http://schemas.microsoft.com/office/powerpoint/2010/main" val="9680076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E6EF20-BE78-854E-AF99-F398BE9E14F3}"/>
              </a:ext>
            </a:extLst>
          </p:cNvPr>
          <p:cNvSpPr>
            <a:spLocks noGrp="1"/>
          </p:cNvSpPr>
          <p:nvPr>
            <p:ph type="title"/>
          </p:nvPr>
        </p:nvSpPr>
        <p:spPr/>
        <p:txBody>
          <a:bodyPr/>
          <a:lstStyle/>
          <a:p>
            <a:r>
              <a:rPr lang="en-US" dirty="0"/>
              <a:t>Some Issues</a:t>
            </a:r>
          </a:p>
        </p:txBody>
      </p:sp>
      <p:sp>
        <p:nvSpPr>
          <p:cNvPr id="3" name="Content Placeholder 2">
            <a:extLst>
              <a:ext uri="{FF2B5EF4-FFF2-40B4-BE49-F238E27FC236}">
                <a16:creationId xmlns:a16="http://schemas.microsoft.com/office/drawing/2014/main" id="{7A318D17-AD54-A04F-B599-F8DF7BAADAF5}"/>
              </a:ext>
            </a:extLst>
          </p:cNvPr>
          <p:cNvSpPr>
            <a:spLocks noGrp="1"/>
          </p:cNvSpPr>
          <p:nvPr>
            <p:ph idx="1"/>
          </p:nvPr>
        </p:nvSpPr>
        <p:spPr/>
        <p:txBody>
          <a:bodyPr/>
          <a:lstStyle/>
          <a:p>
            <a:r>
              <a:rPr lang="en-US" dirty="0"/>
              <a:t>“Middle class” not actually in use until the 1830s in England—her use of term is at best proleptic, at worst anachronistic</a:t>
            </a:r>
          </a:p>
          <a:p>
            <a:r>
              <a:rPr lang="en-US" dirty="0"/>
              <a:t>What actually is “desire”? (A Foucauldian problem—power and desire are structural, but have a tendency to seem </a:t>
            </a:r>
            <a:r>
              <a:rPr lang="en-US" dirty="0" err="1"/>
              <a:t>contentless</a:t>
            </a:r>
            <a:r>
              <a:rPr lang="en-US" dirty="0"/>
              <a:t>)</a:t>
            </a:r>
          </a:p>
          <a:p>
            <a:r>
              <a:rPr lang="en-US" dirty="0"/>
              <a:t>Same problem as Watt: what about earlier texts still being read?</a:t>
            </a:r>
          </a:p>
          <a:p>
            <a:r>
              <a:rPr lang="en-US" dirty="0"/>
              <a:t>If women are the ideal subjects of novels, why so few political rights? </a:t>
            </a:r>
          </a:p>
        </p:txBody>
      </p:sp>
    </p:spTree>
    <p:extLst>
      <p:ext uri="{BB962C8B-B14F-4D97-AF65-F5344CB8AC3E}">
        <p14:creationId xmlns:p14="http://schemas.microsoft.com/office/powerpoint/2010/main" val="41401324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97F6E3-0F7B-B44F-BDEC-867E6448C611}"/>
              </a:ext>
            </a:extLst>
          </p:cNvPr>
          <p:cNvSpPr>
            <a:spLocks noGrp="1"/>
          </p:cNvSpPr>
          <p:nvPr>
            <p:ph type="title"/>
          </p:nvPr>
        </p:nvSpPr>
        <p:spPr/>
        <p:txBody>
          <a:bodyPr/>
          <a:lstStyle/>
          <a:p>
            <a:r>
              <a:rPr lang="en-US" dirty="0"/>
              <a:t>Another Example: Davis, </a:t>
            </a:r>
            <a:r>
              <a:rPr lang="en-US" i="1" dirty="0"/>
              <a:t>Factual Fictions </a:t>
            </a:r>
            <a:r>
              <a:rPr lang="en-US" dirty="0"/>
              <a:t>(1983)</a:t>
            </a:r>
          </a:p>
        </p:txBody>
      </p:sp>
      <p:sp>
        <p:nvSpPr>
          <p:cNvPr id="3" name="Content Placeholder 2">
            <a:extLst>
              <a:ext uri="{FF2B5EF4-FFF2-40B4-BE49-F238E27FC236}">
                <a16:creationId xmlns:a16="http://schemas.microsoft.com/office/drawing/2014/main" id="{830BFA98-179D-374B-9551-1E70408BE22C}"/>
              </a:ext>
            </a:extLst>
          </p:cNvPr>
          <p:cNvSpPr>
            <a:spLocks noGrp="1"/>
          </p:cNvSpPr>
          <p:nvPr>
            <p:ph idx="1"/>
          </p:nvPr>
        </p:nvSpPr>
        <p:spPr/>
        <p:txBody>
          <a:bodyPr/>
          <a:lstStyle/>
          <a:p>
            <a:r>
              <a:rPr lang="en-GB" dirty="0"/>
              <a:t>“The romancer’s view of the world is thus based on the effacing of the offending or </a:t>
            </a:r>
            <a:r>
              <a:rPr lang="en-GB" dirty="0" err="1"/>
              <a:t>noncomforming</a:t>
            </a:r>
            <a:r>
              <a:rPr lang="en-GB" dirty="0"/>
              <a:t> fact or event and the creation of </a:t>
            </a:r>
            <a:r>
              <a:rPr lang="en-GB" i="1" dirty="0"/>
              <a:t>the ideal, the paradigmatic, the traditional</a:t>
            </a:r>
            <a:r>
              <a:rPr lang="en-GB" dirty="0"/>
              <a:t>. The writer of novels, on the other hand, sees narrative as more oriented to </a:t>
            </a:r>
            <a:r>
              <a:rPr lang="en-GB" i="1" dirty="0"/>
              <a:t>the specific, the particular, the eccentric, the factual</a:t>
            </a:r>
            <a:r>
              <a:rPr lang="en-GB" dirty="0"/>
              <a:t>” (my emphases)</a:t>
            </a:r>
            <a:endParaRPr lang="en-US" dirty="0"/>
          </a:p>
        </p:txBody>
      </p:sp>
    </p:spTree>
    <p:extLst>
      <p:ext uri="{BB962C8B-B14F-4D97-AF65-F5344CB8AC3E}">
        <p14:creationId xmlns:p14="http://schemas.microsoft.com/office/powerpoint/2010/main" val="226411428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575</TotalTime>
  <Words>2263</Words>
  <Application>Microsoft Macintosh PowerPoint</Application>
  <PresentationFormat>Widescreen</PresentationFormat>
  <Paragraphs>90</Paragraphs>
  <Slides>19</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19</vt:i4>
      </vt:variant>
    </vt:vector>
  </HeadingPairs>
  <TitlesOfParts>
    <vt:vector size="24" baseType="lpstr">
      <vt:lpstr>-webkit-standard</vt:lpstr>
      <vt:lpstr>Aptos</vt:lpstr>
      <vt:lpstr>Aptos Display</vt:lpstr>
      <vt:lpstr>Arial</vt:lpstr>
      <vt:lpstr>Office Theme</vt:lpstr>
      <vt:lpstr>Clothing in Pamela</vt:lpstr>
      <vt:lpstr>Take two minutes, in groups</vt:lpstr>
      <vt:lpstr>Some Initial Questions</vt:lpstr>
      <vt:lpstr>Some initial points</vt:lpstr>
      <vt:lpstr>Omnium Gatherum</vt:lpstr>
      <vt:lpstr>What we do when we theorise the novel’s history</vt:lpstr>
      <vt:lpstr>Armstrong, Desire and Domestic Fiction (1987)</vt:lpstr>
      <vt:lpstr>Some Issues</vt:lpstr>
      <vt:lpstr>Another Example: Davis, Factual Fictions (1983)</vt:lpstr>
      <vt:lpstr>Another Example: Hunter, Before Novels (1990)</vt:lpstr>
      <vt:lpstr>Another Example: William Warner, Licensing Entertainment (1998)</vt:lpstr>
      <vt:lpstr>Another Example: Franco Moretti, Distant Reading (2013)</vt:lpstr>
      <vt:lpstr>Omnium Gatherum</vt:lpstr>
      <vt:lpstr>PowerPoint Presentation</vt:lpstr>
      <vt:lpstr>PowerPoint Presentation</vt:lpstr>
      <vt:lpstr>PowerPoint Presentation</vt:lpstr>
      <vt:lpstr>PowerPoint Presentation</vt:lpstr>
      <vt:lpstr>Question 1: Inventories</vt:lpstr>
      <vt:lpstr>Question 2: Theoretical Exercises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Meeuwis, Michael</dc:creator>
  <cp:lastModifiedBy>Meeuwis, Michael</cp:lastModifiedBy>
  <cp:revision>1</cp:revision>
  <dcterms:created xsi:type="dcterms:W3CDTF">2024-11-13T23:10:27Z</dcterms:created>
  <dcterms:modified xsi:type="dcterms:W3CDTF">2024-11-14T08:45:50Z</dcterms:modified>
</cp:coreProperties>
</file>