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sldIdLst>
    <p:sldId id="256" r:id="rId2"/>
    <p:sldId id="266" r:id="rId3"/>
    <p:sldId id="267" r:id="rId4"/>
    <p:sldId id="258" r:id="rId5"/>
    <p:sldId id="257" r:id="rId6"/>
    <p:sldId id="264" r:id="rId7"/>
    <p:sldId id="265" r:id="rId8"/>
    <p:sldId id="269" r:id="rId9"/>
    <p:sldId id="259" r:id="rId10"/>
    <p:sldId id="260" r:id="rId11"/>
    <p:sldId id="261" r:id="rId12"/>
    <p:sldId id="268" r:id="rId13"/>
    <p:sldId id="263" r:id="rId14"/>
    <p:sldId id="262"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6" d="100"/>
          <a:sy n="136" d="100"/>
        </p:scale>
        <p:origin x="-16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5744759D-0EFF-4FB2-9CCE-04E00944F0F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82F44-A11C-6A4B-B790-E46684020BFE}" type="datetimeFigureOut">
              <a:rPr lang="en-US" smtClean="0"/>
              <a:t>06/10/2014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49EBE-01A5-D14E-8535-F3276D1B896E}"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E9482F44-A11C-6A4B-B790-E46684020BFE}" type="datetimeFigureOut">
              <a:rPr lang="en-US" smtClean="0"/>
              <a:t>06/10/2014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E9482F44-A11C-6A4B-B790-E46684020BFE}" type="datetimeFigureOut">
              <a:rPr lang="en-US" smtClean="0"/>
              <a:t>06/10/2014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482F44-A11C-6A4B-B790-E46684020BFE}" type="datetimeFigureOut">
              <a:rPr lang="en-US" smtClean="0"/>
              <a:t>06/10/2014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9482F44-A11C-6A4B-B790-E46684020BFE}" type="datetimeFigureOut">
              <a:rPr lang="en-US" smtClean="0"/>
              <a:t>06/10/2014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E9482F44-A11C-6A4B-B790-E46684020BFE}" type="datetimeFigureOut">
              <a:rPr lang="en-US" smtClean="0"/>
              <a:t>06/10/2014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9482F44-A11C-6A4B-B790-E46684020BFE}" type="datetimeFigureOut">
              <a:rPr lang="en-US" smtClean="0"/>
              <a:t>06/10/2014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E9482F44-A11C-6A4B-B790-E46684020BFE}" type="datetimeFigureOut">
              <a:rPr lang="en-US" smtClean="0"/>
              <a:t>06/10/2014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949EBE-01A5-D14E-8535-F3276D1B89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E9482F44-A11C-6A4B-B790-E46684020BFE}" type="datetimeFigureOut">
              <a:rPr lang="en-US" smtClean="0"/>
              <a:t>06/10/2014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E9482F44-A11C-6A4B-B790-E46684020BFE}" type="datetimeFigureOut">
              <a:rPr lang="en-US" smtClean="0"/>
              <a:t>06/10/2014</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1F949EBE-01A5-D14E-8535-F3276D1B89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EN107, Week Two</a:t>
            </a:r>
            <a:endParaRPr lang="en-US" dirty="0"/>
          </a:p>
        </p:txBody>
      </p:sp>
      <p:sp>
        <p:nvSpPr>
          <p:cNvPr id="3" name="Subtitle 2"/>
          <p:cNvSpPr>
            <a:spLocks noGrp="1"/>
          </p:cNvSpPr>
          <p:nvPr>
            <p:ph type="subTitle" idx="1"/>
          </p:nvPr>
        </p:nvSpPr>
        <p:spPr/>
        <p:txBody>
          <a:bodyPr/>
          <a:lstStyle/>
          <a:p>
            <a:r>
              <a:rPr lang="en-US" i="1" dirty="0" smtClean="0"/>
              <a:t>Look Back in Anger</a:t>
            </a:r>
          </a:p>
          <a:p>
            <a:r>
              <a:rPr lang="en-US" i="1" dirty="0" smtClean="0"/>
              <a:t>Roots (time permitting)</a:t>
            </a:r>
            <a:endParaRPr lang="en-US" i="1" dirty="0"/>
          </a:p>
        </p:txBody>
      </p:sp>
    </p:spTree>
    <p:extLst>
      <p:ext uri="{BB962C8B-B14F-4D97-AF65-F5344CB8AC3E}">
        <p14:creationId xmlns:p14="http://schemas.microsoft.com/office/powerpoint/2010/main" val="628954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9661" y="461513"/>
            <a:ext cx="7869708" cy="5078314"/>
          </a:xfrm>
          <a:prstGeom prst="rect">
            <a:avLst/>
          </a:prstGeom>
        </p:spPr>
        <p:txBody>
          <a:bodyPr wrap="square">
            <a:spAutoFit/>
          </a:bodyPr>
          <a:lstStyle/>
          <a:p>
            <a:r>
              <a:rPr lang="en-US" dirty="0" smtClean="0"/>
              <a:t>At rise of curtain, Jimmy and Cliff are seated in the two armchairs R. and L., respectively. All that we can see of either of them is two pairs of legs, sprawled way out beyond the newspapers which hide the rest of them from sight. They are both reading. Beside them, and between them, is a jungle of newspapers and weeklies. When we do eventually see them, we find that Jimmy is a tall, thin young man about twenty-five, wearing a very worn tweed jacket and flannels. Clouds of smoke fill the room from the pipe he is smoking. He is a disconcerting mixture of sincerity and cheerful malice, of tenderness and freebooting cruelty; restless, importunate, full of pride, a combination which alienates the sensitive and insensitive alike. Blistering honesty, or apparent honesty, like his, makes few friends. To many he may seem sensitive to the point of vulgarity. To others, he is simply a loudmouth. To be as vehement as he is is to be almost non-committal. Cliff is the same age, short, dark, big boned, wearing a pullover and grey, new, but very creased trousers. He is easy and relaxed, almost to lethargy, with the rather sad, natural intelligence of the self-taught. If Jimmy alienates love, Cliff seems to exact it – demonstrations of it, at least, even from the cautious. He is a soothing, natural counterpoint to Jimmy.</a:t>
            </a:r>
            <a:endParaRPr lang="en-US" dirty="0"/>
          </a:p>
        </p:txBody>
      </p:sp>
    </p:spTree>
    <p:extLst>
      <p:ext uri="{BB962C8B-B14F-4D97-AF65-F5344CB8AC3E}">
        <p14:creationId xmlns:p14="http://schemas.microsoft.com/office/powerpoint/2010/main" val="1938912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548" y="889843"/>
            <a:ext cx="8357312" cy="2862323"/>
          </a:xfrm>
          <a:prstGeom prst="rect">
            <a:avLst/>
          </a:prstGeom>
        </p:spPr>
        <p:txBody>
          <a:bodyPr wrap="square">
            <a:spAutoFit/>
          </a:bodyPr>
          <a:lstStyle/>
          <a:p>
            <a:r>
              <a:rPr lang="en-US" dirty="0" smtClean="0"/>
              <a:t>Jimmy</a:t>
            </a:r>
          </a:p>
          <a:p>
            <a:r>
              <a:rPr lang="en-US" dirty="0" smtClean="0"/>
              <a:t>(Quickly) Did you read about the woman who went to the mass meeting of a certain American evangelist at Earls Court? She went forward, to declare herself for love or whatever it is, and, in the rush of converts to get to the front, she broke four ribs and got kicked in the head. She was yelling her head off in agony, but with 50,000 people putting all they'd got into 'Onward Christian Soldiers', nobody even knew she was there. (He looks up sharply for a response, but there isn't any.) Sometimes, I wonder if there isn't something wrong with me. What about that tea?</a:t>
            </a:r>
          </a:p>
          <a:p>
            <a:r>
              <a:rPr lang="en-US" dirty="0" smtClean="0"/>
              <a:t>Cliff</a:t>
            </a:r>
          </a:p>
          <a:p>
            <a:r>
              <a:rPr lang="en-US" dirty="0" smtClean="0"/>
              <a:t>(Still behind paper) What tea?</a:t>
            </a:r>
          </a:p>
        </p:txBody>
      </p:sp>
    </p:spTree>
    <p:extLst>
      <p:ext uri="{BB962C8B-B14F-4D97-AF65-F5344CB8AC3E}">
        <p14:creationId xmlns:p14="http://schemas.microsoft.com/office/powerpoint/2010/main" val="275063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4925" y="470412"/>
            <a:ext cx="8232576" cy="5355313"/>
          </a:xfrm>
          <a:prstGeom prst="rect">
            <a:avLst/>
          </a:prstGeom>
        </p:spPr>
        <p:txBody>
          <a:bodyPr wrap="square">
            <a:spAutoFit/>
          </a:bodyPr>
          <a:lstStyle/>
          <a:p>
            <a:r>
              <a:rPr lang="en-US" dirty="0" smtClean="0"/>
              <a:t>Oh, yes. There's a Vaughan Williams. Well, that's something, anyway. Something strong, something simple, something English. I suppose people like me aren't supposed to be very patriotic. Somebody said – what was it – we get our cooking from Paris (that's a laugh), our politics from Moscow, and our morals from Port Said. Something like that, anyway. Who was it? (Pause.) Well, you wouldn't know anyway. I hate to admit it, but I think I can understand how her Daddy must have felt when he came back from India, after all those years away. The old Edwardian brigade do make their brief little world look pretty tempting. All homemade cakes and croquet, bright ideas, bright uniforms. Always the same picture: high summer, the long days in the sun, slim volumes of verse, crisp linen, the smell of starch. What a romantic picture. </a:t>
            </a:r>
            <a:r>
              <a:rPr lang="en-US" dirty="0" err="1" smtClean="0"/>
              <a:t>Phoney</a:t>
            </a:r>
            <a:r>
              <a:rPr lang="en-US" dirty="0" smtClean="0"/>
              <a:t> too, of course. It must have rained sometimes. Still, even I regret it somehow, </a:t>
            </a:r>
            <a:r>
              <a:rPr lang="en-US" dirty="0" err="1" smtClean="0"/>
              <a:t>phoney</a:t>
            </a:r>
            <a:r>
              <a:rPr lang="en-US" dirty="0" smtClean="0"/>
              <a:t> or not. If you've no world of your own, it's rather pleasant to regret the passing of someone else's. I must be getting sentimental. But I must say it's pretty dreary living in the American Age – unless you're an American of course. Perhaps all our children will be Americans. That's a thought isn't it?</a:t>
            </a:r>
          </a:p>
          <a:p>
            <a:endParaRPr lang="en-US" dirty="0" smtClean="0"/>
          </a:p>
          <a:p>
            <a:r>
              <a:rPr lang="en-US" i="1" dirty="0" smtClean="0"/>
              <a:t>He gives Cliff a kick, and shouts at him.</a:t>
            </a:r>
          </a:p>
          <a:p>
            <a:r>
              <a:rPr lang="en-US" dirty="0" smtClean="0"/>
              <a:t>I said that's a thought!</a:t>
            </a:r>
            <a:endParaRPr lang="en-US" dirty="0"/>
          </a:p>
        </p:txBody>
      </p:sp>
    </p:spTree>
    <p:extLst>
      <p:ext uri="{BB962C8B-B14F-4D97-AF65-F5344CB8AC3E}">
        <p14:creationId xmlns:p14="http://schemas.microsoft.com/office/powerpoint/2010/main" val="469988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Offstage, in performance</a:t>
            </a:r>
            <a:endParaRPr lang="en-US" dirty="0"/>
          </a:p>
        </p:txBody>
      </p:sp>
      <p:sp>
        <p:nvSpPr>
          <p:cNvPr id="3" name="Content Placeholder 2"/>
          <p:cNvSpPr>
            <a:spLocks noGrp="1"/>
          </p:cNvSpPr>
          <p:nvPr>
            <p:ph idx="1"/>
          </p:nvPr>
        </p:nvSpPr>
        <p:spPr/>
        <p:txBody>
          <a:bodyPr/>
          <a:lstStyle/>
          <a:p>
            <a:r>
              <a:rPr lang="en-US" dirty="0" smtClean="0"/>
              <a:t>Audience</a:t>
            </a:r>
            <a:endParaRPr lang="en-US" dirty="0"/>
          </a:p>
          <a:p>
            <a:pPr lvl="1"/>
            <a:r>
              <a:rPr lang="en-US" dirty="0"/>
              <a:t>What sort of audience does the play address?</a:t>
            </a:r>
          </a:p>
          <a:p>
            <a:pPr lvl="2"/>
            <a:r>
              <a:rPr lang="en-US" dirty="0"/>
              <a:t>What do they know?</a:t>
            </a:r>
          </a:p>
          <a:p>
            <a:pPr lvl="2"/>
            <a:r>
              <a:rPr lang="en-US" dirty="0"/>
              <a:t>What do they believe?</a:t>
            </a:r>
          </a:p>
          <a:p>
            <a:pPr lvl="1"/>
            <a:endParaRPr lang="en-US" dirty="0"/>
          </a:p>
        </p:txBody>
      </p:sp>
    </p:spTree>
    <p:extLst>
      <p:ext uri="{BB962C8B-B14F-4D97-AF65-F5344CB8AC3E}">
        <p14:creationId xmlns:p14="http://schemas.microsoft.com/office/powerpoint/2010/main" val="3363203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9661" y="736071"/>
            <a:ext cx="7903727" cy="4801315"/>
          </a:xfrm>
          <a:prstGeom prst="rect">
            <a:avLst/>
          </a:prstGeom>
        </p:spPr>
        <p:txBody>
          <a:bodyPr wrap="square">
            <a:spAutoFit/>
          </a:bodyPr>
          <a:lstStyle/>
          <a:p>
            <a:r>
              <a:rPr lang="en-US" dirty="0" smtClean="0"/>
              <a:t>But why you? My daughter… No. Perhaps Jimmy is right. Perhaps I am a – what was it? an old plant left over from the Edwardian Wilderness. And I can't understand why the sun isn't shining any more. You can see what he means, can't you? It was March 1914 when I left England, and, apart from leaves every ten years or so, I didn't see much of my own country until we all came back in '47. Oh, I knew things had changed, of course. People told you all the time the way it was going – going to the dogs, as the Blimps are supposed to say. But it seemed very unreal to me, out there. The England I remembered was the one I left in 1914, and I was happy to go on remembering it that way. Beside, I had the Maharajah's army to command – that was my world, and I loved it, all of it. At the time, it looked like going on for ever. When I think of it now, it seems like a dream. If only it could have gone on for ever. Those long, cool evenings up in the hills, everything purple and golden. Your mother and I were so happy then. It seemed as though we had everything we could ever want. I think the last day the sun shone was when that dirty little train steamed out of that crowded, suffocating Indian station, and the battalion band playing for all it was worth. I knew in my heart it was all over then. Everything.</a:t>
            </a:r>
            <a:endParaRPr lang="en-US" dirty="0"/>
          </a:p>
        </p:txBody>
      </p:sp>
    </p:spTree>
    <p:extLst>
      <p:ext uri="{BB962C8B-B14F-4D97-AF65-F5344CB8AC3E}">
        <p14:creationId xmlns:p14="http://schemas.microsoft.com/office/powerpoint/2010/main" val="1299535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0-06 at 10.11.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070" y="214797"/>
            <a:ext cx="9144000" cy="6411170"/>
          </a:xfrm>
          <a:prstGeom prst="rect">
            <a:avLst/>
          </a:prstGeom>
        </p:spPr>
      </p:pic>
    </p:spTree>
    <p:extLst>
      <p:ext uri="{BB962C8B-B14F-4D97-AF65-F5344CB8AC3E}">
        <p14:creationId xmlns:p14="http://schemas.microsoft.com/office/powerpoint/2010/main" val="318758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90500"/>
            <a:ext cx="9144000" cy="6474598"/>
          </a:xfrm>
          <a:prstGeom prst="rect">
            <a:avLst/>
          </a:prstGeom>
        </p:spPr>
      </p:pic>
    </p:spTree>
    <p:extLst>
      <p:ext uri="{BB962C8B-B14F-4D97-AF65-F5344CB8AC3E}">
        <p14:creationId xmlns:p14="http://schemas.microsoft.com/office/powerpoint/2010/main" val="2926521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 is the play divided?</a:t>
            </a:r>
          </a:p>
          <a:p>
            <a:pPr lvl="1"/>
            <a:r>
              <a:rPr lang="en-US" dirty="0" smtClean="0"/>
              <a:t>Discrete, long acts? Shorter scenes? </a:t>
            </a:r>
            <a:r>
              <a:rPr lang="en-US" dirty="0" err="1" smtClean="0"/>
              <a:t>Contextless</a:t>
            </a:r>
            <a:r>
              <a:rPr lang="en-US" dirty="0" smtClean="0"/>
              <a:t> lines of dialogue?</a:t>
            </a:r>
          </a:p>
          <a:p>
            <a:pPr lvl="2"/>
            <a:r>
              <a:rPr lang="en-US" dirty="0" smtClean="0"/>
              <a:t>Audience focus</a:t>
            </a:r>
          </a:p>
          <a:p>
            <a:pPr lvl="2"/>
            <a:r>
              <a:rPr lang="en-US" dirty="0" smtClean="0"/>
              <a:t>Presentation of information</a:t>
            </a:r>
          </a:p>
          <a:p>
            <a:r>
              <a:rPr lang="en-US" dirty="0" smtClean="0"/>
              <a:t>How long is the play?</a:t>
            </a:r>
          </a:p>
          <a:p>
            <a:pPr lvl="1"/>
            <a:r>
              <a:rPr lang="en-US" dirty="0" smtClean="0"/>
              <a:t>Text: how long does it take to read, and how difficult is it to read?</a:t>
            </a:r>
          </a:p>
          <a:p>
            <a:pPr lvl="1"/>
            <a:r>
              <a:rPr lang="en-US" dirty="0" smtClean="0"/>
              <a:t>Performance: how long would this play take to perform?</a:t>
            </a:r>
          </a:p>
          <a:p>
            <a:r>
              <a:rPr lang="en-US" dirty="0" smtClean="0"/>
              <a:t>Repetition</a:t>
            </a:r>
          </a:p>
          <a:p>
            <a:pPr lvl="1"/>
            <a:r>
              <a:rPr lang="en-US" dirty="0" smtClean="0"/>
              <a:t>What elements are repeated? What does repetition do?</a:t>
            </a:r>
          </a:p>
          <a:p>
            <a:pPr lvl="1"/>
            <a:endParaRPr lang="en-US" dirty="0"/>
          </a:p>
        </p:txBody>
      </p:sp>
    </p:spTree>
    <p:extLst>
      <p:ext uri="{BB962C8B-B14F-4D97-AF65-F5344CB8AC3E}">
        <p14:creationId xmlns:p14="http://schemas.microsoft.com/office/powerpoint/2010/main" val="1872607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a:t>
            </a:r>
            <a:endParaRPr lang="en-US" dirty="0"/>
          </a:p>
        </p:txBody>
      </p:sp>
      <p:sp>
        <p:nvSpPr>
          <p:cNvPr id="3" name="Content Placeholder 2"/>
          <p:cNvSpPr>
            <a:spLocks noGrp="1"/>
          </p:cNvSpPr>
          <p:nvPr>
            <p:ph idx="1"/>
          </p:nvPr>
        </p:nvSpPr>
        <p:spPr/>
        <p:txBody>
          <a:bodyPr/>
          <a:lstStyle/>
          <a:p>
            <a:r>
              <a:rPr lang="en-US" dirty="0" smtClean="0"/>
              <a:t>Does the play possess a consistent plot?</a:t>
            </a:r>
          </a:p>
          <a:p>
            <a:r>
              <a:rPr lang="en-US" dirty="0" smtClean="0"/>
              <a:t>Is this plot fulfilled?</a:t>
            </a:r>
          </a:p>
          <a:p>
            <a:r>
              <a:rPr lang="en-US" dirty="0" smtClean="0"/>
              <a:t>Sequence</a:t>
            </a:r>
          </a:p>
          <a:p>
            <a:pPr lvl="1"/>
            <a:r>
              <a:rPr lang="en-US" dirty="0" smtClean="0"/>
              <a:t>Sequential</a:t>
            </a:r>
          </a:p>
          <a:p>
            <a:pPr lvl="1"/>
            <a:r>
              <a:rPr lang="en-US" dirty="0" smtClean="0"/>
              <a:t>Non-sequential</a:t>
            </a:r>
          </a:p>
          <a:p>
            <a:pPr lvl="1"/>
            <a:r>
              <a:rPr lang="en-US" dirty="0" smtClean="0"/>
              <a:t>Sequence unclear</a:t>
            </a:r>
            <a:endParaRPr lang="en-US" dirty="0"/>
          </a:p>
        </p:txBody>
      </p:sp>
    </p:spTree>
    <p:extLst>
      <p:ext uri="{BB962C8B-B14F-4D97-AF65-F5344CB8AC3E}">
        <p14:creationId xmlns:p14="http://schemas.microsoft.com/office/powerpoint/2010/main" val="1638180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FF0000"/>
                </a:solidFill>
              </a:rPr>
              <a:t>GO HERE FIRST</a:t>
            </a:r>
            <a:br>
              <a:rPr lang="en-US" dirty="0" smtClean="0">
                <a:solidFill>
                  <a:srgbClr val="FF0000"/>
                </a:solidFill>
              </a:rPr>
            </a:br>
            <a:endParaRPr lang="en-US" dirty="0" smtClean="0">
              <a:solidFill>
                <a:srgbClr val="FF0000"/>
              </a:solidFill>
            </a:endParaRPr>
          </a:p>
          <a:p>
            <a:r>
              <a:rPr lang="en-US" dirty="0" smtClean="0"/>
              <a:t>“Close reading”/”practical criticism”</a:t>
            </a:r>
          </a:p>
          <a:p>
            <a:pPr lvl="1"/>
            <a:r>
              <a:rPr lang="en-US" dirty="0" smtClean="0"/>
              <a:t>Polyvalence (multiple meanings)</a:t>
            </a:r>
          </a:p>
          <a:p>
            <a:pPr lvl="1"/>
            <a:r>
              <a:rPr lang="en-US" dirty="0" smtClean="0"/>
              <a:t>Clarification (single meanings)</a:t>
            </a:r>
          </a:p>
          <a:p>
            <a:pPr lvl="1"/>
            <a:r>
              <a:rPr lang="en-US" dirty="0" smtClean="0"/>
              <a:t>Nonsense (meaninglessness)</a:t>
            </a:r>
            <a:br>
              <a:rPr lang="en-US" dirty="0" smtClean="0"/>
            </a:br>
            <a:endParaRPr lang="en-US" dirty="0" smtClean="0"/>
          </a:p>
          <a:p>
            <a:r>
              <a:rPr lang="en-US" dirty="0" smtClean="0"/>
              <a:t>Oral presence</a:t>
            </a:r>
          </a:p>
          <a:p>
            <a:pPr lvl="1"/>
            <a:r>
              <a:rPr lang="en-US" dirty="0" smtClean="0"/>
              <a:t>Are speeches hard to say out loud?</a:t>
            </a:r>
          </a:p>
          <a:p>
            <a:pPr lvl="1"/>
            <a:r>
              <a:rPr lang="en-US" dirty="0" smtClean="0"/>
              <a:t>Do the speeches make you talk in particular ways? </a:t>
            </a:r>
          </a:p>
          <a:p>
            <a:pPr lvl="1"/>
            <a:r>
              <a:rPr lang="en-US" dirty="0" smtClean="0"/>
              <a:t>Is there a rhythm to the words, or some other oral ordering?</a:t>
            </a:r>
          </a:p>
          <a:p>
            <a:pPr lvl="1"/>
            <a:endParaRPr lang="en-US" dirty="0" smtClean="0"/>
          </a:p>
          <a:p>
            <a:pPr lvl="2"/>
            <a:endParaRPr lang="en-US" dirty="0" smtClean="0"/>
          </a:p>
          <a:p>
            <a:pPr lvl="2"/>
            <a:endParaRPr lang="en-US" dirty="0"/>
          </a:p>
        </p:txBody>
      </p:sp>
    </p:spTree>
    <p:extLst>
      <p:ext uri="{BB962C8B-B14F-4D97-AF65-F5344CB8AC3E}">
        <p14:creationId xmlns:p14="http://schemas.microsoft.com/office/powerpoint/2010/main" val="3848743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40918" y="714148"/>
            <a:ext cx="7345362" cy="5430837"/>
          </a:xfrm>
        </p:spPr>
        <p:txBody>
          <a:bodyPr>
            <a:normAutofit fontScale="92500" lnSpcReduction="20000"/>
          </a:bodyPr>
          <a:lstStyle/>
          <a:p>
            <a:pPr marL="0" indent="0">
              <a:buNone/>
            </a:pPr>
            <a:r>
              <a:rPr lang="en-US" i="1" dirty="0"/>
              <a:t>The Porters' one-room flat in a large Midland town. Early evening. April.</a:t>
            </a:r>
          </a:p>
          <a:p>
            <a:pPr marL="0" indent="0">
              <a:buNone/>
            </a:pPr>
            <a:r>
              <a:rPr lang="en-US" i="1" dirty="0"/>
              <a:t>The scene is a fairly large attic room, at the top of a large Victorian house. The ceiling slopes down quite sharply from L. to R. Down R. are two small low windows. In front of these is a dark oak dressing table. Most of the furniture is simple, and rather old. Up R. is a double bed, running the length of most of the back wall, the rest of which is taken up with a shelf of books. Down R. below the bed is a heavy chest of drawers, covered with books, neckties and odds and ends, including a large, tattered toy teddy bear and soft, woolly squirrel. Up L. is a door. Below this a small wardrobe. Most of the wall L. is taken up with a high, oblong window. This looks out on to the landing, but light comes through it from a skylight beyond. Below the wardrobe is a gas stove, and, beside this, a wooden food cupboard, on which is a small, portable radio. Down C. is a sturdy dining table and three chairs, and, below this, L. and R., two deep, shabby leather armchairs.</a:t>
            </a:r>
          </a:p>
        </p:txBody>
      </p:sp>
    </p:spTree>
    <p:extLst>
      <p:ext uri="{BB962C8B-B14F-4D97-AF65-F5344CB8AC3E}">
        <p14:creationId xmlns:p14="http://schemas.microsoft.com/office/powerpoint/2010/main" val="2928373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9756" y="1305342"/>
            <a:ext cx="7665594" cy="3693319"/>
          </a:xfrm>
          <a:prstGeom prst="rect">
            <a:avLst/>
          </a:prstGeom>
        </p:spPr>
        <p:txBody>
          <a:bodyPr wrap="square">
            <a:spAutoFit/>
          </a:bodyPr>
          <a:lstStyle/>
          <a:p>
            <a:r>
              <a:rPr lang="en-US" dirty="0" smtClean="0"/>
              <a:t>Why don't you? That would be something, anyway. </a:t>
            </a:r>
            <a:r>
              <a:rPr lang="en-US" i="1" dirty="0" smtClean="0"/>
              <a:t>(Crosses to chest of drawers R.)</a:t>
            </a:r>
            <a:r>
              <a:rPr lang="en-US" dirty="0" smtClean="0"/>
              <a:t> But I haven't told you what it means yet, have I? </a:t>
            </a:r>
            <a:r>
              <a:rPr lang="en-US" i="1" dirty="0" smtClean="0"/>
              <a:t>(Picks up dictionary.)</a:t>
            </a:r>
            <a:r>
              <a:rPr lang="en-US" dirty="0" smtClean="0"/>
              <a:t> I don't have to tell her – she knows. In fact, if my pronunciation is at fault, she'll probably wait for a suitably public moment to correct it. Here it is. I quote: Pusillanimous. Adjective. Wanting of firmness of mind, of small courage, having a little mind, mean spirited, cowardly, timid of mind. From the Latin </a:t>
            </a:r>
            <a:r>
              <a:rPr lang="en-US" dirty="0" err="1" smtClean="0"/>
              <a:t>pusillus</a:t>
            </a:r>
            <a:r>
              <a:rPr lang="en-US" dirty="0" smtClean="0"/>
              <a:t>, very little, and animus, the mind. </a:t>
            </a:r>
            <a:r>
              <a:rPr lang="en-US" i="1" dirty="0" smtClean="0"/>
              <a:t>(Slams the book shut.)</a:t>
            </a:r>
            <a:r>
              <a:rPr lang="en-US" dirty="0" smtClean="0"/>
              <a:t> That's my wife! That's her isn't it? Behold the Lady Pusillanimous. </a:t>
            </a:r>
            <a:r>
              <a:rPr lang="en-US" i="1" dirty="0" smtClean="0"/>
              <a:t>(Shouting hoarsely.)</a:t>
            </a:r>
            <a:r>
              <a:rPr lang="en-US" dirty="0" smtClean="0"/>
              <a:t> Hi, Pusey! When's your next picture</a:t>
            </a:r>
            <a:r>
              <a:rPr lang="en-US" dirty="0" smtClean="0"/>
              <a:t>?</a:t>
            </a:r>
          </a:p>
          <a:p>
            <a:endParaRPr lang="en-US" dirty="0"/>
          </a:p>
          <a:p>
            <a:r>
              <a:rPr lang="en-US" b="1" dirty="0" smtClean="0"/>
              <a:t>Q: What are stage directions like in the play? How do they address the audience? What freedoms of interpretation do they imply, and what freedoms do they restrict?</a:t>
            </a:r>
            <a:endParaRPr lang="en-US" b="1" dirty="0"/>
          </a:p>
        </p:txBody>
      </p:sp>
    </p:spTree>
    <p:extLst>
      <p:ext uri="{BB962C8B-B14F-4D97-AF65-F5344CB8AC3E}">
        <p14:creationId xmlns:p14="http://schemas.microsoft.com/office/powerpoint/2010/main" val="3966002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5019" y="368352"/>
            <a:ext cx="7903727" cy="5909311"/>
          </a:xfrm>
          <a:prstGeom prst="rect">
            <a:avLst/>
          </a:prstGeom>
        </p:spPr>
        <p:txBody>
          <a:bodyPr wrap="square">
            <a:spAutoFit/>
          </a:bodyPr>
          <a:lstStyle/>
          <a:p>
            <a:r>
              <a:rPr lang="en-US" b="1" dirty="0" smtClean="0"/>
              <a:t>Alison</a:t>
            </a:r>
          </a:p>
          <a:p>
            <a:r>
              <a:rPr lang="en-US" dirty="0" smtClean="0"/>
              <a:t>The game we play: bears and squirrels, squirrels and bears.</a:t>
            </a:r>
          </a:p>
          <a:p>
            <a:r>
              <a:rPr lang="en-US" dirty="0" smtClean="0"/>
              <a:t>Helena looks rather blank.</a:t>
            </a:r>
          </a:p>
          <a:p>
            <a:r>
              <a:rPr lang="en-US" dirty="0" smtClean="0"/>
              <a:t>Yes, it's quite mad, I know. Quite mad. (Picks up the two animals.) That's him… And that's me…</a:t>
            </a:r>
          </a:p>
          <a:p>
            <a:r>
              <a:rPr lang="en-US" b="1" dirty="0" smtClean="0"/>
              <a:t>Helena</a:t>
            </a:r>
          </a:p>
          <a:p>
            <a:r>
              <a:rPr lang="en-US" dirty="0" smtClean="0"/>
              <a:t>I didn't realize he was a bit fey, as well as everything else!</a:t>
            </a:r>
          </a:p>
          <a:p>
            <a:r>
              <a:rPr lang="en-US" b="1" dirty="0" smtClean="0"/>
              <a:t>Alison</a:t>
            </a:r>
          </a:p>
          <a:p>
            <a:r>
              <a:rPr lang="en-US" dirty="0" smtClean="0"/>
              <a:t>Oh, there's nothing fey about Jimmy. It's just all we45seem to have left. Or had left. Even bears and squirrels seem to have gone their own way now.</a:t>
            </a:r>
          </a:p>
          <a:p>
            <a:r>
              <a:rPr lang="en-US" b="1" dirty="0" smtClean="0"/>
              <a:t>Helena</a:t>
            </a:r>
          </a:p>
          <a:p>
            <a:r>
              <a:rPr lang="en-US" dirty="0" smtClean="0"/>
              <a:t>Since I arrived?</a:t>
            </a:r>
          </a:p>
          <a:p>
            <a:r>
              <a:rPr lang="en-US" b="1" dirty="0" smtClean="0"/>
              <a:t>Alison</a:t>
            </a:r>
          </a:p>
          <a:p>
            <a:r>
              <a:rPr lang="en-US" dirty="0" smtClean="0"/>
              <a:t>It started during those first months we had alone together – after Hugh went abroad. It was the one way of escaping from everything – a sort of unholy priest-hole of being animals to one another. We could become little furry creatures with little brains. Full of dumb, uncomplicated affection for each other. Playful, careless creatures in their own </a:t>
            </a:r>
            <a:r>
              <a:rPr lang="en-US" dirty="0" err="1" smtClean="0"/>
              <a:t>cosy</a:t>
            </a:r>
            <a:r>
              <a:rPr lang="en-US" dirty="0" smtClean="0"/>
              <a:t> zoo for two. A silly symphony for people who couldn't bear the pain of being human beings any longer. And now, even they are dead, poor little silly animals. They were all love, and no brains. (Puts them back.)</a:t>
            </a:r>
            <a:endParaRPr lang="en-US" dirty="0"/>
          </a:p>
        </p:txBody>
      </p:sp>
    </p:spTree>
    <p:extLst>
      <p:ext uri="{BB962C8B-B14F-4D97-AF65-F5344CB8AC3E}">
        <p14:creationId xmlns:p14="http://schemas.microsoft.com/office/powerpoint/2010/main" val="4167649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Suggested key terms/concepts</a:t>
            </a:r>
            <a:endParaRPr lang="en-US" dirty="0"/>
          </a:p>
        </p:txBody>
      </p:sp>
      <p:sp>
        <p:nvSpPr>
          <p:cNvPr id="3" name="Content Placeholder 2"/>
          <p:cNvSpPr>
            <a:spLocks noGrp="1"/>
          </p:cNvSpPr>
          <p:nvPr>
            <p:ph idx="1"/>
          </p:nvPr>
        </p:nvSpPr>
        <p:spPr/>
        <p:txBody>
          <a:bodyPr/>
          <a:lstStyle/>
          <a:p>
            <a:r>
              <a:rPr lang="en-US" dirty="0" smtClean="0"/>
              <a:t>Noise</a:t>
            </a:r>
          </a:p>
          <a:p>
            <a:r>
              <a:rPr lang="en-US" dirty="0" smtClean="0"/>
              <a:t>“Edwardian” / “Victorian”</a:t>
            </a:r>
          </a:p>
          <a:p>
            <a:r>
              <a:rPr lang="en-US" smtClean="0"/>
              <a:t>Americans</a:t>
            </a:r>
          </a:p>
          <a:p>
            <a:r>
              <a:rPr lang="en-US" dirty="0" smtClean="0"/>
              <a:t>Newspapers</a:t>
            </a:r>
          </a:p>
          <a:p>
            <a:r>
              <a:rPr lang="en-US" dirty="0" smtClean="0"/>
              <a:t>Your suggestions?</a:t>
            </a:r>
            <a:endParaRPr lang="en-US" dirty="0"/>
          </a:p>
        </p:txBody>
      </p:sp>
    </p:spTree>
    <p:extLst>
      <p:ext uri="{BB962C8B-B14F-4D97-AF65-F5344CB8AC3E}">
        <p14:creationId xmlns:p14="http://schemas.microsoft.com/office/powerpoint/2010/main" val="2090602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ONSTAGE performance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Ensemble</a:t>
            </a:r>
          </a:p>
          <a:p>
            <a:pPr lvl="1"/>
            <a:r>
              <a:rPr lang="en-US" dirty="0" smtClean="0">
                <a:solidFill>
                  <a:schemeClr val="accent2"/>
                </a:solidFill>
              </a:rPr>
              <a:t>Why are these characters together?</a:t>
            </a:r>
          </a:p>
          <a:p>
            <a:pPr lvl="1"/>
            <a:r>
              <a:rPr lang="en-US" dirty="0" smtClean="0"/>
              <a:t>What characters are on stage at any given moment?</a:t>
            </a:r>
          </a:p>
          <a:p>
            <a:pPr lvl="1"/>
            <a:r>
              <a:rPr lang="en-US" dirty="0" smtClean="0"/>
              <a:t>Who understands other characters’ dialogue, and who fails to?</a:t>
            </a:r>
          </a:p>
          <a:p>
            <a:pPr lvl="1"/>
            <a:r>
              <a:rPr lang="en-US" dirty="0" smtClean="0"/>
              <a:t>Are there multiple overlapping worlds onstage?</a:t>
            </a:r>
          </a:p>
          <a:p>
            <a:pPr lvl="2"/>
            <a:r>
              <a:rPr lang="en-US" dirty="0" smtClean="0"/>
              <a:t>Characters in multiple times, places, settings</a:t>
            </a:r>
          </a:p>
          <a:p>
            <a:pPr lvl="1"/>
            <a:r>
              <a:rPr lang="en-US" dirty="0" smtClean="0"/>
              <a:t>What juxtapositions are created? </a:t>
            </a:r>
          </a:p>
          <a:p>
            <a:r>
              <a:rPr lang="en-US" dirty="0" err="1"/>
              <a:t>Mise</a:t>
            </a:r>
            <a:r>
              <a:rPr lang="en-US" dirty="0"/>
              <a:t>-en-scene</a:t>
            </a:r>
          </a:p>
          <a:p>
            <a:pPr lvl="1"/>
            <a:r>
              <a:rPr lang="en-US" dirty="0"/>
              <a:t>Where could this play be performed, and where not?</a:t>
            </a:r>
          </a:p>
          <a:p>
            <a:pPr lvl="1"/>
            <a:r>
              <a:rPr lang="en-US" dirty="0"/>
              <a:t>What properties appear onstage</a:t>
            </a:r>
            <a:r>
              <a:rPr lang="en-US" dirty="0" smtClean="0"/>
              <a:t>?</a:t>
            </a:r>
          </a:p>
          <a:p>
            <a:pPr lvl="2"/>
            <a:endParaRPr lang="en-US" dirty="0"/>
          </a:p>
          <a:p>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15206564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767</TotalTime>
  <Words>1885</Words>
  <Application>Microsoft Macintosh PowerPoint</Application>
  <PresentationFormat>On-screen Show (4:3)</PresentationFormat>
  <Paragraphs>82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Capital</vt:lpstr>
      <vt:lpstr>EN107, Week Two</vt:lpstr>
      <vt:lpstr>Structure</vt:lpstr>
      <vt:lpstr>Plot</vt:lpstr>
      <vt:lpstr>LANGUAGE</vt:lpstr>
      <vt:lpstr>PowerPoint Presentation</vt:lpstr>
      <vt:lpstr>PowerPoint Presentation</vt:lpstr>
      <vt:lpstr>PowerPoint Presentation</vt:lpstr>
      <vt:lpstr>Suggested key terms/concepts</vt:lpstr>
      <vt:lpstr>ONSTAGE performance</vt:lpstr>
      <vt:lpstr>PowerPoint Presentation</vt:lpstr>
      <vt:lpstr>PowerPoint Presentation</vt:lpstr>
      <vt:lpstr>PowerPoint Presentation</vt:lpstr>
      <vt:lpstr>Offstage, in performance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EN107, Week Two</dc:title>
  <dc:creator>Michael Meeuwis</dc:creator>
  <cp:lastModifiedBy>Michael Meeuwis</cp:lastModifiedBy>
  <cp:revision>13</cp:revision>
  <dcterms:created xsi:type="dcterms:W3CDTF">2014-10-05T18:58:29Z</dcterms:created>
  <dcterms:modified xsi:type="dcterms:W3CDTF">2014-10-06T09:27:25Z</dcterms:modified>
</cp:coreProperties>
</file>